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5" Type="http://purl.oclc.org/ooxml/officeDocument/relationships/customProperties" Target="docProps/custom.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928" r:id="rId3"/>
  </p:sldMasterIdLst>
  <p:notesMasterIdLst>
    <p:notesMasterId r:id="rId359"/>
  </p:notesMasterIdLst>
  <p:handoutMasterIdLst>
    <p:handoutMasterId r:id="rId360"/>
  </p:handoutMasterIdLst>
  <p:sldIdLst>
    <p:sldId id="256" r:id="rId4"/>
    <p:sldId id="321" r:id="rId5"/>
    <p:sldId id="731" r:id="rId6"/>
    <p:sldId id="302" r:id="rId7"/>
    <p:sldId id="550" r:id="rId8"/>
    <p:sldId id="735" r:id="rId9"/>
    <p:sldId id="736" r:id="rId10"/>
    <p:sldId id="737" r:id="rId11"/>
    <p:sldId id="738" r:id="rId12"/>
    <p:sldId id="739" r:id="rId13"/>
    <p:sldId id="740" r:id="rId14"/>
    <p:sldId id="741" r:id="rId15"/>
    <p:sldId id="301" r:id="rId16"/>
    <p:sldId id="306" r:id="rId17"/>
    <p:sldId id="307" r:id="rId18"/>
    <p:sldId id="308" r:id="rId19"/>
    <p:sldId id="309" r:id="rId20"/>
    <p:sldId id="311" r:id="rId21"/>
    <p:sldId id="310" r:id="rId22"/>
    <p:sldId id="762" r:id="rId23"/>
    <p:sldId id="763" r:id="rId24"/>
    <p:sldId id="768" r:id="rId25"/>
    <p:sldId id="743" r:id="rId26"/>
    <p:sldId id="744" r:id="rId27"/>
    <p:sldId id="745" r:id="rId28"/>
    <p:sldId id="776" r:id="rId29"/>
    <p:sldId id="751" r:id="rId30"/>
    <p:sldId id="752" r:id="rId31"/>
    <p:sldId id="764" r:id="rId32"/>
    <p:sldId id="746" r:id="rId33"/>
    <p:sldId id="747" r:id="rId34"/>
    <p:sldId id="748" r:id="rId35"/>
    <p:sldId id="749" r:id="rId36"/>
    <p:sldId id="750" r:id="rId37"/>
    <p:sldId id="766" r:id="rId38"/>
    <p:sldId id="760" r:id="rId39"/>
    <p:sldId id="765" r:id="rId40"/>
    <p:sldId id="753" r:id="rId41"/>
    <p:sldId id="754" r:id="rId42"/>
    <p:sldId id="755" r:id="rId43"/>
    <p:sldId id="774" r:id="rId44"/>
    <p:sldId id="756" r:id="rId45"/>
    <p:sldId id="757" r:id="rId46"/>
    <p:sldId id="758" r:id="rId47"/>
    <p:sldId id="733" r:id="rId48"/>
    <p:sldId id="320" r:id="rId49"/>
    <p:sldId id="317" r:id="rId50"/>
    <p:sldId id="821" r:id="rId51"/>
    <p:sldId id="522" r:id="rId52"/>
    <p:sldId id="551" r:id="rId53"/>
    <p:sldId id="553" r:id="rId54"/>
    <p:sldId id="822" r:id="rId55"/>
    <p:sldId id="257" r:id="rId56"/>
    <p:sldId id="260" r:id="rId57"/>
    <p:sldId id="318" r:id="rId58"/>
    <p:sldId id="261" r:id="rId59"/>
    <p:sldId id="271" r:id="rId60"/>
    <p:sldId id="270" r:id="rId61"/>
    <p:sldId id="559" r:id="rId62"/>
    <p:sldId id="313" r:id="rId63"/>
    <p:sldId id="627" r:id="rId64"/>
    <p:sldId id="609" r:id="rId65"/>
    <p:sldId id="628" r:id="rId66"/>
    <p:sldId id="608" r:id="rId67"/>
    <p:sldId id="770" r:id="rId68"/>
    <p:sldId id="771" r:id="rId69"/>
    <p:sldId id="734" r:id="rId70"/>
    <p:sldId id="784" r:id="rId71"/>
    <p:sldId id="305" r:id="rId72"/>
    <p:sldId id="554" r:id="rId73"/>
    <p:sldId id="588" r:id="rId74"/>
    <p:sldId id="584" r:id="rId75"/>
    <p:sldId id="587" r:id="rId76"/>
    <p:sldId id="635" r:id="rId77"/>
    <p:sldId id="637" r:id="rId78"/>
    <p:sldId id="681" r:id="rId79"/>
    <p:sldId id="775" r:id="rId80"/>
    <p:sldId id="374" r:id="rId81"/>
    <p:sldId id="680" r:id="rId82"/>
    <p:sldId id="506" r:id="rId83"/>
    <p:sldId id="498" r:id="rId84"/>
    <p:sldId id="634" r:id="rId85"/>
    <p:sldId id="564" r:id="rId86"/>
    <p:sldId id="632" r:id="rId87"/>
    <p:sldId id="360" r:id="rId88"/>
    <p:sldId id="684" r:id="rId89"/>
    <p:sldId id="685" r:id="rId90"/>
    <p:sldId id="686" r:id="rId91"/>
    <p:sldId id="687" r:id="rId92"/>
    <p:sldId id="772" r:id="rId93"/>
    <p:sldId id="688" r:id="rId94"/>
    <p:sldId id="779" r:id="rId95"/>
    <p:sldId id="780" r:id="rId96"/>
    <p:sldId id="781" r:id="rId97"/>
    <p:sldId id="782" r:id="rId98"/>
    <p:sldId id="488" r:id="rId99"/>
    <p:sldId id="683" r:id="rId100"/>
    <p:sldId id="689" r:id="rId101"/>
    <p:sldId id="690" r:id="rId102"/>
    <p:sldId id="773" r:id="rId103"/>
    <p:sldId id="825" r:id="rId104"/>
    <p:sldId id="826" r:id="rId105"/>
    <p:sldId id="364" r:id="rId106"/>
    <p:sldId id="586" r:id="rId107"/>
    <p:sldId id="585" r:id="rId108"/>
    <p:sldId id="636" r:id="rId109"/>
    <p:sldId id="638" r:id="rId110"/>
    <p:sldId id="367" r:id="rId111"/>
    <p:sldId id="368" r:id="rId112"/>
    <p:sldId id="371" r:id="rId113"/>
    <p:sldId id="499" r:id="rId114"/>
    <p:sldId id="691" r:id="rId115"/>
    <p:sldId id="571" r:id="rId116"/>
    <p:sldId id="572" r:id="rId117"/>
    <p:sldId id="692" r:id="rId118"/>
    <p:sldId id="693" r:id="rId119"/>
    <p:sldId id="694" r:id="rId120"/>
    <p:sldId id="370" r:id="rId121"/>
    <p:sldId id="504" r:id="rId122"/>
    <p:sldId id="695" r:id="rId123"/>
    <p:sldId id="696" r:id="rId124"/>
    <p:sldId id="697" r:id="rId125"/>
    <p:sldId id="813" r:id="rId126"/>
    <p:sldId id="815" r:id="rId127"/>
    <p:sldId id="816" r:id="rId128"/>
    <p:sldId id="817" r:id="rId129"/>
    <p:sldId id="335" r:id="rId130"/>
    <p:sldId id="662" r:id="rId131"/>
    <p:sldId id="679" r:id="rId132"/>
    <p:sldId id="511" r:id="rId133"/>
    <p:sldId id="391" r:id="rId134"/>
    <p:sldId id="698" r:id="rId135"/>
    <p:sldId id="699" r:id="rId136"/>
    <p:sldId id="392" r:id="rId137"/>
    <p:sldId id="573" r:id="rId138"/>
    <p:sldId id="700" r:id="rId139"/>
    <p:sldId id="701" r:id="rId140"/>
    <p:sldId id="777" r:id="rId141"/>
    <p:sldId id="639" r:id="rId142"/>
    <p:sldId id="663" r:id="rId143"/>
    <p:sldId id="379" r:id="rId144"/>
    <p:sldId id="507" r:id="rId145"/>
    <p:sldId id="383" r:id="rId146"/>
    <p:sldId id="508" r:id="rId147"/>
    <p:sldId id="380" r:id="rId148"/>
    <p:sldId id="574" r:id="rId149"/>
    <p:sldId id="381" r:id="rId150"/>
    <p:sldId id="384" r:id="rId151"/>
    <p:sldId id="382" r:id="rId152"/>
    <p:sldId id="640" r:id="rId153"/>
    <p:sldId id="664" r:id="rId154"/>
    <p:sldId id="385" r:id="rId155"/>
    <p:sldId id="702" r:id="rId156"/>
    <p:sldId id="703" r:id="rId157"/>
    <p:sldId id="386" r:id="rId158"/>
    <p:sldId id="704" r:id="rId159"/>
    <p:sldId id="705" r:id="rId160"/>
    <p:sldId id="706" r:id="rId161"/>
    <p:sldId id="336" r:id="rId162"/>
    <p:sldId id="591" r:id="rId163"/>
    <p:sldId id="641" r:id="rId164"/>
    <p:sldId id="665" r:id="rId165"/>
    <p:sldId id="642" r:id="rId166"/>
    <p:sldId id="666" r:id="rId167"/>
    <p:sldId id="409" r:id="rId168"/>
    <p:sldId id="512" r:id="rId169"/>
    <p:sldId id="415" r:id="rId170"/>
    <p:sldId id="513" r:id="rId171"/>
    <p:sldId id="413" r:id="rId172"/>
    <p:sldId id="716" r:id="rId173"/>
    <p:sldId id="717" r:id="rId174"/>
    <p:sldId id="718" r:id="rId175"/>
    <p:sldId id="719" r:id="rId176"/>
    <p:sldId id="725" r:id="rId177"/>
    <p:sldId id="419" r:id="rId178"/>
    <p:sldId id="514" r:id="rId179"/>
    <p:sldId id="410" r:id="rId180"/>
    <p:sldId id="575" r:id="rId181"/>
    <p:sldId id="711" r:id="rId182"/>
    <p:sldId id="712" r:id="rId183"/>
    <p:sldId id="713" r:id="rId184"/>
    <p:sldId id="714" r:id="rId185"/>
    <p:sldId id="411" r:id="rId186"/>
    <p:sldId id="417" r:id="rId187"/>
    <p:sldId id="720" r:id="rId188"/>
    <p:sldId id="721" r:id="rId189"/>
    <p:sldId id="722" r:id="rId190"/>
    <p:sldId id="723" r:id="rId191"/>
    <p:sldId id="724" r:id="rId192"/>
    <p:sldId id="516" r:id="rId193"/>
    <p:sldId id="412" r:id="rId194"/>
    <p:sldId id="418" r:id="rId195"/>
    <p:sldId id="518" r:id="rId196"/>
    <p:sldId id="643" r:id="rId197"/>
    <p:sldId id="667" r:id="rId198"/>
    <p:sldId id="524" r:id="rId199"/>
    <p:sldId id="404" r:id="rId200"/>
    <p:sldId id="405" r:id="rId201"/>
    <p:sldId id="407" r:id="rId202"/>
    <p:sldId id="783" r:id="rId203"/>
    <p:sldId id="408" r:id="rId204"/>
    <p:sldId id="406" r:id="rId205"/>
    <p:sldId id="644" r:id="rId206"/>
    <p:sldId id="668" r:id="rId207"/>
    <p:sldId id="397" r:id="rId208"/>
    <p:sldId id="401" r:id="rId209"/>
    <p:sldId id="398" r:id="rId210"/>
    <p:sldId id="527" r:id="rId211"/>
    <p:sldId id="501" r:id="rId212"/>
    <p:sldId id="625" r:id="rId213"/>
    <p:sldId id="569" r:id="rId214"/>
    <p:sldId id="399" r:id="rId215"/>
    <p:sldId id="402" r:id="rId216"/>
    <p:sldId id="400" r:id="rId217"/>
    <p:sldId id="818" r:id="rId218"/>
    <p:sldId id="645" r:id="rId219"/>
    <p:sldId id="669" r:id="rId220"/>
    <p:sldId id="421" r:id="rId221"/>
    <p:sldId id="425" r:id="rId222"/>
    <p:sldId id="533" r:id="rId223"/>
    <p:sldId id="422" r:id="rId224"/>
    <p:sldId id="577" r:id="rId225"/>
    <p:sldId id="423" r:id="rId226"/>
    <p:sldId id="726" r:id="rId227"/>
    <p:sldId id="727" r:id="rId228"/>
    <p:sldId id="728" r:id="rId229"/>
    <p:sldId id="707" r:id="rId230"/>
    <p:sldId id="708" r:id="rId231"/>
    <p:sldId id="709" r:id="rId232"/>
    <p:sldId id="824" r:id="rId233"/>
    <p:sldId id="710" r:id="rId234"/>
    <p:sldId id="343" r:id="rId235"/>
    <p:sldId id="592" r:id="rId236"/>
    <p:sldId id="445" r:id="rId237"/>
    <p:sldId id="646" r:id="rId238"/>
    <p:sldId id="670" r:id="rId239"/>
    <p:sldId id="535" r:id="rId240"/>
    <p:sldId id="449" r:id="rId241"/>
    <p:sldId id="537" r:id="rId242"/>
    <p:sldId id="536" r:id="rId243"/>
    <p:sldId id="446" r:id="rId244"/>
    <p:sldId id="447" r:id="rId245"/>
    <p:sldId id="450" r:id="rId246"/>
    <p:sldId id="647" r:id="rId247"/>
    <p:sldId id="671" r:id="rId248"/>
    <p:sldId id="427" r:id="rId249"/>
    <p:sldId id="431" r:id="rId250"/>
    <p:sldId id="538" r:id="rId251"/>
    <p:sldId id="539" r:id="rId252"/>
    <p:sldId id="540" r:id="rId253"/>
    <p:sldId id="541" r:id="rId254"/>
    <p:sldId id="578" r:id="rId255"/>
    <p:sldId id="579" r:id="rId256"/>
    <p:sldId id="429" r:id="rId257"/>
    <p:sldId id="432" r:id="rId258"/>
    <p:sldId id="729" r:id="rId259"/>
    <p:sldId id="430" r:id="rId260"/>
    <p:sldId id="827" r:id="rId261"/>
    <p:sldId id="828" r:id="rId262"/>
    <p:sldId id="648" r:id="rId263"/>
    <p:sldId id="672" r:id="rId264"/>
    <p:sldId id="433" r:id="rId265"/>
    <p:sldId id="434" r:id="rId266"/>
    <p:sldId id="435" r:id="rId267"/>
    <p:sldId id="438" r:id="rId268"/>
    <p:sldId id="436" r:id="rId269"/>
    <p:sldId id="649" r:id="rId270"/>
    <p:sldId id="654" r:id="rId271"/>
    <p:sldId id="542" r:id="rId272"/>
    <p:sldId id="730" r:id="rId273"/>
    <p:sldId id="455" r:id="rId274"/>
    <p:sldId id="545" r:id="rId275"/>
    <p:sldId id="544" r:id="rId276"/>
    <p:sldId id="549" r:id="rId277"/>
    <p:sldId id="548" r:id="rId278"/>
    <p:sldId id="456" r:id="rId279"/>
    <p:sldId id="546" r:id="rId280"/>
    <p:sldId id="547" r:id="rId281"/>
    <p:sldId id="580" r:id="rId282"/>
    <p:sldId id="453" r:id="rId283"/>
    <p:sldId id="452" r:id="rId284"/>
    <p:sldId id="454" r:id="rId285"/>
    <p:sldId id="829" r:id="rId286"/>
    <p:sldId id="349" r:id="rId287"/>
    <p:sldId id="593" r:id="rId288"/>
    <p:sldId id="561" r:id="rId289"/>
    <p:sldId id="650" r:id="rId290"/>
    <p:sldId id="673" r:id="rId291"/>
    <p:sldId id="439" r:id="rId292"/>
    <p:sldId id="440" r:id="rId293"/>
    <p:sldId id="441" r:id="rId294"/>
    <p:sldId id="444" r:id="rId295"/>
    <p:sldId id="442" r:id="rId296"/>
    <p:sldId id="655" r:id="rId297"/>
    <p:sldId id="674" r:id="rId298"/>
    <p:sldId id="463" r:id="rId299"/>
    <p:sldId id="467" r:id="rId300"/>
    <p:sldId id="464" r:id="rId301"/>
    <p:sldId id="465" r:id="rId302"/>
    <p:sldId id="466" r:id="rId303"/>
    <p:sldId id="468" r:id="rId304"/>
    <p:sldId id="823" r:id="rId305"/>
    <p:sldId id="354" r:id="rId306"/>
    <p:sldId id="594" r:id="rId307"/>
    <p:sldId id="656" r:id="rId308"/>
    <p:sldId id="661" r:id="rId309"/>
    <p:sldId id="359" r:id="rId310"/>
    <p:sldId id="473" r:id="rId311"/>
    <p:sldId id="469" r:id="rId312"/>
    <p:sldId id="470" r:id="rId313"/>
    <p:sldId id="471" r:id="rId314"/>
    <p:sldId id="474" r:id="rId315"/>
    <p:sldId id="472" r:id="rId316"/>
    <p:sldId id="657" r:id="rId317"/>
    <p:sldId id="660" r:id="rId318"/>
    <p:sldId id="485" r:id="rId319"/>
    <p:sldId id="482" r:id="rId320"/>
    <p:sldId id="483" r:id="rId321"/>
    <p:sldId id="486" r:id="rId322"/>
    <p:sldId id="484" r:id="rId323"/>
    <p:sldId id="658" r:id="rId324"/>
    <p:sldId id="659" r:id="rId325"/>
    <p:sldId id="476" r:id="rId326"/>
    <p:sldId id="560" r:id="rId327"/>
    <p:sldId id="563" r:id="rId328"/>
    <p:sldId id="785" r:id="rId329"/>
    <p:sldId id="786" r:id="rId330"/>
    <p:sldId id="787" r:id="rId331"/>
    <p:sldId id="812" r:id="rId332"/>
    <p:sldId id="788" r:id="rId333"/>
    <p:sldId id="789" r:id="rId334"/>
    <p:sldId id="790" r:id="rId335"/>
    <p:sldId id="791" r:id="rId336"/>
    <p:sldId id="792" r:id="rId337"/>
    <p:sldId id="793" r:id="rId338"/>
    <p:sldId id="794" r:id="rId339"/>
    <p:sldId id="795" r:id="rId340"/>
    <p:sldId id="796" r:id="rId341"/>
    <p:sldId id="797" r:id="rId342"/>
    <p:sldId id="798" r:id="rId343"/>
    <p:sldId id="799" r:id="rId344"/>
    <p:sldId id="800" r:id="rId345"/>
    <p:sldId id="801" r:id="rId346"/>
    <p:sldId id="802" r:id="rId347"/>
    <p:sldId id="803" r:id="rId348"/>
    <p:sldId id="804" r:id="rId349"/>
    <p:sldId id="805" r:id="rId350"/>
    <p:sldId id="806" r:id="rId351"/>
    <p:sldId id="810" r:id="rId352"/>
    <p:sldId id="811" r:id="rId353"/>
    <p:sldId id="562" r:id="rId354"/>
    <p:sldId id="678" r:id="rId355"/>
    <p:sldId id="761" r:id="rId356"/>
    <p:sldId id="819" r:id="rId357"/>
    <p:sldId id="820" r:id="rId358"/>
  </p:sldIdLst>
  <p:sldSz cx="9144000" cy="6858000" type="screen4x3"/>
  <p:notesSz cx="6797675" cy="9926638"/>
  <p:defaultTextStyle>
    <a:defPPr>
      <a:defRPr lang="en-GB"/>
    </a:defPPr>
    <a:lvl1pPr algn="l" rtl="0" fontAlgn="base">
      <a:spcBef>
        <a:spcPct val="0%"/>
      </a:spcBef>
      <a:spcAft>
        <a:spcPct val="0%"/>
      </a:spcAft>
      <a:defRPr kern="120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mn-cs"/>
      </a:defRPr>
    </a:lvl2pPr>
    <a:lvl3pPr marL="914400" algn="l" rtl="0" fontAlgn="base">
      <a:spcBef>
        <a:spcPct val="0%"/>
      </a:spcBef>
      <a:spcAft>
        <a:spcPct val="0%"/>
      </a:spcAft>
      <a:defRPr kern="1200">
        <a:solidFill>
          <a:schemeClr val="tx1"/>
        </a:solidFill>
        <a:latin typeface="Verdana" pitchFamily="34" charset="0"/>
        <a:ea typeface="+mn-ea"/>
        <a:cs typeface="+mn-cs"/>
      </a:defRPr>
    </a:lvl3pPr>
    <a:lvl4pPr marL="1371600" algn="l" rtl="0" fontAlgn="base">
      <a:spcBef>
        <a:spcPct val="0%"/>
      </a:spcBef>
      <a:spcAft>
        <a:spcPct val="0%"/>
      </a:spcAft>
      <a:defRPr kern="1200">
        <a:solidFill>
          <a:schemeClr val="tx1"/>
        </a:solidFill>
        <a:latin typeface="Verdana" pitchFamily="34" charset="0"/>
        <a:ea typeface="+mn-ea"/>
        <a:cs typeface="+mn-cs"/>
      </a:defRPr>
    </a:lvl4pPr>
    <a:lvl5pPr marL="1828800" algn="l" rtl="0" fontAlgn="base">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purl.oclc.org/ooxml/drawingml/main" xmlns:r="http://purl.oclc.org/ooxml/officeDocument/relationships" xmlns:p="http://purl.oclc.org/ooxml/presentationml/main">
  <p:clrMru>
    <a:srgbClr val="FFAA11"/>
    <a:srgbClr val="C4A41C"/>
    <a:srgbClr val="FDF327"/>
    <a:srgbClr val="C75F09"/>
    <a:srgbClr val="FABF8F"/>
    <a:srgbClr val="D0103A"/>
    <a:srgbClr val="2CE02C"/>
    <a:srgbClr val="FD5E17"/>
    <a:srgbClr val="18F7FC"/>
    <a:srgbClr val="FEE2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purl.oclc.org/ooxml/drawingml/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
            </a:schemeClr>
          </a:solidFill>
        </a:fill>
      </a:tcStyle>
    </a:wholeTbl>
    <a:band1H>
      <a:tcStyle>
        <a:tcBdr/>
        <a:fill>
          <a:solidFill>
            <a:schemeClr val="accent1">
              <a:tint val="40%"/>
            </a:schemeClr>
          </a:solidFill>
        </a:fill>
      </a:tcStyle>
    </a:band1H>
    <a:band2H>
      <a:tcStyle>
        <a:tcBdr/>
      </a:tcStyle>
    </a:band2H>
    <a:band1V>
      <a:tcStyle>
        <a:tcBdr/>
        <a:fill>
          <a:solidFill>
            <a:schemeClr val="accent1">
              <a:tint val="4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
            </a:schemeClr>
          </a:solidFill>
        </a:fill>
      </a:tcStyle>
    </a:wholeTbl>
    <a:band1H>
      <a:tcStyle>
        <a:tcBdr/>
        <a:fill>
          <a:solidFill>
            <a:schemeClr val="accent2">
              <a:tint val="40%"/>
            </a:schemeClr>
          </a:solidFill>
        </a:fill>
      </a:tcStyle>
    </a:band1H>
    <a:band2H>
      <a:tcStyle>
        <a:tcBdr/>
      </a:tcStyle>
    </a:band2H>
    <a:band1V>
      <a:tcStyle>
        <a:tcBdr/>
        <a:fill>
          <a:solidFill>
            <a:schemeClr val="accent2">
              <a:tint val="4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
            </a:schemeClr>
          </a:solidFill>
        </a:fill>
      </a:tcStyle>
    </a:wholeTbl>
    <a:band1H>
      <a:tcStyle>
        <a:tcBdr/>
        <a:fill>
          <a:solidFill>
            <a:schemeClr val="accent5">
              <a:tint val="40%"/>
            </a:schemeClr>
          </a:solidFill>
        </a:fill>
      </a:tcStyle>
    </a:band1H>
    <a:band2H>
      <a:tcStyle>
        <a:tcBdr/>
      </a:tcStyle>
    </a:band2H>
    <a:band1V>
      <a:tcStyle>
        <a:tcBdr/>
        <a:fill>
          <a:solidFill>
            <a:schemeClr val="accent5">
              <a:tint val="4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
            </a:schemeClr>
          </a:solidFill>
        </a:fill>
      </a:tcStyle>
    </a:wholeTbl>
    <a:band1H>
      <a:tcStyle>
        <a:tcBdr/>
        <a:fill>
          <a:solidFill>
            <a:schemeClr val="accent4">
              <a:tint val="40%"/>
            </a:schemeClr>
          </a:solidFill>
        </a:fill>
      </a:tcStyle>
    </a:band1H>
    <a:band2H>
      <a:tcStyle>
        <a:tcBdr/>
      </a:tcStyle>
    </a:band2H>
    <a:band1V>
      <a:tcStyle>
        <a:tcBdr/>
        <a:fill>
          <a:solidFill>
            <a:schemeClr val="accent4">
              <a:tint val="4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
            </a:schemeClr>
          </a:solidFill>
        </a:fill>
      </a:tcStyle>
    </a:wholeTbl>
    <a:band1H>
      <a:tcStyle>
        <a:tcBdr/>
        <a:fill>
          <a:solidFill>
            <a:schemeClr val="accent3">
              <a:tint val="40%"/>
            </a:schemeClr>
          </a:solidFill>
        </a:fill>
      </a:tcStyle>
    </a:band1H>
    <a:band2H>
      <a:tcStyle>
        <a:tcBdr/>
      </a:tcStyle>
    </a:band2H>
    <a:band1V>
      <a:tcStyle>
        <a:tcBdr/>
        <a:fill>
          <a:solidFill>
            <a:schemeClr val="accent3">
              <a:tint val="4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
            </a:schemeClr>
          </a:solidFill>
        </a:fill>
      </a:tcStyle>
    </a:band1H>
    <a:band2H>
      <a:tcStyle>
        <a:tcBdr/>
      </a:tcStyle>
    </a:band2H>
    <a:band1V>
      <a:tcStyle>
        <a:tcBdr/>
        <a:fill>
          <a:solidFill>
            <a:schemeClr val="accent1">
              <a:alpha val="2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
            </a:schemeClr>
          </a:solidFill>
        </a:fill>
      </a:tcStyle>
    </a:band1H>
    <a:band2H>
      <a:tcStyle>
        <a:tcBdr/>
      </a:tcStyle>
    </a:band2H>
    <a:band1V>
      <a:tcStyle>
        <a:tcBdr/>
        <a:fill>
          <a:solidFill>
            <a:schemeClr val="accent3">
              <a:alpha val="2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
            </a:schemeClr>
          </a:solidFill>
        </a:fill>
      </a:tcStyle>
    </a:band1H>
    <a:band2H>
      <a:tcStyle>
        <a:tcBdr/>
      </a:tcStyle>
    </a:band2H>
    <a:band1V>
      <a:tcStyle>
        <a:tcBdr/>
        <a:fill>
          <a:solidFill>
            <a:schemeClr val="accent4">
              <a:alpha val="2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purl.oclc.org/ooxml/drawingml/main" xmlns:r="http://purl.oclc.org/ooxml/officeDocument/relationships" xmlns:p="http://purl.oclc.org/ooxml/presentationml/main">
  <p:normalViewPr>
    <p:restoredLeft sz="5.008%" autoAdjust="0"/>
    <p:restoredTop sz="84.787%" autoAdjust="0"/>
  </p:normalViewPr>
  <p:slideViewPr>
    <p:cSldViewPr snapToGrid="0">
      <p:cViewPr varScale="1">
        <p:scale>
          <a:sx n="133" d="100"/>
          <a:sy n="133" d="100"/>
        </p:scale>
        <p:origin x="3412" y="80"/>
      </p:cViewPr>
      <p:guideLst>
        <p:guide orient="horz" pos="2160"/>
        <p:guide pos="2880"/>
      </p:guideLst>
    </p:cSldViewPr>
  </p:slideViewPr>
  <p:outlineViewPr>
    <p:cViewPr>
      <p:scale>
        <a:sx n="33" d="100"/>
        <a:sy n="33" d="100"/>
      </p:scale>
      <p:origin x="0" y="0"/>
    </p:cViewPr>
    <p:sldLst>
      <p:sld r:id="rId1" collapse="1"/>
    </p:sldLst>
  </p:outlineViewPr>
  <p:notesTextViewPr>
    <p:cViewPr>
      <p:scale>
        <a:sx n="75" d="100"/>
        <a:sy n="75" d="100"/>
      </p:scale>
      <p:origin x="0" y="0"/>
    </p:cViewPr>
  </p:notesTextViewPr>
  <p:sorterViewPr>
    <p:cViewPr>
      <p:scale>
        <a:sx n="150" d="100"/>
        <a:sy n="150" d="100"/>
      </p:scale>
      <p:origin x="0" y="-11611"/>
    </p:cViewPr>
  </p:sorterViewPr>
  <p:notesViewPr>
    <p:cSldViewPr snapToGrid="0">
      <p:cViewPr varScale="1">
        <p:scale>
          <a:sx n="63" d="100"/>
          <a:sy n="63" d="100"/>
        </p:scale>
        <p:origin x="3149" y="8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purl.oclc.org/ooxml/officeDocument/relationships/slide" Target="slides/slide114.xml"/><Relationship Id="rId299" Type="http://purl.oclc.org/ooxml/officeDocument/relationships/slide" Target="slides/slide296.xml"/><Relationship Id="rId21" Type="http://purl.oclc.org/ooxml/officeDocument/relationships/slide" Target="slides/slide18.xml"/><Relationship Id="rId63" Type="http://purl.oclc.org/ooxml/officeDocument/relationships/slide" Target="slides/slide60.xml"/><Relationship Id="rId159" Type="http://purl.oclc.org/ooxml/officeDocument/relationships/slide" Target="slides/slide156.xml"/><Relationship Id="rId324" Type="http://purl.oclc.org/ooxml/officeDocument/relationships/slide" Target="slides/slide321.xml"/><Relationship Id="rId170" Type="http://purl.oclc.org/ooxml/officeDocument/relationships/slide" Target="slides/slide167.xml"/><Relationship Id="rId226" Type="http://purl.oclc.org/ooxml/officeDocument/relationships/slide" Target="slides/slide223.xml"/><Relationship Id="rId268" Type="http://purl.oclc.org/ooxml/officeDocument/relationships/slide" Target="slides/slide265.xml"/><Relationship Id="rId32" Type="http://purl.oclc.org/ooxml/officeDocument/relationships/slide" Target="slides/slide29.xml"/><Relationship Id="rId74" Type="http://purl.oclc.org/ooxml/officeDocument/relationships/slide" Target="slides/slide71.xml"/><Relationship Id="rId128" Type="http://purl.oclc.org/ooxml/officeDocument/relationships/slide" Target="slides/slide125.xml"/><Relationship Id="rId335" Type="http://purl.oclc.org/ooxml/officeDocument/relationships/slide" Target="slides/slide332.xml"/><Relationship Id="rId5" Type="http://purl.oclc.org/ooxml/officeDocument/relationships/slide" Target="slides/slide2.xml"/><Relationship Id="rId181" Type="http://purl.oclc.org/ooxml/officeDocument/relationships/slide" Target="slides/slide178.xml"/><Relationship Id="rId237" Type="http://purl.oclc.org/ooxml/officeDocument/relationships/slide" Target="slides/slide234.xml"/><Relationship Id="rId279" Type="http://purl.oclc.org/ooxml/officeDocument/relationships/slide" Target="slides/slide276.xml"/><Relationship Id="rId43" Type="http://purl.oclc.org/ooxml/officeDocument/relationships/slide" Target="slides/slide40.xml"/><Relationship Id="rId139" Type="http://purl.oclc.org/ooxml/officeDocument/relationships/slide" Target="slides/slide136.xml"/><Relationship Id="rId290" Type="http://purl.oclc.org/ooxml/officeDocument/relationships/slide" Target="slides/slide287.xml"/><Relationship Id="rId304" Type="http://purl.oclc.org/ooxml/officeDocument/relationships/slide" Target="slides/slide301.xml"/><Relationship Id="rId346" Type="http://purl.oclc.org/ooxml/officeDocument/relationships/slide" Target="slides/slide343.xml"/><Relationship Id="rId85" Type="http://purl.oclc.org/ooxml/officeDocument/relationships/slide" Target="slides/slide82.xml"/><Relationship Id="rId150" Type="http://purl.oclc.org/ooxml/officeDocument/relationships/slide" Target="slides/slide147.xml"/><Relationship Id="rId192" Type="http://purl.oclc.org/ooxml/officeDocument/relationships/slide" Target="slides/slide189.xml"/><Relationship Id="rId206" Type="http://purl.oclc.org/ooxml/officeDocument/relationships/slide" Target="slides/slide203.xml"/><Relationship Id="rId248" Type="http://purl.oclc.org/ooxml/officeDocument/relationships/slide" Target="slides/slide245.xml"/><Relationship Id="rId12" Type="http://purl.oclc.org/ooxml/officeDocument/relationships/slide" Target="slides/slide9.xml"/><Relationship Id="rId108" Type="http://purl.oclc.org/ooxml/officeDocument/relationships/slide" Target="slides/slide105.xml"/><Relationship Id="rId315" Type="http://purl.oclc.org/ooxml/officeDocument/relationships/slide" Target="slides/slide312.xml"/><Relationship Id="rId357" Type="http://purl.oclc.org/ooxml/officeDocument/relationships/slide" Target="slides/slide354.xml"/><Relationship Id="rId54" Type="http://purl.oclc.org/ooxml/officeDocument/relationships/slide" Target="slides/slide51.xml"/><Relationship Id="rId96" Type="http://purl.oclc.org/ooxml/officeDocument/relationships/slide" Target="slides/slide93.xml"/><Relationship Id="rId161" Type="http://purl.oclc.org/ooxml/officeDocument/relationships/slide" Target="slides/slide158.xml"/><Relationship Id="rId217" Type="http://purl.oclc.org/ooxml/officeDocument/relationships/slide" Target="slides/slide214.xml"/><Relationship Id="rId259" Type="http://purl.oclc.org/ooxml/officeDocument/relationships/slide" Target="slides/slide256.xml"/><Relationship Id="rId23" Type="http://purl.oclc.org/ooxml/officeDocument/relationships/slide" Target="slides/slide20.xml"/><Relationship Id="rId119" Type="http://purl.oclc.org/ooxml/officeDocument/relationships/slide" Target="slides/slide116.xml"/><Relationship Id="rId270" Type="http://purl.oclc.org/ooxml/officeDocument/relationships/slide" Target="slides/slide267.xml"/><Relationship Id="rId326" Type="http://purl.oclc.org/ooxml/officeDocument/relationships/slide" Target="slides/slide323.xml"/><Relationship Id="rId65" Type="http://purl.oclc.org/ooxml/officeDocument/relationships/slide" Target="slides/slide62.xml"/><Relationship Id="rId130" Type="http://purl.oclc.org/ooxml/officeDocument/relationships/slide" Target="slides/slide127.xml"/><Relationship Id="rId172" Type="http://purl.oclc.org/ooxml/officeDocument/relationships/slide" Target="slides/slide169.xml"/><Relationship Id="rId228" Type="http://purl.oclc.org/ooxml/officeDocument/relationships/slide" Target="slides/slide225.xml"/><Relationship Id="rId281" Type="http://purl.oclc.org/ooxml/officeDocument/relationships/slide" Target="slides/slide278.xml"/><Relationship Id="rId337" Type="http://purl.oclc.org/ooxml/officeDocument/relationships/slide" Target="slides/slide334.xml"/><Relationship Id="rId34" Type="http://purl.oclc.org/ooxml/officeDocument/relationships/slide" Target="slides/slide31.xml"/><Relationship Id="rId76" Type="http://purl.oclc.org/ooxml/officeDocument/relationships/slide" Target="slides/slide73.xml"/><Relationship Id="rId141" Type="http://purl.oclc.org/ooxml/officeDocument/relationships/slide" Target="slides/slide138.xml"/><Relationship Id="rId7" Type="http://purl.oclc.org/ooxml/officeDocument/relationships/slide" Target="slides/slide4.xml"/><Relationship Id="rId183" Type="http://purl.oclc.org/ooxml/officeDocument/relationships/slide" Target="slides/slide180.xml"/><Relationship Id="rId239" Type="http://purl.oclc.org/ooxml/officeDocument/relationships/slide" Target="slides/slide236.xml"/><Relationship Id="rId250" Type="http://purl.oclc.org/ooxml/officeDocument/relationships/slide" Target="slides/slide247.xml"/><Relationship Id="rId292" Type="http://purl.oclc.org/ooxml/officeDocument/relationships/slide" Target="slides/slide289.xml"/><Relationship Id="rId306" Type="http://purl.oclc.org/ooxml/officeDocument/relationships/slide" Target="slides/slide303.xml"/><Relationship Id="rId45" Type="http://purl.oclc.org/ooxml/officeDocument/relationships/slide" Target="slides/slide42.xml"/><Relationship Id="rId87" Type="http://purl.oclc.org/ooxml/officeDocument/relationships/slide" Target="slides/slide84.xml"/><Relationship Id="rId110" Type="http://purl.oclc.org/ooxml/officeDocument/relationships/slide" Target="slides/slide107.xml"/><Relationship Id="rId348" Type="http://purl.oclc.org/ooxml/officeDocument/relationships/slide" Target="slides/slide345.xml"/><Relationship Id="rId152" Type="http://purl.oclc.org/ooxml/officeDocument/relationships/slide" Target="slides/slide149.xml"/><Relationship Id="rId194" Type="http://purl.oclc.org/ooxml/officeDocument/relationships/slide" Target="slides/slide191.xml"/><Relationship Id="rId208" Type="http://purl.oclc.org/ooxml/officeDocument/relationships/slide" Target="slides/slide205.xml"/><Relationship Id="rId261" Type="http://purl.oclc.org/ooxml/officeDocument/relationships/slide" Target="slides/slide258.xml"/><Relationship Id="rId14" Type="http://purl.oclc.org/ooxml/officeDocument/relationships/slide" Target="slides/slide11.xml"/><Relationship Id="rId56" Type="http://purl.oclc.org/ooxml/officeDocument/relationships/slide" Target="slides/slide53.xml"/><Relationship Id="rId317" Type="http://purl.oclc.org/ooxml/officeDocument/relationships/slide" Target="slides/slide314.xml"/><Relationship Id="rId359" Type="http://purl.oclc.org/ooxml/officeDocument/relationships/notesMaster" Target="notesMasters/notesMaster1.xml"/><Relationship Id="rId98" Type="http://purl.oclc.org/ooxml/officeDocument/relationships/slide" Target="slides/slide95.xml"/><Relationship Id="rId121" Type="http://purl.oclc.org/ooxml/officeDocument/relationships/slide" Target="slides/slide118.xml"/><Relationship Id="rId163" Type="http://purl.oclc.org/ooxml/officeDocument/relationships/slide" Target="slides/slide160.xml"/><Relationship Id="rId219" Type="http://purl.oclc.org/ooxml/officeDocument/relationships/slide" Target="slides/slide216.xml"/><Relationship Id="rId230" Type="http://purl.oclc.org/ooxml/officeDocument/relationships/slide" Target="slides/slide227.xml"/><Relationship Id="rId25" Type="http://purl.oclc.org/ooxml/officeDocument/relationships/slide" Target="slides/slide22.xml"/><Relationship Id="rId67" Type="http://purl.oclc.org/ooxml/officeDocument/relationships/slide" Target="slides/slide64.xml"/><Relationship Id="rId272" Type="http://purl.oclc.org/ooxml/officeDocument/relationships/slide" Target="slides/slide269.xml"/><Relationship Id="rId328" Type="http://purl.oclc.org/ooxml/officeDocument/relationships/slide" Target="slides/slide325.xml"/><Relationship Id="rId88" Type="http://purl.oclc.org/ooxml/officeDocument/relationships/slide" Target="slides/slide85.xml"/><Relationship Id="rId111" Type="http://purl.oclc.org/ooxml/officeDocument/relationships/slide" Target="slides/slide108.xml"/><Relationship Id="rId132" Type="http://purl.oclc.org/ooxml/officeDocument/relationships/slide" Target="slides/slide129.xml"/><Relationship Id="rId153" Type="http://purl.oclc.org/ooxml/officeDocument/relationships/slide" Target="slides/slide150.xml"/><Relationship Id="rId174" Type="http://purl.oclc.org/ooxml/officeDocument/relationships/slide" Target="slides/slide171.xml"/><Relationship Id="rId195" Type="http://purl.oclc.org/ooxml/officeDocument/relationships/slide" Target="slides/slide192.xml"/><Relationship Id="rId209" Type="http://purl.oclc.org/ooxml/officeDocument/relationships/slide" Target="slides/slide206.xml"/><Relationship Id="rId360" Type="http://purl.oclc.org/ooxml/officeDocument/relationships/handoutMaster" Target="handoutMasters/handoutMaster1.xml"/><Relationship Id="rId220" Type="http://purl.oclc.org/ooxml/officeDocument/relationships/slide" Target="slides/slide217.xml"/><Relationship Id="rId241" Type="http://purl.oclc.org/ooxml/officeDocument/relationships/slide" Target="slides/slide238.xml"/><Relationship Id="rId15" Type="http://purl.oclc.org/ooxml/officeDocument/relationships/slide" Target="slides/slide12.xml"/><Relationship Id="rId36" Type="http://purl.oclc.org/ooxml/officeDocument/relationships/slide" Target="slides/slide33.xml"/><Relationship Id="rId57" Type="http://purl.oclc.org/ooxml/officeDocument/relationships/slide" Target="slides/slide54.xml"/><Relationship Id="rId262" Type="http://purl.oclc.org/ooxml/officeDocument/relationships/slide" Target="slides/slide259.xml"/><Relationship Id="rId283" Type="http://purl.oclc.org/ooxml/officeDocument/relationships/slide" Target="slides/slide280.xml"/><Relationship Id="rId318" Type="http://purl.oclc.org/ooxml/officeDocument/relationships/slide" Target="slides/slide315.xml"/><Relationship Id="rId339" Type="http://purl.oclc.org/ooxml/officeDocument/relationships/slide" Target="slides/slide336.xml"/><Relationship Id="rId78" Type="http://purl.oclc.org/ooxml/officeDocument/relationships/slide" Target="slides/slide75.xml"/><Relationship Id="rId99" Type="http://purl.oclc.org/ooxml/officeDocument/relationships/slide" Target="slides/slide96.xml"/><Relationship Id="rId101" Type="http://purl.oclc.org/ooxml/officeDocument/relationships/slide" Target="slides/slide98.xml"/><Relationship Id="rId122" Type="http://purl.oclc.org/ooxml/officeDocument/relationships/slide" Target="slides/slide119.xml"/><Relationship Id="rId143" Type="http://purl.oclc.org/ooxml/officeDocument/relationships/slide" Target="slides/slide140.xml"/><Relationship Id="rId164" Type="http://purl.oclc.org/ooxml/officeDocument/relationships/slide" Target="slides/slide161.xml"/><Relationship Id="rId185" Type="http://purl.oclc.org/ooxml/officeDocument/relationships/slide" Target="slides/slide182.xml"/><Relationship Id="rId350" Type="http://purl.oclc.org/ooxml/officeDocument/relationships/slide" Target="slides/slide347.xml"/><Relationship Id="rId9" Type="http://purl.oclc.org/ooxml/officeDocument/relationships/slide" Target="slides/slide6.xml"/><Relationship Id="rId210" Type="http://purl.oclc.org/ooxml/officeDocument/relationships/slide" Target="slides/slide207.xml"/><Relationship Id="rId26" Type="http://purl.oclc.org/ooxml/officeDocument/relationships/slide" Target="slides/slide23.xml"/><Relationship Id="rId231" Type="http://purl.oclc.org/ooxml/officeDocument/relationships/slide" Target="slides/slide228.xml"/><Relationship Id="rId252" Type="http://purl.oclc.org/ooxml/officeDocument/relationships/slide" Target="slides/slide249.xml"/><Relationship Id="rId273" Type="http://purl.oclc.org/ooxml/officeDocument/relationships/slide" Target="slides/slide270.xml"/><Relationship Id="rId294" Type="http://purl.oclc.org/ooxml/officeDocument/relationships/slide" Target="slides/slide291.xml"/><Relationship Id="rId308" Type="http://purl.oclc.org/ooxml/officeDocument/relationships/slide" Target="slides/slide305.xml"/><Relationship Id="rId329" Type="http://purl.oclc.org/ooxml/officeDocument/relationships/slide" Target="slides/slide326.xml"/><Relationship Id="rId47" Type="http://purl.oclc.org/ooxml/officeDocument/relationships/slide" Target="slides/slide44.xml"/><Relationship Id="rId68" Type="http://purl.oclc.org/ooxml/officeDocument/relationships/slide" Target="slides/slide65.xml"/><Relationship Id="rId89" Type="http://purl.oclc.org/ooxml/officeDocument/relationships/slide" Target="slides/slide86.xml"/><Relationship Id="rId112" Type="http://purl.oclc.org/ooxml/officeDocument/relationships/slide" Target="slides/slide109.xml"/><Relationship Id="rId133" Type="http://purl.oclc.org/ooxml/officeDocument/relationships/slide" Target="slides/slide130.xml"/><Relationship Id="rId154" Type="http://purl.oclc.org/ooxml/officeDocument/relationships/slide" Target="slides/slide151.xml"/><Relationship Id="rId175" Type="http://purl.oclc.org/ooxml/officeDocument/relationships/slide" Target="slides/slide172.xml"/><Relationship Id="rId340" Type="http://purl.oclc.org/ooxml/officeDocument/relationships/slide" Target="slides/slide337.xml"/><Relationship Id="rId361" Type="http://purl.oclc.org/ooxml/officeDocument/relationships/presProps" Target="presProps.xml"/><Relationship Id="rId196" Type="http://purl.oclc.org/ooxml/officeDocument/relationships/slide" Target="slides/slide193.xml"/><Relationship Id="rId200" Type="http://purl.oclc.org/ooxml/officeDocument/relationships/slide" Target="slides/slide197.xml"/><Relationship Id="rId16" Type="http://purl.oclc.org/ooxml/officeDocument/relationships/slide" Target="slides/slide13.xml"/><Relationship Id="rId221" Type="http://purl.oclc.org/ooxml/officeDocument/relationships/slide" Target="slides/slide218.xml"/><Relationship Id="rId242" Type="http://purl.oclc.org/ooxml/officeDocument/relationships/slide" Target="slides/slide239.xml"/><Relationship Id="rId263" Type="http://purl.oclc.org/ooxml/officeDocument/relationships/slide" Target="slides/slide260.xml"/><Relationship Id="rId284" Type="http://purl.oclc.org/ooxml/officeDocument/relationships/slide" Target="slides/slide281.xml"/><Relationship Id="rId319" Type="http://purl.oclc.org/ooxml/officeDocument/relationships/slide" Target="slides/slide316.xml"/><Relationship Id="rId37" Type="http://purl.oclc.org/ooxml/officeDocument/relationships/slide" Target="slides/slide34.xml"/><Relationship Id="rId58" Type="http://purl.oclc.org/ooxml/officeDocument/relationships/slide" Target="slides/slide55.xml"/><Relationship Id="rId79" Type="http://purl.oclc.org/ooxml/officeDocument/relationships/slide" Target="slides/slide76.xml"/><Relationship Id="rId102" Type="http://purl.oclc.org/ooxml/officeDocument/relationships/slide" Target="slides/slide99.xml"/><Relationship Id="rId123" Type="http://purl.oclc.org/ooxml/officeDocument/relationships/slide" Target="slides/slide120.xml"/><Relationship Id="rId144" Type="http://purl.oclc.org/ooxml/officeDocument/relationships/slide" Target="slides/slide141.xml"/><Relationship Id="rId330" Type="http://purl.oclc.org/ooxml/officeDocument/relationships/slide" Target="slides/slide327.xml"/><Relationship Id="rId90" Type="http://purl.oclc.org/ooxml/officeDocument/relationships/slide" Target="slides/slide87.xml"/><Relationship Id="rId165" Type="http://purl.oclc.org/ooxml/officeDocument/relationships/slide" Target="slides/slide162.xml"/><Relationship Id="rId186" Type="http://purl.oclc.org/ooxml/officeDocument/relationships/slide" Target="slides/slide183.xml"/><Relationship Id="rId351" Type="http://purl.oclc.org/ooxml/officeDocument/relationships/slide" Target="slides/slide348.xml"/><Relationship Id="rId211" Type="http://purl.oclc.org/ooxml/officeDocument/relationships/slide" Target="slides/slide208.xml"/><Relationship Id="rId232" Type="http://purl.oclc.org/ooxml/officeDocument/relationships/slide" Target="slides/slide229.xml"/><Relationship Id="rId253" Type="http://purl.oclc.org/ooxml/officeDocument/relationships/slide" Target="slides/slide250.xml"/><Relationship Id="rId274" Type="http://purl.oclc.org/ooxml/officeDocument/relationships/slide" Target="slides/slide271.xml"/><Relationship Id="rId295" Type="http://purl.oclc.org/ooxml/officeDocument/relationships/slide" Target="slides/slide292.xml"/><Relationship Id="rId309" Type="http://purl.oclc.org/ooxml/officeDocument/relationships/slide" Target="slides/slide306.xml"/><Relationship Id="rId27" Type="http://purl.oclc.org/ooxml/officeDocument/relationships/slide" Target="slides/slide24.xml"/><Relationship Id="rId48" Type="http://purl.oclc.org/ooxml/officeDocument/relationships/slide" Target="slides/slide45.xml"/><Relationship Id="rId69" Type="http://purl.oclc.org/ooxml/officeDocument/relationships/slide" Target="slides/slide66.xml"/><Relationship Id="rId113" Type="http://purl.oclc.org/ooxml/officeDocument/relationships/slide" Target="slides/slide110.xml"/><Relationship Id="rId134" Type="http://purl.oclc.org/ooxml/officeDocument/relationships/slide" Target="slides/slide131.xml"/><Relationship Id="rId320" Type="http://purl.oclc.org/ooxml/officeDocument/relationships/slide" Target="slides/slide317.xml"/><Relationship Id="rId80" Type="http://purl.oclc.org/ooxml/officeDocument/relationships/slide" Target="slides/slide77.xml"/><Relationship Id="rId155" Type="http://purl.oclc.org/ooxml/officeDocument/relationships/slide" Target="slides/slide152.xml"/><Relationship Id="rId176" Type="http://purl.oclc.org/ooxml/officeDocument/relationships/slide" Target="slides/slide173.xml"/><Relationship Id="rId197" Type="http://purl.oclc.org/ooxml/officeDocument/relationships/slide" Target="slides/slide194.xml"/><Relationship Id="rId341" Type="http://purl.oclc.org/ooxml/officeDocument/relationships/slide" Target="slides/slide338.xml"/><Relationship Id="rId362" Type="http://purl.oclc.org/ooxml/officeDocument/relationships/viewProps" Target="viewProps.xml"/><Relationship Id="rId201" Type="http://purl.oclc.org/ooxml/officeDocument/relationships/slide" Target="slides/slide198.xml"/><Relationship Id="rId222" Type="http://purl.oclc.org/ooxml/officeDocument/relationships/slide" Target="slides/slide219.xml"/><Relationship Id="rId243" Type="http://purl.oclc.org/ooxml/officeDocument/relationships/slide" Target="slides/slide240.xml"/><Relationship Id="rId264" Type="http://purl.oclc.org/ooxml/officeDocument/relationships/slide" Target="slides/slide261.xml"/><Relationship Id="rId285" Type="http://purl.oclc.org/ooxml/officeDocument/relationships/slide" Target="slides/slide282.xml"/><Relationship Id="rId17" Type="http://purl.oclc.org/ooxml/officeDocument/relationships/slide" Target="slides/slide14.xml"/><Relationship Id="rId38" Type="http://purl.oclc.org/ooxml/officeDocument/relationships/slide" Target="slides/slide35.xml"/><Relationship Id="rId59" Type="http://purl.oclc.org/ooxml/officeDocument/relationships/slide" Target="slides/slide56.xml"/><Relationship Id="rId103" Type="http://purl.oclc.org/ooxml/officeDocument/relationships/slide" Target="slides/slide100.xml"/><Relationship Id="rId124" Type="http://purl.oclc.org/ooxml/officeDocument/relationships/slide" Target="slides/slide121.xml"/><Relationship Id="rId310" Type="http://purl.oclc.org/ooxml/officeDocument/relationships/slide" Target="slides/slide307.xml"/><Relationship Id="rId70" Type="http://purl.oclc.org/ooxml/officeDocument/relationships/slide" Target="slides/slide67.xml"/><Relationship Id="rId91" Type="http://purl.oclc.org/ooxml/officeDocument/relationships/slide" Target="slides/slide88.xml"/><Relationship Id="rId145" Type="http://purl.oclc.org/ooxml/officeDocument/relationships/slide" Target="slides/slide142.xml"/><Relationship Id="rId166" Type="http://purl.oclc.org/ooxml/officeDocument/relationships/slide" Target="slides/slide163.xml"/><Relationship Id="rId187" Type="http://purl.oclc.org/ooxml/officeDocument/relationships/slide" Target="slides/slide184.xml"/><Relationship Id="rId331" Type="http://purl.oclc.org/ooxml/officeDocument/relationships/slide" Target="slides/slide328.xml"/><Relationship Id="rId352" Type="http://purl.oclc.org/ooxml/officeDocument/relationships/slide" Target="slides/slide349.xml"/><Relationship Id="rId1" Type="http://purl.oclc.org/ooxml/officeDocument/relationships/customXml" Target="../customXml/item1.xml"/><Relationship Id="rId212" Type="http://purl.oclc.org/ooxml/officeDocument/relationships/slide" Target="slides/slide209.xml"/><Relationship Id="rId233" Type="http://purl.oclc.org/ooxml/officeDocument/relationships/slide" Target="slides/slide230.xml"/><Relationship Id="rId254" Type="http://purl.oclc.org/ooxml/officeDocument/relationships/slide" Target="slides/slide251.xml"/><Relationship Id="rId28" Type="http://purl.oclc.org/ooxml/officeDocument/relationships/slide" Target="slides/slide25.xml"/><Relationship Id="rId49" Type="http://purl.oclc.org/ooxml/officeDocument/relationships/slide" Target="slides/slide46.xml"/><Relationship Id="rId114" Type="http://purl.oclc.org/ooxml/officeDocument/relationships/slide" Target="slides/slide111.xml"/><Relationship Id="rId275" Type="http://purl.oclc.org/ooxml/officeDocument/relationships/slide" Target="slides/slide272.xml"/><Relationship Id="rId296" Type="http://purl.oclc.org/ooxml/officeDocument/relationships/slide" Target="slides/slide293.xml"/><Relationship Id="rId300" Type="http://purl.oclc.org/ooxml/officeDocument/relationships/slide" Target="slides/slide297.xml"/><Relationship Id="rId60" Type="http://purl.oclc.org/ooxml/officeDocument/relationships/slide" Target="slides/slide57.xml"/><Relationship Id="rId81" Type="http://purl.oclc.org/ooxml/officeDocument/relationships/slide" Target="slides/slide78.xml"/><Relationship Id="rId135" Type="http://purl.oclc.org/ooxml/officeDocument/relationships/slide" Target="slides/slide132.xml"/><Relationship Id="rId156" Type="http://purl.oclc.org/ooxml/officeDocument/relationships/slide" Target="slides/slide153.xml"/><Relationship Id="rId177" Type="http://purl.oclc.org/ooxml/officeDocument/relationships/slide" Target="slides/slide174.xml"/><Relationship Id="rId198" Type="http://purl.oclc.org/ooxml/officeDocument/relationships/slide" Target="slides/slide195.xml"/><Relationship Id="rId321" Type="http://purl.oclc.org/ooxml/officeDocument/relationships/slide" Target="slides/slide318.xml"/><Relationship Id="rId342" Type="http://purl.oclc.org/ooxml/officeDocument/relationships/slide" Target="slides/slide339.xml"/><Relationship Id="rId363" Type="http://purl.oclc.org/ooxml/officeDocument/relationships/theme" Target="theme/theme1.xml"/><Relationship Id="rId202" Type="http://purl.oclc.org/ooxml/officeDocument/relationships/slide" Target="slides/slide199.xml"/><Relationship Id="rId223" Type="http://purl.oclc.org/ooxml/officeDocument/relationships/slide" Target="slides/slide220.xml"/><Relationship Id="rId244" Type="http://purl.oclc.org/ooxml/officeDocument/relationships/slide" Target="slides/slide241.xml"/><Relationship Id="rId18" Type="http://purl.oclc.org/ooxml/officeDocument/relationships/slide" Target="slides/slide15.xml"/><Relationship Id="rId39" Type="http://purl.oclc.org/ooxml/officeDocument/relationships/slide" Target="slides/slide36.xml"/><Relationship Id="rId265" Type="http://purl.oclc.org/ooxml/officeDocument/relationships/slide" Target="slides/slide262.xml"/><Relationship Id="rId286" Type="http://purl.oclc.org/ooxml/officeDocument/relationships/slide" Target="slides/slide283.xml"/><Relationship Id="rId50" Type="http://purl.oclc.org/ooxml/officeDocument/relationships/slide" Target="slides/slide47.xml"/><Relationship Id="rId104" Type="http://purl.oclc.org/ooxml/officeDocument/relationships/slide" Target="slides/slide101.xml"/><Relationship Id="rId125" Type="http://purl.oclc.org/ooxml/officeDocument/relationships/slide" Target="slides/slide122.xml"/><Relationship Id="rId146" Type="http://purl.oclc.org/ooxml/officeDocument/relationships/slide" Target="slides/slide143.xml"/><Relationship Id="rId167" Type="http://purl.oclc.org/ooxml/officeDocument/relationships/slide" Target="slides/slide164.xml"/><Relationship Id="rId188" Type="http://purl.oclc.org/ooxml/officeDocument/relationships/slide" Target="slides/slide185.xml"/><Relationship Id="rId311" Type="http://purl.oclc.org/ooxml/officeDocument/relationships/slide" Target="slides/slide308.xml"/><Relationship Id="rId332" Type="http://purl.oclc.org/ooxml/officeDocument/relationships/slide" Target="slides/slide329.xml"/><Relationship Id="rId353" Type="http://purl.oclc.org/ooxml/officeDocument/relationships/slide" Target="slides/slide350.xml"/><Relationship Id="rId71" Type="http://purl.oclc.org/ooxml/officeDocument/relationships/slide" Target="slides/slide68.xml"/><Relationship Id="rId92" Type="http://purl.oclc.org/ooxml/officeDocument/relationships/slide" Target="slides/slide89.xml"/><Relationship Id="rId213" Type="http://purl.oclc.org/ooxml/officeDocument/relationships/slide" Target="slides/slide210.xml"/><Relationship Id="rId234" Type="http://purl.oclc.org/ooxml/officeDocument/relationships/slide" Target="slides/slide231.xml"/><Relationship Id="rId2" Type="http://purl.oclc.org/ooxml/officeDocument/relationships/customXml" Target="../customXml/item2.xml"/><Relationship Id="rId29" Type="http://purl.oclc.org/ooxml/officeDocument/relationships/slide" Target="slides/slide26.xml"/><Relationship Id="rId255" Type="http://purl.oclc.org/ooxml/officeDocument/relationships/slide" Target="slides/slide252.xml"/><Relationship Id="rId276" Type="http://purl.oclc.org/ooxml/officeDocument/relationships/slide" Target="slides/slide273.xml"/><Relationship Id="rId297" Type="http://purl.oclc.org/ooxml/officeDocument/relationships/slide" Target="slides/slide294.xml"/><Relationship Id="rId40" Type="http://purl.oclc.org/ooxml/officeDocument/relationships/slide" Target="slides/slide37.xml"/><Relationship Id="rId115" Type="http://purl.oclc.org/ooxml/officeDocument/relationships/slide" Target="slides/slide112.xml"/><Relationship Id="rId136" Type="http://purl.oclc.org/ooxml/officeDocument/relationships/slide" Target="slides/slide133.xml"/><Relationship Id="rId157" Type="http://purl.oclc.org/ooxml/officeDocument/relationships/slide" Target="slides/slide154.xml"/><Relationship Id="rId178" Type="http://purl.oclc.org/ooxml/officeDocument/relationships/slide" Target="slides/slide175.xml"/><Relationship Id="rId301" Type="http://purl.oclc.org/ooxml/officeDocument/relationships/slide" Target="slides/slide298.xml"/><Relationship Id="rId322" Type="http://purl.oclc.org/ooxml/officeDocument/relationships/slide" Target="slides/slide319.xml"/><Relationship Id="rId343" Type="http://purl.oclc.org/ooxml/officeDocument/relationships/slide" Target="slides/slide340.xml"/><Relationship Id="rId364" Type="http://purl.oclc.org/ooxml/officeDocument/relationships/tableStyles" Target="tableStyles.xml"/><Relationship Id="rId61" Type="http://purl.oclc.org/ooxml/officeDocument/relationships/slide" Target="slides/slide58.xml"/><Relationship Id="rId82" Type="http://purl.oclc.org/ooxml/officeDocument/relationships/slide" Target="slides/slide79.xml"/><Relationship Id="rId199" Type="http://purl.oclc.org/ooxml/officeDocument/relationships/slide" Target="slides/slide196.xml"/><Relationship Id="rId203" Type="http://purl.oclc.org/ooxml/officeDocument/relationships/slide" Target="slides/slide200.xml"/><Relationship Id="rId19" Type="http://purl.oclc.org/ooxml/officeDocument/relationships/slide" Target="slides/slide16.xml"/><Relationship Id="rId224" Type="http://purl.oclc.org/ooxml/officeDocument/relationships/slide" Target="slides/slide221.xml"/><Relationship Id="rId245" Type="http://purl.oclc.org/ooxml/officeDocument/relationships/slide" Target="slides/slide242.xml"/><Relationship Id="rId266" Type="http://purl.oclc.org/ooxml/officeDocument/relationships/slide" Target="slides/slide263.xml"/><Relationship Id="rId287" Type="http://purl.oclc.org/ooxml/officeDocument/relationships/slide" Target="slides/slide284.xml"/><Relationship Id="rId30" Type="http://purl.oclc.org/ooxml/officeDocument/relationships/slide" Target="slides/slide27.xml"/><Relationship Id="rId105" Type="http://purl.oclc.org/ooxml/officeDocument/relationships/slide" Target="slides/slide102.xml"/><Relationship Id="rId126" Type="http://purl.oclc.org/ooxml/officeDocument/relationships/slide" Target="slides/slide123.xml"/><Relationship Id="rId147" Type="http://purl.oclc.org/ooxml/officeDocument/relationships/slide" Target="slides/slide144.xml"/><Relationship Id="rId168" Type="http://purl.oclc.org/ooxml/officeDocument/relationships/slide" Target="slides/slide165.xml"/><Relationship Id="rId312" Type="http://purl.oclc.org/ooxml/officeDocument/relationships/slide" Target="slides/slide309.xml"/><Relationship Id="rId333" Type="http://purl.oclc.org/ooxml/officeDocument/relationships/slide" Target="slides/slide330.xml"/><Relationship Id="rId354" Type="http://purl.oclc.org/ooxml/officeDocument/relationships/slide" Target="slides/slide351.xml"/><Relationship Id="rId51" Type="http://purl.oclc.org/ooxml/officeDocument/relationships/slide" Target="slides/slide48.xml"/><Relationship Id="rId72" Type="http://purl.oclc.org/ooxml/officeDocument/relationships/slide" Target="slides/slide69.xml"/><Relationship Id="rId93" Type="http://purl.oclc.org/ooxml/officeDocument/relationships/slide" Target="slides/slide90.xml"/><Relationship Id="rId189" Type="http://purl.oclc.org/ooxml/officeDocument/relationships/slide" Target="slides/slide186.xml"/><Relationship Id="rId3" Type="http://purl.oclc.org/ooxml/officeDocument/relationships/slideMaster" Target="slideMasters/slideMaster1.xml"/><Relationship Id="rId214" Type="http://purl.oclc.org/ooxml/officeDocument/relationships/slide" Target="slides/slide211.xml"/><Relationship Id="rId235" Type="http://purl.oclc.org/ooxml/officeDocument/relationships/slide" Target="slides/slide232.xml"/><Relationship Id="rId256" Type="http://purl.oclc.org/ooxml/officeDocument/relationships/slide" Target="slides/slide253.xml"/><Relationship Id="rId277" Type="http://purl.oclc.org/ooxml/officeDocument/relationships/slide" Target="slides/slide274.xml"/><Relationship Id="rId298" Type="http://purl.oclc.org/ooxml/officeDocument/relationships/slide" Target="slides/slide295.xml"/><Relationship Id="rId116" Type="http://purl.oclc.org/ooxml/officeDocument/relationships/slide" Target="slides/slide113.xml"/><Relationship Id="rId137" Type="http://purl.oclc.org/ooxml/officeDocument/relationships/slide" Target="slides/slide134.xml"/><Relationship Id="rId158" Type="http://purl.oclc.org/ooxml/officeDocument/relationships/slide" Target="slides/slide155.xml"/><Relationship Id="rId302" Type="http://purl.oclc.org/ooxml/officeDocument/relationships/slide" Target="slides/slide299.xml"/><Relationship Id="rId323" Type="http://purl.oclc.org/ooxml/officeDocument/relationships/slide" Target="slides/slide320.xml"/><Relationship Id="rId344" Type="http://purl.oclc.org/ooxml/officeDocument/relationships/slide" Target="slides/slide341.xml"/><Relationship Id="rId20" Type="http://purl.oclc.org/ooxml/officeDocument/relationships/slide" Target="slides/slide17.xml"/><Relationship Id="rId41" Type="http://purl.oclc.org/ooxml/officeDocument/relationships/slide" Target="slides/slide38.xml"/><Relationship Id="rId62" Type="http://purl.oclc.org/ooxml/officeDocument/relationships/slide" Target="slides/slide59.xml"/><Relationship Id="rId83" Type="http://purl.oclc.org/ooxml/officeDocument/relationships/slide" Target="slides/slide80.xml"/><Relationship Id="rId179" Type="http://purl.oclc.org/ooxml/officeDocument/relationships/slide" Target="slides/slide176.xml"/><Relationship Id="rId190" Type="http://purl.oclc.org/ooxml/officeDocument/relationships/slide" Target="slides/slide187.xml"/><Relationship Id="rId204" Type="http://purl.oclc.org/ooxml/officeDocument/relationships/slide" Target="slides/slide201.xml"/><Relationship Id="rId225" Type="http://purl.oclc.org/ooxml/officeDocument/relationships/slide" Target="slides/slide222.xml"/><Relationship Id="rId246" Type="http://purl.oclc.org/ooxml/officeDocument/relationships/slide" Target="slides/slide243.xml"/><Relationship Id="rId267" Type="http://purl.oclc.org/ooxml/officeDocument/relationships/slide" Target="slides/slide264.xml"/><Relationship Id="rId288" Type="http://purl.oclc.org/ooxml/officeDocument/relationships/slide" Target="slides/slide285.xml"/><Relationship Id="rId106" Type="http://purl.oclc.org/ooxml/officeDocument/relationships/slide" Target="slides/slide103.xml"/><Relationship Id="rId127" Type="http://purl.oclc.org/ooxml/officeDocument/relationships/slide" Target="slides/slide124.xml"/><Relationship Id="rId313" Type="http://purl.oclc.org/ooxml/officeDocument/relationships/slide" Target="slides/slide310.xml"/><Relationship Id="rId10" Type="http://purl.oclc.org/ooxml/officeDocument/relationships/slide" Target="slides/slide7.xml"/><Relationship Id="rId31" Type="http://purl.oclc.org/ooxml/officeDocument/relationships/slide" Target="slides/slide28.xml"/><Relationship Id="rId52" Type="http://purl.oclc.org/ooxml/officeDocument/relationships/slide" Target="slides/slide49.xml"/><Relationship Id="rId73" Type="http://purl.oclc.org/ooxml/officeDocument/relationships/slide" Target="slides/slide70.xml"/><Relationship Id="rId94" Type="http://purl.oclc.org/ooxml/officeDocument/relationships/slide" Target="slides/slide91.xml"/><Relationship Id="rId148" Type="http://purl.oclc.org/ooxml/officeDocument/relationships/slide" Target="slides/slide145.xml"/><Relationship Id="rId169" Type="http://purl.oclc.org/ooxml/officeDocument/relationships/slide" Target="slides/slide166.xml"/><Relationship Id="rId334" Type="http://purl.oclc.org/ooxml/officeDocument/relationships/slide" Target="slides/slide331.xml"/><Relationship Id="rId355" Type="http://purl.oclc.org/ooxml/officeDocument/relationships/slide" Target="slides/slide352.xml"/><Relationship Id="rId4" Type="http://purl.oclc.org/ooxml/officeDocument/relationships/slide" Target="slides/slide1.xml"/><Relationship Id="rId180" Type="http://purl.oclc.org/ooxml/officeDocument/relationships/slide" Target="slides/slide177.xml"/><Relationship Id="rId215" Type="http://purl.oclc.org/ooxml/officeDocument/relationships/slide" Target="slides/slide212.xml"/><Relationship Id="rId236" Type="http://purl.oclc.org/ooxml/officeDocument/relationships/slide" Target="slides/slide233.xml"/><Relationship Id="rId257" Type="http://purl.oclc.org/ooxml/officeDocument/relationships/slide" Target="slides/slide254.xml"/><Relationship Id="rId278" Type="http://purl.oclc.org/ooxml/officeDocument/relationships/slide" Target="slides/slide275.xml"/><Relationship Id="rId303" Type="http://purl.oclc.org/ooxml/officeDocument/relationships/slide" Target="slides/slide300.xml"/><Relationship Id="rId42" Type="http://purl.oclc.org/ooxml/officeDocument/relationships/slide" Target="slides/slide39.xml"/><Relationship Id="rId84" Type="http://purl.oclc.org/ooxml/officeDocument/relationships/slide" Target="slides/slide81.xml"/><Relationship Id="rId138" Type="http://purl.oclc.org/ooxml/officeDocument/relationships/slide" Target="slides/slide135.xml"/><Relationship Id="rId345" Type="http://purl.oclc.org/ooxml/officeDocument/relationships/slide" Target="slides/slide342.xml"/><Relationship Id="rId191" Type="http://purl.oclc.org/ooxml/officeDocument/relationships/slide" Target="slides/slide188.xml"/><Relationship Id="rId205" Type="http://purl.oclc.org/ooxml/officeDocument/relationships/slide" Target="slides/slide202.xml"/><Relationship Id="rId247" Type="http://purl.oclc.org/ooxml/officeDocument/relationships/slide" Target="slides/slide244.xml"/><Relationship Id="rId107" Type="http://purl.oclc.org/ooxml/officeDocument/relationships/slide" Target="slides/slide104.xml"/><Relationship Id="rId289" Type="http://purl.oclc.org/ooxml/officeDocument/relationships/slide" Target="slides/slide286.xml"/><Relationship Id="rId11" Type="http://purl.oclc.org/ooxml/officeDocument/relationships/slide" Target="slides/slide8.xml"/><Relationship Id="rId53" Type="http://purl.oclc.org/ooxml/officeDocument/relationships/slide" Target="slides/slide50.xml"/><Relationship Id="rId149" Type="http://purl.oclc.org/ooxml/officeDocument/relationships/slide" Target="slides/slide146.xml"/><Relationship Id="rId314" Type="http://purl.oclc.org/ooxml/officeDocument/relationships/slide" Target="slides/slide311.xml"/><Relationship Id="rId356" Type="http://purl.oclc.org/ooxml/officeDocument/relationships/slide" Target="slides/slide353.xml"/><Relationship Id="rId95" Type="http://purl.oclc.org/ooxml/officeDocument/relationships/slide" Target="slides/slide92.xml"/><Relationship Id="rId160" Type="http://purl.oclc.org/ooxml/officeDocument/relationships/slide" Target="slides/slide157.xml"/><Relationship Id="rId216" Type="http://purl.oclc.org/ooxml/officeDocument/relationships/slide" Target="slides/slide213.xml"/><Relationship Id="rId258" Type="http://purl.oclc.org/ooxml/officeDocument/relationships/slide" Target="slides/slide255.xml"/><Relationship Id="rId22" Type="http://purl.oclc.org/ooxml/officeDocument/relationships/slide" Target="slides/slide19.xml"/><Relationship Id="rId64" Type="http://purl.oclc.org/ooxml/officeDocument/relationships/slide" Target="slides/slide61.xml"/><Relationship Id="rId118" Type="http://purl.oclc.org/ooxml/officeDocument/relationships/slide" Target="slides/slide115.xml"/><Relationship Id="rId325" Type="http://purl.oclc.org/ooxml/officeDocument/relationships/slide" Target="slides/slide322.xml"/><Relationship Id="rId171" Type="http://purl.oclc.org/ooxml/officeDocument/relationships/slide" Target="slides/slide168.xml"/><Relationship Id="rId227" Type="http://purl.oclc.org/ooxml/officeDocument/relationships/slide" Target="slides/slide224.xml"/><Relationship Id="rId269" Type="http://purl.oclc.org/ooxml/officeDocument/relationships/slide" Target="slides/slide266.xml"/><Relationship Id="rId33" Type="http://purl.oclc.org/ooxml/officeDocument/relationships/slide" Target="slides/slide30.xml"/><Relationship Id="rId129" Type="http://purl.oclc.org/ooxml/officeDocument/relationships/slide" Target="slides/slide126.xml"/><Relationship Id="rId280" Type="http://purl.oclc.org/ooxml/officeDocument/relationships/slide" Target="slides/slide277.xml"/><Relationship Id="rId336" Type="http://purl.oclc.org/ooxml/officeDocument/relationships/slide" Target="slides/slide333.xml"/><Relationship Id="rId75" Type="http://purl.oclc.org/ooxml/officeDocument/relationships/slide" Target="slides/slide72.xml"/><Relationship Id="rId140" Type="http://purl.oclc.org/ooxml/officeDocument/relationships/slide" Target="slides/slide137.xml"/><Relationship Id="rId182" Type="http://purl.oclc.org/ooxml/officeDocument/relationships/slide" Target="slides/slide179.xml"/><Relationship Id="rId6" Type="http://purl.oclc.org/ooxml/officeDocument/relationships/slide" Target="slides/slide3.xml"/><Relationship Id="rId238" Type="http://purl.oclc.org/ooxml/officeDocument/relationships/slide" Target="slides/slide235.xml"/><Relationship Id="rId291" Type="http://purl.oclc.org/ooxml/officeDocument/relationships/slide" Target="slides/slide288.xml"/><Relationship Id="rId305" Type="http://purl.oclc.org/ooxml/officeDocument/relationships/slide" Target="slides/slide302.xml"/><Relationship Id="rId347" Type="http://purl.oclc.org/ooxml/officeDocument/relationships/slide" Target="slides/slide344.xml"/><Relationship Id="rId44" Type="http://purl.oclc.org/ooxml/officeDocument/relationships/slide" Target="slides/slide41.xml"/><Relationship Id="rId86" Type="http://purl.oclc.org/ooxml/officeDocument/relationships/slide" Target="slides/slide83.xml"/><Relationship Id="rId151" Type="http://purl.oclc.org/ooxml/officeDocument/relationships/slide" Target="slides/slide148.xml"/><Relationship Id="rId193" Type="http://purl.oclc.org/ooxml/officeDocument/relationships/slide" Target="slides/slide190.xml"/><Relationship Id="rId207" Type="http://purl.oclc.org/ooxml/officeDocument/relationships/slide" Target="slides/slide204.xml"/><Relationship Id="rId249" Type="http://purl.oclc.org/ooxml/officeDocument/relationships/slide" Target="slides/slide246.xml"/><Relationship Id="rId13" Type="http://purl.oclc.org/ooxml/officeDocument/relationships/slide" Target="slides/slide10.xml"/><Relationship Id="rId109" Type="http://purl.oclc.org/ooxml/officeDocument/relationships/slide" Target="slides/slide106.xml"/><Relationship Id="rId260" Type="http://purl.oclc.org/ooxml/officeDocument/relationships/slide" Target="slides/slide257.xml"/><Relationship Id="rId316" Type="http://purl.oclc.org/ooxml/officeDocument/relationships/slide" Target="slides/slide313.xml"/><Relationship Id="rId55" Type="http://purl.oclc.org/ooxml/officeDocument/relationships/slide" Target="slides/slide52.xml"/><Relationship Id="rId97" Type="http://purl.oclc.org/ooxml/officeDocument/relationships/slide" Target="slides/slide94.xml"/><Relationship Id="rId120" Type="http://purl.oclc.org/ooxml/officeDocument/relationships/slide" Target="slides/slide117.xml"/><Relationship Id="rId358" Type="http://purl.oclc.org/ooxml/officeDocument/relationships/slide" Target="slides/slide355.xml"/><Relationship Id="rId162" Type="http://purl.oclc.org/ooxml/officeDocument/relationships/slide" Target="slides/slide159.xml"/><Relationship Id="rId218" Type="http://purl.oclc.org/ooxml/officeDocument/relationships/slide" Target="slides/slide215.xml"/><Relationship Id="rId271" Type="http://purl.oclc.org/ooxml/officeDocument/relationships/slide" Target="slides/slide268.xml"/><Relationship Id="rId24" Type="http://purl.oclc.org/ooxml/officeDocument/relationships/slide" Target="slides/slide21.xml"/><Relationship Id="rId66" Type="http://purl.oclc.org/ooxml/officeDocument/relationships/slide" Target="slides/slide63.xml"/><Relationship Id="rId131" Type="http://purl.oclc.org/ooxml/officeDocument/relationships/slide" Target="slides/slide128.xml"/><Relationship Id="rId327" Type="http://purl.oclc.org/ooxml/officeDocument/relationships/slide" Target="slides/slide324.xml"/><Relationship Id="rId173" Type="http://purl.oclc.org/ooxml/officeDocument/relationships/slide" Target="slides/slide170.xml"/><Relationship Id="rId229" Type="http://purl.oclc.org/ooxml/officeDocument/relationships/slide" Target="slides/slide226.xml"/><Relationship Id="rId240" Type="http://purl.oclc.org/ooxml/officeDocument/relationships/slide" Target="slides/slide237.xml"/><Relationship Id="rId35" Type="http://purl.oclc.org/ooxml/officeDocument/relationships/slide" Target="slides/slide32.xml"/><Relationship Id="rId77" Type="http://purl.oclc.org/ooxml/officeDocument/relationships/slide" Target="slides/slide74.xml"/><Relationship Id="rId100" Type="http://purl.oclc.org/ooxml/officeDocument/relationships/slide" Target="slides/slide97.xml"/><Relationship Id="rId282" Type="http://purl.oclc.org/ooxml/officeDocument/relationships/slide" Target="slides/slide279.xml"/><Relationship Id="rId338" Type="http://purl.oclc.org/ooxml/officeDocument/relationships/slide" Target="slides/slide335.xml"/><Relationship Id="rId8" Type="http://purl.oclc.org/ooxml/officeDocument/relationships/slide" Target="slides/slide5.xml"/><Relationship Id="rId142" Type="http://purl.oclc.org/ooxml/officeDocument/relationships/slide" Target="slides/slide139.xml"/><Relationship Id="rId184" Type="http://purl.oclc.org/ooxml/officeDocument/relationships/slide" Target="slides/slide181.xml"/><Relationship Id="rId251" Type="http://purl.oclc.org/ooxml/officeDocument/relationships/slide" Target="slides/slide248.xml"/><Relationship Id="rId46" Type="http://purl.oclc.org/ooxml/officeDocument/relationships/slide" Target="slides/slide43.xml"/><Relationship Id="rId293" Type="http://purl.oclc.org/ooxml/officeDocument/relationships/slide" Target="slides/slide290.xml"/><Relationship Id="rId307" Type="http://purl.oclc.org/ooxml/officeDocument/relationships/slide" Target="slides/slide304.xml"/><Relationship Id="rId349" Type="http://purl.oclc.org/ooxml/officeDocument/relationships/slide" Target="slides/slide346.xml"/></Relationships>
</file>

<file path=ppt/_rels/viewProps.xml.rels><?xml version="1.0" encoding="UTF-8" standalone="yes"?>
<Relationships xmlns="http://schemas.openxmlformats.org/package/2006/relationships"><Relationship Id="rId1" Type="http://purl.oclc.org/ooxml/officeDocument/relationships/slide" Target="slides/slide240.xml"/></Relationships>
</file>

<file path=ppt/diagrams/colors1.xml><?xml version="1.0" encoding="utf-8"?>
<dgm:colorsDef xmlns:dgm="http://purl.oclc.org/ooxml/drawingml/diagram" xmlns:a="http://purl.oclc.org/ooxml/drawingml/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
      </a:schemeClr>
    </dgm:fillClrLst>
    <dgm:linClrLst meth="repeat">
      <a:schemeClr val="accent1">
        <a:tint val="60%"/>
      </a:schemeClr>
    </dgm:linClrLst>
    <dgm:effectClrLst/>
    <dgm:txLinClrLst/>
    <dgm:txFillClrLst/>
    <dgm:txEffectClrLst/>
  </dgm:styleLbl>
  <dgm:styleLbl name="fgSibTrans2D1">
    <dgm:fillClrLst meth="repeat">
      <a:schemeClr val="accent1">
        <a:tint val="60%"/>
      </a:schemeClr>
    </dgm:fillClrLst>
    <dgm:linClrLst meth="repeat">
      <a:schemeClr val="accent1">
        <a:tint val="60%"/>
      </a:schemeClr>
    </dgm:linClrLst>
    <dgm:effectClrLst/>
    <dgm:txLinClrLst/>
    <dgm:txFillClrLst/>
    <dgm:txEffectClrLst/>
  </dgm:styleLbl>
  <dgm:styleLbl name="bgSibTrans2D1">
    <dgm:fillClrLst meth="repeat">
      <a:schemeClr val="accent1">
        <a:tint val="60%"/>
      </a:schemeClr>
    </dgm:fillClrLst>
    <dgm:linClrLst meth="repeat">
      <a:schemeClr val="accent1">
        <a:tint val="6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
      </a:schemeClr>
    </dgm:fillClrLst>
    <dgm:linClrLst meth="repeat">
      <a:schemeClr val="accent1">
        <a:tint val="6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align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b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fgAcc0">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purl.oclc.org/ooxml/drawingml/diagram" xmlns:a="http://purl.oclc.org/ooxml/drawingml/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
      </a:schemeClr>
    </dgm:fillClrLst>
    <dgm:linClrLst meth="repeat">
      <a:schemeClr val="accent1">
        <a:tint val="60%"/>
      </a:schemeClr>
    </dgm:linClrLst>
    <dgm:effectClrLst/>
    <dgm:txLinClrLst/>
    <dgm:txFillClrLst/>
    <dgm:txEffectClrLst/>
  </dgm:styleLbl>
  <dgm:styleLbl name="fgSibTrans2D1">
    <dgm:fillClrLst meth="repeat">
      <a:schemeClr val="accent1">
        <a:tint val="60%"/>
      </a:schemeClr>
    </dgm:fillClrLst>
    <dgm:linClrLst meth="repeat">
      <a:schemeClr val="accent1">
        <a:tint val="60%"/>
      </a:schemeClr>
    </dgm:linClrLst>
    <dgm:effectClrLst/>
    <dgm:txLinClrLst/>
    <dgm:txFillClrLst/>
    <dgm:txEffectClrLst/>
  </dgm:styleLbl>
  <dgm:styleLbl name="bgSibTrans2D1">
    <dgm:fillClrLst meth="repeat">
      <a:schemeClr val="accent1">
        <a:tint val="60%"/>
      </a:schemeClr>
    </dgm:fillClrLst>
    <dgm:linClrLst meth="repeat">
      <a:schemeClr val="accent1">
        <a:tint val="6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
      </a:schemeClr>
    </dgm:fillClrLst>
    <dgm:linClrLst meth="repeat">
      <a:schemeClr val="accent1">
        <a:tint val="6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align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b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fgAcc0">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purl.oclc.org/ooxml/drawingml/diagram" xmlns:a="http://purl.oclc.org/ooxml/drawingml/main">
  <dgm:ptLst>
    <dgm:pt modelId="{FE5A1934-39B5-4BF9-88F2-DA688163D922}"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GB"/>
        </a:p>
      </dgm:t>
    </dgm:pt>
    <dgm:pt modelId="{91E93A30-E5E9-4073-9822-128FE9121B93}">
      <dgm:prSet phldrT="[Text]"/>
      <dgm:spPr>
        <a:solidFill>
          <a:srgbClr val="00B050"/>
        </a:solidFill>
      </dgm:spPr>
      <dgm:t>
        <a:bodyPr/>
        <a:lstStyle/>
        <a:p>
          <a:r>
            <a:rPr lang="en-GB" dirty="0"/>
            <a:t>A</a:t>
          </a:r>
        </a:p>
      </dgm:t>
    </dgm:pt>
    <dgm:pt modelId="{7047E0BA-E2CA-4607-83CF-DECBA2CD2B21}" type="parTrans" cxnId="{D86634E1-379F-48C3-B7AA-75C93BDF16D9}">
      <dgm:prSet/>
      <dgm:spPr/>
      <dgm:t>
        <a:bodyPr/>
        <a:lstStyle/>
        <a:p>
          <a:endParaRPr lang="en-GB"/>
        </a:p>
      </dgm:t>
    </dgm:pt>
    <dgm:pt modelId="{FD443605-BFB7-4FBB-9220-CB57D8FD0E6F}" type="sibTrans" cxnId="{D86634E1-379F-48C3-B7AA-75C93BDF16D9}">
      <dgm:prSet/>
      <dgm:spPr/>
      <dgm:t>
        <a:bodyPr/>
        <a:lstStyle/>
        <a:p>
          <a:endParaRPr lang="en-GB"/>
        </a:p>
      </dgm:t>
    </dgm:pt>
    <dgm:pt modelId="{26C6EDBA-0E03-40C8-866B-E45FFF6D301D}">
      <dgm:prSet phldrT="[Text]"/>
      <dgm:spPr/>
      <dgm:t>
        <a:bodyPr/>
        <a:lstStyle/>
        <a:p>
          <a:r>
            <a:rPr lang="en-GB" dirty="0"/>
            <a:t>APID</a:t>
          </a:r>
        </a:p>
      </dgm:t>
    </dgm:pt>
    <dgm:pt modelId="{74256E10-EEE8-4138-84DC-BF9B79158683}" type="parTrans" cxnId="{97E0295D-B1C2-498B-98F7-169140314A8C}">
      <dgm:prSet/>
      <dgm:spPr/>
      <dgm:t>
        <a:bodyPr/>
        <a:lstStyle/>
        <a:p>
          <a:endParaRPr lang="en-GB"/>
        </a:p>
      </dgm:t>
    </dgm:pt>
    <dgm:pt modelId="{08E5ECB3-A999-4979-9409-2866724925B7}" type="sibTrans" cxnId="{97E0295D-B1C2-498B-98F7-169140314A8C}">
      <dgm:prSet/>
      <dgm:spPr/>
      <dgm:t>
        <a:bodyPr/>
        <a:lstStyle/>
        <a:p>
          <a:endParaRPr lang="en-GB"/>
        </a:p>
      </dgm:t>
    </dgm:pt>
    <dgm:pt modelId="{D1B88B6A-03FD-4E18-934A-00E53EE40173}">
      <dgm:prSet phldrT="[Text]"/>
      <dgm:spPr/>
      <dgm:t>
        <a:bodyPr/>
        <a:lstStyle/>
        <a:p>
          <a:r>
            <a:rPr lang="en-GB" dirty="0"/>
            <a:t>Structure ID</a:t>
          </a:r>
        </a:p>
      </dgm:t>
    </dgm:pt>
    <dgm:pt modelId="{EAB6B848-4B49-4C66-8151-7143D7B0030E}" type="parTrans" cxnId="{90AB0970-F718-4046-8F13-FD7F108D2ACC}">
      <dgm:prSet/>
      <dgm:spPr/>
      <dgm:t>
        <a:bodyPr/>
        <a:lstStyle/>
        <a:p>
          <a:endParaRPr lang="en-GB"/>
        </a:p>
      </dgm:t>
    </dgm:pt>
    <dgm:pt modelId="{A4639607-0695-4843-8035-C56E4A8AD7BC}" type="sibTrans" cxnId="{90AB0970-F718-4046-8F13-FD7F108D2ACC}">
      <dgm:prSet/>
      <dgm:spPr/>
      <dgm:t>
        <a:bodyPr/>
        <a:lstStyle/>
        <a:p>
          <a:endParaRPr lang="en-GB"/>
        </a:p>
      </dgm:t>
    </dgm:pt>
    <dgm:pt modelId="{755E2370-C038-4C9B-807D-8C353D76A776}">
      <dgm:prSet phldrT="[Text]"/>
      <dgm:spPr>
        <a:solidFill>
          <a:srgbClr val="00B050"/>
        </a:solidFill>
      </dgm:spPr>
      <dgm:t>
        <a:bodyPr/>
        <a:lstStyle/>
        <a:p>
          <a:r>
            <a:rPr lang="en-GB" dirty="0"/>
            <a:t>4</a:t>
          </a:r>
        </a:p>
      </dgm:t>
    </dgm:pt>
    <dgm:pt modelId="{5F4F03F7-64A7-404B-820E-04DFDF89371A}" type="sibTrans" cxnId="{52D902B6-C9BD-4099-B5BB-F2DAC0F86277}">
      <dgm:prSet/>
      <dgm:spPr/>
      <dgm:t>
        <a:bodyPr/>
        <a:lstStyle/>
        <a:p>
          <a:endParaRPr lang="en-GB"/>
        </a:p>
      </dgm:t>
    </dgm:pt>
    <dgm:pt modelId="{C60F4FC4-A674-4ED0-B4AA-2583747A3318}" type="parTrans" cxnId="{52D902B6-C9BD-4099-B5BB-F2DAC0F86277}">
      <dgm:prSet/>
      <dgm:spPr/>
      <dgm:t>
        <a:bodyPr/>
        <a:lstStyle/>
        <a:p>
          <a:endParaRPr lang="en-GB"/>
        </a:p>
      </dgm:t>
    </dgm:pt>
    <dgm:pt modelId="{077833CC-AB58-4023-B30B-C1238108F238}">
      <dgm:prSet phldrT="[Text]"/>
      <dgm:spPr>
        <a:solidFill>
          <a:srgbClr val="00B050"/>
        </a:solidFill>
      </dgm:spPr>
      <dgm:t>
        <a:bodyPr/>
        <a:lstStyle/>
        <a:p>
          <a:r>
            <a:rPr lang="en-GB" dirty="0"/>
            <a:t>1</a:t>
          </a:r>
        </a:p>
      </dgm:t>
    </dgm:pt>
    <dgm:pt modelId="{52F789F7-3DE8-4762-B1F3-241AACDC8B81}" type="sibTrans" cxnId="{36D0DAC5-87BB-4038-9232-37172D9C1453}">
      <dgm:prSet/>
      <dgm:spPr/>
      <dgm:t>
        <a:bodyPr/>
        <a:lstStyle/>
        <a:p>
          <a:endParaRPr lang="en-GB"/>
        </a:p>
      </dgm:t>
    </dgm:pt>
    <dgm:pt modelId="{1E21FDDC-89CE-4BA7-97AE-8D2AC6F9CABB}" type="parTrans" cxnId="{36D0DAC5-87BB-4038-9232-37172D9C1453}">
      <dgm:prSet/>
      <dgm:spPr/>
      <dgm:t>
        <a:bodyPr/>
        <a:lstStyle/>
        <a:p>
          <a:endParaRPr lang="en-GB"/>
        </a:p>
      </dgm:t>
    </dgm:pt>
    <dgm:pt modelId="{CBD9848F-4727-476B-989A-7FC3192990AF}">
      <dgm:prSet phldrT="[Text]"/>
      <dgm:spPr>
        <a:solidFill>
          <a:srgbClr val="00B050"/>
        </a:solidFill>
      </dgm:spPr>
      <dgm:t>
        <a:bodyPr/>
        <a:lstStyle/>
        <a:p>
          <a:r>
            <a:rPr lang="en-GB" dirty="0"/>
            <a:t>2</a:t>
          </a:r>
        </a:p>
      </dgm:t>
    </dgm:pt>
    <dgm:pt modelId="{04292D37-19D7-4F18-A5AB-822326C36188}" type="parTrans" cxnId="{D1648C40-BA8D-450C-9DD0-5250DF165F68}">
      <dgm:prSet/>
      <dgm:spPr/>
      <dgm:t>
        <a:bodyPr/>
        <a:lstStyle/>
        <a:p>
          <a:endParaRPr lang="en-GB"/>
        </a:p>
      </dgm:t>
    </dgm:pt>
    <dgm:pt modelId="{FBBAA758-E654-4DEE-9F61-18C7D4AE5C18}" type="sibTrans" cxnId="{D1648C40-BA8D-450C-9DD0-5250DF165F68}">
      <dgm:prSet/>
      <dgm:spPr/>
      <dgm:t>
        <a:bodyPr/>
        <a:lstStyle/>
        <a:p>
          <a:endParaRPr lang="en-GB"/>
        </a:p>
      </dgm:t>
    </dgm:pt>
    <dgm:pt modelId="{FE0D0BF4-62BD-482B-B930-810A81782CA2}" type="pres">
      <dgm:prSet presAssocID="{FE5A1934-39B5-4BF9-88F2-DA688163D922}" presName="mainComposite" presStyleCnt="0">
        <dgm:presLayoutVars>
          <dgm:chPref val="1"/>
          <dgm:dir/>
          <dgm:animOne val="branch"/>
          <dgm:animLvl val="lvl"/>
          <dgm:resizeHandles val="exact"/>
        </dgm:presLayoutVars>
      </dgm:prSet>
      <dgm:spPr/>
    </dgm:pt>
    <dgm:pt modelId="{8425288B-7B6B-4D11-AAD1-72D3AC82F6E2}" type="pres">
      <dgm:prSet presAssocID="{FE5A1934-39B5-4BF9-88F2-DA688163D922}" presName="hierFlow" presStyleCnt="0"/>
      <dgm:spPr/>
    </dgm:pt>
    <dgm:pt modelId="{01862EDF-D9EB-4C9C-B3F4-91AEA9F3AD58}" type="pres">
      <dgm:prSet presAssocID="{FE5A1934-39B5-4BF9-88F2-DA688163D922}" presName="firstBuf" presStyleCnt="0"/>
      <dgm:spPr/>
    </dgm:pt>
    <dgm:pt modelId="{7E377E95-1B20-48BA-8880-A470B8D1DD21}" type="pres">
      <dgm:prSet presAssocID="{FE5A1934-39B5-4BF9-88F2-DA688163D922}" presName="hierChild1" presStyleCnt="0">
        <dgm:presLayoutVars>
          <dgm:chPref val="1"/>
          <dgm:animOne val="branch"/>
          <dgm:animLvl val="lvl"/>
        </dgm:presLayoutVars>
      </dgm:prSet>
      <dgm:spPr/>
    </dgm:pt>
    <dgm:pt modelId="{6AE396DB-ED5F-4935-BDF0-DB8349E62422}" type="pres">
      <dgm:prSet presAssocID="{91E93A30-E5E9-4073-9822-128FE9121B93}" presName="Name17" presStyleCnt="0"/>
      <dgm:spPr/>
    </dgm:pt>
    <dgm:pt modelId="{45B62706-45A6-4375-83F6-344FCA2A3CA9}" type="pres">
      <dgm:prSet presAssocID="{91E93A30-E5E9-4073-9822-128FE9121B93}" presName="level1Shape" presStyleLbl="node0" presStyleIdx="0" presStyleCnt="1">
        <dgm:presLayoutVars>
          <dgm:chPref val="3"/>
        </dgm:presLayoutVars>
      </dgm:prSet>
      <dgm:spPr/>
    </dgm:pt>
    <dgm:pt modelId="{6E7EBFBC-0362-4D8D-93F6-6032AF90A045}" type="pres">
      <dgm:prSet presAssocID="{91E93A30-E5E9-4073-9822-128FE9121B93}" presName="hierChild2" presStyleCnt="0"/>
      <dgm:spPr/>
    </dgm:pt>
    <dgm:pt modelId="{3614BBDB-A42B-4850-96E3-12B734ACA71D}" type="pres">
      <dgm:prSet presAssocID="{1E21FDDC-89CE-4BA7-97AE-8D2AC6F9CABB}" presName="Name25" presStyleLbl="parChTrans1D2" presStyleIdx="0" presStyleCnt="3"/>
      <dgm:spPr/>
    </dgm:pt>
    <dgm:pt modelId="{F460FF5D-97E5-4FA8-8C0C-2BCA496F5D7B}" type="pres">
      <dgm:prSet presAssocID="{1E21FDDC-89CE-4BA7-97AE-8D2AC6F9CABB}" presName="connTx" presStyleLbl="parChTrans1D2" presStyleIdx="0" presStyleCnt="3"/>
      <dgm:spPr/>
    </dgm:pt>
    <dgm:pt modelId="{A9B63657-517D-46BD-8E60-43793BFC06C8}" type="pres">
      <dgm:prSet presAssocID="{077833CC-AB58-4023-B30B-C1238108F238}" presName="Name30" presStyleCnt="0"/>
      <dgm:spPr/>
    </dgm:pt>
    <dgm:pt modelId="{2096093B-2C11-4832-BB33-7981B1EA1D86}" type="pres">
      <dgm:prSet presAssocID="{077833CC-AB58-4023-B30B-C1238108F238}" presName="level2Shape" presStyleLbl="node2" presStyleIdx="0" presStyleCnt="3"/>
      <dgm:spPr/>
    </dgm:pt>
    <dgm:pt modelId="{9F28BE25-41FD-47C3-B545-0628712E8CFE}" type="pres">
      <dgm:prSet presAssocID="{077833CC-AB58-4023-B30B-C1238108F238}" presName="hierChild3" presStyleCnt="0"/>
      <dgm:spPr/>
    </dgm:pt>
    <dgm:pt modelId="{6D8ECCB5-8082-4A9B-8620-9B4DC0D90436}" type="pres">
      <dgm:prSet presAssocID="{04292D37-19D7-4F18-A5AB-822326C36188}" presName="Name25" presStyleLbl="parChTrans1D2" presStyleIdx="1" presStyleCnt="3"/>
      <dgm:spPr/>
    </dgm:pt>
    <dgm:pt modelId="{2B520819-26B7-4E96-8455-0672A45B96B5}" type="pres">
      <dgm:prSet presAssocID="{04292D37-19D7-4F18-A5AB-822326C36188}" presName="connTx" presStyleLbl="parChTrans1D2" presStyleIdx="1" presStyleCnt="3"/>
      <dgm:spPr/>
    </dgm:pt>
    <dgm:pt modelId="{874BE311-F9C0-4826-AEE0-61E0EF889981}" type="pres">
      <dgm:prSet presAssocID="{CBD9848F-4727-476B-989A-7FC3192990AF}" presName="Name30" presStyleCnt="0"/>
      <dgm:spPr/>
    </dgm:pt>
    <dgm:pt modelId="{BD3F3738-FF1B-4B95-9816-05BCCDFCD0F0}" type="pres">
      <dgm:prSet presAssocID="{CBD9848F-4727-476B-989A-7FC3192990AF}" presName="level2Shape" presStyleLbl="node2" presStyleIdx="1" presStyleCnt="3"/>
      <dgm:spPr/>
    </dgm:pt>
    <dgm:pt modelId="{35A5012D-ECA9-4DDD-8B19-C87E95641169}" type="pres">
      <dgm:prSet presAssocID="{CBD9848F-4727-476B-989A-7FC3192990AF}" presName="hierChild3" presStyleCnt="0"/>
      <dgm:spPr/>
    </dgm:pt>
    <dgm:pt modelId="{0FB244A2-DF33-46EF-A96C-DF50E1D6696E}" type="pres">
      <dgm:prSet presAssocID="{C60F4FC4-A674-4ED0-B4AA-2583747A3318}" presName="Name25" presStyleLbl="parChTrans1D2" presStyleIdx="2" presStyleCnt="3"/>
      <dgm:spPr/>
    </dgm:pt>
    <dgm:pt modelId="{D42D2922-9D32-4492-934A-5E446523D188}" type="pres">
      <dgm:prSet presAssocID="{C60F4FC4-A674-4ED0-B4AA-2583747A3318}" presName="connTx" presStyleLbl="parChTrans1D2" presStyleIdx="2" presStyleCnt="3"/>
      <dgm:spPr/>
    </dgm:pt>
    <dgm:pt modelId="{9DB77D39-89AE-4062-B80C-A4CEABFC2159}" type="pres">
      <dgm:prSet presAssocID="{755E2370-C038-4C9B-807D-8C353D76A776}" presName="Name30" presStyleCnt="0"/>
      <dgm:spPr/>
    </dgm:pt>
    <dgm:pt modelId="{93C607C6-711A-4F90-9D7D-E100D8823FBC}" type="pres">
      <dgm:prSet presAssocID="{755E2370-C038-4C9B-807D-8C353D76A776}" presName="level2Shape" presStyleLbl="node2" presStyleIdx="2" presStyleCnt="3"/>
      <dgm:spPr/>
    </dgm:pt>
    <dgm:pt modelId="{1AFF9605-B80D-408B-810A-07FC12340EF1}" type="pres">
      <dgm:prSet presAssocID="{755E2370-C038-4C9B-807D-8C353D76A776}" presName="hierChild3" presStyleCnt="0"/>
      <dgm:spPr/>
    </dgm:pt>
    <dgm:pt modelId="{46E7D4AA-E74D-4244-AC6A-2B233B3E149B}" type="pres">
      <dgm:prSet presAssocID="{FE5A1934-39B5-4BF9-88F2-DA688163D922}" presName="bgShapesFlow" presStyleCnt="0"/>
      <dgm:spPr/>
    </dgm:pt>
    <dgm:pt modelId="{6A0A2720-F2E8-44E3-BBA9-B2AFAF52EC8A}" type="pres">
      <dgm:prSet presAssocID="{26C6EDBA-0E03-40C8-866B-E45FFF6D301D}" presName="rectComp" presStyleCnt="0"/>
      <dgm:spPr/>
    </dgm:pt>
    <dgm:pt modelId="{E167BF5B-33EF-4501-A604-3FF4CC444DD3}" type="pres">
      <dgm:prSet presAssocID="{26C6EDBA-0E03-40C8-866B-E45FFF6D301D}" presName="bgRect" presStyleLbl="bgShp" presStyleIdx="0" presStyleCnt="2"/>
      <dgm:spPr/>
    </dgm:pt>
    <dgm:pt modelId="{FB8B8141-A33D-4DFF-86C6-DF0595CA68BF}" type="pres">
      <dgm:prSet presAssocID="{26C6EDBA-0E03-40C8-866B-E45FFF6D301D}" presName="bgRectTx" presStyleLbl="bgShp" presStyleIdx="0" presStyleCnt="2">
        <dgm:presLayoutVars>
          <dgm:bulletEnabled val="1"/>
        </dgm:presLayoutVars>
      </dgm:prSet>
      <dgm:spPr/>
    </dgm:pt>
    <dgm:pt modelId="{19B68493-6CEC-433D-A8A1-42C79B8B30AA}" type="pres">
      <dgm:prSet presAssocID="{26C6EDBA-0E03-40C8-866B-E45FFF6D301D}" presName="spComp" presStyleCnt="0"/>
      <dgm:spPr/>
    </dgm:pt>
    <dgm:pt modelId="{A77F8784-5AC0-4AC4-AAED-A5FCEAFEA816}" type="pres">
      <dgm:prSet presAssocID="{26C6EDBA-0E03-40C8-866B-E45FFF6D301D}" presName="hSp" presStyleCnt="0"/>
      <dgm:spPr/>
    </dgm:pt>
    <dgm:pt modelId="{E4E33CD7-4850-4EF8-A157-F0C25FB0C2A2}" type="pres">
      <dgm:prSet presAssocID="{D1B88B6A-03FD-4E18-934A-00E53EE40173}" presName="rectComp" presStyleCnt="0"/>
      <dgm:spPr/>
    </dgm:pt>
    <dgm:pt modelId="{FBE83E14-2ED8-4DAE-A0EF-FF9F4A4F480A}" type="pres">
      <dgm:prSet presAssocID="{D1B88B6A-03FD-4E18-934A-00E53EE40173}" presName="bgRect" presStyleLbl="bgShp" presStyleIdx="1" presStyleCnt="2"/>
      <dgm:spPr/>
    </dgm:pt>
    <dgm:pt modelId="{31E2A38D-083D-462B-A388-FC10EA622A6C}" type="pres">
      <dgm:prSet presAssocID="{D1B88B6A-03FD-4E18-934A-00E53EE40173}" presName="bgRectTx" presStyleLbl="bgShp" presStyleIdx="1" presStyleCnt="2">
        <dgm:presLayoutVars>
          <dgm:bulletEnabled val="1"/>
        </dgm:presLayoutVars>
      </dgm:prSet>
      <dgm:spPr/>
    </dgm:pt>
  </dgm:ptLst>
  <dgm:cxnLst>
    <dgm:cxn modelId="{C3D64006-30E6-4D59-A79A-7C38C7F8CB91}" type="presOf" srcId="{CBD9848F-4727-476B-989A-7FC3192990AF}" destId="{BD3F3738-FF1B-4B95-9816-05BCCDFCD0F0}" srcOrd="0" destOrd="0" presId="urn:microsoft.com/office/officeart/2005/8/layout/hierarchy5"/>
    <dgm:cxn modelId="{C64A9814-6128-4F0F-9750-E0ADE0CE59B9}" type="presOf" srcId="{91E93A30-E5E9-4073-9822-128FE9121B93}" destId="{45B62706-45A6-4375-83F6-344FCA2A3CA9}" srcOrd="0" destOrd="0" presId="urn:microsoft.com/office/officeart/2005/8/layout/hierarchy5"/>
    <dgm:cxn modelId="{D1648C40-BA8D-450C-9DD0-5250DF165F68}" srcId="{91E93A30-E5E9-4073-9822-128FE9121B93}" destId="{CBD9848F-4727-476B-989A-7FC3192990AF}" srcOrd="1" destOrd="0" parTransId="{04292D37-19D7-4F18-A5AB-822326C36188}" sibTransId="{FBBAA758-E654-4DEE-9F61-18C7D4AE5C18}"/>
    <dgm:cxn modelId="{97E0295D-B1C2-498B-98F7-169140314A8C}" srcId="{FE5A1934-39B5-4BF9-88F2-DA688163D922}" destId="{26C6EDBA-0E03-40C8-866B-E45FFF6D301D}" srcOrd="1" destOrd="0" parTransId="{74256E10-EEE8-4138-84DC-BF9B79158683}" sibTransId="{08E5ECB3-A999-4979-9409-2866724925B7}"/>
    <dgm:cxn modelId="{1BE5FC5E-3F89-4C82-AF2A-A08A599DE23A}" type="presOf" srcId="{04292D37-19D7-4F18-A5AB-822326C36188}" destId="{6D8ECCB5-8082-4A9B-8620-9B4DC0D90436}" srcOrd="0" destOrd="0" presId="urn:microsoft.com/office/officeart/2005/8/layout/hierarchy5"/>
    <dgm:cxn modelId="{2D910D4B-FC99-47CD-8DCE-86BFC60C6FC4}" type="presOf" srcId="{1E21FDDC-89CE-4BA7-97AE-8D2AC6F9CABB}" destId="{3614BBDB-A42B-4850-96E3-12B734ACA71D}" srcOrd="0" destOrd="0" presId="urn:microsoft.com/office/officeart/2005/8/layout/hierarchy5"/>
    <dgm:cxn modelId="{6F6C554E-6006-4815-886B-93AB5DFE8681}" type="presOf" srcId="{D1B88B6A-03FD-4E18-934A-00E53EE40173}" destId="{31E2A38D-083D-462B-A388-FC10EA622A6C}" srcOrd="1" destOrd="0" presId="urn:microsoft.com/office/officeart/2005/8/layout/hierarchy5"/>
    <dgm:cxn modelId="{90AB0970-F718-4046-8F13-FD7F108D2ACC}" srcId="{FE5A1934-39B5-4BF9-88F2-DA688163D922}" destId="{D1B88B6A-03FD-4E18-934A-00E53EE40173}" srcOrd="2" destOrd="0" parTransId="{EAB6B848-4B49-4C66-8151-7143D7B0030E}" sibTransId="{A4639607-0695-4843-8035-C56E4A8AD7BC}"/>
    <dgm:cxn modelId="{9E2E5F81-95B2-4E07-937C-2BEA100DAD97}" type="presOf" srcId="{1E21FDDC-89CE-4BA7-97AE-8D2AC6F9CABB}" destId="{F460FF5D-97E5-4FA8-8C0C-2BCA496F5D7B}" srcOrd="1" destOrd="0" presId="urn:microsoft.com/office/officeart/2005/8/layout/hierarchy5"/>
    <dgm:cxn modelId="{C5A9EA8C-1363-48F7-B1F2-59C061D9F4CC}" type="presOf" srcId="{755E2370-C038-4C9B-807D-8C353D76A776}" destId="{93C607C6-711A-4F90-9D7D-E100D8823FBC}" srcOrd="0" destOrd="0" presId="urn:microsoft.com/office/officeart/2005/8/layout/hierarchy5"/>
    <dgm:cxn modelId="{A9A65894-F342-41B1-8438-900B2F748101}" type="presOf" srcId="{D1B88B6A-03FD-4E18-934A-00E53EE40173}" destId="{FBE83E14-2ED8-4DAE-A0EF-FF9F4A4F480A}" srcOrd="0" destOrd="0" presId="urn:microsoft.com/office/officeart/2005/8/layout/hierarchy5"/>
    <dgm:cxn modelId="{3EDD81AE-C2DD-4E36-AC1F-BC0EC7E18E3D}" type="presOf" srcId="{C60F4FC4-A674-4ED0-B4AA-2583747A3318}" destId="{0FB244A2-DF33-46EF-A96C-DF50E1D6696E}" srcOrd="0" destOrd="0" presId="urn:microsoft.com/office/officeart/2005/8/layout/hierarchy5"/>
    <dgm:cxn modelId="{EC770BB3-A2AD-4D1D-A8F5-EF25A5EE4547}" type="presOf" srcId="{C60F4FC4-A674-4ED0-B4AA-2583747A3318}" destId="{D42D2922-9D32-4492-934A-5E446523D188}" srcOrd="1" destOrd="0" presId="urn:microsoft.com/office/officeart/2005/8/layout/hierarchy5"/>
    <dgm:cxn modelId="{52D902B6-C9BD-4099-B5BB-F2DAC0F86277}" srcId="{91E93A30-E5E9-4073-9822-128FE9121B93}" destId="{755E2370-C038-4C9B-807D-8C353D76A776}" srcOrd="2" destOrd="0" parTransId="{C60F4FC4-A674-4ED0-B4AA-2583747A3318}" sibTransId="{5F4F03F7-64A7-404B-820E-04DFDF89371A}"/>
    <dgm:cxn modelId="{7A0BF6B8-D655-45A9-8339-29757C417E87}" type="presOf" srcId="{FE5A1934-39B5-4BF9-88F2-DA688163D922}" destId="{FE0D0BF4-62BD-482B-B930-810A81782CA2}" srcOrd="0" destOrd="0" presId="urn:microsoft.com/office/officeart/2005/8/layout/hierarchy5"/>
    <dgm:cxn modelId="{8E45EBC3-755D-4950-A3A9-F947EF7485F6}" type="presOf" srcId="{077833CC-AB58-4023-B30B-C1238108F238}" destId="{2096093B-2C11-4832-BB33-7981B1EA1D86}" srcOrd="0" destOrd="0" presId="urn:microsoft.com/office/officeart/2005/8/layout/hierarchy5"/>
    <dgm:cxn modelId="{36D0DAC5-87BB-4038-9232-37172D9C1453}" srcId="{91E93A30-E5E9-4073-9822-128FE9121B93}" destId="{077833CC-AB58-4023-B30B-C1238108F238}" srcOrd="0" destOrd="0" parTransId="{1E21FDDC-89CE-4BA7-97AE-8D2AC6F9CABB}" sibTransId="{52F789F7-3DE8-4762-B1F3-241AACDC8B81}"/>
    <dgm:cxn modelId="{5263E7DD-648A-4B4B-9215-1B2DB5462312}" type="presOf" srcId="{26C6EDBA-0E03-40C8-866B-E45FFF6D301D}" destId="{E167BF5B-33EF-4501-A604-3FF4CC444DD3}" srcOrd="0" destOrd="0" presId="urn:microsoft.com/office/officeart/2005/8/layout/hierarchy5"/>
    <dgm:cxn modelId="{BCBB67DF-E21E-4853-AC0E-4A16C83E4B7E}" type="presOf" srcId="{04292D37-19D7-4F18-A5AB-822326C36188}" destId="{2B520819-26B7-4E96-8455-0672A45B96B5}" srcOrd="1" destOrd="0" presId="urn:microsoft.com/office/officeart/2005/8/layout/hierarchy5"/>
    <dgm:cxn modelId="{D86634E1-379F-48C3-B7AA-75C93BDF16D9}" srcId="{FE5A1934-39B5-4BF9-88F2-DA688163D922}" destId="{91E93A30-E5E9-4073-9822-128FE9121B93}" srcOrd="0" destOrd="0" parTransId="{7047E0BA-E2CA-4607-83CF-DECBA2CD2B21}" sibTransId="{FD443605-BFB7-4FBB-9220-CB57D8FD0E6F}"/>
    <dgm:cxn modelId="{BDE69BF5-E0BA-4B01-B6AB-BD2E132B3B0A}" type="presOf" srcId="{26C6EDBA-0E03-40C8-866B-E45FFF6D301D}" destId="{FB8B8141-A33D-4DFF-86C6-DF0595CA68BF}" srcOrd="1" destOrd="0" presId="urn:microsoft.com/office/officeart/2005/8/layout/hierarchy5"/>
    <dgm:cxn modelId="{D868A4D4-26A7-4B25-864D-99092C2E2081}" type="presParOf" srcId="{FE0D0BF4-62BD-482B-B930-810A81782CA2}" destId="{8425288B-7B6B-4D11-AAD1-72D3AC82F6E2}" srcOrd="0" destOrd="0" presId="urn:microsoft.com/office/officeart/2005/8/layout/hierarchy5"/>
    <dgm:cxn modelId="{C78F82BE-F947-4852-A63B-EF349508024A}" type="presParOf" srcId="{8425288B-7B6B-4D11-AAD1-72D3AC82F6E2}" destId="{01862EDF-D9EB-4C9C-B3F4-91AEA9F3AD58}" srcOrd="0" destOrd="0" presId="urn:microsoft.com/office/officeart/2005/8/layout/hierarchy5"/>
    <dgm:cxn modelId="{40AD926B-787F-4BD9-830C-26D680205C9D}" type="presParOf" srcId="{8425288B-7B6B-4D11-AAD1-72D3AC82F6E2}" destId="{7E377E95-1B20-48BA-8880-A470B8D1DD21}" srcOrd="1" destOrd="0" presId="urn:microsoft.com/office/officeart/2005/8/layout/hierarchy5"/>
    <dgm:cxn modelId="{1B3EF740-FE20-490C-B37E-DDCA9830CADE}" type="presParOf" srcId="{7E377E95-1B20-48BA-8880-A470B8D1DD21}" destId="{6AE396DB-ED5F-4935-BDF0-DB8349E62422}" srcOrd="0" destOrd="0" presId="urn:microsoft.com/office/officeart/2005/8/layout/hierarchy5"/>
    <dgm:cxn modelId="{2DF04B7A-6275-4EBD-9E14-2D8B370F7491}" type="presParOf" srcId="{6AE396DB-ED5F-4935-BDF0-DB8349E62422}" destId="{45B62706-45A6-4375-83F6-344FCA2A3CA9}" srcOrd="0" destOrd="0" presId="urn:microsoft.com/office/officeart/2005/8/layout/hierarchy5"/>
    <dgm:cxn modelId="{C3D34805-5BF8-469F-B813-BDD041BEE2EF}" type="presParOf" srcId="{6AE396DB-ED5F-4935-BDF0-DB8349E62422}" destId="{6E7EBFBC-0362-4D8D-93F6-6032AF90A045}" srcOrd="1" destOrd="0" presId="urn:microsoft.com/office/officeart/2005/8/layout/hierarchy5"/>
    <dgm:cxn modelId="{4B6F0B97-B17F-4F2E-A3D0-8934597E1BE3}" type="presParOf" srcId="{6E7EBFBC-0362-4D8D-93F6-6032AF90A045}" destId="{3614BBDB-A42B-4850-96E3-12B734ACA71D}" srcOrd="0" destOrd="0" presId="urn:microsoft.com/office/officeart/2005/8/layout/hierarchy5"/>
    <dgm:cxn modelId="{5F44B71E-7CB0-462B-B8E3-02F8A0229B98}" type="presParOf" srcId="{3614BBDB-A42B-4850-96E3-12B734ACA71D}" destId="{F460FF5D-97E5-4FA8-8C0C-2BCA496F5D7B}" srcOrd="0" destOrd="0" presId="urn:microsoft.com/office/officeart/2005/8/layout/hierarchy5"/>
    <dgm:cxn modelId="{FCE9F54F-3F40-4CB4-ACF9-7960083B30DE}" type="presParOf" srcId="{6E7EBFBC-0362-4D8D-93F6-6032AF90A045}" destId="{A9B63657-517D-46BD-8E60-43793BFC06C8}" srcOrd="1" destOrd="0" presId="urn:microsoft.com/office/officeart/2005/8/layout/hierarchy5"/>
    <dgm:cxn modelId="{7BB06C9D-DFC5-41DD-A942-F19E90E34C59}" type="presParOf" srcId="{A9B63657-517D-46BD-8E60-43793BFC06C8}" destId="{2096093B-2C11-4832-BB33-7981B1EA1D86}" srcOrd="0" destOrd="0" presId="urn:microsoft.com/office/officeart/2005/8/layout/hierarchy5"/>
    <dgm:cxn modelId="{47CA096E-3924-4F07-BA1B-174189CD9290}" type="presParOf" srcId="{A9B63657-517D-46BD-8E60-43793BFC06C8}" destId="{9F28BE25-41FD-47C3-B545-0628712E8CFE}" srcOrd="1" destOrd="0" presId="urn:microsoft.com/office/officeart/2005/8/layout/hierarchy5"/>
    <dgm:cxn modelId="{0DE01758-02A0-4A1C-A58D-CCDC419715A0}" type="presParOf" srcId="{6E7EBFBC-0362-4D8D-93F6-6032AF90A045}" destId="{6D8ECCB5-8082-4A9B-8620-9B4DC0D90436}" srcOrd="2" destOrd="0" presId="urn:microsoft.com/office/officeart/2005/8/layout/hierarchy5"/>
    <dgm:cxn modelId="{DFF4903B-6CDB-4CC2-A2AF-139D2C9DC4DB}" type="presParOf" srcId="{6D8ECCB5-8082-4A9B-8620-9B4DC0D90436}" destId="{2B520819-26B7-4E96-8455-0672A45B96B5}" srcOrd="0" destOrd="0" presId="urn:microsoft.com/office/officeart/2005/8/layout/hierarchy5"/>
    <dgm:cxn modelId="{44326CB3-C1EF-4F8D-B48E-C26951FB8B02}" type="presParOf" srcId="{6E7EBFBC-0362-4D8D-93F6-6032AF90A045}" destId="{874BE311-F9C0-4826-AEE0-61E0EF889981}" srcOrd="3" destOrd="0" presId="urn:microsoft.com/office/officeart/2005/8/layout/hierarchy5"/>
    <dgm:cxn modelId="{EAA4B3CA-6736-4326-BDA8-13F19450404D}" type="presParOf" srcId="{874BE311-F9C0-4826-AEE0-61E0EF889981}" destId="{BD3F3738-FF1B-4B95-9816-05BCCDFCD0F0}" srcOrd="0" destOrd="0" presId="urn:microsoft.com/office/officeart/2005/8/layout/hierarchy5"/>
    <dgm:cxn modelId="{FF8AC726-1D27-4BA1-A9BF-2B513C62956F}" type="presParOf" srcId="{874BE311-F9C0-4826-AEE0-61E0EF889981}" destId="{35A5012D-ECA9-4DDD-8B19-C87E95641169}" srcOrd="1" destOrd="0" presId="urn:microsoft.com/office/officeart/2005/8/layout/hierarchy5"/>
    <dgm:cxn modelId="{FB1F7187-D9E8-41ED-B63E-B09C0040B0DA}" type="presParOf" srcId="{6E7EBFBC-0362-4D8D-93F6-6032AF90A045}" destId="{0FB244A2-DF33-46EF-A96C-DF50E1D6696E}" srcOrd="4" destOrd="0" presId="urn:microsoft.com/office/officeart/2005/8/layout/hierarchy5"/>
    <dgm:cxn modelId="{53DCEF64-ADFC-4990-A8FD-90C726CD2904}" type="presParOf" srcId="{0FB244A2-DF33-46EF-A96C-DF50E1D6696E}" destId="{D42D2922-9D32-4492-934A-5E446523D188}" srcOrd="0" destOrd="0" presId="urn:microsoft.com/office/officeart/2005/8/layout/hierarchy5"/>
    <dgm:cxn modelId="{4C3C3076-3BF2-4202-91D3-C2EE23E1C257}" type="presParOf" srcId="{6E7EBFBC-0362-4D8D-93F6-6032AF90A045}" destId="{9DB77D39-89AE-4062-B80C-A4CEABFC2159}" srcOrd="5" destOrd="0" presId="urn:microsoft.com/office/officeart/2005/8/layout/hierarchy5"/>
    <dgm:cxn modelId="{6B6E1177-A440-44D4-B6E4-E9ADB2E7403D}" type="presParOf" srcId="{9DB77D39-89AE-4062-B80C-A4CEABFC2159}" destId="{93C607C6-711A-4F90-9D7D-E100D8823FBC}" srcOrd="0" destOrd="0" presId="urn:microsoft.com/office/officeart/2005/8/layout/hierarchy5"/>
    <dgm:cxn modelId="{D15A3933-F099-4487-A4AF-B9E7E8F78C84}" type="presParOf" srcId="{9DB77D39-89AE-4062-B80C-A4CEABFC2159}" destId="{1AFF9605-B80D-408B-810A-07FC12340EF1}" srcOrd="1" destOrd="0" presId="urn:microsoft.com/office/officeart/2005/8/layout/hierarchy5"/>
    <dgm:cxn modelId="{9A23B7DD-169A-4BDC-A7EA-2BC45B374AFD}" type="presParOf" srcId="{FE0D0BF4-62BD-482B-B930-810A81782CA2}" destId="{46E7D4AA-E74D-4244-AC6A-2B233B3E149B}" srcOrd="1" destOrd="0" presId="urn:microsoft.com/office/officeart/2005/8/layout/hierarchy5"/>
    <dgm:cxn modelId="{34DC1CA8-B8BE-4DD4-994F-1D49D2C7220E}" type="presParOf" srcId="{46E7D4AA-E74D-4244-AC6A-2B233B3E149B}" destId="{6A0A2720-F2E8-44E3-BBA9-B2AFAF52EC8A}" srcOrd="0" destOrd="0" presId="urn:microsoft.com/office/officeart/2005/8/layout/hierarchy5"/>
    <dgm:cxn modelId="{4FC2D478-2B3D-4E7B-87B6-2EE2627C0657}" type="presParOf" srcId="{6A0A2720-F2E8-44E3-BBA9-B2AFAF52EC8A}" destId="{E167BF5B-33EF-4501-A604-3FF4CC444DD3}" srcOrd="0" destOrd="0" presId="urn:microsoft.com/office/officeart/2005/8/layout/hierarchy5"/>
    <dgm:cxn modelId="{43EBB5C2-D2BE-4EC1-91E7-06E622F65747}" type="presParOf" srcId="{6A0A2720-F2E8-44E3-BBA9-B2AFAF52EC8A}" destId="{FB8B8141-A33D-4DFF-86C6-DF0595CA68BF}" srcOrd="1" destOrd="0" presId="urn:microsoft.com/office/officeart/2005/8/layout/hierarchy5"/>
    <dgm:cxn modelId="{3AFD4464-ED06-488B-8084-25E6D0CBB24B}" type="presParOf" srcId="{46E7D4AA-E74D-4244-AC6A-2B233B3E149B}" destId="{19B68493-6CEC-433D-A8A1-42C79B8B30AA}" srcOrd="1" destOrd="0" presId="urn:microsoft.com/office/officeart/2005/8/layout/hierarchy5"/>
    <dgm:cxn modelId="{B90A1B4F-E909-4703-9400-48859E3BD49B}" type="presParOf" srcId="{19B68493-6CEC-433D-A8A1-42C79B8B30AA}" destId="{A77F8784-5AC0-4AC4-AAED-A5FCEAFEA816}" srcOrd="0" destOrd="0" presId="urn:microsoft.com/office/officeart/2005/8/layout/hierarchy5"/>
    <dgm:cxn modelId="{40867550-DA0F-4C16-BC1C-A30C68473881}" type="presParOf" srcId="{46E7D4AA-E74D-4244-AC6A-2B233B3E149B}" destId="{E4E33CD7-4850-4EF8-A157-F0C25FB0C2A2}" srcOrd="2" destOrd="0" presId="urn:microsoft.com/office/officeart/2005/8/layout/hierarchy5"/>
    <dgm:cxn modelId="{952B0134-05D2-4217-B9D8-6C26F29EE0A9}" type="presParOf" srcId="{E4E33CD7-4850-4EF8-A157-F0C25FB0C2A2}" destId="{FBE83E14-2ED8-4DAE-A0EF-FF9F4A4F480A}" srcOrd="0" destOrd="0" presId="urn:microsoft.com/office/officeart/2005/8/layout/hierarchy5"/>
    <dgm:cxn modelId="{F0976F84-1B35-4BAB-8A7E-F472BA97271B}" type="presParOf" srcId="{E4E33CD7-4850-4EF8-A157-F0C25FB0C2A2}" destId="{31E2A38D-083D-462B-A388-FC10EA622A6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purl.oclc.org/ooxml/drawingml/diagram" xmlns:a="http://purl.oclc.org/ooxml/drawingml/main">
  <dgm:ptLst>
    <dgm:pt modelId="{FE5A1934-39B5-4BF9-88F2-DA688163D922}"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GB"/>
        </a:p>
      </dgm:t>
    </dgm:pt>
    <dgm:pt modelId="{91E93A30-E5E9-4073-9822-128FE9121B93}">
      <dgm:prSet phldrT="[Text]"/>
      <dgm:spPr>
        <a:solidFill>
          <a:srgbClr val="C00000"/>
        </a:solidFill>
      </dgm:spPr>
      <dgm:t>
        <a:bodyPr/>
        <a:lstStyle/>
        <a:p>
          <a:r>
            <a:rPr lang="en-GB" dirty="0"/>
            <a:t>A</a:t>
          </a:r>
        </a:p>
      </dgm:t>
    </dgm:pt>
    <dgm:pt modelId="{7047E0BA-E2CA-4607-83CF-DECBA2CD2B21}" type="parTrans" cxnId="{D86634E1-379F-48C3-B7AA-75C93BDF16D9}">
      <dgm:prSet/>
      <dgm:spPr/>
      <dgm:t>
        <a:bodyPr/>
        <a:lstStyle/>
        <a:p>
          <a:endParaRPr lang="en-GB"/>
        </a:p>
      </dgm:t>
    </dgm:pt>
    <dgm:pt modelId="{FD443605-BFB7-4FBB-9220-CB57D8FD0E6F}" type="sibTrans" cxnId="{D86634E1-379F-48C3-B7AA-75C93BDF16D9}">
      <dgm:prSet/>
      <dgm:spPr/>
      <dgm:t>
        <a:bodyPr/>
        <a:lstStyle/>
        <a:p>
          <a:endParaRPr lang="en-GB"/>
        </a:p>
      </dgm:t>
    </dgm:pt>
    <dgm:pt modelId="{26C6EDBA-0E03-40C8-866B-E45FFF6D301D}">
      <dgm:prSet phldrT="[Text]"/>
      <dgm:spPr/>
      <dgm:t>
        <a:bodyPr/>
        <a:lstStyle/>
        <a:p>
          <a:r>
            <a:rPr lang="en-GB" dirty="0"/>
            <a:t>APID</a:t>
          </a:r>
        </a:p>
      </dgm:t>
    </dgm:pt>
    <dgm:pt modelId="{74256E10-EEE8-4138-84DC-BF9B79158683}" type="parTrans" cxnId="{97E0295D-B1C2-498B-98F7-169140314A8C}">
      <dgm:prSet/>
      <dgm:spPr/>
      <dgm:t>
        <a:bodyPr/>
        <a:lstStyle/>
        <a:p>
          <a:endParaRPr lang="en-GB"/>
        </a:p>
      </dgm:t>
    </dgm:pt>
    <dgm:pt modelId="{08E5ECB3-A999-4979-9409-2866724925B7}" type="sibTrans" cxnId="{97E0295D-B1C2-498B-98F7-169140314A8C}">
      <dgm:prSet/>
      <dgm:spPr/>
      <dgm:t>
        <a:bodyPr/>
        <a:lstStyle/>
        <a:p>
          <a:endParaRPr lang="en-GB"/>
        </a:p>
      </dgm:t>
    </dgm:pt>
    <dgm:pt modelId="{D1B88B6A-03FD-4E18-934A-00E53EE40173}">
      <dgm:prSet phldrT="[Text]"/>
      <dgm:spPr/>
      <dgm:t>
        <a:bodyPr/>
        <a:lstStyle/>
        <a:p>
          <a:r>
            <a:rPr lang="en-GB" dirty="0"/>
            <a:t>Event ID</a:t>
          </a:r>
        </a:p>
      </dgm:t>
    </dgm:pt>
    <dgm:pt modelId="{EAB6B848-4B49-4C66-8151-7143D7B0030E}" type="parTrans" cxnId="{90AB0970-F718-4046-8F13-FD7F108D2ACC}">
      <dgm:prSet/>
      <dgm:spPr/>
      <dgm:t>
        <a:bodyPr/>
        <a:lstStyle/>
        <a:p>
          <a:endParaRPr lang="en-GB"/>
        </a:p>
      </dgm:t>
    </dgm:pt>
    <dgm:pt modelId="{A4639607-0695-4843-8035-C56E4A8AD7BC}" type="sibTrans" cxnId="{90AB0970-F718-4046-8F13-FD7F108D2ACC}">
      <dgm:prSet/>
      <dgm:spPr/>
      <dgm:t>
        <a:bodyPr/>
        <a:lstStyle/>
        <a:p>
          <a:endParaRPr lang="en-GB"/>
        </a:p>
      </dgm:t>
    </dgm:pt>
    <dgm:pt modelId="{077833CC-AB58-4023-B30B-C1238108F238}">
      <dgm:prSet phldrT="[Text]"/>
      <dgm:spPr>
        <a:solidFill>
          <a:srgbClr val="C00000"/>
        </a:solidFill>
      </dgm:spPr>
      <dgm:t>
        <a:bodyPr/>
        <a:lstStyle/>
        <a:p>
          <a:r>
            <a:rPr lang="en-GB" dirty="0"/>
            <a:t>553</a:t>
          </a:r>
        </a:p>
      </dgm:t>
    </dgm:pt>
    <dgm:pt modelId="{52F789F7-3DE8-4762-B1F3-241AACDC8B81}" type="sibTrans" cxnId="{36D0DAC5-87BB-4038-9232-37172D9C1453}">
      <dgm:prSet/>
      <dgm:spPr/>
      <dgm:t>
        <a:bodyPr/>
        <a:lstStyle/>
        <a:p>
          <a:endParaRPr lang="en-GB"/>
        </a:p>
      </dgm:t>
    </dgm:pt>
    <dgm:pt modelId="{1E21FDDC-89CE-4BA7-97AE-8D2AC6F9CABB}" type="parTrans" cxnId="{36D0DAC5-87BB-4038-9232-37172D9C1453}">
      <dgm:prSet/>
      <dgm:spPr/>
      <dgm:t>
        <a:bodyPr/>
        <a:lstStyle/>
        <a:p>
          <a:endParaRPr lang="en-GB"/>
        </a:p>
      </dgm:t>
    </dgm:pt>
    <dgm:pt modelId="{CBD9848F-4727-476B-989A-7FC3192990AF}">
      <dgm:prSet phldrT="[Text]"/>
      <dgm:spPr>
        <a:solidFill>
          <a:srgbClr val="C00000"/>
        </a:solidFill>
      </dgm:spPr>
      <dgm:t>
        <a:bodyPr/>
        <a:lstStyle/>
        <a:p>
          <a:r>
            <a:rPr lang="en-GB" dirty="0"/>
            <a:t>798</a:t>
          </a:r>
        </a:p>
      </dgm:t>
    </dgm:pt>
    <dgm:pt modelId="{04292D37-19D7-4F18-A5AB-822326C36188}" type="parTrans" cxnId="{D1648C40-BA8D-450C-9DD0-5250DF165F68}">
      <dgm:prSet/>
      <dgm:spPr/>
      <dgm:t>
        <a:bodyPr/>
        <a:lstStyle/>
        <a:p>
          <a:endParaRPr lang="en-GB"/>
        </a:p>
      </dgm:t>
    </dgm:pt>
    <dgm:pt modelId="{FBBAA758-E654-4DEE-9F61-18C7D4AE5C18}" type="sibTrans" cxnId="{D1648C40-BA8D-450C-9DD0-5250DF165F68}">
      <dgm:prSet/>
      <dgm:spPr/>
      <dgm:t>
        <a:bodyPr/>
        <a:lstStyle/>
        <a:p>
          <a:endParaRPr lang="en-GB"/>
        </a:p>
      </dgm:t>
    </dgm:pt>
    <dgm:pt modelId="{755E2370-C038-4C9B-807D-8C353D76A776}">
      <dgm:prSet phldrT="[Text]"/>
      <dgm:spPr>
        <a:solidFill>
          <a:srgbClr val="C00000"/>
        </a:solidFill>
      </dgm:spPr>
      <dgm:t>
        <a:bodyPr/>
        <a:lstStyle/>
        <a:p>
          <a:r>
            <a:rPr lang="en-GB" dirty="0"/>
            <a:t>1125</a:t>
          </a:r>
        </a:p>
      </dgm:t>
    </dgm:pt>
    <dgm:pt modelId="{5F4F03F7-64A7-404B-820E-04DFDF89371A}" type="sibTrans" cxnId="{52D902B6-C9BD-4099-B5BB-F2DAC0F86277}">
      <dgm:prSet/>
      <dgm:spPr/>
      <dgm:t>
        <a:bodyPr/>
        <a:lstStyle/>
        <a:p>
          <a:endParaRPr lang="en-GB"/>
        </a:p>
      </dgm:t>
    </dgm:pt>
    <dgm:pt modelId="{C60F4FC4-A674-4ED0-B4AA-2583747A3318}" type="parTrans" cxnId="{52D902B6-C9BD-4099-B5BB-F2DAC0F86277}">
      <dgm:prSet/>
      <dgm:spPr/>
      <dgm:t>
        <a:bodyPr/>
        <a:lstStyle/>
        <a:p>
          <a:endParaRPr lang="en-GB"/>
        </a:p>
      </dgm:t>
    </dgm:pt>
    <dgm:pt modelId="{FE0D0BF4-62BD-482B-B930-810A81782CA2}" type="pres">
      <dgm:prSet presAssocID="{FE5A1934-39B5-4BF9-88F2-DA688163D922}" presName="mainComposite" presStyleCnt="0">
        <dgm:presLayoutVars>
          <dgm:chPref val="1"/>
          <dgm:dir/>
          <dgm:animOne val="branch"/>
          <dgm:animLvl val="lvl"/>
          <dgm:resizeHandles val="exact"/>
        </dgm:presLayoutVars>
      </dgm:prSet>
      <dgm:spPr/>
    </dgm:pt>
    <dgm:pt modelId="{8425288B-7B6B-4D11-AAD1-72D3AC82F6E2}" type="pres">
      <dgm:prSet presAssocID="{FE5A1934-39B5-4BF9-88F2-DA688163D922}" presName="hierFlow" presStyleCnt="0"/>
      <dgm:spPr/>
    </dgm:pt>
    <dgm:pt modelId="{01862EDF-D9EB-4C9C-B3F4-91AEA9F3AD58}" type="pres">
      <dgm:prSet presAssocID="{FE5A1934-39B5-4BF9-88F2-DA688163D922}" presName="firstBuf" presStyleCnt="0"/>
      <dgm:spPr/>
    </dgm:pt>
    <dgm:pt modelId="{7E377E95-1B20-48BA-8880-A470B8D1DD21}" type="pres">
      <dgm:prSet presAssocID="{FE5A1934-39B5-4BF9-88F2-DA688163D922}" presName="hierChild1" presStyleCnt="0">
        <dgm:presLayoutVars>
          <dgm:chPref val="1"/>
          <dgm:animOne val="branch"/>
          <dgm:animLvl val="lvl"/>
        </dgm:presLayoutVars>
      </dgm:prSet>
      <dgm:spPr/>
    </dgm:pt>
    <dgm:pt modelId="{6AE396DB-ED5F-4935-BDF0-DB8349E62422}" type="pres">
      <dgm:prSet presAssocID="{91E93A30-E5E9-4073-9822-128FE9121B93}" presName="Name17" presStyleCnt="0"/>
      <dgm:spPr/>
    </dgm:pt>
    <dgm:pt modelId="{45B62706-45A6-4375-83F6-344FCA2A3CA9}" type="pres">
      <dgm:prSet presAssocID="{91E93A30-E5E9-4073-9822-128FE9121B93}" presName="level1Shape" presStyleLbl="node0" presStyleIdx="0" presStyleCnt="1">
        <dgm:presLayoutVars>
          <dgm:chPref val="3"/>
        </dgm:presLayoutVars>
      </dgm:prSet>
      <dgm:spPr/>
    </dgm:pt>
    <dgm:pt modelId="{6E7EBFBC-0362-4D8D-93F6-6032AF90A045}" type="pres">
      <dgm:prSet presAssocID="{91E93A30-E5E9-4073-9822-128FE9121B93}" presName="hierChild2" presStyleCnt="0"/>
      <dgm:spPr/>
    </dgm:pt>
    <dgm:pt modelId="{3614BBDB-A42B-4850-96E3-12B734ACA71D}" type="pres">
      <dgm:prSet presAssocID="{1E21FDDC-89CE-4BA7-97AE-8D2AC6F9CABB}" presName="Name25" presStyleLbl="parChTrans1D2" presStyleIdx="0" presStyleCnt="3"/>
      <dgm:spPr/>
    </dgm:pt>
    <dgm:pt modelId="{F460FF5D-97E5-4FA8-8C0C-2BCA496F5D7B}" type="pres">
      <dgm:prSet presAssocID="{1E21FDDC-89CE-4BA7-97AE-8D2AC6F9CABB}" presName="connTx" presStyleLbl="parChTrans1D2" presStyleIdx="0" presStyleCnt="3"/>
      <dgm:spPr/>
    </dgm:pt>
    <dgm:pt modelId="{A9B63657-517D-46BD-8E60-43793BFC06C8}" type="pres">
      <dgm:prSet presAssocID="{077833CC-AB58-4023-B30B-C1238108F238}" presName="Name30" presStyleCnt="0"/>
      <dgm:spPr/>
    </dgm:pt>
    <dgm:pt modelId="{2096093B-2C11-4832-BB33-7981B1EA1D86}" type="pres">
      <dgm:prSet presAssocID="{077833CC-AB58-4023-B30B-C1238108F238}" presName="level2Shape" presStyleLbl="node2" presStyleIdx="0" presStyleCnt="3"/>
      <dgm:spPr/>
    </dgm:pt>
    <dgm:pt modelId="{9F28BE25-41FD-47C3-B545-0628712E8CFE}" type="pres">
      <dgm:prSet presAssocID="{077833CC-AB58-4023-B30B-C1238108F238}" presName="hierChild3" presStyleCnt="0"/>
      <dgm:spPr/>
    </dgm:pt>
    <dgm:pt modelId="{6D8ECCB5-8082-4A9B-8620-9B4DC0D90436}" type="pres">
      <dgm:prSet presAssocID="{04292D37-19D7-4F18-A5AB-822326C36188}" presName="Name25" presStyleLbl="parChTrans1D2" presStyleIdx="1" presStyleCnt="3"/>
      <dgm:spPr/>
    </dgm:pt>
    <dgm:pt modelId="{2B520819-26B7-4E96-8455-0672A45B96B5}" type="pres">
      <dgm:prSet presAssocID="{04292D37-19D7-4F18-A5AB-822326C36188}" presName="connTx" presStyleLbl="parChTrans1D2" presStyleIdx="1" presStyleCnt="3"/>
      <dgm:spPr/>
    </dgm:pt>
    <dgm:pt modelId="{874BE311-F9C0-4826-AEE0-61E0EF889981}" type="pres">
      <dgm:prSet presAssocID="{CBD9848F-4727-476B-989A-7FC3192990AF}" presName="Name30" presStyleCnt="0"/>
      <dgm:spPr/>
    </dgm:pt>
    <dgm:pt modelId="{BD3F3738-FF1B-4B95-9816-05BCCDFCD0F0}" type="pres">
      <dgm:prSet presAssocID="{CBD9848F-4727-476B-989A-7FC3192990AF}" presName="level2Shape" presStyleLbl="node2" presStyleIdx="1" presStyleCnt="3"/>
      <dgm:spPr/>
    </dgm:pt>
    <dgm:pt modelId="{35A5012D-ECA9-4DDD-8B19-C87E95641169}" type="pres">
      <dgm:prSet presAssocID="{CBD9848F-4727-476B-989A-7FC3192990AF}" presName="hierChild3" presStyleCnt="0"/>
      <dgm:spPr/>
    </dgm:pt>
    <dgm:pt modelId="{0FB244A2-DF33-46EF-A96C-DF50E1D6696E}" type="pres">
      <dgm:prSet presAssocID="{C60F4FC4-A674-4ED0-B4AA-2583747A3318}" presName="Name25" presStyleLbl="parChTrans1D2" presStyleIdx="2" presStyleCnt="3"/>
      <dgm:spPr/>
    </dgm:pt>
    <dgm:pt modelId="{D42D2922-9D32-4492-934A-5E446523D188}" type="pres">
      <dgm:prSet presAssocID="{C60F4FC4-A674-4ED0-B4AA-2583747A3318}" presName="connTx" presStyleLbl="parChTrans1D2" presStyleIdx="2" presStyleCnt="3"/>
      <dgm:spPr/>
    </dgm:pt>
    <dgm:pt modelId="{9DB77D39-89AE-4062-B80C-A4CEABFC2159}" type="pres">
      <dgm:prSet presAssocID="{755E2370-C038-4C9B-807D-8C353D76A776}" presName="Name30" presStyleCnt="0"/>
      <dgm:spPr/>
    </dgm:pt>
    <dgm:pt modelId="{93C607C6-711A-4F90-9D7D-E100D8823FBC}" type="pres">
      <dgm:prSet presAssocID="{755E2370-C038-4C9B-807D-8C353D76A776}" presName="level2Shape" presStyleLbl="node2" presStyleIdx="2" presStyleCnt="3"/>
      <dgm:spPr/>
    </dgm:pt>
    <dgm:pt modelId="{1AFF9605-B80D-408B-810A-07FC12340EF1}" type="pres">
      <dgm:prSet presAssocID="{755E2370-C038-4C9B-807D-8C353D76A776}" presName="hierChild3" presStyleCnt="0"/>
      <dgm:spPr/>
    </dgm:pt>
    <dgm:pt modelId="{46E7D4AA-E74D-4244-AC6A-2B233B3E149B}" type="pres">
      <dgm:prSet presAssocID="{FE5A1934-39B5-4BF9-88F2-DA688163D922}" presName="bgShapesFlow" presStyleCnt="0"/>
      <dgm:spPr/>
    </dgm:pt>
    <dgm:pt modelId="{6A0A2720-F2E8-44E3-BBA9-B2AFAF52EC8A}" type="pres">
      <dgm:prSet presAssocID="{26C6EDBA-0E03-40C8-866B-E45FFF6D301D}" presName="rectComp" presStyleCnt="0"/>
      <dgm:spPr/>
    </dgm:pt>
    <dgm:pt modelId="{E167BF5B-33EF-4501-A604-3FF4CC444DD3}" type="pres">
      <dgm:prSet presAssocID="{26C6EDBA-0E03-40C8-866B-E45FFF6D301D}" presName="bgRect" presStyleLbl="bgShp" presStyleIdx="0" presStyleCnt="2"/>
      <dgm:spPr/>
    </dgm:pt>
    <dgm:pt modelId="{FB8B8141-A33D-4DFF-86C6-DF0595CA68BF}" type="pres">
      <dgm:prSet presAssocID="{26C6EDBA-0E03-40C8-866B-E45FFF6D301D}" presName="bgRectTx" presStyleLbl="bgShp" presStyleIdx="0" presStyleCnt="2">
        <dgm:presLayoutVars>
          <dgm:bulletEnabled val="1"/>
        </dgm:presLayoutVars>
      </dgm:prSet>
      <dgm:spPr/>
    </dgm:pt>
    <dgm:pt modelId="{19B68493-6CEC-433D-A8A1-42C79B8B30AA}" type="pres">
      <dgm:prSet presAssocID="{26C6EDBA-0E03-40C8-866B-E45FFF6D301D}" presName="spComp" presStyleCnt="0"/>
      <dgm:spPr/>
    </dgm:pt>
    <dgm:pt modelId="{A77F8784-5AC0-4AC4-AAED-A5FCEAFEA816}" type="pres">
      <dgm:prSet presAssocID="{26C6EDBA-0E03-40C8-866B-E45FFF6D301D}" presName="hSp" presStyleCnt="0"/>
      <dgm:spPr/>
    </dgm:pt>
    <dgm:pt modelId="{E4E33CD7-4850-4EF8-A157-F0C25FB0C2A2}" type="pres">
      <dgm:prSet presAssocID="{D1B88B6A-03FD-4E18-934A-00E53EE40173}" presName="rectComp" presStyleCnt="0"/>
      <dgm:spPr/>
    </dgm:pt>
    <dgm:pt modelId="{FBE83E14-2ED8-4DAE-A0EF-FF9F4A4F480A}" type="pres">
      <dgm:prSet presAssocID="{D1B88B6A-03FD-4E18-934A-00E53EE40173}" presName="bgRect" presStyleLbl="bgShp" presStyleIdx="1" presStyleCnt="2"/>
      <dgm:spPr/>
    </dgm:pt>
    <dgm:pt modelId="{31E2A38D-083D-462B-A388-FC10EA622A6C}" type="pres">
      <dgm:prSet presAssocID="{D1B88B6A-03FD-4E18-934A-00E53EE40173}" presName="bgRectTx" presStyleLbl="bgShp" presStyleIdx="1" presStyleCnt="2">
        <dgm:presLayoutVars>
          <dgm:bulletEnabled val="1"/>
        </dgm:presLayoutVars>
      </dgm:prSet>
      <dgm:spPr/>
    </dgm:pt>
  </dgm:ptLst>
  <dgm:cxnLst>
    <dgm:cxn modelId="{6AF9EC0C-6659-45DC-91E0-2A7FBE5C007D}" type="presOf" srcId="{D1B88B6A-03FD-4E18-934A-00E53EE40173}" destId="{31E2A38D-083D-462B-A388-FC10EA622A6C}" srcOrd="1" destOrd="0" presId="urn:microsoft.com/office/officeart/2005/8/layout/hierarchy5"/>
    <dgm:cxn modelId="{D82E8F0E-2308-46C3-A451-C309A9720CBC}" type="presOf" srcId="{1E21FDDC-89CE-4BA7-97AE-8D2AC6F9CABB}" destId="{3614BBDB-A42B-4850-96E3-12B734ACA71D}" srcOrd="0" destOrd="0" presId="urn:microsoft.com/office/officeart/2005/8/layout/hierarchy5"/>
    <dgm:cxn modelId="{3F6E061D-B9DE-402A-9429-2EC21878B89C}" type="presOf" srcId="{91E93A30-E5E9-4073-9822-128FE9121B93}" destId="{45B62706-45A6-4375-83F6-344FCA2A3CA9}" srcOrd="0" destOrd="0" presId="urn:microsoft.com/office/officeart/2005/8/layout/hierarchy5"/>
    <dgm:cxn modelId="{44DBF22E-CFA4-404E-9D95-5EA89E11F91C}" type="presOf" srcId="{1E21FDDC-89CE-4BA7-97AE-8D2AC6F9CABB}" destId="{F460FF5D-97E5-4FA8-8C0C-2BCA496F5D7B}" srcOrd="1" destOrd="0" presId="urn:microsoft.com/office/officeart/2005/8/layout/hierarchy5"/>
    <dgm:cxn modelId="{681AAB3C-1961-492D-A141-D3AB9F284FD5}" type="presOf" srcId="{FE5A1934-39B5-4BF9-88F2-DA688163D922}" destId="{FE0D0BF4-62BD-482B-B930-810A81782CA2}" srcOrd="0" destOrd="0" presId="urn:microsoft.com/office/officeart/2005/8/layout/hierarchy5"/>
    <dgm:cxn modelId="{D1648C40-BA8D-450C-9DD0-5250DF165F68}" srcId="{91E93A30-E5E9-4073-9822-128FE9121B93}" destId="{CBD9848F-4727-476B-989A-7FC3192990AF}" srcOrd="1" destOrd="0" parTransId="{04292D37-19D7-4F18-A5AB-822326C36188}" sibTransId="{FBBAA758-E654-4DEE-9F61-18C7D4AE5C18}"/>
    <dgm:cxn modelId="{97E0295D-B1C2-498B-98F7-169140314A8C}" srcId="{FE5A1934-39B5-4BF9-88F2-DA688163D922}" destId="{26C6EDBA-0E03-40C8-866B-E45FFF6D301D}" srcOrd="1" destOrd="0" parTransId="{74256E10-EEE8-4138-84DC-BF9B79158683}" sibTransId="{08E5ECB3-A999-4979-9409-2866724925B7}"/>
    <dgm:cxn modelId="{C18F1760-A7EC-4419-B266-FB5FBBD63B01}" type="presOf" srcId="{04292D37-19D7-4F18-A5AB-822326C36188}" destId="{6D8ECCB5-8082-4A9B-8620-9B4DC0D90436}" srcOrd="0" destOrd="0" presId="urn:microsoft.com/office/officeart/2005/8/layout/hierarchy5"/>
    <dgm:cxn modelId="{90AB0970-F718-4046-8F13-FD7F108D2ACC}" srcId="{FE5A1934-39B5-4BF9-88F2-DA688163D922}" destId="{D1B88B6A-03FD-4E18-934A-00E53EE40173}" srcOrd="2" destOrd="0" parTransId="{EAB6B848-4B49-4C66-8151-7143D7B0030E}" sibTransId="{A4639607-0695-4843-8035-C56E4A8AD7BC}"/>
    <dgm:cxn modelId="{D9BD0078-4FB8-480E-AEA3-81D2111B4988}" type="presOf" srcId="{04292D37-19D7-4F18-A5AB-822326C36188}" destId="{2B520819-26B7-4E96-8455-0672A45B96B5}" srcOrd="1" destOrd="0" presId="urn:microsoft.com/office/officeart/2005/8/layout/hierarchy5"/>
    <dgm:cxn modelId="{2112A4AB-9825-4D47-86DF-6B0BDE57BAF8}" type="presOf" srcId="{C60F4FC4-A674-4ED0-B4AA-2583747A3318}" destId="{D42D2922-9D32-4492-934A-5E446523D188}" srcOrd="1" destOrd="0" presId="urn:microsoft.com/office/officeart/2005/8/layout/hierarchy5"/>
    <dgm:cxn modelId="{C6EA8DAC-1E99-4FA5-9DB1-470BC1570192}" type="presOf" srcId="{C60F4FC4-A674-4ED0-B4AA-2583747A3318}" destId="{0FB244A2-DF33-46EF-A96C-DF50E1D6696E}" srcOrd="0" destOrd="0" presId="urn:microsoft.com/office/officeart/2005/8/layout/hierarchy5"/>
    <dgm:cxn modelId="{52D902B6-C9BD-4099-B5BB-F2DAC0F86277}" srcId="{91E93A30-E5E9-4073-9822-128FE9121B93}" destId="{755E2370-C038-4C9B-807D-8C353D76A776}" srcOrd="2" destOrd="0" parTransId="{C60F4FC4-A674-4ED0-B4AA-2583747A3318}" sibTransId="{5F4F03F7-64A7-404B-820E-04DFDF89371A}"/>
    <dgm:cxn modelId="{36D0DAC5-87BB-4038-9232-37172D9C1453}" srcId="{91E93A30-E5E9-4073-9822-128FE9121B93}" destId="{077833CC-AB58-4023-B30B-C1238108F238}" srcOrd="0" destOrd="0" parTransId="{1E21FDDC-89CE-4BA7-97AE-8D2AC6F9CABB}" sibTransId="{52F789F7-3DE8-4762-B1F3-241AACDC8B81}"/>
    <dgm:cxn modelId="{77B1F7D4-D90F-469A-9DC6-71DFB15CB945}" type="presOf" srcId="{26C6EDBA-0E03-40C8-866B-E45FFF6D301D}" destId="{E167BF5B-33EF-4501-A604-3FF4CC444DD3}" srcOrd="0" destOrd="0" presId="urn:microsoft.com/office/officeart/2005/8/layout/hierarchy5"/>
    <dgm:cxn modelId="{B5940DE0-F42B-407F-8BF9-30AB3AC7C0A2}" type="presOf" srcId="{077833CC-AB58-4023-B30B-C1238108F238}" destId="{2096093B-2C11-4832-BB33-7981B1EA1D86}" srcOrd="0" destOrd="0" presId="urn:microsoft.com/office/officeart/2005/8/layout/hierarchy5"/>
    <dgm:cxn modelId="{D86634E1-379F-48C3-B7AA-75C93BDF16D9}" srcId="{FE5A1934-39B5-4BF9-88F2-DA688163D922}" destId="{91E93A30-E5E9-4073-9822-128FE9121B93}" srcOrd="0" destOrd="0" parTransId="{7047E0BA-E2CA-4607-83CF-DECBA2CD2B21}" sibTransId="{FD443605-BFB7-4FBB-9220-CB57D8FD0E6F}"/>
    <dgm:cxn modelId="{0D6C3FEC-B8DD-40EE-BCC6-15423AE6BCBB}" type="presOf" srcId="{CBD9848F-4727-476B-989A-7FC3192990AF}" destId="{BD3F3738-FF1B-4B95-9816-05BCCDFCD0F0}" srcOrd="0" destOrd="0" presId="urn:microsoft.com/office/officeart/2005/8/layout/hierarchy5"/>
    <dgm:cxn modelId="{3B99D3EC-6D6F-49D3-A405-1C50E47B884C}" type="presOf" srcId="{26C6EDBA-0E03-40C8-866B-E45FFF6D301D}" destId="{FB8B8141-A33D-4DFF-86C6-DF0595CA68BF}" srcOrd="1" destOrd="0" presId="urn:microsoft.com/office/officeart/2005/8/layout/hierarchy5"/>
    <dgm:cxn modelId="{3EF1C3F9-0418-4713-9EC5-5CDCFDF0BAD5}" type="presOf" srcId="{755E2370-C038-4C9B-807D-8C353D76A776}" destId="{93C607C6-711A-4F90-9D7D-E100D8823FBC}" srcOrd="0" destOrd="0" presId="urn:microsoft.com/office/officeart/2005/8/layout/hierarchy5"/>
    <dgm:cxn modelId="{0E680FFF-7171-4BF2-9976-83D3A1BE6E09}" type="presOf" srcId="{D1B88B6A-03FD-4E18-934A-00E53EE40173}" destId="{FBE83E14-2ED8-4DAE-A0EF-FF9F4A4F480A}" srcOrd="0" destOrd="0" presId="urn:microsoft.com/office/officeart/2005/8/layout/hierarchy5"/>
    <dgm:cxn modelId="{748F452A-2830-4FC5-9BED-F62EA85BC791}" type="presParOf" srcId="{FE0D0BF4-62BD-482B-B930-810A81782CA2}" destId="{8425288B-7B6B-4D11-AAD1-72D3AC82F6E2}" srcOrd="0" destOrd="0" presId="urn:microsoft.com/office/officeart/2005/8/layout/hierarchy5"/>
    <dgm:cxn modelId="{9F79BDE0-80FF-4543-8228-3D849C95DF46}" type="presParOf" srcId="{8425288B-7B6B-4D11-AAD1-72D3AC82F6E2}" destId="{01862EDF-D9EB-4C9C-B3F4-91AEA9F3AD58}" srcOrd="0" destOrd="0" presId="urn:microsoft.com/office/officeart/2005/8/layout/hierarchy5"/>
    <dgm:cxn modelId="{FE1717AF-E5D1-4318-A903-CE218619ED07}" type="presParOf" srcId="{8425288B-7B6B-4D11-AAD1-72D3AC82F6E2}" destId="{7E377E95-1B20-48BA-8880-A470B8D1DD21}" srcOrd="1" destOrd="0" presId="urn:microsoft.com/office/officeart/2005/8/layout/hierarchy5"/>
    <dgm:cxn modelId="{EE55EC3C-D271-4FC0-916A-55ED3D8904E8}" type="presParOf" srcId="{7E377E95-1B20-48BA-8880-A470B8D1DD21}" destId="{6AE396DB-ED5F-4935-BDF0-DB8349E62422}" srcOrd="0" destOrd="0" presId="urn:microsoft.com/office/officeart/2005/8/layout/hierarchy5"/>
    <dgm:cxn modelId="{E4FE3B0D-4AB4-4D32-A6EC-9183B6ED0BC1}" type="presParOf" srcId="{6AE396DB-ED5F-4935-BDF0-DB8349E62422}" destId="{45B62706-45A6-4375-83F6-344FCA2A3CA9}" srcOrd="0" destOrd="0" presId="urn:microsoft.com/office/officeart/2005/8/layout/hierarchy5"/>
    <dgm:cxn modelId="{4ADF8964-4C7F-46D1-8E77-ED9D89B05D8D}" type="presParOf" srcId="{6AE396DB-ED5F-4935-BDF0-DB8349E62422}" destId="{6E7EBFBC-0362-4D8D-93F6-6032AF90A045}" srcOrd="1" destOrd="0" presId="urn:microsoft.com/office/officeart/2005/8/layout/hierarchy5"/>
    <dgm:cxn modelId="{E82DE983-EC3C-4B59-B87D-B4BE1C4D7F95}" type="presParOf" srcId="{6E7EBFBC-0362-4D8D-93F6-6032AF90A045}" destId="{3614BBDB-A42B-4850-96E3-12B734ACA71D}" srcOrd="0" destOrd="0" presId="urn:microsoft.com/office/officeart/2005/8/layout/hierarchy5"/>
    <dgm:cxn modelId="{AADE6ACC-C803-4BAF-9E8D-0D7ABB82DBD5}" type="presParOf" srcId="{3614BBDB-A42B-4850-96E3-12B734ACA71D}" destId="{F460FF5D-97E5-4FA8-8C0C-2BCA496F5D7B}" srcOrd="0" destOrd="0" presId="urn:microsoft.com/office/officeart/2005/8/layout/hierarchy5"/>
    <dgm:cxn modelId="{59265E22-95CA-46F3-BAC8-15DB3C43C703}" type="presParOf" srcId="{6E7EBFBC-0362-4D8D-93F6-6032AF90A045}" destId="{A9B63657-517D-46BD-8E60-43793BFC06C8}" srcOrd="1" destOrd="0" presId="urn:microsoft.com/office/officeart/2005/8/layout/hierarchy5"/>
    <dgm:cxn modelId="{C16CD8B1-84BA-492D-8605-FF3801DD87CA}" type="presParOf" srcId="{A9B63657-517D-46BD-8E60-43793BFC06C8}" destId="{2096093B-2C11-4832-BB33-7981B1EA1D86}" srcOrd="0" destOrd="0" presId="urn:microsoft.com/office/officeart/2005/8/layout/hierarchy5"/>
    <dgm:cxn modelId="{A80AEDC5-A7CE-41BC-9048-326A7FEC81D2}" type="presParOf" srcId="{A9B63657-517D-46BD-8E60-43793BFC06C8}" destId="{9F28BE25-41FD-47C3-B545-0628712E8CFE}" srcOrd="1" destOrd="0" presId="urn:microsoft.com/office/officeart/2005/8/layout/hierarchy5"/>
    <dgm:cxn modelId="{686642C0-0E1F-4056-B967-D79C01C6DB74}" type="presParOf" srcId="{6E7EBFBC-0362-4D8D-93F6-6032AF90A045}" destId="{6D8ECCB5-8082-4A9B-8620-9B4DC0D90436}" srcOrd="2" destOrd="0" presId="urn:microsoft.com/office/officeart/2005/8/layout/hierarchy5"/>
    <dgm:cxn modelId="{1290CE7F-5FB7-4EE9-86EC-3DFBE67FB09A}" type="presParOf" srcId="{6D8ECCB5-8082-4A9B-8620-9B4DC0D90436}" destId="{2B520819-26B7-4E96-8455-0672A45B96B5}" srcOrd="0" destOrd="0" presId="urn:microsoft.com/office/officeart/2005/8/layout/hierarchy5"/>
    <dgm:cxn modelId="{0D963166-8683-4192-919A-B0FF5B1BC9FC}" type="presParOf" srcId="{6E7EBFBC-0362-4D8D-93F6-6032AF90A045}" destId="{874BE311-F9C0-4826-AEE0-61E0EF889981}" srcOrd="3" destOrd="0" presId="urn:microsoft.com/office/officeart/2005/8/layout/hierarchy5"/>
    <dgm:cxn modelId="{A1FD09E7-ECC0-4C91-A28C-B8EF174E323D}" type="presParOf" srcId="{874BE311-F9C0-4826-AEE0-61E0EF889981}" destId="{BD3F3738-FF1B-4B95-9816-05BCCDFCD0F0}" srcOrd="0" destOrd="0" presId="urn:microsoft.com/office/officeart/2005/8/layout/hierarchy5"/>
    <dgm:cxn modelId="{3C7812CF-C9AD-41E1-8FD1-9BF22D8563F0}" type="presParOf" srcId="{874BE311-F9C0-4826-AEE0-61E0EF889981}" destId="{35A5012D-ECA9-4DDD-8B19-C87E95641169}" srcOrd="1" destOrd="0" presId="urn:microsoft.com/office/officeart/2005/8/layout/hierarchy5"/>
    <dgm:cxn modelId="{026CEBF4-18B5-4561-BC12-9DB351F4D033}" type="presParOf" srcId="{6E7EBFBC-0362-4D8D-93F6-6032AF90A045}" destId="{0FB244A2-DF33-46EF-A96C-DF50E1D6696E}" srcOrd="4" destOrd="0" presId="urn:microsoft.com/office/officeart/2005/8/layout/hierarchy5"/>
    <dgm:cxn modelId="{39E91FCF-22B4-4337-B798-76C26C5BC87E}" type="presParOf" srcId="{0FB244A2-DF33-46EF-A96C-DF50E1D6696E}" destId="{D42D2922-9D32-4492-934A-5E446523D188}" srcOrd="0" destOrd="0" presId="urn:microsoft.com/office/officeart/2005/8/layout/hierarchy5"/>
    <dgm:cxn modelId="{318AC3B8-A86F-49A9-B2DD-432435ACA1D2}" type="presParOf" srcId="{6E7EBFBC-0362-4D8D-93F6-6032AF90A045}" destId="{9DB77D39-89AE-4062-B80C-A4CEABFC2159}" srcOrd="5" destOrd="0" presId="urn:microsoft.com/office/officeart/2005/8/layout/hierarchy5"/>
    <dgm:cxn modelId="{61B331D3-FD49-4524-9C53-758BF7485449}" type="presParOf" srcId="{9DB77D39-89AE-4062-B80C-A4CEABFC2159}" destId="{93C607C6-711A-4F90-9D7D-E100D8823FBC}" srcOrd="0" destOrd="0" presId="urn:microsoft.com/office/officeart/2005/8/layout/hierarchy5"/>
    <dgm:cxn modelId="{6952BC98-9F1F-49CA-B7DB-F11E7D238003}" type="presParOf" srcId="{9DB77D39-89AE-4062-B80C-A4CEABFC2159}" destId="{1AFF9605-B80D-408B-810A-07FC12340EF1}" srcOrd="1" destOrd="0" presId="urn:microsoft.com/office/officeart/2005/8/layout/hierarchy5"/>
    <dgm:cxn modelId="{47DD3FE6-0D09-4E13-A6EC-71ACC2F39AD0}" type="presParOf" srcId="{FE0D0BF4-62BD-482B-B930-810A81782CA2}" destId="{46E7D4AA-E74D-4244-AC6A-2B233B3E149B}" srcOrd="1" destOrd="0" presId="urn:microsoft.com/office/officeart/2005/8/layout/hierarchy5"/>
    <dgm:cxn modelId="{B7F3C30B-2AF8-4D55-87D8-114EC0503D8A}" type="presParOf" srcId="{46E7D4AA-E74D-4244-AC6A-2B233B3E149B}" destId="{6A0A2720-F2E8-44E3-BBA9-B2AFAF52EC8A}" srcOrd="0" destOrd="0" presId="urn:microsoft.com/office/officeart/2005/8/layout/hierarchy5"/>
    <dgm:cxn modelId="{18E1641C-D709-4F88-A7E3-E452941D0C50}" type="presParOf" srcId="{6A0A2720-F2E8-44E3-BBA9-B2AFAF52EC8A}" destId="{E167BF5B-33EF-4501-A604-3FF4CC444DD3}" srcOrd="0" destOrd="0" presId="urn:microsoft.com/office/officeart/2005/8/layout/hierarchy5"/>
    <dgm:cxn modelId="{A8AE8334-26EA-4C5F-B726-13F7A6C393DA}" type="presParOf" srcId="{6A0A2720-F2E8-44E3-BBA9-B2AFAF52EC8A}" destId="{FB8B8141-A33D-4DFF-86C6-DF0595CA68BF}" srcOrd="1" destOrd="0" presId="urn:microsoft.com/office/officeart/2005/8/layout/hierarchy5"/>
    <dgm:cxn modelId="{1D0ACFB2-AAA7-45C0-8B7B-98D1027DF7C3}" type="presParOf" srcId="{46E7D4AA-E74D-4244-AC6A-2B233B3E149B}" destId="{19B68493-6CEC-433D-A8A1-42C79B8B30AA}" srcOrd="1" destOrd="0" presId="urn:microsoft.com/office/officeart/2005/8/layout/hierarchy5"/>
    <dgm:cxn modelId="{EF904A10-BF7E-4D81-9F2D-5281E2C4BF79}" type="presParOf" srcId="{19B68493-6CEC-433D-A8A1-42C79B8B30AA}" destId="{A77F8784-5AC0-4AC4-AAED-A5FCEAFEA816}" srcOrd="0" destOrd="0" presId="urn:microsoft.com/office/officeart/2005/8/layout/hierarchy5"/>
    <dgm:cxn modelId="{6C2F8056-E1CC-4305-B12F-AB4203E227AD}" type="presParOf" srcId="{46E7D4AA-E74D-4244-AC6A-2B233B3E149B}" destId="{E4E33CD7-4850-4EF8-A157-F0C25FB0C2A2}" srcOrd="2" destOrd="0" presId="urn:microsoft.com/office/officeart/2005/8/layout/hierarchy5"/>
    <dgm:cxn modelId="{FE6EF62D-1580-4099-9BE3-A4C8387730DA}" type="presParOf" srcId="{E4E33CD7-4850-4EF8-A157-F0C25FB0C2A2}" destId="{FBE83E14-2ED8-4DAE-A0EF-FF9F4A4F480A}" srcOrd="0" destOrd="0" presId="urn:microsoft.com/office/officeart/2005/8/layout/hierarchy5"/>
    <dgm:cxn modelId="{E69185A6-B658-477E-B2D9-1F505FEE76BA}" type="presParOf" srcId="{E4E33CD7-4850-4EF8-A157-F0C25FB0C2A2}" destId="{31E2A38D-083D-462B-A388-FC10EA622A6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purl.oclc.org/ooxml/drawingml/diagram" xmlns:dsp="http://schemas.microsoft.com/office/drawing/2008/diagram" xmlns:a="http://purl.oclc.org/ooxml/drawingml/main">
  <dsp:spTree>
    <dsp:nvGrpSpPr>
      <dsp:cNvPr id="0" name=""/>
      <dsp:cNvGrpSpPr/>
    </dsp:nvGrpSpPr>
    <dsp:grpSpPr/>
    <dsp:sp modelId="{FBE83E14-2ED8-4DAE-A0EF-FF9F4A4F480A}">
      <dsp:nvSpPr>
        <dsp:cNvPr id="0" name=""/>
        <dsp:cNvSpPr/>
      </dsp:nvSpPr>
      <dsp:spPr>
        <a:xfrm>
          <a:off x="2086145" y="0"/>
          <a:ext cx="1259353" cy="2624294"/>
        </a:xfrm>
        <a:prstGeom prst="roundRect">
          <a:avLst>
            <a:gd name="adj" fmla="val 10000"/>
          </a:avLst>
        </a:prstGeom>
        <a:solidFill>
          <a:schemeClr val="accent1">
            <a:tint val="4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
            </a:lnSpc>
            <a:spcBef>
              <a:spcPct val="0%"/>
            </a:spcBef>
            <a:spcAft>
              <a:spcPct val="35%"/>
            </a:spcAft>
            <a:buNone/>
          </a:pPr>
          <a:r>
            <a:rPr lang="en-GB" sz="1700" kern="1200" dirty="0"/>
            <a:t>Structure ID</a:t>
          </a:r>
        </a:p>
      </dsp:txBody>
      <dsp:txXfrm>
        <a:off x="2086145" y="0"/>
        <a:ext cx="1259353" cy="787288"/>
      </dsp:txXfrm>
    </dsp:sp>
    <dsp:sp modelId="{E167BF5B-33EF-4501-A604-3FF4CC444DD3}">
      <dsp:nvSpPr>
        <dsp:cNvPr id="0" name=""/>
        <dsp:cNvSpPr/>
      </dsp:nvSpPr>
      <dsp:spPr>
        <a:xfrm>
          <a:off x="616899" y="0"/>
          <a:ext cx="1259353" cy="2624294"/>
        </a:xfrm>
        <a:prstGeom prst="roundRect">
          <a:avLst>
            <a:gd name="adj" fmla="val 10000"/>
          </a:avLst>
        </a:prstGeom>
        <a:solidFill>
          <a:schemeClr val="accent1">
            <a:tint val="4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
            </a:lnSpc>
            <a:spcBef>
              <a:spcPct val="0%"/>
            </a:spcBef>
            <a:spcAft>
              <a:spcPct val="35%"/>
            </a:spcAft>
            <a:buNone/>
          </a:pPr>
          <a:r>
            <a:rPr lang="en-GB" sz="1700" kern="1200" dirty="0"/>
            <a:t>APID</a:t>
          </a:r>
        </a:p>
      </dsp:txBody>
      <dsp:txXfrm>
        <a:off x="616899" y="0"/>
        <a:ext cx="1259353" cy="787288"/>
      </dsp:txXfrm>
    </dsp:sp>
    <dsp:sp modelId="{45B62706-45A6-4375-83F6-344FCA2A3CA9}">
      <dsp:nvSpPr>
        <dsp:cNvPr id="0" name=""/>
        <dsp:cNvSpPr/>
      </dsp:nvSpPr>
      <dsp:spPr>
        <a:xfrm>
          <a:off x="721845" y="1390939"/>
          <a:ext cx="1049461" cy="524730"/>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
            </a:lnSpc>
            <a:spcBef>
              <a:spcPct val="0%"/>
            </a:spcBef>
            <a:spcAft>
              <a:spcPct val="35%"/>
            </a:spcAft>
            <a:buNone/>
          </a:pPr>
          <a:r>
            <a:rPr lang="en-GB" sz="3200" kern="1200" dirty="0"/>
            <a:t>A</a:t>
          </a:r>
        </a:p>
      </dsp:txBody>
      <dsp:txXfrm>
        <a:off x="737214" y="1406308"/>
        <a:ext cx="1018723" cy="493992"/>
      </dsp:txXfrm>
    </dsp:sp>
    <dsp:sp modelId="{3614BBDB-A42B-4850-96E3-12B734ACA71D}">
      <dsp:nvSpPr>
        <dsp:cNvPr id="0" name=""/>
        <dsp:cNvSpPr/>
      </dsp:nvSpPr>
      <dsp:spPr>
        <a:xfrm rot="18289469">
          <a:off x="1613653" y="1333589"/>
          <a:ext cx="735091" cy="35991"/>
        </a:xfrm>
        <a:custGeom>
          <a:avLst/>
          <a:gdLst/>
          <a:ahLst/>
          <a:cxnLst/>
          <a:rect l="0" t="0" r="0" b="0"/>
          <a:pathLst>
            <a:path>
              <a:moveTo>
                <a:pt x="0" y="17995"/>
              </a:moveTo>
              <a:lnTo>
                <a:pt x="735091" y="17995"/>
              </a:lnTo>
            </a:path>
          </a:pathLst>
        </a:custGeom>
        <a:noFill/>
        <a:ln w="25400" cap="flat" cmpd="sng" algn="ctr">
          <a:solidFill>
            <a:schemeClr val="accent1">
              <a:shade val="6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
            </a:lnSpc>
            <a:spcBef>
              <a:spcPct val="0%"/>
            </a:spcBef>
            <a:spcAft>
              <a:spcPct val="35%"/>
            </a:spcAft>
            <a:buNone/>
          </a:pPr>
          <a:endParaRPr lang="en-GB" sz="500" kern="1200"/>
        </a:p>
      </dsp:txBody>
      <dsp:txXfrm>
        <a:off x="1962822" y="1333207"/>
        <a:ext cx="36754" cy="36754"/>
      </dsp:txXfrm>
    </dsp:sp>
    <dsp:sp modelId="{2096093B-2C11-4832-BB33-7981B1EA1D86}">
      <dsp:nvSpPr>
        <dsp:cNvPr id="0" name=""/>
        <dsp:cNvSpPr/>
      </dsp:nvSpPr>
      <dsp:spPr>
        <a:xfrm>
          <a:off x="2191091" y="787499"/>
          <a:ext cx="1049461" cy="524730"/>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
            </a:lnSpc>
            <a:spcBef>
              <a:spcPct val="0%"/>
            </a:spcBef>
            <a:spcAft>
              <a:spcPct val="35%"/>
            </a:spcAft>
            <a:buNone/>
          </a:pPr>
          <a:r>
            <a:rPr lang="en-GB" sz="3200" kern="1200" dirty="0"/>
            <a:t>1</a:t>
          </a:r>
        </a:p>
      </dsp:txBody>
      <dsp:txXfrm>
        <a:off x="2206460" y="802868"/>
        <a:ext cx="1018723" cy="493992"/>
      </dsp:txXfrm>
    </dsp:sp>
    <dsp:sp modelId="{6D8ECCB5-8082-4A9B-8620-9B4DC0D90436}">
      <dsp:nvSpPr>
        <dsp:cNvPr id="0" name=""/>
        <dsp:cNvSpPr/>
      </dsp:nvSpPr>
      <dsp:spPr>
        <a:xfrm>
          <a:off x="1771307" y="1635309"/>
          <a:ext cx="419784" cy="35991"/>
        </a:xfrm>
        <a:custGeom>
          <a:avLst/>
          <a:gdLst/>
          <a:ahLst/>
          <a:cxnLst/>
          <a:rect l="0" t="0" r="0" b="0"/>
          <a:pathLst>
            <a:path>
              <a:moveTo>
                <a:pt x="0" y="17995"/>
              </a:moveTo>
              <a:lnTo>
                <a:pt x="419784" y="17995"/>
              </a:lnTo>
            </a:path>
          </a:pathLst>
        </a:custGeom>
        <a:noFill/>
        <a:ln w="25400" cap="flat" cmpd="sng" algn="ctr">
          <a:solidFill>
            <a:schemeClr val="accent1">
              <a:shade val="6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
            </a:lnSpc>
            <a:spcBef>
              <a:spcPct val="0%"/>
            </a:spcBef>
            <a:spcAft>
              <a:spcPct val="35%"/>
            </a:spcAft>
            <a:buNone/>
          </a:pPr>
          <a:endParaRPr lang="en-GB" sz="500" kern="1200"/>
        </a:p>
      </dsp:txBody>
      <dsp:txXfrm>
        <a:off x="1970704" y="1642810"/>
        <a:ext cx="20989" cy="20989"/>
      </dsp:txXfrm>
    </dsp:sp>
    <dsp:sp modelId="{BD3F3738-FF1B-4B95-9816-05BCCDFCD0F0}">
      <dsp:nvSpPr>
        <dsp:cNvPr id="0" name=""/>
        <dsp:cNvSpPr/>
      </dsp:nvSpPr>
      <dsp:spPr>
        <a:xfrm>
          <a:off x="2191091" y="1390939"/>
          <a:ext cx="1049461" cy="524730"/>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
            </a:lnSpc>
            <a:spcBef>
              <a:spcPct val="0%"/>
            </a:spcBef>
            <a:spcAft>
              <a:spcPct val="35%"/>
            </a:spcAft>
            <a:buNone/>
          </a:pPr>
          <a:r>
            <a:rPr lang="en-GB" sz="3200" kern="1200" dirty="0"/>
            <a:t>2</a:t>
          </a:r>
        </a:p>
      </dsp:txBody>
      <dsp:txXfrm>
        <a:off x="2206460" y="1406308"/>
        <a:ext cx="1018723" cy="493992"/>
      </dsp:txXfrm>
    </dsp:sp>
    <dsp:sp modelId="{0FB244A2-DF33-46EF-A96C-DF50E1D6696E}">
      <dsp:nvSpPr>
        <dsp:cNvPr id="0" name=""/>
        <dsp:cNvSpPr/>
      </dsp:nvSpPr>
      <dsp:spPr>
        <a:xfrm rot="3310531">
          <a:off x="1613653" y="1937029"/>
          <a:ext cx="735091" cy="35991"/>
        </a:xfrm>
        <a:custGeom>
          <a:avLst/>
          <a:gdLst/>
          <a:ahLst/>
          <a:cxnLst/>
          <a:rect l="0" t="0" r="0" b="0"/>
          <a:pathLst>
            <a:path>
              <a:moveTo>
                <a:pt x="0" y="17995"/>
              </a:moveTo>
              <a:lnTo>
                <a:pt x="735091" y="17995"/>
              </a:lnTo>
            </a:path>
          </a:pathLst>
        </a:custGeom>
        <a:noFill/>
        <a:ln w="25400" cap="flat" cmpd="sng" algn="ctr">
          <a:solidFill>
            <a:schemeClr val="accent1">
              <a:shade val="6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
            </a:lnSpc>
            <a:spcBef>
              <a:spcPct val="0%"/>
            </a:spcBef>
            <a:spcAft>
              <a:spcPct val="35%"/>
            </a:spcAft>
            <a:buNone/>
          </a:pPr>
          <a:endParaRPr lang="en-GB" sz="500" kern="1200"/>
        </a:p>
      </dsp:txBody>
      <dsp:txXfrm>
        <a:off x="1962822" y="1936648"/>
        <a:ext cx="36754" cy="36754"/>
      </dsp:txXfrm>
    </dsp:sp>
    <dsp:sp modelId="{93C607C6-711A-4F90-9D7D-E100D8823FBC}">
      <dsp:nvSpPr>
        <dsp:cNvPr id="0" name=""/>
        <dsp:cNvSpPr/>
      </dsp:nvSpPr>
      <dsp:spPr>
        <a:xfrm>
          <a:off x="2191091" y="1994380"/>
          <a:ext cx="1049461" cy="524730"/>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
            </a:lnSpc>
            <a:spcBef>
              <a:spcPct val="0%"/>
            </a:spcBef>
            <a:spcAft>
              <a:spcPct val="35%"/>
            </a:spcAft>
            <a:buNone/>
          </a:pPr>
          <a:r>
            <a:rPr lang="en-GB" sz="3200" kern="1200" dirty="0"/>
            <a:t>4</a:t>
          </a:r>
        </a:p>
      </dsp:txBody>
      <dsp:txXfrm>
        <a:off x="2206460" y="2009749"/>
        <a:ext cx="1018723" cy="493992"/>
      </dsp:txXfrm>
    </dsp:sp>
  </dsp:spTree>
</dsp:drawing>
</file>

<file path=ppt/diagrams/drawing2.xml><?xml version="1.0" encoding="utf-8"?>
<dsp:drawing xmlns:dgm="http://purl.oclc.org/ooxml/drawingml/diagram" xmlns:dsp="http://schemas.microsoft.com/office/drawing/2008/diagram" xmlns:a="http://purl.oclc.org/ooxml/drawingml/main">
  <dsp:spTree>
    <dsp:nvGrpSpPr>
      <dsp:cNvPr id="0" name=""/>
      <dsp:cNvGrpSpPr/>
    </dsp:nvGrpSpPr>
    <dsp:grpSpPr/>
    <dsp:sp modelId="{FBE83E14-2ED8-4DAE-A0EF-FF9F4A4F480A}">
      <dsp:nvSpPr>
        <dsp:cNvPr id="0" name=""/>
        <dsp:cNvSpPr/>
      </dsp:nvSpPr>
      <dsp:spPr>
        <a:xfrm>
          <a:off x="2086145" y="0"/>
          <a:ext cx="1259353" cy="2624294"/>
        </a:xfrm>
        <a:prstGeom prst="roundRect">
          <a:avLst>
            <a:gd name="adj" fmla="val 10000"/>
          </a:avLst>
        </a:prstGeom>
        <a:solidFill>
          <a:schemeClr val="accent1">
            <a:tint val="4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
            </a:lnSpc>
            <a:spcBef>
              <a:spcPct val="0%"/>
            </a:spcBef>
            <a:spcAft>
              <a:spcPct val="35%"/>
            </a:spcAft>
            <a:buNone/>
          </a:pPr>
          <a:r>
            <a:rPr lang="en-GB" sz="1800" kern="1200" dirty="0"/>
            <a:t>Event ID</a:t>
          </a:r>
        </a:p>
      </dsp:txBody>
      <dsp:txXfrm>
        <a:off x="2086145" y="0"/>
        <a:ext cx="1259353" cy="787288"/>
      </dsp:txXfrm>
    </dsp:sp>
    <dsp:sp modelId="{E167BF5B-33EF-4501-A604-3FF4CC444DD3}">
      <dsp:nvSpPr>
        <dsp:cNvPr id="0" name=""/>
        <dsp:cNvSpPr/>
      </dsp:nvSpPr>
      <dsp:spPr>
        <a:xfrm>
          <a:off x="616899" y="0"/>
          <a:ext cx="1259353" cy="2624294"/>
        </a:xfrm>
        <a:prstGeom prst="roundRect">
          <a:avLst>
            <a:gd name="adj" fmla="val 10000"/>
          </a:avLst>
        </a:prstGeom>
        <a:solidFill>
          <a:schemeClr val="accent1">
            <a:tint val="4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
            </a:lnSpc>
            <a:spcBef>
              <a:spcPct val="0%"/>
            </a:spcBef>
            <a:spcAft>
              <a:spcPct val="35%"/>
            </a:spcAft>
            <a:buNone/>
          </a:pPr>
          <a:r>
            <a:rPr lang="en-GB" sz="1800" kern="1200" dirty="0"/>
            <a:t>APID</a:t>
          </a:r>
        </a:p>
      </dsp:txBody>
      <dsp:txXfrm>
        <a:off x="616899" y="0"/>
        <a:ext cx="1259353" cy="787288"/>
      </dsp:txXfrm>
    </dsp:sp>
    <dsp:sp modelId="{45B62706-45A6-4375-83F6-344FCA2A3CA9}">
      <dsp:nvSpPr>
        <dsp:cNvPr id="0" name=""/>
        <dsp:cNvSpPr/>
      </dsp:nvSpPr>
      <dsp:spPr>
        <a:xfrm>
          <a:off x="721845" y="1390939"/>
          <a:ext cx="1049461" cy="524730"/>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
            </a:lnSpc>
            <a:spcBef>
              <a:spcPct val="0%"/>
            </a:spcBef>
            <a:spcAft>
              <a:spcPct val="35%"/>
            </a:spcAft>
            <a:buNone/>
          </a:pPr>
          <a:r>
            <a:rPr lang="en-GB" sz="3000" kern="1200" dirty="0"/>
            <a:t>A</a:t>
          </a:r>
        </a:p>
      </dsp:txBody>
      <dsp:txXfrm>
        <a:off x="737214" y="1406308"/>
        <a:ext cx="1018723" cy="493992"/>
      </dsp:txXfrm>
    </dsp:sp>
    <dsp:sp modelId="{3614BBDB-A42B-4850-96E3-12B734ACA71D}">
      <dsp:nvSpPr>
        <dsp:cNvPr id="0" name=""/>
        <dsp:cNvSpPr/>
      </dsp:nvSpPr>
      <dsp:spPr>
        <a:xfrm rot="18289469">
          <a:off x="1613653" y="1333589"/>
          <a:ext cx="735091" cy="35991"/>
        </a:xfrm>
        <a:custGeom>
          <a:avLst/>
          <a:gdLst/>
          <a:ahLst/>
          <a:cxnLst/>
          <a:rect l="0" t="0" r="0" b="0"/>
          <a:pathLst>
            <a:path>
              <a:moveTo>
                <a:pt x="0" y="17995"/>
              </a:moveTo>
              <a:lnTo>
                <a:pt x="735091" y="17995"/>
              </a:lnTo>
            </a:path>
          </a:pathLst>
        </a:custGeom>
        <a:noFill/>
        <a:ln w="25400" cap="flat" cmpd="sng" algn="ctr">
          <a:solidFill>
            <a:schemeClr val="accent1">
              <a:shade val="6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
            </a:lnSpc>
            <a:spcBef>
              <a:spcPct val="0%"/>
            </a:spcBef>
            <a:spcAft>
              <a:spcPct val="35%"/>
            </a:spcAft>
            <a:buNone/>
          </a:pPr>
          <a:endParaRPr lang="en-GB" sz="500" kern="1200"/>
        </a:p>
      </dsp:txBody>
      <dsp:txXfrm>
        <a:off x="1962822" y="1333207"/>
        <a:ext cx="36754" cy="36754"/>
      </dsp:txXfrm>
    </dsp:sp>
    <dsp:sp modelId="{2096093B-2C11-4832-BB33-7981B1EA1D86}">
      <dsp:nvSpPr>
        <dsp:cNvPr id="0" name=""/>
        <dsp:cNvSpPr/>
      </dsp:nvSpPr>
      <dsp:spPr>
        <a:xfrm>
          <a:off x="2191091" y="787499"/>
          <a:ext cx="1049461" cy="524730"/>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
            </a:lnSpc>
            <a:spcBef>
              <a:spcPct val="0%"/>
            </a:spcBef>
            <a:spcAft>
              <a:spcPct val="35%"/>
            </a:spcAft>
            <a:buNone/>
          </a:pPr>
          <a:r>
            <a:rPr lang="en-GB" sz="3000" kern="1200" dirty="0"/>
            <a:t>553</a:t>
          </a:r>
        </a:p>
      </dsp:txBody>
      <dsp:txXfrm>
        <a:off x="2206460" y="802868"/>
        <a:ext cx="1018723" cy="493992"/>
      </dsp:txXfrm>
    </dsp:sp>
    <dsp:sp modelId="{6D8ECCB5-8082-4A9B-8620-9B4DC0D90436}">
      <dsp:nvSpPr>
        <dsp:cNvPr id="0" name=""/>
        <dsp:cNvSpPr/>
      </dsp:nvSpPr>
      <dsp:spPr>
        <a:xfrm>
          <a:off x="1771307" y="1635309"/>
          <a:ext cx="419784" cy="35991"/>
        </a:xfrm>
        <a:custGeom>
          <a:avLst/>
          <a:gdLst/>
          <a:ahLst/>
          <a:cxnLst/>
          <a:rect l="0" t="0" r="0" b="0"/>
          <a:pathLst>
            <a:path>
              <a:moveTo>
                <a:pt x="0" y="17995"/>
              </a:moveTo>
              <a:lnTo>
                <a:pt x="419784" y="17995"/>
              </a:lnTo>
            </a:path>
          </a:pathLst>
        </a:custGeom>
        <a:noFill/>
        <a:ln w="25400" cap="flat" cmpd="sng" algn="ctr">
          <a:solidFill>
            <a:schemeClr val="accent1">
              <a:shade val="6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
            </a:lnSpc>
            <a:spcBef>
              <a:spcPct val="0%"/>
            </a:spcBef>
            <a:spcAft>
              <a:spcPct val="35%"/>
            </a:spcAft>
            <a:buNone/>
          </a:pPr>
          <a:endParaRPr lang="en-GB" sz="500" kern="1200"/>
        </a:p>
      </dsp:txBody>
      <dsp:txXfrm>
        <a:off x="1970704" y="1642810"/>
        <a:ext cx="20989" cy="20989"/>
      </dsp:txXfrm>
    </dsp:sp>
    <dsp:sp modelId="{BD3F3738-FF1B-4B95-9816-05BCCDFCD0F0}">
      <dsp:nvSpPr>
        <dsp:cNvPr id="0" name=""/>
        <dsp:cNvSpPr/>
      </dsp:nvSpPr>
      <dsp:spPr>
        <a:xfrm>
          <a:off x="2191091" y="1390939"/>
          <a:ext cx="1049461" cy="524730"/>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
            </a:lnSpc>
            <a:spcBef>
              <a:spcPct val="0%"/>
            </a:spcBef>
            <a:spcAft>
              <a:spcPct val="35%"/>
            </a:spcAft>
            <a:buNone/>
          </a:pPr>
          <a:r>
            <a:rPr lang="en-GB" sz="3000" kern="1200" dirty="0"/>
            <a:t>798</a:t>
          </a:r>
        </a:p>
      </dsp:txBody>
      <dsp:txXfrm>
        <a:off x="2206460" y="1406308"/>
        <a:ext cx="1018723" cy="493992"/>
      </dsp:txXfrm>
    </dsp:sp>
    <dsp:sp modelId="{0FB244A2-DF33-46EF-A96C-DF50E1D6696E}">
      <dsp:nvSpPr>
        <dsp:cNvPr id="0" name=""/>
        <dsp:cNvSpPr/>
      </dsp:nvSpPr>
      <dsp:spPr>
        <a:xfrm rot="3310531">
          <a:off x="1613653" y="1937029"/>
          <a:ext cx="735091" cy="35991"/>
        </a:xfrm>
        <a:custGeom>
          <a:avLst/>
          <a:gdLst/>
          <a:ahLst/>
          <a:cxnLst/>
          <a:rect l="0" t="0" r="0" b="0"/>
          <a:pathLst>
            <a:path>
              <a:moveTo>
                <a:pt x="0" y="17995"/>
              </a:moveTo>
              <a:lnTo>
                <a:pt x="735091" y="17995"/>
              </a:lnTo>
            </a:path>
          </a:pathLst>
        </a:custGeom>
        <a:noFill/>
        <a:ln w="25400" cap="flat" cmpd="sng" algn="ctr">
          <a:solidFill>
            <a:schemeClr val="accent1">
              <a:shade val="6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
            </a:lnSpc>
            <a:spcBef>
              <a:spcPct val="0%"/>
            </a:spcBef>
            <a:spcAft>
              <a:spcPct val="35%"/>
            </a:spcAft>
            <a:buNone/>
          </a:pPr>
          <a:endParaRPr lang="en-GB" sz="500" kern="1200"/>
        </a:p>
      </dsp:txBody>
      <dsp:txXfrm>
        <a:off x="1962822" y="1936648"/>
        <a:ext cx="36754" cy="36754"/>
      </dsp:txXfrm>
    </dsp:sp>
    <dsp:sp modelId="{93C607C6-711A-4F90-9D7D-E100D8823FBC}">
      <dsp:nvSpPr>
        <dsp:cNvPr id="0" name=""/>
        <dsp:cNvSpPr/>
      </dsp:nvSpPr>
      <dsp:spPr>
        <a:xfrm>
          <a:off x="2191091" y="1994380"/>
          <a:ext cx="1049461" cy="524730"/>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
            </a:lnSpc>
            <a:spcBef>
              <a:spcPct val="0%"/>
            </a:spcBef>
            <a:spcAft>
              <a:spcPct val="35%"/>
            </a:spcAft>
            <a:buNone/>
          </a:pPr>
          <a:r>
            <a:rPr lang="en-GB" sz="3000" kern="1200" dirty="0"/>
            <a:t>1125</a:t>
          </a:r>
        </a:p>
      </dsp:txBody>
      <dsp:txXfrm>
        <a:off x="2206460" y="2009749"/>
        <a:ext cx="1018723" cy="493992"/>
      </dsp:txXfrm>
    </dsp:sp>
  </dsp:spTree>
</dsp:drawing>
</file>

<file path=ppt/diagrams/layout1.xml><?xml version="1.0" encoding="utf-8"?>
<dgm:layoutDef xmlns:dgm="http://purl.oclc.org/ooxml/drawingml/diagram" xmlns:a="http://purl.oclc.org/ooxml/drawingml/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purl.oclc.org/ooxml/officeDocument/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purl.oclc.org/ooxml/officeDocument/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purl.oclc.org/ooxml/officeDocument/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purl.oclc.org/ooxml/officeDocument/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purl.oclc.org/ooxml/officeDocument/relationships" r:blip="">
                <dgm:adjLst/>
              </dgm:shape>
              <dgm:presOf/>
              <dgm:constrLst/>
              <dgm:ruleLst/>
              <dgm:layoutNode name="level1Shape" styleLbl="node0">
                <dgm:varLst>
                  <dgm:chPref val="3"/>
                </dgm:varLst>
                <dgm:alg type="tx"/>
                <dgm:shape xmlns:r="http://purl.oclc.org/ooxml/officeDocument/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purl.oclc.org/ooxml/officeDocument/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purl.oclc.org/ooxml/officeDocument/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purl.oclc.org/ooxml/officeDocument/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purl.oclc.org/ooxml/officeDocument/relationships" r:blip="">
                        <dgm:adjLst/>
                      </dgm:shape>
                      <dgm:presOf/>
                      <dgm:constrLst/>
                      <dgm:ruleLst/>
                      <dgm:layoutNode name="level2Shape">
                        <dgm:alg type="tx"/>
                        <dgm:shape xmlns:r="http://purl.oclc.org/ooxml/officeDocument/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purl.oclc.org/ooxml/officeDocument/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purl.oclc.org/ooxml/officeDocument/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purl.oclc.org/ooxml/officeDocument/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purl.oclc.org/ooxml/officeDocument/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purl.oclc.org/ooxml/officeDocument/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purl.oclc.org/ooxml/officeDocument/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purl.oclc.org/ooxml/officeDocument/relationships" r:blip="">
                  <dgm:adjLst/>
                </dgm:shape>
                <dgm:presOf/>
                <dgm:constrLst/>
                <dgm:ruleLst/>
              </dgm:layoutNode>
            </dgm:layoutNode>
          </dgm:if>
          <dgm:else name="Name44"/>
        </dgm:choose>
      </dgm:forEach>
    </dgm:layoutNode>
  </dgm:layoutNode>
</dgm:layoutDef>
</file>

<file path=ppt/diagrams/layout2.xml><?xml version="1.0" encoding="utf-8"?>
<dgm:layoutDef xmlns:dgm="http://purl.oclc.org/ooxml/drawingml/diagram" xmlns:a="http://purl.oclc.org/ooxml/drawingml/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purl.oclc.org/ooxml/officeDocument/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purl.oclc.org/ooxml/officeDocument/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purl.oclc.org/ooxml/officeDocument/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purl.oclc.org/ooxml/officeDocument/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purl.oclc.org/ooxml/officeDocument/relationships" r:blip="">
                <dgm:adjLst/>
              </dgm:shape>
              <dgm:presOf/>
              <dgm:constrLst/>
              <dgm:ruleLst/>
              <dgm:layoutNode name="level1Shape" styleLbl="node0">
                <dgm:varLst>
                  <dgm:chPref val="3"/>
                </dgm:varLst>
                <dgm:alg type="tx"/>
                <dgm:shape xmlns:r="http://purl.oclc.org/ooxml/officeDocument/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purl.oclc.org/ooxml/officeDocument/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purl.oclc.org/ooxml/officeDocument/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purl.oclc.org/ooxml/officeDocument/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purl.oclc.org/ooxml/officeDocument/relationships" r:blip="">
                        <dgm:adjLst/>
                      </dgm:shape>
                      <dgm:presOf/>
                      <dgm:constrLst/>
                      <dgm:ruleLst/>
                      <dgm:layoutNode name="level2Shape">
                        <dgm:alg type="tx"/>
                        <dgm:shape xmlns:r="http://purl.oclc.org/ooxml/officeDocument/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purl.oclc.org/ooxml/officeDocument/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purl.oclc.org/ooxml/officeDocument/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purl.oclc.org/ooxml/officeDocument/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purl.oclc.org/ooxml/officeDocument/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purl.oclc.org/ooxml/officeDocument/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purl.oclc.org/ooxml/officeDocument/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purl.oclc.org/ooxml/officeDocument/relationships" r:blip="">
                  <dgm:adjLst/>
                </dgm:shape>
                <dgm:presOf/>
                <dgm:constrLst/>
                <dgm:ruleLst/>
              </dgm:layoutNode>
            </dgm:layoutNode>
          </dgm:if>
          <dgm:else name="Name44"/>
        </dgm:choose>
      </dgm:forEach>
    </dgm:layoutNode>
  </dgm:layoutNode>
</dgm:layoutDef>
</file>

<file path=ppt/diagrams/quickStyle1.xml><?xml version="1.0" encoding="utf-8"?>
<dgm:styleDef xmlns:dgm="http://purl.oclc.org/ooxml/drawingml/diagram" xmlns:a="http://purl.oclc.org/ooxml/drawingml/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purl.oclc.org/ooxml/drawingml/diagram" xmlns:a="http://purl.oclc.org/ooxml/drawingml/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purl.oclc.org/ooxml/officeDocument/relationships/theme" Target="../theme/theme3.xml"/></Relationships>
</file>

<file path=ppt/handoutMasters/handoutMaster1.xml><?xml version="1.0" encoding="utf-8"?>
<p:handoutMaster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p:nvSpPr>
          <p:cNvPr id="628738" name="Rectangle 2"/>
          <p:cNvSpPr>
            <a:spLocks noGrp="1" noChangeArrowheads="1"/>
          </p:cNvSpPr>
          <p:nvPr>
            <p:ph type="hdr" sz="quarter"/>
          </p:nvPr>
        </p:nvSpPr>
        <p:spPr bwMode="auto">
          <a:xfrm>
            <a:off x="0" y="0"/>
            <a:ext cx="2945557" cy="495994"/>
          </a:xfrm>
          <a:prstGeom prst="rect">
            <a:avLst/>
          </a:prstGeom>
          <a:noFill/>
          <a:ln w="9525">
            <a:noFill/>
            <a:miter lim="800%"/>
            <a:headEnd/>
            <a:tailEnd/>
          </a:ln>
        </p:spPr>
        <p:txBody>
          <a:bodyPr vert="horz" wrap="square" lIns="89404" tIns="44702" rIns="89404" bIns="44702" numCol="1" anchor="t"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39" name="Rectangle 3"/>
          <p:cNvSpPr>
            <a:spLocks noGrp="1" noChangeArrowheads="1"/>
          </p:cNvSpPr>
          <p:nvPr>
            <p:ph type="dt" sz="quarter" idx="1"/>
          </p:nvPr>
        </p:nvSpPr>
        <p:spPr bwMode="auto">
          <a:xfrm>
            <a:off x="3850582" y="0"/>
            <a:ext cx="2945557" cy="495994"/>
          </a:xfrm>
          <a:prstGeom prst="rect">
            <a:avLst/>
          </a:prstGeom>
          <a:noFill/>
          <a:ln w="9525">
            <a:noFill/>
            <a:miter lim="800%"/>
            <a:headEnd/>
            <a:tailEnd/>
          </a:ln>
        </p:spPr>
        <p:txBody>
          <a:bodyPr vert="horz" wrap="square" lIns="89404" tIns="44702" rIns="89404" bIns="44702" numCol="1" anchor="t" anchorCtr="0" compatLnSpc="1">
            <a:prstTxWarp prst="textNoShape">
              <a:avLst/>
            </a:prstTxWarp>
          </a:bodyPr>
          <a:lstStyle>
            <a:lvl1pPr algn="r" defTabSz="892175">
              <a:defRPr sz="1100" smtClean="0">
                <a:latin typeface="Arial" pitchFamily="34" charset="0"/>
              </a:defRPr>
            </a:lvl1pPr>
          </a:lstStyle>
          <a:p>
            <a:pPr>
              <a:defRPr/>
            </a:pPr>
            <a:endParaRPr lang="it-IT" dirty="0"/>
          </a:p>
        </p:txBody>
      </p:sp>
      <p:sp>
        <p:nvSpPr>
          <p:cNvPr id="628740" name="Rectangle 4"/>
          <p:cNvSpPr>
            <a:spLocks noGrp="1" noChangeArrowheads="1"/>
          </p:cNvSpPr>
          <p:nvPr>
            <p:ph type="ftr" sz="quarter" idx="2"/>
          </p:nvPr>
        </p:nvSpPr>
        <p:spPr bwMode="auto">
          <a:xfrm>
            <a:off x="0" y="9428952"/>
            <a:ext cx="2945557" cy="495994"/>
          </a:xfrm>
          <a:prstGeom prst="rect">
            <a:avLst/>
          </a:prstGeom>
          <a:noFill/>
          <a:ln w="9525">
            <a:noFill/>
            <a:miter lim="800%"/>
            <a:headEnd/>
            <a:tailEnd/>
          </a:ln>
        </p:spPr>
        <p:txBody>
          <a:bodyPr vert="horz" wrap="square" lIns="89404" tIns="44702" rIns="89404" bIns="44702" numCol="1" anchor="b"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41" name="Rectangle 5"/>
          <p:cNvSpPr>
            <a:spLocks noGrp="1" noChangeArrowheads="1"/>
          </p:cNvSpPr>
          <p:nvPr>
            <p:ph type="sldNum" sz="quarter" idx="3"/>
          </p:nvPr>
        </p:nvSpPr>
        <p:spPr bwMode="auto">
          <a:xfrm>
            <a:off x="3850582" y="9428952"/>
            <a:ext cx="2945557" cy="495994"/>
          </a:xfrm>
          <a:prstGeom prst="rect">
            <a:avLst/>
          </a:prstGeom>
          <a:noFill/>
          <a:ln w="9525">
            <a:noFill/>
            <a:miter lim="800%"/>
            <a:headEnd/>
            <a:tailEnd/>
          </a:ln>
        </p:spPr>
        <p:txBody>
          <a:bodyPr vert="horz" wrap="square" lIns="89404" tIns="44702" rIns="89404" bIns="44702" numCol="1" anchor="b" anchorCtr="0" compatLnSpc="1">
            <a:prstTxWarp prst="textNoShape">
              <a:avLst/>
            </a:prstTxWarp>
          </a:bodyPr>
          <a:lstStyle>
            <a:lvl1pPr algn="r" defTabSz="892175">
              <a:defRPr sz="1100" smtClean="0">
                <a:latin typeface="Arial" pitchFamily="34" charset="0"/>
              </a:defRPr>
            </a:lvl1pPr>
          </a:lstStyle>
          <a:p>
            <a:pPr>
              <a:defRPr/>
            </a:pPr>
            <a:fld id="{A5B780D0-5C7F-422C-931C-25201BE19360}" type="slidenum">
              <a:rPr lang="it-IT"/>
              <a:pPr>
                <a:defRPr/>
              </a:pPr>
              <a:t>‹#›</a:t>
            </a:fld>
            <a:endParaRPr lang="it-IT" dirty="0"/>
          </a:p>
        </p:txBody>
      </p:sp>
    </p:spTree>
    <p:extLst>
      <p:ext uri="{BB962C8B-B14F-4D97-AF65-F5344CB8AC3E}">
        <p14:creationId xmlns:p14="http://schemas.microsoft.com/office/powerpoint/2010/main" val="3125045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1" y="0"/>
            <a:ext cx="2917899" cy="518000"/>
          </a:xfrm>
          <a:prstGeom prst="rect">
            <a:avLst/>
          </a:prstGeom>
          <a:noFill/>
          <a:ln w="9525">
            <a:noFill/>
            <a:miter lim="800%"/>
            <a:headEnd/>
            <a:tailEnd/>
          </a:ln>
          <a:effectLst/>
        </p:spPr>
        <p:txBody>
          <a:bodyPr vert="horz" wrap="square" lIns="86155" tIns="43077" rIns="86155" bIns="43077" numCol="1" anchor="t" anchorCtr="0" compatLnSpc="1">
            <a:prstTxWarp prst="textNoShape">
              <a:avLst/>
            </a:prstTxWarp>
          </a:bodyPr>
          <a:lstStyle>
            <a:lvl1pPr defTabSz="862013">
              <a:defRPr sz="1100" smtClean="0"/>
            </a:lvl1pPr>
          </a:lstStyle>
          <a:p>
            <a:pPr>
              <a:defRPr/>
            </a:pPr>
            <a:endParaRPr lang="en-GB" noProof="0" dirty="0"/>
          </a:p>
        </p:txBody>
      </p:sp>
      <p:sp>
        <p:nvSpPr>
          <p:cNvPr id="58371" name="Rectangle 3"/>
          <p:cNvSpPr>
            <a:spLocks noGrp="1" noChangeArrowheads="1"/>
          </p:cNvSpPr>
          <p:nvPr>
            <p:ph type="dt" idx="1"/>
          </p:nvPr>
        </p:nvSpPr>
        <p:spPr bwMode="auto">
          <a:xfrm>
            <a:off x="3867484" y="0"/>
            <a:ext cx="2917898" cy="518000"/>
          </a:xfrm>
          <a:prstGeom prst="rect">
            <a:avLst/>
          </a:prstGeom>
          <a:noFill/>
          <a:ln w="9525">
            <a:noFill/>
            <a:miter lim="800%"/>
            <a:headEnd/>
            <a:tailEnd/>
          </a:ln>
          <a:effectLst/>
        </p:spPr>
        <p:txBody>
          <a:bodyPr vert="horz" wrap="square" lIns="86155" tIns="43077" rIns="86155" bIns="43077" numCol="1" anchor="t" anchorCtr="0" compatLnSpc="1">
            <a:prstTxWarp prst="textNoShape">
              <a:avLst/>
            </a:prstTxWarp>
          </a:bodyPr>
          <a:lstStyle>
            <a:lvl1pPr algn="r" defTabSz="862013">
              <a:defRPr sz="1100" smtClean="0"/>
            </a:lvl1pPr>
          </a:lstStyle>
          <a:p>
            <a:pPr>
              <a:defRPr/>
            </a:pPr>
            <a:fld id="{A6888345-B3D3-4351-A7A9-F936F5935E41}" type="datetimeFigureOut">
              <a:rPr lang="en-GB" noProof="0" smtClean="0"/>
              <a:pPr>
                <a:defRPr/>
              </a:pPr>
              <a:t>16/05/2024</a:t>
            </a:fld>
            <a:endParaRPr lang="en-GB" noProof="0" dirty="0"/>
          </a:p>
        </p:txBody>
      </p:sp>
      <p:sp>
        <p:nvSpPr>
          <p:cNvPr id="11268" name="Rectangle 4"/>
          <p:cNvSpPr>
            <a:spLocks noGrp="1" noRot="1" noChangeAspect="1" noChangeArrowheads="1" noTextEdit="1"/>
          </p:cNvSpPr>
          <p:nvPr>
            <p:ph type="sldImg" idx="2"/>
          </p:nvPr>
        </p:nvSpPr>
        <p:spPr bwMode="auto">
          <a:xfrm>
            <a:off x="965200" y="739775"/>
            <a:ext cx="4927600" cy="3695700"/>
          </a:xfrm>
          <a:prstGeom prst="rect">
            <a:avLst/>
          </a:prstGeom>
          <a:noFill/>
          <a:ln w="9525">
            <a:solidFill>
              <a:srgbClr val="000000"/>
            </a:solidFill>
            <a:miter lim="8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875831" y="4729711"/>
            <a:ext cx="5033721" cy="4435162"/>
          </a:xfrm>
          <a:prstGeom prst="rect">
            <a:avLst/>
          </a:prstGeom>
          <a:noFill/>
          <a:ln w="9525">
            <a:noFill/>
            <a:miter lim="800%"/>
            <a:headEnd/>
            <a:tailEnd/>
          </a:ln>
          <a:effectLst/>
        </p:spPr>
        <p:txBody>
          <a:bodyPr vert="horz" wrap="square" lIns="86155" tIns="43077" rIns="86155" bIns="43077"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8374" name="Rectangle 6"/>
          <p:cNvSpPr>
            <a:spLocks noGrp="1" noChangeArrowheads="1"/>
          </p:cNvSpPr>
          <p:nvPr>
            <p:ph type="ftr" sz="quarter" idx="4"/>
          </p:nvPr>
        </p:nvSpPr>
        <p:spPr bwMode="auto">
          <a:xfrm>
            <a:off x="1" y="9459423"/>
            <a:ext cx="2917899" cy="443516"/>
          </a:xfrm>
          <a:prstGeom prst="rect">
            <a:avLst/>
          </a:prstGeom>
          <a:noFill/>
          <a:ln w="9525">
            <a:noFill/>
            <a:miter lim="800%"/>
            <a:headEnd/>
            <a:tailEnd/>
          </a:ln>
          <a:effectLst/>
        </p:spPr>
        <p:txBody>
          <a:bodyPr vert="horz" wrap="square" lIns="86155" tIns="43077" rIns="86155" bIns="43077" numCol="1" anchor="b" anchorCtr="0" compatLnSpc="1">
            <a:prstTxWarp prst="textNoShape">
              <a:avLst/>
            </a:prstTxWarp>
          </a:bodyPr>
          <a:lstStyle>
            <a:lvl1pPr defTabSz="862013">
              <a:defRPr sz="1100" smtClean="0"/>
            </a:lvl1pPr>
          </a:lstStyle>
          <a:p>
            <a:pPr>
              <a:defRPr/>
            </a:pPr>
            <a:endParaRPr lang="en-GB" noProof="0" dirty="0"/>
          </a:p>
        </p:txBody>
      </p:sp>
      <p:sp>
        <p:nvSpPr>
          <p:cNvPr id="58375" name="Rectangle 7"/>
          <p:cNvSpPr>
            <a:spLocks noGrp="1" noChangeArrowheads="1"/>
          </p:cNvSpPr>
          <p:nvPr>
            <p:ph type="sldNum" sz="quarter" idx="5"/>
          </p:nvPr>
        </p:nvSpPr>
        <p:spPr bwMode="auto">
          <a:xfrm>
            <a:off x="3867484" y="9459423"/>
            <a:ext cx="2917898" cy="443516"/>
          </a:xfrm>
          <a:prstGeom prst="rect">
            <a:avLst/>
          </a:prstGeom>
          <a:noFill/>
          <a:ln w="9525">
            <a:noFill/>
            <a:miter lim="800%"/>
            <a:headEnd/>
            <a:tailEnd/>
          </a:ln>
          <a:effectLst/>
        </p:spPr>
        <p:txBody>
          <a:bodyPr vert="horz" wrap="square" lIns="86155" tIns="43077" rIns="86155" bIns="43077" numCol="1" anchor="b" anchorCtr="0" compatLnSpc="1">
            <a:prstTxWarp prst="textNoShape">
              <a:avLst/>
            </a:prstTxWarp>
          </a:bodyPr>
          <a:lstStyle>
            <a:lvl1pPr algn="r" defTabSz="862013">
              <a:defRPr sz="1100" smtClean="0"/>
            </a:lvl1pPr>
          </a:lstStyle>
          <a:p>
            <a:pPr>
              <a:defRPr/>
            </a:pPr>
            <a:fld id="{D8DF57D7-2670-4E78-96DD-D9B22805124F}" type="slidenum">
              <a:rPr lang="en-GB" noProof="0" smtClean="0"/>
              <a:pPr>
                <a:defRPr/>
              </a:pPr>
              <a:t>‹#›</a:t>
            </a:fld>
            <a:endParaRPr lang="en-GB" noProof="0" dirty="0"/>
          </a:p>
        </p:txBody>
      </p:sp>
    </p:spTree>
    <p:extLst>
      <p:ext uri="{BB962C8B-B14F-4D97-AF65-F5344CB8AC3E}">
        <p14:creationId xmlns:p14="http://schemas.microsoft.com/office/powerpoint/2010/main" val="1384430337"/>
      </p:ext>
    </p:extLst>
  </p:cSld>
  <p:clrMap bg1="lt1" tx1="dk1" bg2="lt2" tx2="dk2" accent1="accent1" accent2="accent2" accent3="accent3" accent4="accent4" accent5="accent5" accent6="accent6" hlink="hlink" folHlink="folHlink"/>
  <p:notesStyle>
    <a:lvl1pPr algn="l" rtl="0" fontAlgn="base">
      <a:spcBef>
        <a:spcPct val="30%"/>
      </a:spcBef>
      <a:spcAft>
        <a:spcPct val="0%"/>
      </a:spcAft>
      <a:defRPr sz="1200" kern="1200">
        <a:solidFill>
          <a:schemeClr val="tx1"/>
        </a:solidFill>
        <a:latin typeface="Calibri" pitchFamily="34" charset="0"/>
        <a:ea typeface="+mn-ea"/>
        <a:cs typeface="+mn-cs"/>
      </a:defRPr>
    </a:lvl1pPr>
    <a:lvl2pPr marL="457200" algn="l" rtl="0" fontAlgn="base">
      <a:spcBef>
        <a:spcPct val="30%"/>
      </a:spcBef>
      <a:spcAft>
        <a:spcPct val="0%"/>
      </a:spcAft>
      <a:defRPr sz="1200" kern="1200">
        <a:solidFill>
          <a:schemeClr val="tx1"/>
        </a:solidFill>
        <a:latin typeface="Calibri" pitchFamily="34" charset="0"/>
        <a:ea typeface="+mn-ea"/>
        <a:cs typeface="+mn-cs"/>
      </a:defRPr>
    </a:lvl2pPr>
    <a:lvl3pPr marL="914400" algn="l" rtl="0" fontAlgn="base">
      <a:spcBef>
        <a:spcPct val="30%"/>
      </a:spcBef>
      <a:spcAft>
        <a:spcPct val="0%"/>
      </a:spcAft>
      <a:defRPr sz="1200" kern="1200">
        <a:solidFill>
          <a:schemeClr val="tx1"/>
        </a:solidFill>
        <a:latin typeface="Calibri" pitchFamily="34" charset="0"/>
        <a:ea typeface="+mn-ea"/>
        <a:cs typeface="+mn-cs"/>
      </a:defRPr>
    </a:lvl3pPr>
    <a:lvl4pPr marL="1371600" algn="l" rtl="0" fontAlgn="base">
      <a:spcBef>
        <a:spcPct val="30%"/>
      </a:spcBef>
      <a:spcAft>
        <a:spcPct val="0%"/>
      </a:spcAft>
      <a:defRPr sz="1200" kern="1200">
        <a:solidFill>
          <a:schemeClr val="tx1"/>
        </a:solidFill>
        <a:latin typeface="Calibri" pitchFamily="34" charset="0"/>
        <a:ea typeface="+mn-ea"/>
        <a:cs typeface="+mn-cs"/>
      </a:defRPr>
    </a:lvl4pPr>
    <a:lvl5pPr marL="1828800" algn="l" rtl="0" fontAlgn="base">
      <a:spcBef>
        <a:spcPct val="3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00.xml.rels><?xml version="1.0" encoding="UTF-8" standalone="yes"?>
<Relationships xmlns="http://schemas.openxmlformats.org/package/2006/relationships"><Relationship Id="rId2" Type="http://purl.oclc.org/ooxml/officeDocument/relationships/slide" Target="../slides/slide103.xml"/><Relationship Id="rId1" Type="http://purl.oclc.org/ooxml/officeDocument/relationships/notesMaster" Target="../notesMasters/notesMaster1.xml"/></Relationships>
</file>

<file path=ppt/notesSlides/_rels/notesSlide101.xml.rels><?xml version="1.0" encoding="UTF-8" standalone="yes"?>
<Relationships xmlns="http://schemas.openxmlformats.org/package/2006/relationships"><Relationship Id="rId2" Type="http://purl.oclc.org/ooxml/officeDocument/relationships/slide" Target="../slides/slide104.xml"/><Relationship Id="rId1" Type="http://purl.oclc.org/ooxml/officeDocument/relationships/notesMaster" Target="../notesMasters/notesMaster1.xml"/></Relationships>
</file>

<file path=ppt/notesSlides/_rels/notesSlide102.xml.rels><?xml version="1.0" encoding="UTF-8" standalone="yes"?>
<Relationships xmlns="http://schemas.openxmlformats.org/package/2006/relationships"><Relationship Id="rId2" Type="http://purl.oclc.org/ooxml/officeDocument/relationships/slide" Target="../slides/slide105.xml"/><Relationship Id="rId1" Type="http://purl.oclc.org/ooxml/officeDocument/relationships/notesMaster" Target="../notesMasters/notesMaster1.xml"/></Relationships>
</file>

<file path=ppt/notesSlides/_rels/notesSlide103.xml.rels><?xml version="1.0" encoding="UTF-8" standalone="yes"?>
<Relationships xmlns="http://schemas.openxmlformats.org/package/2006/relationships"><Relationship Id="rId2" Type="http://purl.oclc.org/ooxml/officeDocument/relationships/slide" Target="../slides/slide107.xml"/><Relationship Id="rId1" Type="http://purl.oclc.org/ooxml/officeDocument/relationships/notesMaster" Target="../notesMasters/notesMaster1.xml"/></Relationships>
</file>

<file path=ppt/notesSlides/_rels/notesSlide104.xml.rels><?xml version="1.0" encoding="UTF-8" standalone="yes"?>
<Relationships xmlns="http://schemas.openxmlformats.org/package/2006/relationships"><Relationship Id="rId2" Type="http://purl.oclc.org/ooxml/officeDocument/relationships/slide" Target="../slides/slide108.xml"/><Relationship Id="rId1" Type="http://purl.oclc.org/ooxml/officeDocument/relationships/notesMaster" Target="../notesMasters/notesMaster1.xml"/></Relationships>
</file>

<file path=ppt/notesSlides/_rels/notesSlide105.xml.rels><?xml version="1.0" encoding="UTF-8" standalone="yes"?>
<Relationships xmlns="http://schemas.openxmlformats.org/package/2006/relationships"><Relationship Id="rId2" Type="http://purl.oclc.org/ooxml/officeDocument/relationships/slide" Target="../slides/slide109.xml"/><Relationship Id="rId1" Type="http://purl.oclc.org/ooxml/officeDocument/relationships/notesMaster" Target="../notesMasters/notesMaster1.xml"/></Relationships>
</file>

<file path=ppt/notesSlides/_rels/notesSlide106.xml.rels><?xml version="1.0" encoding="UTF-8" standalone="yes"?>
<Relationships xmlns="http://schemas.openxmlformats.org/package/2006/relationships"><Relationship Id="rId2" Type="http://purl.oclc.org/ooxml/officeDocument/relationships/slide" Target="../slides/slide110.xml"/><Relationship Id="rId1" Type="http://purl.oclc.org/ooxml/officeDocument/relationships/notesMaster" Target="../notesMasters/notesMaster1.xml"/></Relationships>
</file>

<file path=ppt/notesSlides/_rels/notesSlide107.xml.rels><?xml version="1.0" encoding="UTF-8" standalone="yes"?>
<Relationships xmlns="http://schemas.openxmlformats.org/package/2006/relationships"><Relationship Id="rId2" Type="http://purl.oclc.org/ooxml/officeDocument/relationships/slide" Target="../slides/slide111.xml"/><Relationship Id="rId1" Type="http://purl.oclc.org/ooxml/officeDocument/relationships/notesMaster" Target="../notesMasters/notesMaster1.xml"/></Relationships>
</file>

<file path=ppt/notesSlides/_rels/notesSlide108.xml.rels><?xml version="1.0" encoding="UTF-8" standalone="yes"?>
<Relationships xmlns="http://schemas.openxmlformats.org/package/2006/relationships"><Relationship Id="rId2" Type="http://purl.oclc.org/ooxml/officeDocument/relationships/slide" Target="../slides/slide112.xml"/><Relationship Id="rId1" Type="http://purl.oclc.org/ooxml/officeDocument/relationships/notesMaster" Target="../notesMasters/notesMaster1.xml"/></Relationships>
</file>

<file path=ppt/notesSlides/_rels/notesSlide109.xml.rels><?xml version="1.0" encoding="UTF-8" standalone="yes"?>
<Relationships xmlns="http://schemas.openxmlformats.org/package/2006/relationships"><Relationship Id="rId2" Type="http://purl.oclc.org/ooxml/officeDocument/relationships/slide" Target="../slides/slide113.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10.xml.rels><?xml version="1.0" encoding="UTF-8" standalone="yes"?>
<Relationships xmlns="http://schemas.openxmlformats.org/package/2006/relationships"><Relationship Id="rId2" Type="http://purl.oclc.org/ooxml/officeDocument/relationships/slide" Target="../slides/slide114.xml"/><Relationship Id="rId1" Type="http://purl.oclc.org/ooxml/officeDocument/relationships/notesMaster" Target="../notesMasters/notesMaster1.xml"/></Relationships>
</file>

<file path=ppt/notesSlides/_rels/notesSlide111.xml.rels><?xml version="1.0" encoding="UTF-8" standalone="yes"?>
<Relationships xmlns="http://schemas.openxmlformats.org/package/2006/relationships"><Relationship Id="rId2" Type="http://purl.oclc.org/ooxml/officeDocument/relationships/slide" Target="../slides/slide115.xml"/><Relationship Id="rId1" Type="http://purl.oclc.org/ooxml/officeDocument/relationships/notesMaster" Target="../notesMasters/notesMaster1.xml"/></Relationships>
</file>

<file path=ppt/notesSlides/_rels/notesSlide112.xml.rels><?xml version="1.0" encoding="UTF-8" standalone="yes"?>
<Relationships xmlns="http://schemas.openxmlformats.org/package/2006/relationships"><Relationship Id="rId2" Type="http://purl.oclc.org/ooxml/officeDocument/relationships/slide" Target="../slides/slide116.xml"/><Relationship Id="rId1" Type="http://purl.oclc.org/ooxml/officeDocument/relationships/notesMaster" Target="../notesMasters/notesMaster1.xml"/></Relationships>
</file>

<file path=ppt/notesSlides/_rels/notesSlide113.xml.rels><?xml version="1.0" encoding="UTF-8" standalone="yes"?>
<Relationships xmlns="http://schemas.openxmlformats.org/package/2006/relationships"><Relationship Id="rId2" Type="http://purl.oclc.org/ooxml/officeDocument/relationships/slide" Target="../slides/slide117.xml"/><Relationship Id="rId1" Type="http://purl.oclc.org/ooxml/officeDocument/relationships/notesMaster" Target="../notesMasters/notesMaster1.xml"/></Relationships>
</file>

<file path=ppt/notesSlides/_rels/notesSlide114.xml.rels><?xml version="1.0" encoding="UTF-8" standalone="yes"?>
<Relationships xmlns="http://schemas.openxmlformats.org/package/2006/relationships"><Relationship Id="rId2" Type="http://purl.oclc.org/ooxml/officeDocument/relationships/slide" Target="../slides/slide118.xml"/><Relationship Id="rId1" Type="http://purl.oclc.org/ooxml/officeDocument/relationships/notesMaster" Target="../notesMasters/notesMaster1.xml"/></Relationships>
</file>

<file path=ppt/notesSlides/_rels/notesSlide115.xml.rels><?xml version="1.0" encoding="UTF-8" standalone="yes"?>
<Relationships xmlns="http://schemas.openxmlformats.org/package/2006/relationships"><Relationship Id="rId2" Type="http://purl.oclc.org/ooxml/officeDocument/relationships/slide" Target="../slides/slide119.xml"/><Relationship Id="rId1" Type="http://purl.oclc.org/ooxml/officeDocument/relationships/notesMaster" Target="../notesMasters/notesMaster1.xml"/></Relationships>
</file>

<file path=ppt/notesSlides/_rels/notesSlide116.xml.rels><?xml version="1.0" encoding="UTF-8" standalone="yes"?>
<Relationships xmlns="http://schemas.openxmlformats.org/package/2006/relationships"><Relationship Id="rId2" Type="http://purl.oclc.org/ooxml/officeDocument/relationships/slide" Target="../slides/slide120.xml"/><Relationship Id="rId1" Type="http://purl.oclc.org/ooxml/officeDocument/relationships/notesMaster" Target="../notesMasters/notesMaster1.xml"/></Relationships>
</file>

<file path=ppt/notesSlides/_rels/notesSlide117.xml.rels><?xml version="1.0" encoding="UTF-8" standalone="yes"?>
<Relationships xmlns="http://schemas.openxmlformats.org/package/2006/relationships"><Relationship Id="rId2" Type="http://purl.oclc.org/ooxml/officeDocument/relationships/slide" Target="../slides/slide121.xml"/><Relationship Id="rId1" Type="http://purl.oclc.org/ooxml/officeDocument/relationships/notesMaster" Target="../notesMasters/notesMaster1.xml"/></Relationships>
</file>

<file path=ppt/notesSlides/_rels/notesSlide118.xml.rels><?xml version="1.0" encoding="UTF-8" standalone="yes"?>
<Relationships xmlns="http://schemas.openxmlformats.org/package/2006/relationships"><Relationship Id="rId2" Type="http://purl.oclc.org/ooxml/officeDocument/relationships/slide" Target="../slides/slide122.xml"/><Relationship Id="rId1" Type="http://purl.oclc.org/ooxml/officeDocument/relationships/notesMaster" Target="../notesMasters/notesMaster1.xml"/></Relationships>
</file>

<file path=ppt/notesSlides/_rels/notesSlide119.xml.rels><?xml version="1.0" encoding="UTF-8" standalone="yes"?>
<Relationships xmlns="http://schemas.openxmlformats.org/package/2006/relationships"><Relationship Id="rId2" Type="http://purl.oclc.org/ooxml/officeDocument/relationships/slide" Target="../slides/slide123.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20.xml.rels><?xml version="1.0" encoding="UTF-8" standalone="yes"?>
<Relationships xmlns="http://schemas.openxmlformats.org/package/2006/relationships"><Relationship Id="rId2" Type="http://purl.oclc.org/ooxml/officeDocument/relationships/slide" Target="../slides/slide124.xml"/><Relationship Id="rId1" Type="http://purl.oclc.org/ooxml/officeDocument/relationships/notesMaster" Target="../notesMasters/notesMaster1.xml"/></Relationships>
</file>

<file path=ppt/notesSlides/_rels/notesSlide121.xml.rels><?xml version="1.0" encoding="UTF-8" standalone="yes"?>
<Relationships xmlns="http://schemas.openxmlformats.org/package/2006/relationships"><Relationship Id="rId2" Type="http://purl.oclc.org/ooxml/officeDocument/relationships/slide" Target="../slides/slide125.xml"/><Relationship Id="rId1" Type="http://purl.oclc.org/ooxml/officeDocument/relationships/notesMaster" Target="../notesMasters/notesMaster1.xml"/></Relationships>
</file>

<file path=ppt/notesSlides/_rels/notesSlide122.xml.rels><?xml version="1.0" encoding="UTF-8" standalone="yes"?>
<Relationships xmlns="http://schemas.openxmlformats.org/package/2006/relationships"><Relationship Id="rId2" Type="http://purl.oclc.org/ooxml/officeDocument/relationships/slide" Target="../slides/slide126.xml"/><Relationship Id="rId1" Type="http://purl.oclc.org/ooxml/officeDocument/relationships/notesMaster" Target="../notesMasters/notesMaster1.xml"/></Relationships>
</file>

<file path=ppt/notesSlides/_rels/notesSlide123.xml.rels><?xml version="1.0" encoding="UTF-8" standalone="yes"?>
<Relationships xmlns="http://schemas.openxmlformats.org/package/2006/relationships"><Relationship Id="rId2" Type="http://purl.oclc.org/ooxml/officeDocument/relationships/slide" Target="../slides/slide127.xml"/><Relationship Id="rId1" Type="http://purl.oclc.org/ooxml/officeDocument/relationships/notesMaster" Target="../notesMasters/notesMaster1.xml"/></Relationships>
</file>

<file path=ppt/notesSlides/_rels/notesSlide124.xml.rels><?xml version="1.0" encoding="UTF-8" standalone="yes"?>
<Relationships xmlns="http://schemas.openxmlformats.org/package/2006/relationships"><Relationship Id="rId2" Type="http://purl.oclc.org/ooxml/officeDocument/relationships/slide" Target="../slides/slide129.xml"/><Relationship Id="rId1" Type="http://purl.oclc.org/ooxml/officeDocument/relationships/notesMaster" Target="../notesMasters/notesMaster1.xml"/></Relationships>
</file>

<file path=ppt/notesSlides/_rels/notesSlide125.xml.rels><?xml version="1.0" encoding="UTF-8" standalone="yes"?>
<Relationships xmlns="http://schemas.openxmlformats.org/package/2006/relationships"><Relationship Id="rId2" Type="http://purl.oclc.org/ooxml/officeDocument/relationships/slide" Target="../slides/slide130.xml"/><Relationship Id="rId1" Type="http://purl.oclc.org/ooxml/officeDocument/relationships/notesMaster" Target="../notesMasters/notesMaster1.xml"/></Relationships>
</file>

<file path=ppt/notesSlides/_rels/notesSlide126.xml.rels><?xml version="1.0" encoding="UTF-8" standalone="yes"?>
<Relationships xmlns="http://schemas.openxmlformats.org/package/2006/relationships"><Relationship Id="rId2" Type="http://purl.oclc.org/ooxml/officeDocument/relationships/slide" Target="../slides/slide131.xml"/><Relationship Id="rId1" Type="http://purl.oclc.org/ooxml/officeDocument/relationships/notesMaster" Target="../notesMasters/notesMaster1.xml"/></Relationships>
</file>

<file path=ppt/notesSlides/_rels/notesSlide127.xml.rels><?xml version="1.0" encoding="UTF-8" standalone="yes"?>
<Relationships xmlns="http://schemas.openxmlformats.org/package/2006/relationships"><Relationship Id="rId2" Type="http://purl.oclc.org/ooxml/officeDocument/relationships/slide" Target="../slides/slide132.xml"/><Relationship Id="rId1" Type="http://purl.oclc.org/ooxml/officeDocument/relationships/notesMaster" Target="../notesMasters/notesMaster1.xml"/></Relationships>
</file>

<file path=ppt/notesSlides/_rels/notesSlide128.xml.rels><?xml version="1.0" encoding="UTF-8" standalone="yes"?>
<Relationships xmlns="http://schemas.openxmlformats.org/package/2006/relationships"><Relationship Id="rId2" Type="http://purl.oclc.org/ooxml/officeDocument/relationships/slide" Target="../slides/slide133.xml"/><Relationship Id="rId1" Type="http://purl.oclc.org/ooxml/officeDocument/relationships/notesMaster" Target="../notesMasters/notesMaster1.xml"/></Relationships>
</file>

<file path=ppt/notesSlides/_rels/notesSlide129.xml.rels><?xml version="1.0" encoding="UTF-8" standalone="yes"?>
<Relationships xmlns="http://schemas.openxmlformats.org/package/2006/relationships"><Relationship Id="rId2" Type="http://purl.oclc.org/ooxml/officeDocument/relationships/slide" Target="../slides/slide134.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30.xml.rels><?xml version="1.0" encoding="UTF-8" standalone="yes"?>
<Relationships xmlns="http://schemas.openxmlformats.org/package/2006/relationships"><Relationship Id="rId2" Type="http://purl.oclc.org/ooxml/officeDocument/relationships/slide" Target="../slides/slide135.xml"/><Relationship Id="rId1" Type="http://purl.oclc.org/ooxml/officeDocument/relationships/notesMaster" Target="../notesMasters/notesMaster1.xml"/></Relationships>
</file>

<file path=ppt/notesSlides/_rels/notesSlide131.xml.rels><?xml version="1.0" encoding="UTF-8" standalone="yes"?>
<Relationships xmlns="http://schemas.openxmlformats.org/package/2006/relationships"><Relationship Id="rId2" Type="http://purl.oclc.org/ooxml/officeDocument/relationships/slide" Target="../slides/slide136.xml"/><Relationship Id="rId1" Type="http://purl.oclc.org/ooxml/officeDocument/relationships/notesMaster" Target="../notesMasters/notesMaster1.xml"/></Relationships>
</file>

<file path=ppt/notesSlides/_rels/notesSlide132.xml.rels><?xml version="1.0" encoding="UTF-8" standalone="yes"?>
<Relationships xmlns="http://schemas.openxmlformats.org/package/2006/relationships"><Relationship Id="rId2" Type="http://purl.oclc.org/ooxml/officeDocument/relationships/slide" Target="../slides/slide137.xml"/><Relationship Id="rId1" Type="http://purl.oclc.org/ooxml/officeDocument/relationships/notesMaster" Target="../notesMasters/notesMaster1.xml"/></Relationships>
</file>

<file path=ppt/notesSlides/_rels/notesSlide133.xml.rels><?xml version="1.0" encoding="UTF-8" standalone="yes"?>
<Relationships xmlns="http://schemas.openxmlformats.org/package/2006/relationships"><Relationship Id="rId2" Type="http://purl.oclc.org/ooxml/officeDocument/relationships/slide" Target="../slides/slide138.xml"/><Relationship Id="rId1" Type="http://purl.oclc.org/ooxml/officeDocument/relationships/notesMaster" Target="../notesMasters/notesMaster1.xml"/></Relationships>
</file>

<file path=ppt/notesSlides/_rels/notesSlide134.xml.rels><?xml version="1.0" encoding="UTF-8" standalone="yes"?>
<Relationships xmlns="http://schemas.openxmlformats.org/package/2006/relationships"><Relationship Id="rId2" Type="http://purl.oclc.org/ooxml/officeDocument/relationships/slide" Target="../slides/slide141.xml"/><Relationship Id="rId1" Type="http://purl.oclc.org/ooxml/officeDocument/relationships/notesMaster" Target="../notesMasters/notesMaster1.xml"/></Relationships>
</file>

<file path=ppt/notesSlides/_rels/notesSlide135.xml.rels><?xml version="1.0" encoding="UTF-8" standalone="yes"?>
<Relationships xmlns="http://schemas.openxmlformats.org/package/2006/relationships"><Relationship Id="rId2" Type="http://purl.oclc.org/ooxml/officeDocument/relationships/slide" Target="../slides/slide142.xml"/><Relationship Id="rId1" Type="http://purl.oclc.org/ooxml/officeDocument/relationships/notesMaster" Target="../notesMasters/notesMaster1.xml"/></Relationships>
</file>

<file path=ppt/notesSlides/_rels/notesSlide136.xml.rels><?xml version="1.0" encoding="UTF-8" standalone="yes"?>
<Relationships xmlns="http://schemas.openxmlformats.org/package/2006/relationships"><Relationship Id="rId2" Type="http://purl.oclc.org/ooxml/officeDocument/relationships/slide" Target="../slides/slide143.xml"/><Relationship Id="rId1" Type="http://purl.oclc.org/ooxml/officeDocument/relationships/notesMaster" Target="../notesMasters/notesMaster1.xml"/></Relationships>
</file>

<file path=ppt/notesSlides/_rels/notesSlide137.xml.rels><?xml version="1.0" encoding="UTF-8" standalone="yes"?>
<Relationships xmlns="http://schemas.openxmlformats.org/package/2006/relationships"><Relationship Id="rId2" Type="http://purl.oclc.org/ooxml/officeDocument/relationships/slide" Target="../slides/slide144.xml"/><Relationship Id="rId1" Type="http://purl.oclc.org/ooxml/officeDocument/relationships/notesMaster" Target="../notesMasters/notesMaster1.xml"/></Relationships>
</file>

<file path=ppt/notesSlides/_rels/notesSlide138.xml.rels><?xml version="1.0" encoding="UTF-8" standalone="yes"?>
<Relationships xmlns="http://schemas.openxmlformats.org/package/2006/relationships"><Relationship Id="rId2" Type="http://purl.oclc.org/ooxml/officeDocument/relationships/slide" Target="../slides/slide145.xml"/><Relationship Id="rId1" Type="http://purl.oclc.org/ooxml/officeDocument/relationships/notesMaster" Target="../notesMasters/notesMaster1.xml"/></Relationships>
</file>

<file path=ppt/notesSlides/_rels/notesSlide139.xml.rels><?xml version="1.0" encoding="UTF-8" standalone="yes"?>
<Relationships xmlns="http://schemas.openxmlformats.org/package/2006/relationships"><Relationship Id="rId2" Type="http://purl.oclc.org/ooxml/officeDocument/relationships/slide" Target="../slides/slide146.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40.xml.rels><?xml version="1.0" encoding="UTF-8" standalone="yes"?>
<Relationships xmlns="http://schemas.openxmlformats.org/package/2006/relationships"><Relationship Id="rId2" Type="http://purl.oclc.org/ooxml/officeDocument/relationships/slide" Target="../slides/slide147.xml"/><Relationship Id="rId1" Type="http://purl.oclc.org/ooxml/officeDocument/relationships/notesMaster" Target="../notesMasters/notesMaster1.xml"/></Relationships>
</file>

<file path=ppt/notesSlides/_rels/notesSlide141.xml.rels><?xml version="1.0" encoding="UTF-8" standalone="yes"?>
<Relationships xmlns="http://schemas.openxmlformats.org/package/2006/relationships"><Relationship Id="rId2" Type="http://purl.oclc.org/ooxml/officeDocument/relationships/slide" Target="../slides/slide148.xml"/><Relationship Id="rId1" Type="http://purl.oclc.org/ooxml/officeDocument/relationships/notesMaster" Target="../notesMasters/notesMaster1.xml"/></Relationships>
</file>

<file path=ppt/notesSlides/_rels/notesSlide142.xml.rels><?xml version="1.0" encoding="UTF-8" standalone="yes"?>
<Relationships xmlns="http://schemas.openxmlformats.org/package/2006/relationships"><Relationship Id="rId2" Type="http://purl.oclc.org/ooxml/officeDocument/relationships/slide" Target="../slides/slide149.xml"/><Relationship Id="rId1" Type="http://purl.oclc.org/ooxml/officeDocument/relationships/notesMaster" Target="../notesMasters/notesMaster1.xml"/></Relationships>
</file>

<file path=ppt/notesSlides/_rels/notesSlide143.xml.rels><?xml version="1.0" encoding="UTF-8" standalone="yes"?>
<Relationships xmlns="http://schemas.openxmlformats.org/package/2006/relationships"><Relationship Id="rId2" Type="http://purl.oclc.org/ooxml/officeDocument/relationships/slide" Target="../slides/slide151.xml"/><Relationship Id="rId1" Type="http://purl.oclc.org/ooxml/officeDocument/relationships/notesMaster" Target="../notesMasters/notesMaster1.xml"/></Relationships>
</file>

<file path=ppt/notesSlides/_rels/notesSlide144.xml.rels><?xml version="1.0" encoding="UTF-8" standalone="yes"?>
<Relationships xmlns="http://schemas.openxmlformats.org/package/2006/relationships"><Relationship Id="rId2" Type="http://purl.oclc.org/ooxml/officeDocument/relationships/slide" Target="../slides/slide152.xml"/><Relationship Id="rId1" Type="http://purl.oclc.org/ooxml/officeDocument/relationships/notesMaster" Target="../notesMasters/notesMaster1.xml"/></Relationships>
</file>

<file path=ppt/notesSlides/_rels/notesSlide145.xml.rels><?xml version="1.0" encoding="UTF-8" standalone="yes"?>
<Relationships xmlns="http://schemas.openxmlformats.org/package/2006/relationships"><Relationship Id="rId2" Type="http://purl.oclc.org/ooxml/officeDocument/relationships/slide" Target="../slides/slide153.xml"/><Relationship Id="rId1" Type="http://purl.oclc.org/ooxml/officeDocument/relationships/notesMaster" Target="../notesMasters/notesMaster1.xml"/></Relationships>
</file>

<file path=ppt/notesSlides/_rels/notesSlide146.xml.rels><?xml version="1.0" encoding="UTF-8" standalone="yes"?>
<Relationships xmlns="http://schemas.openxmlformats.org/package/2006/relationships"><Relationship Id="rId2" Type="http://purl.oclc.org/ooxml/officeDocument/relationships/slide" Target="../slides/slide154.xml"/><Relationship Id="rId1" Type="http://purl.oclc.org/ooxml/officeDocument/relationships/notesMaster" Target="../notesMasters/notesMaster1.xml"/></Relationships>
</file>

<file path=ppt/notesSlides/_rels/notesSlide147.xml.rels><?xml version="1.0" encoding="UTF-8" standalone="yes"?>
<Relationships xmlns="http://schemas.openxmlformats.org/package/2006/relationships"><Relationship Id="rId2" Type="http://purl.oclc.org/ooxml/officeDocument/relationships/slide" Target="../slides/slide155.xml"/><Relationship Id="rId1" Type="http://purl.oclc.org/ooxml/officeDocument/relationships/notesMaster" Target="../notesMasters/notesMaster1.xml"/></Relationships>
</file>

<file path=ppt/notesSlides/_rels/notesSlide148.xml.rels><?xml version="1.0" encoding="UTF-8" standalone="yes"?>
<Relationships xmlns="http://schemas.openxmlformats.org/package/2006/relationships"><Relationship Id="rId2" Type="http://purl.oclc.org/ooxml/officeDocument/relationships/slide" Target="../slides/slide156.xml"/><Relationship Id="rId1" Type="http://purl.oclc.org/ooxml/officeDocument/relationships/notesMaster" Target="../notesMasters/notesMaster1.xml"/></Relationships>
</file>

<file path=ppt/notesSlides/_rels/notesSlide149.xml.rels><?xml version="1.0" encoding="UTF-8" standalone="yes"?>
<Relationships xmlns="http://schemas.openxmlformats.org/package/2006/relationships"><Relationship Id="rId2" Type="http://purl.oclc.org/ooxml/officeDocument/relationships/slide" Target="../slides/slide157.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50.xml.rels><?xml version="1.0" encoding="UTF-8" standalone="yes"?>
<Relationships xmlns="http://schemas.openxmlformats.org/package/2006/relationships"><Relationship Id="rId2" Type="http://purl.oclc.org/ooxml/officeDocument/relationships/slide" Target="../slides/slide158.xml"/><Relationship Id="rId1" Type="http://purl.oclc.org/ooxml/officeDocument/relationships/notesMaster" Target="../notesMasters/notesMaster1.xml"/></Relationships>
</file>

<file path=ppt/notesSlides/_rels/notesSlide151.xml.rels><?xml version="1.0" encoding="UTF-8" standalone="yes"?>
<Relationships xmlns="http://schemas.openxmlformats.org/package/2006/relationships"><Relationship Id="rId2" Type="http://purl.oclc.org/ooxml/officeDocument/relationships/slide" Target="../slides/slide159.xml"/><Relationship Id="rId1" Type="http://purl.oclc.org/ooxml/officeDocument/relationships/notesMaster" Target="../notesMasters/notesMaster1.xml"/></Relationships>
</file>

<file path=ppt/notesSlides/_rels/notesSlide152.xml.rels><?xml version="1.0" encoding="UTF-8" standalone="yes"?>
<Relationships xmlns="http://schemas.openxmlformats.org/package/2006/relationships"><Relationship Id="rId2" Type="http://purl.oclc.org/ooxml/officeDocument/relationships/slide" Target="../slides/slide160.xml"/><Relationship Id="rId1" Type="http://purl.oclc.org/ooxml/officeDocument/relationships/notesMaster" Target="../notesMasters/notesMaster1.xml"/></Relationships>
</file>

<file path=ppt/notesSlides/_rels/notesSlide153.xml.rels><?xml version="1.0" encoding="UTF-8" standalone="yes"?>
<Relationships xmlns="http://schemas.openxmlformats.org/package/2006/relationships"><Relationship Id="rId2" Type="http://purl.oclc.org/ooxml/officeDocument/relationships/slide" Target="../slides/slide164.xml"/><Relationship Id="rId1" Type="http://purl.oclc.org/ooxml/officeDocument/relationships/notesMaster" Target="../notesMasters/notesMaster1.xml"/></Relationships>
</file>

<file path=ppt/notesSlides/_rels/notesSlide154.xml.rels><?xml version="1.0" encoding="UTF-8" standalone="yes"?>
<Relationships xmlns="http://schemas.openxmlformats.org/package/2006/relationships"><Relationship Id="rId2" Type="http://purl.oclc.org/ooxml/officeDocument/relationships/slide" Target="../slides/slide165.xml"/><Relationship Id="rId1" Type="http://purl.oclc.org/ooxml/officeDocument/relationships/notesMaster" Target="../notesMasters/notesMaster1.xml"/></Relationships>
</file>

<file path=ppt/notesSlides/_rels/notesSlide155.xml.rels><?xml version="1.0" encoding="UTF-8" standalone="yes"?>
<Relationships xmlns="http://schemas.openxmlformats.org/package/2006/relationships"><Relationship Id="rId2" Type="http://purl.oclc.org/ooxml/officeDocument/relationships/slide" Target="../slides/slide166.xml"/><Relationship Id="rId1" Type="http://purl.oclc.org/ooxml/officeDocument/relationships/notesMaster" Target="../notesMasters/notesMaster1.xml"/></Relationships>
</file>

<file path=ppt/notesSlides/_rels/notesSlide156.xml.rels><?xml version="1.0" encoding="UTF-8" standalone="yes"?>
<Relationships xmlns="http://schemas.openxmlformats.org/package/2006/relationships"><Relationship Id="rId2" Type="http://purl.oclc.org/ooxml/officeDocument/relationships/slide" Target="../slides/slide167.xml"/><Relationship Id="rId1" Type="http://purl.oclc.org/ooxml/officeDocument/relationships/notesMaster" Target="../notesMasters/notesMaster1.xml"/></Relationships>
</file>

<file path=ppt/notesSlides/_rels/notesSlide157.xml.rels><?xml version="1.0" encoding="UTF-8" standalone="yes"?>
<Relationships xmlns="http://schemas.openxmlformats.org/package/2006/relationships"><Relationship Id="rId2" Type="http://purl.oclc.org/ooxml/officeDocument/relationships/slide" Target="../slides/slide168.xml"/><Relationship Id="rId1" Type="http://purl.oclc.org/ooxml/officeDocument/relationships/notesMaster" Target="../notesMasters/notesMaster1.xml"/></Relationships>
</file>

<file path=ppt/notesSlides/_rels/notesSlide158.xml.rels><?xml version="1.0" encoding="UTF-8" standalone="yes"?>
<Relationships xmlns="http://schemas.openxmlformats.org/package/2006/relationships"><Relationship Id="rId2" Type="http://purl.oclc.org/ooxml/officeDocument/relationships/slide" Target="../slides/slide169.xml"/><Relationship Id="rId1" Type="http://purl.oclc.org/ooxml/officeDocument/relationships/notesMaster" Target="../notesMasters/notesMaster1.xml"/></Relationships>
</file>

<file path=ppt/notesSlides/_rels/notesSlide159.xml.rels><?xml version="1.0" encoding="UTF-8" standalone="yes"?>
<Relationships xmlns="http://schemas.openxmlformats.org/package/2006/relationships"><Relationship Id="rId2" Type="http://purl.oclc.org/ooxml/officeDocument/relationships/slide" Target="../slides/slide170.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6.xml"/><Relationship Id="rId1" Type="http://purl.oclc.org/ooxml/officeDocument/relationships/notesMaster" Target="../notesMasters/notesMaster1.xml"/></Relationships>
</file>

<file path=ppt/notesSlides/_rels/notesSlide160.xml.rels><?xml version="1.0" encoding="UTF-8" standalone="yes"?>
<Relationships xmlns="http://schemas.openxmlformats.org/package/2006/relationships"><Relationship Id="rId2" Type="http://purl.oclc.org/ooxml/officeDocument/relationships/slide" Target="../slides/slide171.xml"/><Relationship Id="rId1" Type="http://purl.oclc.org/ooxml/officeDocument/relationships/notesMaster" Target="../notesMasters/notesMaster1.xml"/></Relationships>
</file>

<file path=ppt/notesSlides/_rels/notesSlide161.xml.rels><?xml version="1.0" encoding="UTF-8" standalone="yes"?>
<Relationships xmlns="http://schemas.openxmlformats.org/package/2006/relationships"><Relationship Id="rId2" Type="http://purl.oclc.org/ooxml/officeDocument/relationships/slide" Target="../slides/slide172.xml"/><Relationship Id="rId1" Type="http://purl.oclc.org/ooxml/officeDocument/relationships/notesMaster" Target="../notesMasters/notesMaster1.xml"/></Relationships>
</file>

<file path=ppt/notesSlides/_rels/notesSlide162.xml.rels><?xml version="1.0" encoding="UTF-8" standalone="yes"?>
<Relationships xmlns="http://schemas.openxmlformats.org/package/2006/relationships"><Relationship Id="rId2" Type="http://purl.oclc.org/ooxml/officeDocument/relationships/slide" Target="../slides/slide173.xml"/><Relationship Id="rId1" Type="http://purl.oclc.org/ooxml/officeDocument/relationships/notesMaster" Target="../notesMasters/notesMaster1.xml"/></Relationships>
</file>

<file path=ppt/notesSlides/_rels/notesSlide163.xml.rels><?xml version="1.0" encoding="UTF-8" standalone="yes"?>
<Relationships xmlns="http://schemas.openxmlformats.org/package/2006/relationships"><Relationship Id="rId2" Type="http://purl.oclc.org/ooxml/officeDocument/relationships/slide" Target="../slides/slide174.xml"/><Relationship Id="rId1" Type="http://purl.oclc.org/ooxml/officeDocument/relationships/notesMaster" Target="../notesMasters/notesMaster1.xml"/></Relationships>
</file>

<file path=ppt/notesSlides/_rels/notesSlide164.xml.rels><?xml version="1.0" encoding="UTF-8" standalone="yes"?>
<Relationships xmlns="http://schemas.openxmlformats.org/package/2006/relationships"><Relationship Id="rId2" Type="http://purl.oclc.org/ooxml/officeDocument/relationships/slide" Target="../slides/slide175.xml"/><Relationship Id="rId1" Type="http://purl.oclc.org/ooxml/officeDocument/relationships/notesMaster" Target="../notesMasters/notesMaster1.xml"/></Relationships>
</file>

<file path=ppt/notesSlides/_rels/notesSlide165.xml.rels><?xml version="1.0" encoding="UTF-8" standalone="yes"?>
<Relationships xmlns="http://schemas.openxmlformats.org/package/2006/relationships"><Relationship Id="rId2" Type="http://purl.oclc.org/ooxml/officeDocument/relationships/slide" Target="../slides/slide176.xml"/><Relationship Id="rId1" Type="http://purl.oclc.org/ooxml/officeDocument/relationships/notesMaster" Target="../notesMasters/notesMaster1.xml"/></Relationships>
</file>

<file path=ppt/notesSlides/_rels/notesSlide166.xml.rels><?xml version="1.0" encoding="UTF-8" standalone="yes"?>
<Relationships xmlns="http://schemas.openxmlformats.org/package/2006/relationships"><Relationship Id="rId2" Type="http://purl.oclc.org/ooxml/officeDocument/relationships/slide" Target="../slides/slide177.xml"/><Relationship Id="rId1" Type="http://purl.oclc.org/ooxml/officeDocument/relationships/notesMaster" Target="../notesMasters/notesMaster1.xml"/></Relationships>
</file>

<file path=ppt/notesSlides/_rels/notesSlide167.xml.rels><?xml version="1.0" encoding="UTF-8" standalone="yes"?>
<Relationships xmlns="http://schemas.openxmlformats.org/package/2006/relationships"><Relationship Id="rId2" Type="http://purl.oclc.org/ooxml/officeDocument/relationships/slide" Target="../slides/slide178.xml"/><Relationship Id="rId1" Type="http://purl.oclc.org/ooxml/officeDocument/relationships/notesMaster" Target="../notesMasters/notesMaster1.xml"/></Relationships>
</file>

<file path=ppt/notesSlides/_rels/notesSlide168.xml.rels><?xml version="1.0" encoding="UTF-8" standalone="yes"?>
<Relationships xmlns="http://schemas.openxmlformats.org/package/2006/relationships"><Relationship Id="rId2" Type="http://purl.oclc.org/ooxml/officeDocument/relationships/slide" Target="../slides/slide179.xml"/><Relationship Id="rId1" Type="http://purl.oclc.org/ooxml/officeDocument/relationships/notesMaster" Target="../notesMasters/notesMaster1.xml"/></Relationships>
</file>

<file path=ppt/notesSlides/_rels/notesSlide169.xml.rels><?xml version="1.0" encoding="UTF-8" standalone="yes"?>
<Relationships xmlns="http://schemas.openxmlformats.org/package/2006/relationships"><Relationship Id="rId2" Type="http://purl.oclc.org/ooxml/officeDocument/relationships/slide" Target="../slides/slide180.xml"/><Relationship Id="rId1" Type="http://purl.oclc.org/ooxml/officeDocument/relationships/notesMaster" Target="../notesMasters/notesMaster1.xml"/></Relationships>
</file>

<file path=ppt/notesSlides/_rels/notesSlide17.xml.rels><?xml version="1.0" encoding="UTF-8" standalone="yes"?>
<Relationships xmlns="http://schemas.openxmlformats.org/package/2006/relationships"><Relationship Id="rId2" Type="http://purl.oclc.org/ooxml/officeDocument/relationships/slide" Target="../slides/slide17.xml"/><Relationship Id="rId1" Type="http://purl.oclc.org/ooxml/officeDocument/relationships/notesMaster" Target="../notesMasters/notesMaster1.xml"/></Relationships>
</file>

<file path=ppt/notesSlides/_rels/notesSlide170.xml.rels><?xml version="1.0" encoding="UTF-8" standalone="yes"?>
<Relationships xmlns="http://schemas.openxmlformats.org/package/2006/relationships"><Relationship Id="rId2" Type="http://purl.oclc.org/ooxml/officeDocument/relationships/slide" Target="../slides/slide181.xml"/><Relationship Id="rId1" Type="http://purl.oclc.org/ooxml/officeDocument/relationships/notesMaster" Target="../notesMasters/notesMaster1.xml"/></Relationships>
</file>

<file path=ppt/notesSlides/_rels/notesSlide171.xml.rels><?xml version="1.0" encoding="UTF-8" standalone="yes"?>
<Relationships xmlns="http://schemas.openxmlformats.org/package/2006/relationships"><Relationship Id="rId2" Type="http://purl.oclc.org/ooxml/officeDocument/relationships/slide" Target="../slides/slide182.xml"/><Relationship Id="rId1" Type="http://purl.oclc.org/ooxml/officeDocument/relationships/notesMaster" Target="../notesMasters/notesMaster1.xml"/></Relationships>
</file>

<file path=ppt/notesSlides/_rels/notesSlide172.xml.rels><?xml version="1.0" encoding="UTF-8" standalone="yes"?>
<Relationships xmlns="http://schemas.openxmlformats.org/package/2006/relationships"><Relationship Id="rId2" Type="http://purl.oclc.org/ooxml/officeDocument/relationships/slide" Target="../slides/slide183.xml"/><Relationship Id="rId1" Type="http://purl.oclc.org/ooxml/officeDocument/relationships/notesMaster" Target="../notesMasters/notesMaster1.xml"/></Relationships>
</file>

<file path=ppt/notesSlides/_rels/notesSlide173.xml.rels><?xml version="1.0" encoding="UTF-8" standalone="yes"?>
<Relationships xmlns="http://schemas.openxmlformats.org/package/2006/relationships"><Relationship Id="rId2" Type="http://purl.oclc.org/ooxml/officeDocument/relationships/slide" Target="../slides/slide184.xml"/><Relationship Id="rId1" Type="http://purl.oclc.org/ooxml/officeDocument/relationships/notesMaster" Target="../notesMasters/notesMaster1.xml"/></Relationships>
</file>

<file path=ppt/notesSlides/_rels/notesSlide174.xml.rels><?xml version="1.0" encoding="UTF-8" standalone="yes"?>
<Relationships xmlns="http://schemas.openxmlformats.org/package/2006/relationships"><Relationship Id="rId2" Type="http://purl.oclc.org/ooxml/officeDocument/relationships/slide" Target="../slides/slide185.xml"/><Relationship Id="rId1" Type="http://purl.oclc.org/ooxml/officeDocument/relationships/notesMaster" Target="../notesMasters/notesMaster1.xml"/></Relationships>
</file>

<file path=ppt/notesSlides/_rels/notesSlide175.xml.rels><?xml version="1.0" encoding="UTF-8" standalone="yes"?>
<Relationships xmlns="http://schemas.openxmlformats.org/package/2006/relationships"><Relationship Id="rId2" Type="http://purl.oclc.org/ooxml/officeDocument/relationships/slide" Target="../slides/slide186.xml"/><Relationship Id="rId1" Type="http://purl.oclc.org/ooxml/officeDocument/relationships/notesMaster" Target="../notesMasters/notesMaster1.xml"/></Relationships>
</file>

<file path=ppt/notesSlides/_rels/notesSlide176.xml.rels><?xml version="1.0" encoding="UTF-8" standalone="yes"?>
<Relationships xmlns="http://schemas.openxmlformats.org/package/2006/relationships"><Relationship Id="rId2" Type="http://purl.oclc.org/ooxml/officeDocument/relationships/slide" Target="../slides/slide187.xml"/><Relationship Id="rId1" Type="http://purl.oclc.org/ooxml/officeDocument/relationships/notesMaster" Target="../notesMasters/notesMaster1.xml"/></Relationships>
</file>

<file path=ppt/notesSlides/_rels/notesSlide177.xml.rels><?xml version="1.0" encoding="UTF-8" standalone="yes"?>
<Relationships xmlns="http://schemas.openxmlformats.org/package/2006/relationships"><Relationship Id="rId2" Type="http://purl.oclc.org/ooxml/officeDocument/relationships/slide" Target="../slides/slide188.xml"/><Relationship Id="rId1" Type="http://purl.oclc.org/ooxml/officeDocument/relationships/notesMaster" Target="../notesMasters/notesMaster1.xml"/></Relationships>
</file>

<file path=ppt/notesSlides/_rels/notesSlide178.xml.rels><?xml version="1.0" encoding="UTF-8" standalone="yes"?>
<Relationships xmlns="http://schemas.openxmlformats.org/package/2006/relationships"><Relationship Id="rId2" Type="http://purl.oclc.org/ooxml/officeDocument/relationships/slide" Target="../slides/slide189.xml"/><Relationship Id="rId1" Type="http://purl.oclc.org/ooxml/officeDocument/relationships/notesMaster" Target="../notesMasters/notesMaster1.xml"/></Relationships>
</file>

<file path=ppt/notesSlides/_rels/notesSlide179.xml.rels><?xml version="1.0" encoding="UTF-8" standalone="yes"?>
<Relationships xmlns="http://schemas.openxmlformats.org/package/2006/relationships"><Relationship Id="rId2" Type="http://purl.oclc.org/ooxml/officeDocument/relationships/slide" Target="../slides/slide190.xml"/><Relationship Id="rId1" Type="http://purl.oclc.org/ooxml/officeDocument/relationships/notesMaster" Target="../notesMasters/notesMaster1.xml"/></Relationships>
</file>

<file path=ppt/notesSlides/_rels/notesSlide18.xml.rels><?xml version="1.0" encoding="UTF-8" standalone="yes"?>
<Relationships xmlns="http://schemas.openxmlformats.org/package/2006/relationships"><Relationship Id="rId2" Type="http://purl.oclc.org/ooxml/officeDocument/relationships/slide" Target="../slides/slide18.xml"/><Relationship Id="rId1" Type="http://purl.oclc.org/ooxml/officeDocument/relationships/notesMaster" Target="../notesMasters/notesMaster1.xml"/></Relationships>
</file>

<file path=ppt/notesSlides/_rels/notesSlide180.xml.rels><?xml version="1.0" encoding="UTF-8" standalone="yes"?>
<Relationships xmlns="http://schemas.openxmlformats.org/package/2006/relationships"><Relationship Id="rId2" Type="http://purl.oclc.org/ooxml/officeDocument/relationships/slide" Target="../slides/slide191.xml"/><Relationship Id="rId1" Type="http://purl.oclc.org/ooxml/officeDocument/relationships/notesMaster" Target="../notesMasters/notesMaster1.xml"/></Relationships>
</file>

<file path=ppt/notesSlides/_rels/notesSlide181.xml.rels><?xml version="1.0" encoding="UTF-8" standalone="yes"?>
<Relationships xmlns="http://schemas.openxmlformats.org/package/2006/relationships"><Relationship Id="rId2" Type="http://purl.oclc.org/ooxml/officeDocument/relationships/slide" Target="../slides/slide192.xml"/><Relationship Id="rId1" Type="http://purl.oclc.org/ooxml/officeDocument/relationships/notesMaster" Target="../notesMasters/notesMaster1.xml"/></Relationships>
</file>

<file path=ppt/notesSlides/_rels/notesSlide182.xml.rels><?xml version="1.0" encoding="UTF-8" standalone="yes"?>
<Relationships xmlns="http://schemas.openxmlformats.org/package/2006/relationships"><Relationship Id="rId2" Type="http://purl.oclc.org/ooxml/officeDocument/relationships/slide" Target="../slides/slide193.xml"/><Relationship Id="rId1" Type="http://purl.oclc.org/ooxml/officeDocument/relationships/notesMaster" Target="../notesMasters/notesMaster1.xml"/></Relationships>
</file>

<file path=ppt/notesSlides/_rels/notesSlide183.xml.rels><?xml version="1.0" encoding="UTF-8" standalone="yes"?>
<Relationships xmlns="http://schemas.openxmlformats.org/package/2006/relationships"><Relationship Id="rId2" Type="http://purl.oclc.org/ooxml/officeDocument/relationships/slide" Target="../slides/slide195.xml"/><Relationship Id="rId1" Type="http://purl.oclc.org/ooxml/officeDocument/relationships/notesMaster" Target="../notesMasters/notesMaster1.xml"/></Relationships>
</file>

<file path=ppt/notesSlides/_rels/notesSlide184.xml.rels><?xml version="1.0" encoding="UTF-8" standalone="yes"?>
<Relationships xmlns="http://schemas.openxmlformats.org/package/2006/relationships"><Relationship Id="rId2" Type="http://purl.oclc.org/ooxml/officeDocument/relationships/slide" Target="../slides/slide196.xml"/><Relationship Id="rId1" Type="http://purl.oclc.org/ooxml/officeDocument/relationships/notesMaster" Target="../notesMasters/notesMaster1.xml"/></Relationships>
</file>

<file path=ppt/notesSlides/_rels/notesSlide185.xml.rels><?xml version="1.0" encoding="UTF-8" standalone="yes"?>
<Relationships xmlns="http://schemas.openxmlformats.org/package/2006/relationships"><Relationship Id="rId2" Type="http://purl.oclc.org/ooxml/officeDocument/relationships/slide" Target="../slides/slide197.xml"/><Relationship Id="rId1" Type="http://purl.oclc.org/ooxml/officeDocument/relationships/notesMaster" Target="../notesMasters/notesMaster1.xml"/></Relationships>
</file>

<file path=ppt/notesSlides/_rels/notesSlide186.xml.rels><?xml version="1.0" encoding="UTF-8" standalone="yes"?>
<Relationships xmlns="http://schemas.openxmlformats.org/package/2006/relationships"><Relationship Id="rId2" Type="http://purl.oclc.org/ooxml/officeDocument/relationships/slide" Target="../slides/slide198.xml"/><Relationship Id="rId1" Type="http://purl.oclc.org/ooxml/officeDocument/relationships/notesMaster" Target="../notesMasters/notesMaster1.xml"/></Relationships>
</file>

<file path=ppt/notesSlides/_rels/notesSlide187.xml.rels><?xml version="1.0" encoding="UTF-8" standalone="yes"?>
<Relationships xmlns="http://schemas.openxmlformats.org/package/2006/relationships"><Relationship Id="rId2" Type="http://purl.oclc.org/ooxml/officeDocument/relationships/slide" Target="../slides/slide199.xml"/><Relationship Id="rId1" Type="http://purl.oclc.org/ooxml/officeDocument/relationships/notesMaster" Target="../notesMasters/notesMaster1.xml"/></Relationships>
</file>

<file path=ppt/notesSlides/_rels/notesSlide188.xml.rels><?xml version="1.0" encoding="UTF-8" standalone="yes"?>
<Relationships xmlns="http://schemas.openxmlformats.org/package/2006/relationships"><Relationship Id="rId2" Type="http://purl.oclc.org/ooxml/officeDocument/relationships/slide" Target="../slides/slide200.xml"/><Relationship Id="rId1" Type="http://purl.oclc.org/ooxml/officeDocument/relationships/notesMaster" Target="../notesMasters/notesMaster1.xml"/></Relationships>
</file>

<file path=ppt/notesSlides/_rels/notesSlide189.xml.rels><?xml version="1.0" encoding="UTF-8" standalone="yes"?>
<Relationships xmlns="http://schemas.openxmlformats.org/package/2006/relationships"><Relationship Id="rId2" Type="http://purl.oclc.org/ooxml/officeDocument/relationships/slide" Target="../slides/slide201.xml"/><Relationship Id="rId1" Type="http://purl.oclc.org/ooxml/officeDocument/relationships/notesMaster" Target="../notesMasters/notesMaster1.xml"/></Relationships>
</file>

<file path=ppt/notesSlides/_rels/notesSlide19.xml.rels><?xml version="1.0" encoding="UTF-8" standalone="yes"?>
<Relationships xmlns="http://schemas.openxmlformats.org/package/2006/relationships"><Relationship Id="rId2" Type="http://purl.oclc.org/ooxml/officeDocument/relationships/slide" Target="../slides/slide19.xml"/><Relationship Id="rId1" Type="http://purl.oclc.org/ooxml/officeDocument/relationships/notesMaster" Target="../notesMasters/notesMaster1.xml"/></Relationships>
</file>

<file path=ppt/notesSlides/_rels/notesSlide190.xml.rels><?xml version="1.0" encoding="UTF-8" standalone="yes"?>
<Relationships xmlns="http://schemas.openxmlformats.org/package/2006/relationships"><Relationship Id="rId2" Type="http://purl.oclc.org/ooxml/officeDocument/relationships/slide" Target="../slides/slide202.xml"/><Relationship Id="rId1" Type="http://purl.oclc.org/ooxml/officeDocument/relationships/notesMaster" Target="../notesMasters/notesMaster1.xml"/></Relationships>
</file>

<file path=ppt/notesSlides/_rels/notesSlide191.xml.rels><?xml version="1.0" encoding="UTF-8" standalone="yes"?>
<Relationships xmlns="http://schemas.openxmlformats.org/package/2006/relationships"><Relationship Id="rId2" Type="http://purl.oclc.org/ooxml/officeDocument/relationships/slide" Target="../slides/slide205.xml"/><Relationship Id="rId1" Type="http://purl.oclc.org/ooxml/officeDocument/relationships/notesMaster" Target="../notesMasters/notesMaster1.xml"/></Relationships>
</file>

<file path=ppt/notesSlides/_rels/notesSlide192.xml.rels><?xml version="1.0" encoding="UTF-8" standalone="yes"?>
<Relationships xmlns="http://schemas.openxmlformats.org/package/2006/relationships"><Relationship Id="rId2" Type="http://purl.oclc.org/ooxml/officeDocument/relationships/slide" Target="../slides/slide206.xml"/><Relationship Id="rId1" Type="http://purl.oclc.org/ooxml/officeDocument/relationships/notesMaster" Target="../notesMasters/notesMaster1.xml"/></Relationships>
</file>

<file path=ppt/notesSlides/_rels/notesSlide193.xml.rels><?xml version="1.0" encoding="UTF-8" standalone="yes"?>
<Relationships xmlns="http://schemas.openxmlformats.org/package/2006/relationships"><Relationship Id="rId2" Type="http://purl.oclc.org/ooxml/officeDocument/relationships/slide" Target="../slides/slide207.xml"/><Relationship Id="rId1" Type="http://purl.oclc.org/ooxml/officeDocument/relationships/notesMaster" Target="../notesMasters/notesMaster1.xml"/></Relationships>
</file>

<file path=ppt/notesSlides/_rels/notesSlide194.xml.rels><?xml version="1.0" encoding="UTF-8" standalone="yes"?>
<Relationships xmlns="http://schemas.openxmlformats.org/package/2006/relationships"><Relationship Id="rId2" Type="http://purl.oclc.org/ooxml/officeDocument/relationships/slide" Target="../slides/slide208.xml"/><Relationship Id="rId1" Type="http://purl.oclc.org/ooxml/officeDocument/relationships/notesMaster" Target="../notesMasters/notesMaster1.xml"/></Relationships>
</file>

<file path=ppt/notesSlides/_rels/notesSlide195.xml.rels><?xml version="1.0" encoding="UTF-8" standalone="yes"?>
<Relationships xmlns="http://schemas.openxmlformats.org/package/2006/relationships"><Relationship Id="rId2" Type="http://purl.oclc.org/ooxml/officeDocument/relationships/slide" Target="../slides/slide209.xml"/><Relationship Id="rId1" Type="http://purl.oclc.org/ooxml/officeDocument/relationships/notesMaster" Target="../notesMasters/notesMaster1.xml"/></Relationships>
</file>

<file path=ppt/notesSlides/_rels/notesSlide196.xml.rels><?xml version="1.0" encoding="UTF-8" standalone="yes"?>
<Relationships xmlns="http://schemas.openxmlformats.org/package/2006/relationships"><Relationship Id="rId2" Type="http://purl.oclc.org/ooxml/officeDocument/relationships/slide" Target="../slides/slide210.xml"/><Relationship Id="rId1" Type="http://purl.oclc.org/ooxml/officeDocument/relationships/notesMaster" Target="../notesMasters/notesMaster1.xml"/></Relationships>
</file>

<file path=ppt/notesSlides/_rels/notesSlide197.xml.rels><?xml version="1.0" encoding="UTF-8" standalone="yes"?>
<Relationships xmlns="http://schemas.openxmlformats.org/package/2006/relationships"><Relationship Id="rId2" Type="http://purl.oclc.org/ooxml/officeDocument/relationships/slide" Target="../slides/slide211.xml"/><Relationship Id="rId1" Type="http://purl.oclc.org/ooxml/officeDocument/relationships/notesMaster" Target="../notesMasters/notesMaster1.xml"/></Relationships>
</file>

<file path=ppt/notesSlides/_rels/notesSlide198.xml.rels><?xml version="1.0" encoding="UTF-8" standalone="yes"?>
<Relationships xmlns="http://schemas.openxmlformats.org/package/2006/relationships"><Relationship Id="rId2" Type="http://purl.oclc.org/ooxml/officeDocument/relationships/slide" Target="../slides/slide212.xml"/><Relationship Id="rId1" Type="http://purl.oclc.org/ooxml/officeDocument/relationships/notesMaster" Target="../notesMasters/notesMaster1.xml"/></Relationships>
</file>

<file path=ppt/notesSlides/_rels/notesSlide199.xml.rels><?xml version="1.0" encoding="UTF-8" standalone="yes"?>
<Relationships xmlns="http://schemas.openxmlformats.org/package/2006/relationships"><Relationship Id="rId2" Type="http://purl.oclc.org/ooxml/officeDocument/relationships/slide" Target="../slides/slide213.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20.xml.rels><?xml version="1.0" encoding="UTF-8" standalone="yes"?>
<Relationships xmlns="http://schemas.openxmlformats.org/package/2006/relationships"><Relationship Id="rId2" Type="http://purl.oclc.org/ooxml/officeDocument/relationships/slide" Target="../slides/slide20.xml"/><Relationship Id="rId1" Type="http://purl.oclc.org/ooxml/officeDocument/relationships/notesMaster" Target="../notesMasters/notesMaster1.xml"/></Relationships>
</file>

<file path=ppt/notesSlides/_rels/notesSlide200.xml.rels><?xml version="1.0" encoding="UTF-8" standalone="yes"?>
<Relationships xmlns="http://schemas.openxmlformats.org/package/2006/relationships"><Relationship Id="rId2" Type="http://purl.oclc.org/ooxml/officeDocument/relationships/slide" Target="../slides/slide214.xml"/><Relationship Id="rId1" Type="http://purl.oclc.org/ooxml/officeDocument/relationships/notesMaster" Target="../notesMasters/notesMaster1.xml"/></Relationships>
</file>

<file path=ppt/notesSlides/_rels/notesSlide201.xml.rels><?xml version="1.0" encoding="UTF-8" standalone="yes"?>
<Relationships xmlns="http://schemas.openxmlformats.org/package/2006/relationships"><Relationship Id="rId2" Type="http://purl.oclc.org/ooxml/officeDocument/relationships/slide" Target="../slides/slide215.xml"/><Relationship Id="rId1" Type="http://purl.oclc.org/ooxml/officeDocument/relationships/notesMaster" Target="../notesMasters/notesMaster1.xml"/></Relationships>
</file>

<file path=ppt/notesSlides/_rels/notesSlide202.xml.rels><?xml version="1.0" encoding="UTF-8" standalone="yes"?>
<Relationships xmlns="http://schemas.openxmlformats.org/package/2006/relationships"><Relationship Id="rId2" Type="http://purl.oclc.org/ooxml/officeDocument/relationships/slide" Target="../slides/slide218.xml"/><Relationship Id="rId1" Type="http://purl.oclc.org/ooxml/officeDocument/relationships/notesMaster" Target="../notesMasters/notesMaster1.xml"/></Relationships>
</file>

<file path=ppt/notesSlides/_rels/notesSlide203.xml.rels><?xml version="1.0" encoding="UTF-8" standalone="yes"?>
<Relationships xmlns="http://schemas.openxmlformats.org/package/2006/relationships"><Relationship Id="rId2" Type="http://purl.oclc.org/ooxml/officeDocument/relationships/slide" Target="../slides/slide219.xml"/><Relationship Id="rId1" Type="http://purl.oclc.org/ooxml/officeDocument/relationships/notesMaster" Target="../notesMasters/notesMaster1.xml"/></Relationships>
</file>

<file path=ppt/notesSlides/_rels/notesSlide204.xml.rels><?xml version="1.0" encoding="UTF-8" standalone="yes"?>
<Relationships xmlns="http://schemas.openxmlformats.org/package/2006/relationships"><Relationship Id="rId2" Type="http://purl.oclc.org/ooxml/officeDocument/relationships/slide" Target="../slides/slide220.xml"/><Relationship Id="rId1" Type="http://purl.oclc.org/ooxml/officeDocument/relationships/notesMaster" Target="../notesMasters/notesMaster1.xml"/></Relationships>
</file>

<file path=ppt/notesSlides/_rels/notesSlide205.xml.rels><?xml version="1.0" encoding="UTF-8" standalone="yes"?>
<Relationships xmlns="http://schemas.openxmlformats.org/package/2006/relationships"><Relationship Id="rId2" Type="http://purl.oclc.org/ooxml/officeDocument/relationships/slide" Target="../slides/slide221.xml"/><Relationship Id="rId1" Type="http://purl.oclc.org/ooxml/officeDocument/relationships/notesMaster" Target="../notesMasters/notesMaster1.xml"/></Relationships>
</file>

<file path=ppt/notesSlides/_rels/notesSlide206.xml.rels><?xml version="1.0" encoding="UTF-8" standalone="yes"?>
<Relationships xmlns="http://schemas.openxmlformats.org/package/2006/relationships"><Relationship Id="rId2" Type="http://purl.oclc.org/ooxml/officeDocument/relationships/slide" Target="../slides/slide222.xml"/><Relationship Id="rId1" Type="http://purl.oclc.org/ooxml/officeDocument/relationships/notesMaster" Target="../notesMasters/notesMaster1.xml"/></Relationships>
</file>

<file path=ppt/notesSlides/_rels/notesSlide207.xml.rels><?xml version="1.0" encoding="UTF-8" standalone="yes"?>
<Relationships xmlns="http://schemas.openxmlformats.org/package/2006/relationships"><Relationship Id="rId2" Type="http://purl.oclc.org/ooxml/officeDocument/relationships/slide" Target="../slides/slide223.xml"/><Relationship Id="rId1" Type="http://purl.oclc.org/ooxml/officeDocument/relationships/notesMaster" Target="../notesMasters/notesMaster1.xml"/></Relationships>
</file>

<file path=ppt/notesSlides/_rels/notesSlide208.xml.rels><?xml version="1.0" encoding="UTF-8" standalone="yes"?>
<Relationships xmlns="http://schemas.openxmlformats.org/package/2006/relationships"><Relationship Id="rId2" Type="http://purl.oclc.org/ooxml/officeDocument/relationships/slide" Target="../slides/slide224.xml"/><Relationship Id="rId1" Type="http://purl.oclc.org/ooxml/officeDocument/relationships/notesMaster" Target="../notesMasters/notesMaster1.xml"/></Relationships>
</file>

<file path=ppt/notesSlides/_rels/notesSlide209.xml.rels><?xml version="1.0" encoding="UTF-8" standalone="yes"?>
<Relationships xmlns="http://schemas.openxmlformats.org/package/2006/relationships"><Relationship Id="rId2" Type="http://purl.oclc.org/ooxml/officeDocument/relationships/slide" Target="../slides/slide225.xml"/><Relationship Id="rId1" Type="http://purl.oclc.org/ooxml/officeDocument/relationships/notesMaster" Target="../notesMasters/notesMaster1.xml"/></Relationships>
</file>

<file path=ppt/notesSlides/_rels/notesSlide21.xml.rels><?xml version="1.0" encoding="UTF-8" standalone="yes"?>
<Relationships xmlns="http://schemas.openxmlformats.org/package/2006/relationships"><Relationship Id="rId2" Type="http://purl.oclc.org/ooxml/officeDocument/relationships/slide" Target="../slides/slide21.xml"/><Relationship Id="rId1" Type="http://purl.oclc.org/ooxml/officeDocument/relationships/notesMaster" Target="../notesMasters/notesMaster1.xml"/></Relationships>
</file>

<file path=ppt/notesSlides/_rels/notesSlide210.xml.rels><?xml version="1.0" encoding="UTF-8" standalone="yes"?>
<Relationships xmlns="http://schemas.openxmlformats.org/package/2006/relationships"><Relationship Id="rId2" Type="http://purl.oclc.org/ooxml/officeDocument/relationships/slide" Target="../slides/slide226.xml"/><Relationship Id="rId1" Type="http://purl.oclc.org/ooxml/officeDocument/relationships/notesMaster" Target="../notesMasters/notesMaster1.xml"/></Relationships>
</file>

<file path=ppt/notesSlides/_rels/notesSlide211.xml.rels><?xml version="1.0" encoding="UTF-8" standalone="yes"?>
<Relationships xmlns="http://schemas.openxmlformats.org/package/2006/relationships"><Relationship Id="rId2" Type="http://purl.oclc.org/ooxml/officeDocument/relationships/slide" Target="../slides/slide227.xml"/><Relationship Id="rId1" Type="http://purl.oclc.org/ooxml/officeDocument/relationships/notesMaster" Target="../notesMasters/notesMaster1.xml"/></Relationships>
</file>

<file path=ppt/notesSlides/_rels/notesSlide212.xml.rels><?xml version="1.0" encoding="UTF-8" standalone="yes"?>
<Relationships xmlns="http://schemas.openxmlformats.org/package/2006/relationships"><Relationship Id="rId2" Type="http://purl.oclc.org/ooxml/officeDocument/relationships/slide" Target="../slides/slide228.xml"/><Relationship Id="rId1" Type="http://purl.oclc.org/ooxml/officeDocument/relationships/notesMaster" Target="../notesMasters/notesMaster1.xml"/></Relationships>
</file>

<file path=ppt/notesSlides/_rels/notesSlide213.xml.rels><?xml version="1.0" encoding="UTF-8" standalone="yes"?>
<Relationships xmlns="http://schemas.openxmlformats.org/package/2006/relationships"><Relationship Id="rId2" Type="http://purl.oclc.org/ooxml/officeDocument/relationships/slide" Target="../slides/slide229.xml"/><Relationship Id="rId1" Type="http://purl.oclc.org/ooxml/officeDocument/relationships/notesMaster" Target="../notesMasters/notesMaster1.xml"/></Relationships>
</file>

<file path=ppt/notesSlides/_rels/notesSlide214.xml.rels><?xml version="1.0" encoding="UTF-8" standalone="yes"?>
<Relationships xmlns="http://schemas.openxmlformats.org/package/2006/relationships"><Relationship Id="rId2" Type="http://purl.oclc.org/ooxml/officeDocument/relationships/slide" Target="../slides/slide230.xml"/><Relationship Id="rId1" Type="http://purl.oclc.org/ooxml/officeDocument/relationships/notesMaster" Target="../notesMasters/notesMaster1.xml"/></Relationships>
</file>

<file path=ppt/notesSlides/_rels/notesSlide215.xml.rels><?xml version="1.0" encoding="UTF-8" standalone="yes"?>
<Relationships xmlns="http://schemas.openxmlformats.org/package/2006/relationships"><Relationship Id="rId2" Type="http://purl.oclc.org/ooxml/officeDocument/relationships/slide" Target="../slides/slide231.xml"/><Relationship Id="rId1" Type="http://purl.oclc.org/ooxml/officeDocument/relationships/notesMaster" Target="../notesMasters/notesMaster1.xml"/></Relationships>
</file>

<file path=ppt/notesSlides/_rels/notesSlide216.xml.rels><?xml version="1.0" encoding="UTF-8" standalone="yes"?>
<Relationships xmlns="http://schemas.openxmlformats.org/package/2006/relationships"><Relationship Id="rId2" Type="http://purl.oclc.org/ooxml/officeDocument/relationships/slide" Target="../slides/slide232.xml"/><Relationship Id="rId1" Type="http://purl.oclc.org/ooxml/officeDocument/relationships/notesMaster" Target="../notesMasters/notesMaster1.xml"/></Relationships>
</file>

<file path=ppt/notesSlides/_rels/notesSlide217.xml.rels><?xml version="1.0" encoding="UTF-8" standalone="yes"?>
<Relationships xmlns="http://schemas.openxmlformats.org/package/2006/relationships"><Relationship Id="rId2" Type="http://purl.oclc.org/ooxml/officeDocument/relationships/slide" Target="../slides/slide233.xml"/><Relationship Id="rId1" Type="http://purl.oclc.org/ooxml/officeDocument/relationships/notesMaster" Target="../notesMasters/notesMaster1.xml"/></Relationships>
</file>

<file path=ppt/notesSlides/_rels/notesSlide218.xml.rels><?xml version="1.0" encoding="UTF-8" standalone="yes"?>
<Relationships xmlns="http://schemas.openxmlformats.org/package/2006/relationships"><Relationship Id="rId2" Type="http://purl.oclc.org/ooxml/officeDocument/relationships/slide" Target="../slides/slide234.xml"/><Relationship Id="rId1" Type="http://purl.oclc.org/ooxml/officeDocument/relationships/notesMaster" Target="../notesMasters/notesMaster1.xml"/></Relationships>
</file>

<file path=ppt/notesSlides/_rels/notesSlide219.xml.rels><?xml version="1.0" encoding="UTF-8" standalone="yes"?>
<Relationships xmlns="http://schemas.openxmlformats.org/package/2006/relationships"><Relationship Id="rId2" Type="http://purl.oclc.org/ooxml/officeDocument/relationships/slide" Target="../slides/slide235.xml"/><Relationship Id="rId1" Type="http://purl.oclc.org/ooxml/officeDocument/relationships/notesMaster" Target="../notesMasters/notesMaster1.xml"/></Relationships>
</file>

<file path=ppt/notesSlides/_rels/notesSlide22.xml.rels><?xml version="1.0" encoding="UTF-8" standalone="yes"?>
<Relationships xmlns="http://schemas.openxmlformats.org/package/2006/relationships"><Relationship Id="rId2" Type="http://purl.oclc.org/ooxml/officeDocument/relationships/slide" Target="../slides/slide22.xml"/><Relationship Id="rId1" Type="http://purl.oclc.org/ooxml/officeDocument/relationships/notesMaster" Target="../notesMasters/notesMaster1.xml"/></Relationships>
</file>

<file path=ppt/notesSlides/_rels/notesSlide220.xml.rels><?xml version="1.0" encoding="UTF-8" standalone="yes"?>
<Relationships xmlns="http://schemas.openxmlformats.org/package/2006/relationships"><Relationship Id="rId2" Type="http://purl.oclc.org/ooxml/officeDocument/relationships/slide" Target="../slides/slide236.xml"/><Relationship Id="rId1" Type="http://purl.oclc.org/ooxml/officeDocument/relationships/notesMaster" Target="../notesMasters/notesMaster1.xml"/></Relationships>
</file>

<file path=ppt/notesSlides/_rels/notesSlide221.xml.rels><?xml version="1.0" encoding="UTF-8" standalone="yes"?>
<Relationships xmlns="http://schemas.openxmlformats.org/package/2006/relationships"><Relationship Id="rId2" Type="http://purl.oclc.org/ooxml/officeDocument/relationships/slide" Target="../slides/slide237.xml"/><Relationship Id="rId1" Type="http://purl.oclc.org/ooxml/officeDocument/relationships/notesMaster" Target="../notesMasters/notesMaster1.xml"/></Relationships>
</file>

<file path=ppt/notesSlides/_rels/notesSlide222.xml.rels><?xml version="1.0" encoding="UTF-8" standalone="yes"?>
<Relationships xmlns="http://schemas.openxmlformats.org/package/2006/relationships"><Relationship Id="rId2" Type="http://purl.oclc.org/ooxml/officeDocument/relationships/slide" Target="../slides/slide238.xml"/><Relationship Id="rId1" Type="http://purl.oclc.org/ooxml/officeDocument/relationships/notesMaster" Target="../notesMasters/notesMaster1.xml"/></Relationships>
</file>

<file path=ppt/notesSlides/_rels/notesSlide223.xml.rels><?xml version="1.0" encoding="UTF-8" standalone="yes"?>
<Relationships xmlns="http://schemas.openxmlformats.org/package/2006/relationships"><Relationship Id="rId2" Type="http://purl.oclc.org/ooxml/officeDocument/relationships/slide" Target="../slides/slide239.xml"/><Relationship Id="rId1" Type="http://purl.oclc.org/ooxml/officeDocument/relationships/notesMaster" Target="../notesMasters/notesMaster1.xml"/></Relationships>
</file>

<file path=ppt/notesSlides/_rels/notesSlide224.xml.rels><?xml version="1.0" encoding="UTF-8" standalone="yes"?>
<Relationships xmlns="http://schemas.openxmlformats.org/package/2006/relationships"><Relationship Id="rId2" Type="http://purl.oclc.org/ooxml/officeDocument/relationships/slide" Target="../slides/slide240.xml"/><Relationship Id="rId1" Type="http://purl.oclc.org/ooxml/officeDocument/relationships/notesMaster" Target="../notesMasters/notesMaster1.xml"/></Relationships>
</file>

<file path=ppt/notesSlides/_rels/notesSlide225.xml.rels><?xml version="1.0" encoding="UTF-8" standalone="yes"?>
<Relationships xmlns="http://schemas.openxmlformats.org/package/2006/relationships"><Relationship Id="rId2" Type="http://purl.oclc.org/ooxml/officeDocument/relationships/slide" Target="../slides/slide241.xml"/><Relationship Id="rId1" Type="http://purl.oclc.org/ooxml/officeDocument/relationships/notesMaster" Target="../notesMasters/notesMaster1.xml"/></Relationships>
</file>

<file path=ppt/notesSlides/_rels/notesSlide226.xml.rels><?xml version="1.0" encoding="UTF-8" standalone="yes"?>
<Relationships xmlns="http://schemas.openxmlformats.org/package/2006/relationships"><Relationship Id="rId2" Type="http://purl.oclc.org/ooxml/officeDocument/relationships/slide" Target="../slides/slide242.xml"/><Relationship Id="rId1" Type="http://purl.oclc.org/ooxml/officeDocument/relationships/notesMaster" Target="../notesMasters/notesMaster1.xml"/></Relationships>
</file>

<file path=ppt/notesSlides/_rels/notesSlide227.xml.rels><?xml version="1.0" encoding="UTF-8" standalone="yes"?>
<Relationships xmlns="http://schemas.openxmlformats.org/package/2006/relationships"><Relationship Id="rId2" Type="http://purl.oclc.org/ooxml/officeDocument/relationships/slide" Target="../slides/slide243.xml"/><Relationship Id="rId1" Type="http://purl.oclc.org/ooxml/officeDocument/relationships/notesMaster" Target="../notesMasters/notesMaster1.xml"/></Relationships>
</file>

<file path=ppt/notesSlides/_rels/notesSlide228.xml.rels><?xml version="1.0" encoding="UTF-8" standalone="yes"?>
<Relationships xmlns="http://schemas.openxmlformats.org/package/2006/relationships"><Relationship Id="rId2" Type="http://purl.oclc.org/ooxml/officeDocument/relationships/slide" Target="../slides/slide245.xml"/><Relationship Id="rId1" Type="http://purl.oclc.org/ooxml/officeDocument/relationships/notesMaster" Target="../notesMasters/notesMaster1.xml"/></Relationships>
</file>

<file path=ppt/notesSlides/_rels/notesSlide229.xml.rels><?xml version="1.0" encoding="UTF-8" standalone="yes"?>
<Relationships xmlns="http://schemas.openxmlformats.org/package/2006/relationships"><Relationship Id="rId2" Type="http://purl.oclc.org/ooxml/officeDocument/relationships/slide" Target="../slides/slide246.xml"/><Relationship Id="rId1" Type="http://purl.oclc.org/ooxml/officeDocument/relationships/notesMaster" Target="../notesMasters/notesMaster1.xml"/></Relationships>
</file>

<file path=ppt/notesSlides/_rels/notesSlide23.xml.rels><?xml version="1.0" encoding="UTF-8" standalone="yes"?>
<Relationships xmlns="http://schemas.openxmlformats.org/package/2006/relationships"><Relationship Id="rId2" Type="http://purl.oclc.org/ooxml/officeDocument/relationships/slide" Target="../slides/slide23.xml"/><Relationship Id="rId1" Type="http://purl.oclc.org/ooxml/officeDocument/relationships/notesMaster" Target="../notesMasters/notesMaster1.xml"/></Relationships>
</file>

<file path=ppt/notesSlides/_rels/notesSlide230.xml.rels><?xml version="1.0" encoding="UTF-8" standalone="yes"?>
<Relationships xmlns="http://schemas.openxmlformats.org/package/2006/relationships"><Relationship Id="rId2" Type="http://purl.oclc.org/ooxml/officeDocument/relationships/slide" Target="../slides/slide247.xml"/><Relationship Id="rId1" Type="http://purl.oclc.org/ooxml/officeDocument/relationships/notesMaster" Target="../notesMasters/notesMaster1.xml"/></Relationships>
</file>

<file path=ppt/notesSlides/_rels/notesSlide231.xml.rels><?xml version="1.0" encoding="UTF-8" standalone="yes"?>
<Relationships xmlns="http://schemas.openxmlformats.org/package/2006/relationships"><Relationship Id="rId2" Type="http://purl.oclc.org/ooxml/officeDocument/relationships/slide" Target="../slides/slide248.xml"/><Relationship Id="rId1" Type="http://purl.oclc.org/ooxml/officeDocument/relationships/notesMaster" Target="../notesMasters/notesMaster1.xml"/></Relationships>
</file>

<file path=ppt/notesSlides/_rels/notesSlide232.xml.rels><?xml version="1.0" encoding="UTF-8" standalone="yes"?>
<Relationships xmlns="http://schemas.openxmlformats.org/package/2006/relationships"><Relationship Id="rId2" Type="http://purl.oclc.org/ooxml/officeDocument/relationships/slide" Target="../slides/slide249.xml"/><Relationship Id="rId1" Type="http://purl.oclc.org/ooxml/officeDocument/relationships/notesMaster" Target="../notesMasters/notesMaster1.xml"/></Relationships>
</file>

<file path=ppt/notesSlides/_rels/notesSlide233.xml.rels><?xml version="1.0" encoding="UTF-8" standalone="yes"?>
<Relationships xmlns="http://schemas.openxmlformats.org/package/2006/relationships"><Relationship Id="rId2" Type="http://purl.oclc.org/ooxml/officeDocument/relationships/slide" Target="../slides/slide250.xml"/><Relationship Id="rId1" Type="http://purl.oclc.org/ooxml/officeDocument/relationships/notesMaster" Target="../notesMasters/notesMaster1.xml"/></Relationships>
</file>

<file path=ppt/notesSlides/_rels/notesSlide234.xml.rels><?xml version="1.0" encoding="UTF-8" standalone="yes"?>
<Relationships xmlns="http://schemas.openxmlformats.org/package/2006/relationships"><Relationship Id="rId2" Type="http://purl.oclc.org/ooxml/officeDocument/relationships/slide" Target="../slides/slide251.xml"/><Relationship Id="rId1" Type="http://purl.oclc.org/ooxml/officeDocument/relationships/notesMaster" Target="../notesMasters/notesMaster1.xml"/></Relationships>
</file>

<file path=ppt/notesSlides/_rels/notesSlide235.xml.rels><?xml version="1.0" encoding="UTF-8" standalone="yes"?>
<Relationships xmlns="http://schemas.openxmlformats.org/package/2006/relationships"><Relationship Id="rId2" Type="http://purl.oclc.org/ooxml/officeDocument/relationships/slide" Target="../slides/slide252.xml"/><Relationship Id="rId1" Type="http://purl.oclc.org/ooxml/officeDocument/relationships/notesMaster" Target="../notesMasters/notesMaster1.xml"/></Relationships>
</file>

<file path=ppt/notesSlides/_rels/notesSlide236.xml.rels><?xml version="1.0" encoding="UTF-8" standalone="yes"?>
<Relationships xmlns="http://schemas.openxmlformats.org/package/2006/relationships"><Relationship Id="rId2" Type="http://purl.oclc.org/ooxml/officeDocument/relationships/slide" Target="../slides/slide253.xml"/><Relationship Id="rId1" Type="http://purl.oclc.org/ooxml/officeDocument/relationships/notesMaster" Target="../notesMasters/notesMaster1.xml"/></Relationships>
</file>

<file path=ppt/notesSlides/_rels/notesSlide237.xml.rels><?xml version="1.0" encoding="UTF-8" standalone="yes"?>
<Relationships xmlns="http://schemas.openxmlformats.org/package/2006/relationships"><Relationship Id="rId2" Type="http://purl.oclc.org/ooxml/officeDocument/relationships/slide" Target="../slides/slide254.xml"/><Relationship Id="rId1" Type="http://purl.oclc.org/ooxml/officeDocument/relationships/notesMaster" Target="../notesMasters/notesMaster1.xml"/></Relationships>
</file>

<file path=ppt/notesSlides/_rels/notesSlide238.xml.rels><?xml version="1.0" encoding="UTF-8" standalone="yes"?>
<Relationships xmlns="http://schemas.openxmlformats.org/package/2006/relationships"><Relationship Id="rId2" Type="http://purl.oclc.org/ooxml/officeDocument/relationships/slide" Target="../slides/slide255.xml"/><Relationship Id="rId1" Type="http://purl.oclc.org/ooxml/officeDocument/relationships/notesMaster" Target="../notesMasters/notesMaster1.xml"/></Relationships>
</file>

<file path=ppt/notesSlides/_rels/notesSlide239.xml.rels><?xml version="1.0" encoding="UTF-8" standalone="yes"?>
<Relationships xmlns="http://schemas.openxmlformats.org/package/2006/relationships"><Relationship Id="rId2" Type="http://purl.oclc.org/ooxml/officeDocument/relationships/slide" Target="../slides/slide256.xml"/><Relationship Id="rId1" Type="http://purl.oclc.org/ooxml/officeDocument/relationships/notesMaster" Target="../notesMasters/notesMaster1.xml"/></Relationships>
</file>

<file path=ppt/notesSlides/_rels/notesSlide24.xml.rels><?xml version="1.0" encoding="UTF-8" standalone="yes"?>
<Relationships xmlns="http://schemas.openxmlformats.org/package/2006/relationships"><Relationship Id="rId2" Type="http://purl.oclc.org/ooxml/officeDocument/relationships/slide" Target="../slides/slide24.xml"/><Relationship Id="rId1" Type="http://purl.oclc.org/ooxml/officeDocument/relationships/notesMaster" Target="../notesMasters/notesMaster1.xml"/></Relationships>
</file>

<file path=ppt/notesSlides/_rels/notesSlide240.xml.rels><?xml version="1.0" encoding="UTF-8" standalone="yes"?>
<Relationships xmlns="http://schemas.openxmlformats.org/package/2006/relationships"><Relationship Id="rId2" Type="http://purl.oclc.org/ooxml/officeDocument/relationships/slide" Target="../slides/slide257.xml"/><Relationship Id="rId1" Type="http://purl.oclc.org/ooxml/officeDocument/relationships/notesMaster" Target="../notesMasters/notesMaster1.xml"/></Relationships>
</file>

<file path=ppt/notesSlides/_rels/notesSlide241.xml.rels><?xml version="1.0" encoding="UTF-8" standalone="yes"?>
<Relationships xmlns="http://schemas.openxmlformats.org/package/2006/relationships"><Relationship Id="rId2" Type="http://purl.oclc.org/ooxml/officeDocument/relationships/slide" Target="../slides/slide258.xml"/><Relationship Id="rId1" Type="http://purl.oclc.org/ooxml/officeDocument/relationships/notesMaster" Target="../notesMasters/notesMaster1.xml"/></Relationships>
</file>

<file path=ppt/notesSlides/_rels/notesSlide242.xml.rels><?xml version="1.0" encoding="UTF-8" standalone="yes"?>
<Relationships xmlns="http://schemas.openxmlformats.org/package/2006/relationships"><Relationship Id="rId2" Type="http://purl.oclc.org/ooxml/officeDocument/relationships/slide" Target="../slides/slide259.xml"/><Relationship Id="rId1" Type="http://purl.oclc.org/ooxml/officeDocument/relationships/notesMaster" Target="../notesMasters/notesMaster1.xml"/></Relationships>
</file>

<file path=ppt/notesSlides/_rels/notesSlide243.xml.rels><?xml version="1.0" encoding="UTF-8" standalone="yes"?>
<Relationships xmlns="http://schemas.openxmlformats.org/package/2006/relationships"><Relationship Id="rId2" Type="http://purl.oclc.org/ooxml/officeDocument/relationships/slide" Target="../slides/slide262.xml"/><Relationship Id="rId1" Type="http://purl.oclc.org/ooxml/officeDocument/relationships/notesMaster" Target="../notesMasters/notesMaster1.xml"/></Relationships>
</file>

<file path=ppt/notesSlides/_rels/notesSlide244.xml.rels><?xml version="1.0" encoding="UTF-8" standalone="yes"?>
<Relationships xmlns="http://schemas.openxmlformats.org/package/2006/relationships"><Relationship Id="rId2" Type="http://purl.oclc.org/ooxml/officeDocument/relationships/slide" Target="../slides/slide263.xml"/><Relationship Id="rId1" Type="http://purl.oclc.org/ooxml/officeDocument/relationships/notesMaster" Target="../notesMasters/notesMaster1.xml"/></Relationships>
</file>

<file path=ppt/notesSlides/_rels/notesSlide245.xml.rels><?xml version="1.0" encoding="UTF-8" standalone="yes"?>
<Relationships xmlns="http://schemas.openxmlformats.org/package/2006/relationships"><Relationship Id="rId2" Type="http://purl.oclc.org/ooxml/officeDocument/relationships/slide" Target="../slides/slide264.xml"/><Relationship Id="rId1" Type="http://purl.oclc.org/ooxml/officeDocument/relationships/notesMaster" Target="../notesMasters/notesMaster1.xml"/></Relationships>
</file>

<file path=ppt/notesSlides/_rels/notesSlide246.xml.rels><?xml version="1.0" encoding="UTF-8" standalone="yes"?>
<Relationships xmlns="http://schemas.openxmlformats.org/package/2006/relationships"><Relationship Id="rId2" Type="http://purl.oclc.org/ooxml/officeDocument/relationships/slide" Target="../slides/slide265.xml"/><Relationship Id="rId1" Type="http://purl.oclc.org/ooxml/officeDocument/relationships/notesMaster" Target="../notesMasters/notesMaster1.xml"/></Relationships>
</file>

<file path=ppt/notesSlides/_rels/notesSlide247.xml.rels><?xml version="1.0" encoding="UTF-8" standalone="yes"?>
<Relationships xmlns="http://schemas.openxmlformats.org/package/2006/relationships"><Relationship Id="rId2" Type="http://purl.oclc.org/ooxml/officeDocument/relationships/slide" Target="../slides/slide266.xml"/><Relationship Id="rId1" Type="http://purl.oclc.org/ooxml/officeDocument/relationships/notesMaster" Target="../notesMasters/notesMaster1.xml"/></Relationships>
</file>

<file path=ppt/notesSlides/_rels/notesSlide248.xml.rels><?xml version="1.0" encoding="UTF-8" standalone="yes"?>
<Relationships xmlns="http://schemas.openxmlformats.org/package/2006/relationships"><Relationship Id="rId2" Type="http://purl.oclc.org/ooxml/officeDocument/relationships/slide" Target="../slides/slide268.xml"/><Relationship Id="rId1" Type="http://purl.oclc.org/ooxml/officeDocument/relationships/notesMaster" Target="../notesMasters/notesMaster1.xml"/></Relationships>
</file>

<file path=ppt/notesSlides/_rels/notesSlide249.xml.rels><?xml version="1.0" encoding="UTF-8" standalone="yes"?>
<Relationships xmlns="http://schemas.openxmlformats.org/package/2006/relationships"><Relationship Id="rId2" Type="http://purl.oclc.org/ooxml/officeDocument/relationships/slide" Target="../slides/slide269.xml"/><Relationship Id="rId1" Type="http://purl.oclc.org/ooxml/officeDocument/relationships/notesMaster" Target="../notesMasters/notesMaster1.xml"/></Relationships>
</file>

<file path=ppt/notesSlides/_rels/notesSlide25.xml.rels><?xml version="1.0" encoding="UTF-8" standalone="yes"?>
<Relationships xmlns="http://schemas.openxmlformats.org/package/2006/relationships"><Relationship Id="rId2" Type="http://purl.oclc.org/ooxml/officeDocument/relationships/slide" Target="../slides/slide25.xml"/><Relationship Id="rId1" Type="http://purl.oclc.org/ooxml/officeDocument/relationships/notesMaster" Target="../notesMasters/notesMaster1.xml"/></Relationships>
</file>

<file path=ppt/notesSlides/_rels/notesSlide250.xml.rels><?xml version="1.0" encoding="UTF-8" standalone="yes"?>
<Relationships xmlns="http://schemas.openxmlformats.org/package/2006/relationships"><Relationship Id="rId2" Type="http://purl.oclc.org/ooxml/officeDocument/relationships/slide" Target="../slides/slide270.xml"/><Relationship Id="rId1" Type="http://purl.oclc.org/ooxml/officeDocument/relationships/notesMaster" Target="../notesMasters/notesMaster1.xml"/></Relationships>
</file>

<file path=ppt/notesSlides/_rels/notesSlide251.xml.rels><?xml version="1.0" encoding="UTF-8" standalone="yes"?>
<Relationships xmlns="http://schemas.openxmlformats.org/package/2006/relationships"><Relationship Id="rId2" Type="http://purl.oclc.org/ooxml/officeDocument/relationships/slide" Target="../slides/slide271.xml"/><Relationship Id="rId1" Type="http://purl.oclc.org/ooxml/officeDocument/relationships/notesMaster" Target="../notesMasters/notesMaster1.xml"/></Relationships>
</file>

<file path=ppt/notesSlides/_rels/notesSlide252.xml.rels><?xml version="1.0" encoding="UTF-8" standalone="yes"?>
<Relationships xmlns="http://schemas.openxmlformats.org/package/2006/relationships"><Relationship Id="rId2" Type="http://purl.oclc.org/ooxml/officeDocument/relationships/slide" Target="../slides/slide272.xml"/><Relationship Id="rId1" Type="http://purl.oclc.org/ooxml/officeDocument/relationships/notesMaster" Target="../notesMasters/notesMaster1.xml"/></Relationships>
</file>

<file path=ppt/notesSlides/_rels/notesSlide253.xml.rels><?xml version="1.0" encoding="UTF-8" standalone="yes"?>
<Relationships xmlns="http://schemas.openxmlformats.org/package/2006/relationships"><Relationship Id="rId2" Type="http://purl.oclc.org/ooxml/officeDocument/relationships/slide" Target="../slides/slide273.xml"/><Relationship Id="rId1" Type="http://purl.oclc.org/ooxml/officeDocument/relationships/notesMaster" Target="../notesMasters/notesMaster1.xml"/></Relationships>
</file>

<file path=ppt/notesSlides/_rels/notesSlide254.xml.rels><?xml version="1.0" encoding="UTF-8" standalone="yes"?>
<Relationships xmlns="http://schemas.openxmlformats.org/package/2006/relationships"><Relationship Id="rId2" Type="http://purl.oclc.org/ooxml/officeDocument/relationships/slide" Target="../slides/slide274.xml"/><Relationship Id="rId1" Type="http://purl.oclc.org/ooxml/officeDocument/relationships/notesMaster" Target="../notesMasters/notesMaster1.xml"/></Relationships>
</file>

<file path=ppt/notesSlides/_rels/notesSlide255.xml.rels><?xml version="1.0" encoding="UTF-8" standalone="yes"?>
<Relationships xmlns="http://schemas.openxmlformats.org/package/2006/relationships"><Relationship Id="rId2" Type="http://purl.oclc.org/ooxml/officeDocument/relationships/slide" Target="../slides/slide275.xml"/><Relationship Id="rId1" Type="http://purl.oclc.org/ooxml/officeDocument/relationships/notesMaster" Target="../notesMasters/notesMaster1.xml"/></Relationships>
</file>

<file path=ppt/notesSlides/_rels/notesSlide256.xml.rels><?xml version="1.0" encoding="UTF-8" standalone="yes"?>
<Relationships xmlns="http://schemas.openxmlformats.org/package/2006/relationships"><Relationship Id="rId2" Type="http://purl.oclc.org/ooxml/officeDocument/relationships/slide" Target="../slides/slide276.xml"/><Relationship Id="rId1" Type="http://purl.oclc.org/ooxml/officeDocument/relationships/notesMaster" Target="../notesMasters/notesMaster1.xml"/></Relationships>
</file>

<file path=ppt/notesSlides/_rels/notesSlide257.xml.rels><?xml version="1.0" encoding="UTF-8" standalone="yes"?>
<Relationships xmlns="http://schemas.openxmlformats.org/package/2006/relationships"><Relationship Id="rId2" Type="http://purl.oclc.org/ooxml/officeDocument/relationships/slide" Target="../slides/slide277.xml"/><Relationship Id="rId1" Type="http://purl.oclc.org/ooxml/officeDocument/relationships/notesMaster" Target="../notesMasters/notesMaster1.xml"/></Relationships>
</file>

<file path=ppt/notesSlides/_rels/notesSlide258.xml.rels><?xml version="1.0" encoding="UTF-8" standalone="yes"?>
<Relationships xmlns="http://schemas.openxmlformats.org/package/2006/relationships"><Relationship Id="rId2" Type="http://purl.oclc.org/ooxml/officeDocument/relationships/slide" Target="../slides/slide278.xml"/><Relationship Id="rId1" Type="http://purl.oclc.org/ooxml/officeDocument/relationships/notesMaster" Target="../notesMasters/notesMaster1.xml"/></Relationships>
</file>

<file path=ppt/notesSlides/_rels/notesSlide259.xml.rels><?xml version="1.0" encoding="UTF-8" standalone="yes"?>
<Relationships xmlns="http://schemas.openxmlformats.org/package/2006/relationships"><Relationship Id="rId2" Type="http://purl.oclc.org/ooxml/officeDocument/relationships/slide" Target="../slides/slide279.xml"/><Relationship Id="rId1" Type="http://purl.oclc.org/ooxml/officeDocument/relationships/notesMaster" Target="../notesMasters/notesMaster1.xml"/></Relationships>
</file>

<file path=ppt/notesSlides/_rels/notesSlide26.xml.rels><?xml version="1.0" encoding="UTF-8" standalone="yes"?>
<Relationships xmlns="http://schemas.openxmlformats.org/package/2006/relationships"><Relationship Id="rId2" Type="http://purl.oclc.org/ooxml/officeDocument/relationships/slide" Target="../slides/slide26.xml"/><Relationship Id="rId1" Type="http://purl.oclc.org/ooxml/officeDocument/relationships/notesMaster" Target="../notesMasters/notesMaster1.xml"/></Relationships>
</file>

<file path=ppt/notesSlides/_rels/notesSlide260.xml.rels><?xml version="1.0" encoding="UTF-8" standalone="yes"?>
<Relationships xmlns="http://schemas.openxmlformats.org/package/2006/relationships"><Relationship Id="rId2" Type="http://purl.oclc.org/ooxml/officeDocument/relationships/slide" Target="../slides/slide280.xml"/><Relationship Id="rId1" Type="http://purl.oclc.org/ooxml/officeDocument/relationships/notesMaster" Target="../notesMasters/notesMaster1.xml"/></Relationships>
</file>

<file path=ppt/notesSlides/_rels/notesSlide261.xml.rels><?xml version="1.0" encoding="UTF-8" standalone="yes"?>
<Relationships xmlns="http://schemas.openxmlformats.org/package/2006/relationships"><Relationship Id="rId2" Type="http://purl.oclc.org/ooxml/officeDocument/relationships/slide" Target="../slides/slide281.xml"/><Relationship Id="rId1" Type="http://purl.oclc.org/ooxml/officeDocument/relationships/notesMaster" Target="../notesMasters/notesMaster1.xml"/></Relationships>
</file>

<file path=ppt/notesSlides/_rels/notesSlide262.xml.rels><?xml version="1.0" encoding="UTF-8" standalone="yes"?>
<Relationships xmlns="http://schemas.openxmlformats.org/package/2006/relationships"><Relationship Id="rId2" Type="http://purl.oclc.org/ooxml/officeDocument/relationships/slide" Target="../slides/slide282.xml"/><Relationship Id="rId1" Type="http://purl.oclc.org/ooxml/officeDocument/relationships/notesMaster" Target="../notesMasters/notesMaster1.xml"/></Relationships>
</file>

<file path=ppt/notesSlides/_rels/notesSlide263.xml.rels><?xml version="1.0" encoding="UTF-8" standalone="yes"?>
<Relationships xmlns="http://schemas.openxmlformats.org/package/2006/relationships"><Relationship Id="rId2" Type="http://purl.oclc.org/ooxml/officeDocument/relationships/slide" Target="../slides/slide283.xml"/><Relationship Id="rId1" Type="http://purl.oclc.org/ooxml/officeDocument/relationships/notesMaster" Target="../notesMasters/notesMaster1.xml"/></Relationships>
</file>

<file path=ppt/notesSlides/_rels/notesSlide264.xml.rels><?xml version="1.0" encoding="UTF-8" standalone="yes"?>
<Relationships xmlns="http://schemas.openxmlformats.org/package/2006/relationships"><Relationship Id="rId2" Type="http://purl.oclc.org/ooxml/officeDocument/relationships/slide" Target="../slides/slide284.xml"/><Relationship Id="rId1" Type="http://purl.oclc.org/ooxml/officeDocument/relationships/notesMaster" Target="../notesMasters/notesMaster1.xml"/></Relationships>
</file>

<file path=ppt/notesSlides/_rels/notesSlide265.xml.rels><?xml version="1.0" encoding="UTF-8" standalone="yes"?>
<Relationships xmlns="http://schemas.openxmlformats.org/package/2006/relationships"><Relationship Id="rId2" Type="http://purl.oclc.org/ooxml/officeDocument/relationships/slide" Target="../slides/slide285.xml"/><Relationship Id="rId1" Type="http://purl.oclc.org/ooxml/officeDocument/relationships/notesMaster" Target="../notesMasters/notesMaster1.xml"/></Relationships>
</file>

<file path=ppt/notesSlides/_rels/notesSlide266.xml.rels><?xml version="1.0" encoding="UTF-8" standalone="yes"?>
<Relationships xmlns="http://schemas.openxmlformats.org/package/2006/relationships"><Relationship Id="rId2" Type="http://purl.oclc.org/ooxml/officeDocument/relationships/slide" Target="../slides/slide286.xml"/><Relationship Id="rId1" Type="http://purl.oclc.org/ooxml/officeDocument/relationships/notesMaster" Target="../notesMasters/notesMaster1.xml"/></Relationships>
</file>

<file path=ppt/notesSlides/_rels/notesSlide267.xml.rels><?xml version="1.0" encoding="UTF-8" standalone="yes"?>
<Relationships xmlns="http://schemas.openxmlformats.org/package/2006/relationships"><Relationship Id="rId2" Type="http://purl.oclc.org/ooxml/officeDocument/relationships/slide" Target="../slides/slide288.xml"/><Relationship Id="rId1" Type="http://purl.oclc.org/ooxml/officeDocument/relationships/notesMaster" Target="../notesMasters/notesMaster1.xml"/></Relationships>
</file>

<file path=ppt/notesSlides/_rels/notesSlide268.xml.rels><?xml version="1.0" encoding="UTF-8" standalone="yes"?>
<Relationships xmlns="http://schemas.openxmlformats.org/package/2006/relationships"><Relationship Id="rId2" Type="http://purl.oclc.org/ooxml/officeDocument/relationships/slide" Target="../slides/slide289.xml"/><Relationship Id="rId1" Type="http://purl.oclc.org/ooxml/officeDocument/relationships/notesMaster" Target="../notesMasters/notesMaster1.xml"/></Relationships>
</file>

<file path=ppt/notesSlides/_rels/notesSlide269.xml.rels><?xml version="1.0" encoding="UTF-8" standalone="yes"?>
<Relationships xmlns="http://schemas.openxmlformats.org/package/2006/relationships"><Relationship Id="rId2" Type="http://purl.oclc.org/ooxml/officeDocument/relationships/slide" Target="../slides/slide290.xml"/><Relationship Id="rId1" Type="http://purl.oclc.org/ooxml/officeDocument/relationships/notesMaster" Target="../notesMasters/notesMaster1.xml"/></Relationships>
</file>

<file path=ppt/notesSlides/_rels/notesSlide27.xml.rels><?xml version="1.0" encoding="UTF-8" standalone="yes"?>
<Relationships xmlns="http://schemas.openxmlformats.org/package/2006/relationships"><Relationship Id="rId2" Type="http://purl.oclc.org/ooxml/officeDocument/relationships/slide" Target="../slides/slide27.xml"/><Relationship Id="rId1" Type="http://purl.oclc.org/ooxml/officeDocument/relationships/notesMaster" Target="../notesMasters/notesMaster1.xml"/></Relationships>
</file>

<file path=ppt/notesSlides/_rels/notesSlide270.xml.rels><?xml version="1.0" encoding="UTF-8" standalone="yes"?>
<Relationships xmlns="http://schemas.openxmlformats.org/package/2006/relationships"><Relationship Id="rId2" Type="http://purl.oclc.org/ooxml/officeDocument/relationships/slide" Target="../slides/slide291.xml"/><Relationship Id="rId1" Type="http://purl.oclc.org/ooxml/officeDocument/relationships/notesMaster" Target="../notesMasters/notesMaster1.xml"/></Relationships>
</file>

<file path=ppt/notesSlides/_rels/notesSlide271.xml.rels><?xml version="1.0" encoding="UTF-8" standalone="yes"?>
<Relationships xmlns="http://schemas.openxmlformats.org/package/2006/relationships"><Relationship Id="rId2" Type="http://purl.oclc.org/ooxml/officeDocument/relationships/slide" Target="../slides/slide292.xml"/><Relationship Id="rId1" Type="http://purl.oclc.org/ooxml/officeDocument/relationships/notesMaster" Target="../notesMasters/notesMaster1.xml"/></Relationships>
</file>

<file path=ppt/notesSlides/_rels/notesSlide272.xml.rels><?xml version="1.0" encoding="UTF-8" standalone="yes"?>
<Relationships xmlns="http://schemas.openxmlformats.org/package/2006/relationships"><Relationship Id="rId2" Type="http://purl.oclc.org/ooxml/officeDocument/relationships/slide" Target="../slides/slide293.xml"/><Relationship Id="rId1" Type="http://purl.oclc.org/ooxml/officeDocument/relationships/notesMaster" Target="../notesMasters/notesMaster1.xml"/></Relationships>
</file>

<file path=ppt/notesSlides/_rels/notesSlide273.xml.rels><?xml version="1.0" encoding="UTF-8" standalone="yes"?>
<Relationships xmlns="http://schemas.openxmlformats.org/package/2006/relationships"><Relationship Id="rId2" Type="http://purl.oclc.org/ooxml/officeDocument/relationships/slide" Target="../slides/slide296.xml"/><Relationship Id="rId1" Type="http://purl.oclc.org/ooxml/officeDocument/relationships/notesMaster" Target="../notesMasters/notesMaster1.xml"/></Relationships>
</file>

<file path=ppt/notesSlides/_rels/notesSlide274.xml.rels><?xml version="1.0" encoding="UTF-8" standalone="yes"?>
<Relationships xmlns="http://schemas.openxmlformats.org/package/2006/relationships"><Relationship Id="rId2" Type="http://purl.oclc.org/ooxml/officeDocument/relationships/slide" Target="../slides/slide297.xml"/><Relationship Id="rId1" Type="http://purl.oclc.org/ooxml/officeDocument/relationships/notesMaster" Target="../notesMasters/notesMaster1.xml"/></Relationships>
</file>

<file path=ppt/notesSlides/_rels/notesSlide275.xml.rels><?xml version="1.0" encoding="UTF-8" standalone="yes"?>
<Relationships xmlns="http://schemas.openxmlformats.org/package/2006/relationships"><Relationship Id="rId2" Type="http://purl.oclc.org/ooxml/officeDocument/relationships/slide" Target="../slides/slide298.xml"/><Relationship Id="rId1" Type="http://purl.oclc.org/ooxml/officeDocument/relationships/notesMaster" Target="../notesMasters/notesMaster1.xml"/></Relationships>
</file>

<file path=ppt/notesSlides/_rels/notesSlide276.xml.rels><?xml version="1.0" encoding="UTF-8" standalone="yes"?>
<Relationships xmlns="http://schemas.openxmlformats.org/package/2006/relationships"><Relationship Id="rId2" Type="http://purl.oclc.org/ooxml/officeDocument/relationships/slide" Target="../slides/slide299.xml"/><Relationship Id="rId1" Type="http://purl.oclc.org/ooxml/officeDocument/relationships/notesMaster" Target="../notesMasters/notesMaster1.xml"/></Relationships>
</file>

<file path=ppt/notesSlides/_rels/notesSlide277.xml.rels><?xml version="1.0" encoding="UTF-8" standalone="yes"?>
<Relationships xmlns="http://schemas.openxmlformats.org/package/2006/relationships"><Relationship Id="rId2" Type="http://purl.oclc.org/ooxml/officeDocument/relationships/slide" Target="../slides/slide300.xml"/><Relationship Id="rId1" Type="http://purl.oclc.org/ooxml/officeDocument/relationships/notesMaster" Target="../notesMasters/notesMaster1.xml"/></Relationships>
</file>

<file path=ppt/notesSlides/_rels/notesSlide278.xml.rels><?xml version="1.0" encoding="UTF-8" standalone="yes"?>
<Relationships xmlns="http://schemas.openxmlformats.org/package/2006/relationships"><Relationship Id="rId2" Type="http://purl.oclc.org/ooxml/officeDocument/relationships/slide" Target="../slides/slide301.xml"/><Relationship Id="rId1" Type="http://purl.oclc.org/ooxml/officeDocument/relationships/notesMaster" Target="../notesMasters/notesMaster1.xml"/></Relationships>
</file>

<file path=ppt/notesSlides/_rels/notesSlide279.xml.rels><?xml version="1.0" encoding="UTF-8" standalone="yes"?>
<Relationships xmlns="http://schemas.openxmlformats.org/package/2006/relationships"><Relationship Id="rId2" Type="http://purl.oclc.org/ooxml/officeDocument/relationships/slide" Target="../slides/slide302.xml"/><Relationship Id="rId1" Type="http://purl.oclc.org/ooxml/officeDocument/relationships/notesMaster" Target="../notesMasters/notesMaster1.xml"/></Relationships>
</file>

<file path=ppt/notesSlides/_rels/notesSlide28.xml.rels><?xml version="1.0" encoding="UTF-8" standalone="yes"?>
<Relationships xmlns="http://schemas.openxmlformats.org/package/2006/relationships"><Relationship Id="rId2" Type="http://purl.oclc.org/ooxml/officeDocument/relationships/slide" Target="../slides/slide28.xml"/><Relationship Id="rId1" Type="http://purl.oclc.org/ooxml/officeDocument/relationships/notesMaster" Target="../notesMasters/notesMaster1.xml"/></Relationships>
</file>

<file path=ppt/notesSlides/_rels/notesSlide280.xml.rels><?xml version="1.0" encoding="UTF-8" standalone="yes"?>
<Relationships xmlns="http://schemas.openxmlformats.org/package/2006/relationships"><Relationship Id="rId2" Type="http://purl.oclc.org/ooxml/officeDocument/relationships/slide" Target="../slides/slide303.xml"/><Relationship Id="rId1" Type="http://purl.oclc.org/ooxml/officeDocument/relationships/notesMaster" Target="../notesMasters/notesMaster1.xml"/></Relationships>
</file>

<file path=ppt/notesSlides/_rels/notesSlide281.xml.rels><?xml version="1.0" encoding="UTF-8" standalone="yes"?>
<Relationships xmlns="http://schemas.openxmlformats.org/package/2006/relationships"><Relationship Id="rId2" Type="http://purl.oclc.org/ooxml/officeDocument/relationships/slide" Target="../slides/slide304.xml"/><Relationship Id="rId1" Type="http://purl.oclc.org/ooxml/officeDocument/relationships/notesMaster" Target="../notesMasters/notesMaster1.xml"/></Relationships>
</file>

<file path=ppt/notesSlides/_rels/notesSlide282.xml.rels><?xml version="1.0" encoding="UTF-8" standalone="yes"?>
<Relationships xmlns="http://schemas.openxmlformats.org/package/2006/relationships"><Relationship Id="rId2" Type="http://purl.oclc.org/ooxml/officeDocument/relationships/slide" Target="../slides/slide307.xml"/><Relationship Id="rId1" Type="http://purl.oclc.org/ooxml/officeDocument/relationships/notesMaster" Target="../notesMasters/notesMaster1.xml"/></Relationships>
</file>

<file path=ppt/notesSlides/_rels/notesSlide283.xml.rels><?xml version="1.0" encoding="UTF-8" standalone="yes"?>
<Relationships xmlns="http://schemas.openxmlformats.org/package/2006/relationships"><Relationship Id="rId2" Type="http://purl.oclc.org/ooxml/officeDocument/relationships/slide" Target="../slides/slide308.xml"/><Relationship Id="rId1" Type="http://purl.oclc.org/ooxml/officeDocument/relationships/notesMaster" Target="../notesMasters/notesMaster1.xml"/></Relationships>
</file>

<file path=ppt/notesSlides/_rels/notesSlide284.xml.rels><?xml version="1.0" encoding="UTF-8" standalone="yes"?>
<Relationships xmlns="http://schemas.openxmlformats.org/package/2006/relationships"><Relationship Id="rId2" Type="http://purl.oclc.org/ooxml/officeDocument/relationships/slide" Target="../slides/slide309.xml"/><Relationship Id="rId1" Type="http://purl.oclc.org/ooxml/officeDocument/relationships/notesMaster" Target="../notesMasters/notesMaster1.xml"/></Relationships>
</file>

<file path=ppt/notesSlides/_rels/notesSlide285.xml.rels><?xml version="1.0" encoding="UTF-8" standalone="yes"?>
<Relationships xmlns="http://schemas.openxmlformats.org/package/2006/relationships"><Relationship Id="rId2" Type="http://purl.oclc.org/ooxml/officeDocument/relationships/slide" Target="../slides/slide310.xml"/><Relationship Id="rId1" Type="http://purl.oclc.org/ooxml/officeDocument/relationships/notesMaster" Target="../notesMasters/notesMaster1.xml"/></Relationships>
</file>

<file path=ppt/notesSlides/_rels/notesSlide286.xml.rels><?xml version="1.0" encoding="UTF-8" standalone="yes"?>
<Relationships xmlns="http://schemas.openxmlformats.org/package/2006/relationships"><Relationship Id="rId2" Type="http://purl.oclc.org/ooxml/officeDocument/relationships/slide" Target="../slides/slide311.xml"/><Relationship Id="rId1" Type="http://purl.oclc.org/ooxml/officeDocument/relationships/notesMaster" Target="../notesMasters/notesMaster1.xml"/></Relationships>
</file>

<file path=ppt/notesSlides/_rels/notesSlide287.xml.rels><?xml version="1.0" encoding="UTF-8" standalone="yes"?>
<Relationships xmlns="http://schemas.openxmlformats.org/package/2006/relationships"><Relationship Id="rId2" Type="http://purl.oclc.org/ooxml/officeDocument/relationships/slide" Target="../slides/slide312.xml"/><Relationship Id="rId1" Type="http://purl.oclc.org/ooxml/officeDocument/relationships/notesMaster" Target="../notesMasters/notesMaster1.xml"/></Relationships>
</file>

<file path=ppt/notesSlides/_rels/notesSlide288.xml.rels><?xml version="1.0" encoding="UTF-8" standalone="yes"?>
<Relationships xmlns="http://schemas.openxmlformats.org/package/2006/relationships"><Relationship Id="rId2" Type="http://purl.oclc.org/ooxml/officeDocument/relationships/slide" Target="../slides/slide313.xml"/><Relationship Id="rId1" Type="http://purl.oclc.org/ooxml/officeDocument/relationships/notesMaster" Target="../notesMasters/notesMaster1.xml"/></Relationships>
</file>

<file path=ppt/notesSlides/_rels/notesSlide289.xml.rels><?xml version="1.0" encoding="UTF-8" standalone="yes"?>
<Relationships xmlns="http://schemas.openxmlformats.org/package/2006/relationships"><Relationship Id="rId2" Type="http://purl.oclc.org/ooxml/officeDocument/relationships/slide" Target="../slides/slide316.xml"/><Relationship Id="rId1" Type="http://purl.oclc.org/ooxml/officeDocument/relationships/notesMaster" Target="../notesMasters/notesMaster1.xml"/></Relationships>
</file>

<file path=ppt/notesSlides/_rels/notesSlide29.xml.rels><?xml version="1.0" encoding="UTF-8" standalone="yes"?>
<Relationships xmlns="http://schemas.openxmlformats.org/package/2006/relationships"><Relationship Id="rId2" Type="http://purl.oclc.org/ooxml/officeDocument/relationships/slide" Target="../slides/slide29.xml"/><Relationship Id="rId1" Type="http://purl.oclc.org/ooxml/officeDocument/relationships/notesMaster" Target="../notesMasters/notesMaster1.xml"/></Relationships>
</file>

<file path=ppt/notesSlides/_rels/notesSlide290.xml.rels><?xml version="1.0" encoding="UTF-8" standalone="yes"?>
<Relationships xmlns="http://schemas.openxmlformats.org/package/2006/relationships"><Relationship Id="rId2" Type="http://purl.oclc.org/ooxml/officeDocument/relationships/slide" Target="../slides/slide317.xml"/><Relationship Id="rId1" Type="http://purl.oclc.org/ooxml/officeDocument/relationships/notesMaster" Target="../notesMasters/notesMaster1.xml"/></Relationships>
</file>

<file path=ppt/notesSlides/_rels/notesSlide291.xml.rels><?xml version="1.0" encoding="UTF-8" standalone="yes"?>
<Relationships xmlns="http://schemas.openxmlformats.org/package/2006/relationships"><Relationship Id="rId2" Type="http://purl.oclc.org/ooxml/officeDocument/relationships/slide" Target="../slides/slide318.xml"/><Relationship Id="rId1" Type="http://purl.oclc.org/ooxml/officeDocument/relationships/notesMaster" Target="../notesMasters/notesMaster1.xml"/></Relationships>
</file>

<file path=ppt/notesSlides/_rels/notesSlide292.xml.rels><?xml version="1.0" encoding="UTF-8" standalone="yes"?>
<Relationships xmlns="http://schemas.openxmlformats.org/package/2006/relationships"><Relationship Id="rId2" Type="http://purl.oclc.org/ooxml/officeDocument/relationships/slide" Target="../slides/slide319.xml"/><Relationship Id="rId1" Type="http://purl.oclc.org/ooxml/officeDocument/relationships/notesMaster" Target="../notesMasters/notesMaster1.xml"/></Relationships>
</file>

<file path=ppt/notesSlides/_rels/notesSlide293.xml.rels><?xml version="1.0" encoding="UTF-8" standalone="yes"?>
<Relationships xmlns="http://schemas.openxmlformats.org/package/2006/relationships"><Relationship Id="rId2" Type="http://purl.oclc.org/ooxml/officeDocument/relationships/slide" Target="../slides/slide320.xml"/><Relationship Id="rId1" Type="http://purl.oclc.org/ooxml/officeDocument/relationships/notesMaster" Target="../notesMasters/notesMaster1.xml"/></Relationships>
</file>

<file path=ppt/notesSlides/_rels/notesSlide294.xml.rels><?xml version="1.0" encoding="UTF-8" standalone="yes"?>
<Relationships xmlns="http://schemas.openxmlformats.org/package/2006/relationships"><Relationship Id="rId2" Type="http://purl.oclc.org/ooxml/officeDocument/relationships/slide" Target="../slides/slide321.xml"/><Relationship Id="rId1" Type="http://purl.oclc.org/ooxml/officeDocument/relationships/notesMaster" Target="../notesMasters/notesMaster1.xml"/></Relationships>
</file>

<file path=ppt/notesSlides/_rels/notesSlide295.xml.rels><?xml version="1.0" encoding="UTF-8" standalone="yes"?>
<Relationships xmlns="http://schemas.openxmlformats.org/package/2006/relationships"><Relationship Id="rId2" Type="http://purl.oclc.org/ooxml/officeDocument/relationships/slide" Target="../slides/slide323.xml"/><Relationship Id="rId1" Type="http://purl.oclc.org/ooxml/officeDocument/relationships/notesMaster" Target="../notesMasters/notesMaster1.xml"/></Relationships>
</file>

<file path=ppt/notesSlides/_rels/notesSlide296.xml.rels><?xml version="1.0" encoding="UTF-8" standalone="yes"?>
<Relationships xmlns="http://schemas.openxmlformats.org/package/2006/relationships"><Relationship Id="rId2" Type="http://purl.oclc.org/ooxml/officeDocument/relationships/slide" Target="../slides/slide324.xml"/><Relationship Id="rId1" Type="http://purl.oclc.org/ooxml/officeDocument/relationships/notesMaster" Target="../notesMasters/notesMaster1.xml"/></Relationships>
</file>

<file path=ppt/notesSlides/_rels/notesSlide297.xml.rels><?xml version="1.0" encoding="UTF-8" standalone="yes"?>
<Relationships xmlns="http://schemas.openxmlformats.org/package/2006/relationships"><Relationship Id="rId2" Type="http://purl.oclc.org/ooxml/officeDocument/relationships/slide" Target="../slides/slide325.xml"/><Relationship Id="rId1" Type="http://purl.oclc.org/ooxml/officeDocument/relationships/notesMaster" Target="../notesMasters/notesMaster1.xml"/></Relationships>
</file>

<file path=ppt/notesSlides/_rels/notesSlide298.xml.rels><?xml version="1.0" encoding="UTF-8" standalone="yes"?>
<Relationships xmlns="http://schemas.openxmlformats.org/package/2006/relationships"><Relationship Id="rId2" Type="http://purl.oclc.org/ooxml/officeDocument/relationships/slide" Target="../slides/slide326.xml"/><Relationship Id="rId1" Type="http://purl.oclc.org/ooxml/officeDocument/relationships/notesMaster" Target="../notesMasters/notesMaster1.xml"/></Relationships>
</file>

<file path=ppt/notesSlides/_rels/notesSlide299.xml.rels><?xml version="1.0" encoding="UTF-8" standalone="yes"?>
<Relationships xmlns="http://schemas.openxmlformats.org/package/2006/relationships"><Relationship Id="rId2" Type="http://purl.oclc.org/ooxml/officeDocument/relationships/slide" Target="../slides/slide327.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30.xml.rels><?xml version="1.0" encoding="UTF-8" standalone="yes"?>
<Relationships xmlns="http://schemas.openxmlformats.org/package/2006/relationships"><Relationship Id="rId2" Type="http://purl.oclc.org/ooxml/officeDocument/relationships/slide" Target="../slides/slide30.xml"/><Relationship Id="rId1" Type="http://purl.oclc.org/ooxml/officeDocument/relationships/notesMaster" Target="../notesMasters/notesMaster1.xml"/></Relationships>
</file>

<file path=ppt/notesSlides/_rels/notesSlide300.xml.rels><?xml version="1.0" encoding="UTF-8" standalone="yes"?>
<Relationships xmlns="http://schemas.openxmlformats.org/package/2006/relationships"><Relationship Id="rId2" Type="http://purl.oclc.org/ooxml/officeDocument/relationships/slide" Target="../slides/slide328.xml"/><Relationship Id="rId1" Type="http://purl.oclc.org/ooxml/officeDocument/relationships/notesMaster" Target="../notesMasters/notesMaster1.xml"/></Relationships>
</file>

<file path=ppt/notesSlides/_rels/notesSlide301.xml.rels><?xml version="1.0" encoding="UTF-8" standalone="yes"?>
<Relationships xmlns="http://schemas.openxmlformats.org/package/2006/relationships"><Relationship Id="rId2" Type="http://purl.oclc.org/ooxml/officeDocument/relationships/slide" Target="../slides/slide329.xml"/><Relationship Id="rId1" Type="http://purl.oclc.org/ooxml/officeDocument/relationships/notesMaster" Target="../notesMasters/notesMaster1.xml"/></Relationships>
</file>

<file path=ppt/notesSlides/_rels/notesSlide302.xml.rels><?xml version="1.0" encoding="UTF-8" standalone="yes"?>
<Relationships xmlns="http://schemas.openxmlformats.org/package/2006/relationships"><Relationship Id="rId2" Type="http://purl.oclc.org/ooxml/officeDocument/relationships/slide" Target="../slides/slide330.xml"/><Relationship Id="rId1" Type="http://purl.oclc.org/ooxml/officeDocument/relationships/notesMaster" Target="../notesMasters/notesMaster1.xml"/></Relationships>
</file>

<file path=ppt/notesSlides/_rels/notesSlide303.xml.rels><?xml version="1.0" encoding="UTF-8" standalone="yes"?>
<Relationships xmlns="http://schemas.openxmlformats.org/package/2006/relationships"><Relationship Id="rId2" Type="http://purl.oclc.org/ooxml/officeDocument/relationships/slide" Target="../slides/slide331.xml"/><Relationship Id="rId1" Type="http://purl.oclc.org/ooxml/officeDocument/relationships/notesMaster" Target="../notesMasters/notesMaster1.xml"/></Relationships>
</file>

<file path=ppt/notesSlides/_rels/notesSlide304.xml.rels><?xml version="1.0" encoding="UTF-8" standalone="yes"?>
<Relationships xmlns="http://schemas.openxmlformats.org/package/2006/relationships"><Relationship Id="rId2" Type="http://purl.oclc.org/ooxml/officeDocument/relationships/slide" Target="../slides/slide332.xml"/><Relationship Id="rId1" Type="http://purl.oclc.org/ooxml/officeDocument/relationships/notesMaster" Target="../notesMasters/notesMaster1.xml"/></Relationships>
</file>

<file path=ppt/notesSlides/_rels/notesSlide305.xml.rels><?xml version="1.0" encoding="UTF-8" standalone="yes"?>
<Relationships xmlns="http://schemas.openxmlformats.org/package/2006/relationships"><Relationship Id="rId2" Type="http://purl.oclc.org/ooxml/officeDocument/relationships/slide" Target="../slides/slide333.xml"/><Relationship Id="rId1" Type="http://purl.oclc.org/ooxml/officeDocument/relationships/notesMaster" Target="../notesMasters/notesMaster1.xml"/></Relationships>
</file>

<file path=ppt/notesSlides/_rels/notesSlide306.xml.rels><?xml version="1.0" encoding="UTF-8" standalone="yes"?>
<Relationships xmlns="http://schemas.openxmlformats.org/package/2006/relationships"><Relationship Id="rId2" Type="http://purl.oclc.org/ooxml/officeDocument/relationships/slide" Target="../slides/slide334.xml"/><Relationship Id="rId1" Type="http://purl.oclc.org/ooxml/officeDocument/relationships/notesMaster" Target="../notesMasters/notesMaster1.xml"/></Relationships>
</file>

<file path=ppt/notesSlides/_rels/notesSlide307.xml.rels><?xml version="1.0" encoding="UTF-8" standalone="yes"?>
<Relationships xmlns="http://schemas.openxmlformats.org/package/2006/relationships"><Relationship Id="rId2" Type="http://purl.oclc.org/ooxml/officeDocument/relationships/slide" Target="../slides/slide335.xml"/><Relationship Id="rId1" Type="http://purl.oclc.org/ooxml/officeDocument/relationships/notesMaster" Target="../notesMasters/notesMaster1.xml"/></Relationships>
</file>

<file path=ppt/notesSlides/_rels/notesSlide308.xml.rels><?xml version="1.0" encoding="UTF-8" standalone="yes"?>
<Relationships xmlns="http://schemas.openxmlformats.org/package/2006/relationships"><Relationship Id="rId2" Type="http://purl.oclc.org/ooxml/officeDocument/relationships/slide" Target="../slides/slide336.xml"/><Relationship Id="rId1" Type="http://purl.oclc.org/ooxml/officeDocument/relationships/notesMaster" Target="../notesMasters/notesMaster1.xml"/></Relationships>
</file>

<file path=ppt/notesSlides/_rels/notesSlide309.xml.rels><?xml version="1.0" encoding="UTF-8" standalone="yes"?>
<Relationships xmlns="http://schemas.openxmlformats.org/package/2006/relationships"><Relationship Id="rId2" Type="http://purl.oclc.org/ooxml/officeDocument/relationships/slide" Target="../slides/slide337.xml"/><Relationship Id="rId1" Type="http://purl.oclc.org/ooxml/officeDocument/relationships/notesMaster" Target="../notesMasters/notesMaster1.xml"/></Relationships>
</file>

<file path=ppt/notesSlides/_rels/notesSlide31.xml.rels><?xml version="1.0" encoding="UTF-8" standalone="yes"?>
<Relationships xmlns="http://schemas.openxmlformats.org/package/2006/relationships"><Relationship Id="rId2" Type="http://purl.oclc.org/ooxml/officeDocument/relationships/slide" Target="../slides/slide31.xml"/><Relationship Id="rId1" Type="http://purl.oclc.org/ooxml/officeDocument/relationships/notesMaster" Target="../notesMasters/notesMaster1.xml"/></Relationships>
</file>

<file path=ppt/notesSlides/_rels/notesSlide310.xml.rels><?xml version="1.0" encoding="UTF-8" standalone="yes"?>
<Relationships xmlns="http://schemas.openxmlformats.org/package/2006/relationships"><Relationship Id="rId2" Type="http://purl.oclc.org/ooxml/officeDocument/relationships/slide" Target="../slides/slide338.xml"/><Relationship Id="rId1" Type="http://purl.oclc.org/ooxml/officeDocument/relationships/notesMaster" Target="../notesMasters/notesMaster1.xml"/></Relationships>
</file>

<file path=ppt/notesSlides/_rels/notesSlide311.xml.rels><?xml version="1.0" encoding="UTF-8" standalone="yes"?>
<Relationships xmlns="http://schemas.openxmlformats.org/package/2006/relationships"><Relationship Id="rId2" Type="http://purl.oclc.org/ooxml/officeDocument/relationships/slide" Target="../slides/slide339.xml"/><Relationship Id="rId1" Type="http://purl.oclc.org/ooxml/officeDocument/relationships/notesMaster" Target="../notesMasters/notesMaster1.xml"/></Relationships>
</file>

<file path=ppt/notesSlides/_rels/notesSlide312.xml.rels><?xml version="1.0" encoding="UTF-8" standalone="yes"?>
<Relationships xmlns="http://schemas.openxmlformats.org/package/2006/relationships"><Relationship Id="rId2" Type="http://purl.oclc.org/ooxml/officeDocument/relationships/slide" Target="../slides/slide340.xml"/><Relationship Id="rId1" Type="http://purl.oclc.org/ooxml/officeDocument/relationships/notesMaster" Target="../notesMasters/notesMaster1.xml"/></Relationships>
</file>

<file path=ppt/notesSlides/_rels/notesSlide313.xml.rels><?xml version="1.0" encoding="UTF-8" standalone="yes"?>
<Relationships xmlns="http://schemas.openxmlformats.org/package/2006/relationships"><Relationship Id="rId2" Type="http://purl.oclc.org/ooxml/officeDocument/relationships/slide" Target="../slides/slide341.xml"/><Relationship Id="rId1" Type="http://purl.oclc.org/ooxml/officeDocument/relationships/notesMaster" Target="../notesMasters/notesMaster1.xml"/></Relationships>
</file>

<file path=ppt/notesSlides/_rels/notesSlide314.xml.rels><?xml version="1.0" encoding="UTF-8" standalone="yes"?>
<Relationships xmlns="http://schemas.openxmlformats.org/package/2006/relationships"><Relationship Id="rId2" Type="http://purl.oclc.org/ooxml/officeDocument/relationships/slide" Target="../slides/slide342.xml"/><Relationship Id="rId1" Type="http://purl.oclc.org/ooxml/officeDocument/relationships/notesMaster" Target="../notesMasters/notesMaster1.xml"/></Relationships>
</file>

<file path=ppt/notesSlides/_rels/notesSlide315.xml.rels><?xml version="1.0" encoding="UTF-8" standalone="yes"?>
<Relationships xmlns="http://schemas.openxmlformats.org/package/2006/relationships"><Relationship Id="rId2" Type="http://purl.oclc.org/ooxml/officeDocument/relationships/slide" Target="../slides/slide343.xml"/><Relationship Id="rId1" Type="http://purl.oclc.org/ooxml/officeDocument/relationships/notesMaster" Target="../notesMasters/notesMaster1.xml"/></Relationships>
</file>

<file path=ppt/notesSlides/_rels/notesSlide316.xml.rels><?xml version="1.0" encoding="UTF-8" standalone="yes"?>
<Relationships xmlns="http://schemas.openxmlformats.org/package/2006/relationships"><Relationship Id="rId2" Type="http://purl.oclc.org/ooxml/officeDocument/relationships/slide" Target="../slides/slide344.xml"/><Relationship Id="rId1" Type="http://purl.oclc.org/ooxml/officeDocument/relationships/notesMaster" Target="../notesMasters/notesMaster1.xml"/></Relationships>
</file>

<file path=ppt/notesSlides/_rels/notesSlide317.xml.rels><?xml version="1.0" encoding="UTF-8" standalone="yes"?>
<Relationships xmlns="http://schemas.openxmlformats.org/package/2006/relationships"><Relationship Id="rId2" Type="http://purl.oclc.org/ooxml/officeDocument/relationships/slide" Target="../slides/slide345.xml"/><Relationship Id="rId1" Type="http://purl.oclc.org/ooxml/officeDocument/relationships/notesMaster" Target="../notesMasters/notesMaster1.xml"/></Relationships>
</file>

<file path=ppt/notesSlides/_rels/notesSlide318.xml.rels><?xml version="1.0" encoding="UTF-8" standalone="yes"?>
<Relationships xmlns="http://schemas.openxmlformats.org/package/2006/relationships"><Relationship Id="rId2" Type="http://purl.oclc.org/ooxml/officeDocument/relationships/slide" Target="../slides/slide346.xml"/><Relationship Id="rId1" Type="http://purl.oclc.org/ooxml/officeDocument/relationships/notesMaster" Target="../notesMasters/notesMaster1.xml"/></Relationships>
</file>

<file path=ppt/notesSlides/_rels/notesSlide319.xml.rels><?xml version="1.0" encoding="UTF-8" standalone="yes"?>
<Relationships xmlns="http://schemas.openxmlformats.org/package/2006/relationships"><Relationship Id="rId2" Type="http://purl.oclc.org/ooxml/officeDocument/relationships/slide" Target="../slides/slide347.xml"/><Relationship Id="rId1" Type="http://purl.oclc.org/ooxml/officeDocument/relationships/notesMaster" Target="../notesMasters/notesMaster1.xml"/></Relationships>
</file>

<file path=ppt/notesSlides/_rels/notesSlide32.xml.rels><?xml version="1.0" encoding="UTF-8" standalone="yes"?>
<Relationships xmlns="http://schemas.openxmlformats.org/package/2006/relationships"><Relationship Id="rId2" Type="http://purl.oclc.org/ooxml/officeDocument/relationships/slide" Target="../slides/slide32.xml"/><Relationship Id="rId1" Type="http://purl.oclc.org/ooxml/officeDocument/relationships/notesMaster" Target="../notesMasters/notesMaster1.xml"/></Relationships>
</file>

<file path=ppt/notesSlides/_rels/notesSlide320.xml.rels><?xml version="1.0" encoding="UTF-8" standalone="yes"?>
<Relationships xmlns="http://schemas.openxmlformats.org/package/2006/relationships"><Relationship Id="rId2" Type="http://purl.oclc.org/ooxml/officeDocument/relationships/slide" Target="../slides/slide348.xml"/><Relationship Id="rId1" Type="http://purl.oclc.org/ooxml/officeDocument/relationships/notesMaster" Target="../notesMasters/notesMaster1.xml"/></Relationships>
</file>

<file path=ppt/notesSlides/_rels/notesSlide321.xml.rels><?xml version="1.0" encoding="UTF-8" standalone="yes"?>
<Relationships xmlns="http://schemas.openxmlformats.org/package/2006/relationships"><Relationship Id="rId2" Type="http://purl.oclc.org/ooxml/officeDocument/relationships/slide" Target="../slides/slide349.xml"/><Relationship Id="rId1" Type="http://purl.oclc.org/ooxml/officeDocument/relationships/notesMaster" Target="../notesMasters/notesMaster1.xml"/></Relationships>
</file>

<file path=ppt/notesSlides/_rels/notesSlide322.xml.rels><?xml version="1.0" encoding="UTF-8" standalone="yes"?>
<Relationships xmlns="http://schemas.openxmlformats.org/package/2006/relationships"><Relationship Id="rId2" Type="http://purl.oclc.org/ooxml/officeDocument/relationships/slide" Target="../slides/slide350.xml"/><Relationship Id="rId1" Type="http://purl.oclc.org/ooxml/officeDocument/relationships/notesMaster" Target="../notesMasters/notesMaster1.xml"/></Relationships>
</file>

<file path=ppt/notesSlides/_rels/notesSlide323.xml.rels><?xml version="1.0" encoding="UTF-8" standalone="yes"?>
<Relationships xmlns="http://schemas.openxmlformats.org/package/2006/relationships"><Relationship Id="rId2" Type="http://purl.oclc.org/ooxml/officeDocument/relationships/slide" Target="../slides/slide351.xml"/><Relationship Id="rId1" Type="http://purl.oclc.org/ooxml/officeDocument/relationships/notesMaster" Target="../notesMasters/notesMaster1.xml"/></Relationships>
</file>

<file path=ppt/notesSlides/_rels/notesSlide324.xml.rels><?xml version="1.0" encoding="UTF-8" standalone="yes"?>
<Relationships xmlns="http://schemas.openxmlformats.org/package/2006/relationships"><Relationship Id="rId2" Type="http://purl.oclc.org/ooxml/officeDocument/relationships/slide" Target="../slides/slide353.xml"/><Relationship Id="rId1" Type="http://purl.oclc.org/ooxml/officeDocument/relationships/notesMaster" Target="../notesMasters/notesMaster1.xml"/></Relationships>
</file>

<file path=ppt/notesSlides/_rels/notesSlide325.xml.rels><?xml version="1.0" encoding="UTF-8" standalone="yes"?>
<Relationships xmlns="http://schemas.openxmlformats.org/package/2006/relationships"><Relationship Id="rId2" Type="http://purl.oclc.org/ooxml/officeDocument/relationships/slide" Target="../slides/slide355.xml"/><Relationship Id="rId1" Type="http://purl.oclc.org/ooxml/officeDocument/relationships/notesMaster" Target="../notesMasters/notesMaster1.xml"/></Relationships>
</file>

<file path=ppt/notesSlides/_rels/notesSlide33.xml.rels><?xml version="1.0" encoding="UTF-8" standalone="yes"?>
<Relationships xmlns="http://schemas.openxmlformats.org/package/2006/relationships"><Relationship Id="rId2" Type="http://purl.oclc.org/ooxml/officeDocument/relationships/slide" Target="../slides/slide33.xml"/><Relationship Id="rId1" Type="http://purl.oclc.org/ooxml/officeDocument/relationships/notesMaster" Target="../notesMasters/notesMaster1.xml"/></Relationships>
</file>

<file path=ppt/notesSlides/_rels/notesSlide34.xml.rels><?xml version="1.0" encoding="UTF-8" standalone="yes"?>
<Relationships xmlns="http://schemas.openxmlformats.org/package/2006/relationships"><Relationship Id="rId2" Type="http://purl.oclc.org/ooxml/officeDocument/relationships/slide" Target="../slides/slide34.xml"/><Relationship Id="rId1" Type="http://purl.oclc.org/ooxml/officeDocument/relationships/notesMaster" Target="../notesMasters/notesMaster1.xml"/></Relationships>
</file>

<file path=ppt/notesSlides/_rels/notesSlide35.xml.rels><?xml version="1.0" encoding="UTF-8" standalone="yes"?>
<Relationships xmlns="http://schemas.openxmlformats.org/package/2006/relationships"><Relationship Id="rId2" Type="http://purl.oclc.org/ooxml/officeDocument/relationships/slide" Target="../slides/slide35.xml"/><Relationship Id="rId1" Type="http://purl.oclc.org/ooxml/officeDocument/relationships/notesMaster" Target="../notesMasters/notesMaster1.xml"/></Relationships>
</file>

<file path=ppt/notesSlides/_rels/notesSlide36.xml.rels><?xml version="1.0" encoding="UTF-8" standalone="yes"?>
<Relationships xmlns="http://schemas.openxmlformats.org/package/2006/relationships"><Relationship Id="rId2" Type="http://purl.oclc.org/ooxml/officeDocument/relationships/slide" Target="../slides/slide36.xml"/><Relationship Id="rId1" Type="http://purl.oclc.org/ooxml/officeDocument/relationships/notesMaster" Target="../notesMasters/notesMaster1.xml"/></Relationships>
</file>

<file path=ppt/notesSlides/_rels/notesSlide37.xml.rels><?xml version="1.0" encoding="UTF-8" standalone="yes"?>
<Relationships xmlns="http://schemas.openxmlformats.org/package/2006/relationships"><Relationship Id="rId2" Type="http://purl.oclc.org/ooxml/officeDocument/relationships/slide" Target="../slides/slide37.xml"/><Relationship Id="rId1" Type="http://purl.oclc.org/ooxml/officeDocument/relationships/notesMaster" Target="../notesMasters/notesMaster1.xml"/></Relationships>
</file>

<file path=ppt/notesSlides/_rels/notesSlide38.xml.rels><?xml version="1.0" encoding="UTF-8" standalone="yes"?>
<Relationships xmlns="http://schemas.openxmlformats.org/package/2006/relationships"><Relationship Id="rId2" Type="http://purl.oclc.org/ooxml/officeDocument/relationships/slide" Target="../slides/slide38.xml"/><Relationship Id="rId1" Type="http://purl.oclc.org/ooxml/officeDocument/relationships/notesMaster" Target="../notesMasters/notesMaster1.xml"/></Relationships>
</file>

<file path=ppt/notesSlides/_rels/notesSlide39.xml.rels><?xml version="1.0" encoding="UTF-8" standalone="yes"?>
<Relationships xmlns="http://schemas.openxmlformats.org/package/2006/relationships"><Relationship Id="rId2" Type="http://purl.oclc.org/ooxml/officeDocument/relationships/slide" Target="../slides/slide39.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40.xml.rels><?xml version="1.0" encoding="UTF-8" standalone="yes"?>
<Relationships xmlns="http://schemas.openxmlformats.org/package/2006/relationships"><Relationship Id="rId2" Type="http://purl.oclc.org/ooxml/officeDocument/relationships/slide" Target="../slides/slide40.xml"/><Relationship Id="rId1" Type="http://purl.oclc.org/ooxml/officeDocument/relationships/notesMaster" Target="../notesMasters/notesMaster1.xml"/></Relationships>
</file>

<file path=ppt/notesSlides/_rels/notesSlide41.xml.rels><?xml version="1.0" encoding="UTF-8" standalone="yes"?>
<Relationships xmlns="http://schemas.openxmlformats.org/package/2006/relationships"><Relationship Id="rId2" Type="http://purl.oclc.org/ooxml/officeDocument/relationships/slide" Target="../slides/slide41.xml"/><Relationship Id="rId1" Type="http://purl.oclc.org/ooxml/officeDocument/relationships/notesMaster" Target="../notesMasters/notesMaster1.xml"/></Relationships>
</file>

<file path=ppt/notesSlides/_rels/notesSlide42.xml.rels><?xml version="1.0" encoding="UTF-8" standalone="yes"?>
<Relationships xmlns="http://schemas.openxmlformats.org/package/2006/relationships"><Relationship Id="rId2" Type="http://purl.oclc.org/ooxml/officeDocument/relationships/slide" Target="../slides/slide42.xml"/><Relationship Id="rId1" Type="http://purl.oclc.org/ooxml/officeDocument/relationships/notesMaster" Target="../notesMasters/notesMaster1.xml"/></Relationships>
</file>

<file path=ppt/notesSlides/_rels/notesSlide43.xml.rels><?xml version="1.0" encoding="UTF-8" standalone="yes"?>
<Relationships xmlns="http://schemas.openxmlformats.org/package/2006/relationships"><Relationship Id="rId2" Type="http://purl.oclc.org/ooxml/officeDocument/relationships/slide" Target="../slides/slide43.xml"/><Relationship Id="rId1" Type="http://purl.oclc.org/ooxml/officeDocument/relationships/notesMaster" Target="../notesMasters/notesMaster1.xml"/></Relationships>
</file>

<file path=ppt/notesSlides/_rels/notesSlide44.xml.rels><?xml version="1.0" encoding="UTF-8" standalone="yes"?>
<Relationships xmlns="http://schemas.openxmlformats.org/package/2006/relationships"><Relationship Id="rId2" Type="http://purl.oclc.org/ooxml/officeDocument/relationships/slide" Target="../slides/slide44.xml"/><Relationship Id="rId1" Type="http://purl.oclc.org/ooxml/officeDocument/relationships/notesMaster" Target="../notesMasters/notesMaster1.xml"/></Relationships>
</file>

<file path=ppt/notesSlides/_rels/notesSlide45.xml.rels><?xml version="1.0" encoding="UTF-8" standalone="yes"?>
<Relationships xmlns="http://schemas.openxmlformats.org/package/2006/relationships"><Relationship Id="rId2" Type="http://purl.oclc.org/ooxml/officeDocument/relationships/slide" Target="../slides/slide45.xml"/><Relationship Id="rId1" Type="http://purl.oclc.org/ooxml/officeDocument/relationships/notesMaster" Target="../notesMasters/notesMaster1.xml"/></Relationships>
</file>

<file path=ppt/notesSlides/_rels/notesSlide46.xml.rels><?xml version="1.0" encoding="UTF-8" standalone="yes"?>
<Relationships xmlns="http://schemas.openxmlformats.org/package/2006/relationships"><Relationship Id="rId2" Type="http://purl.oclc.org/ooxml/officeDocument/relationships/slide" Target="../slides/slide46.xml"/><Relationship Id="rId1" Type="http://purl.oclc.org/ooxml/officeDocument/relationships/notesMaster" Target="../notesMasters/notesMaster1.xml"/></Relationships>
</file>

<file path=ppt/notesSlides/_rels/notesSlide47.xml.rels><?xml version="1.0" encoding="UTF-8" standalone="yes"?>
<Relationships xmlns="http://schemas.openxmlformats.org/package/2006/relationships"><Relationship Id="rId2" Type="http://purl.oclc.org/ooxml/officeDocument/relationships/slide" Target="../slides/slide47.xml"/><Relationship Id="rId1" Type="http://purl.oclc.org/ooxml/officeDocument/relationships/notesMaster" Target="../notesMasters/notesMaster1.xml"/></Relationships>
</file>

<file path=ppt/notesSlides/_rels/notesSlide48.xml.rels><?xml version="1.0" encoding="UTF-8" standalone="yes"?>
<Relationships xmlns="http://schemas.openxmlformats.org/package/2006/relationships"><Relationship Id="rId2" Type="http://purl.oclc.org/ooxml/officeDocument/relationships/slide" Target="../slides/slide48.xml"/><Relationship Id="rId1" Type="http://purl.oclc.org/ooxml/officeDocument/relationships/notesMaster" Target="../notesMasters/notesMaster1.xml"/></Relationships>
</file>

<file path=ppt/notesSlides/_rels/notesSlide49.xml.rels><?xml version="1.0" encoding="UTF-8" standalone="yes"?>
<Relationships xmlns="http://schemas.openxmlformats.org/package/2006/relationships"><Relationship Id="rId2" Type="http://purl.oclc.org/ooxml/officeDocument/relationships/slide" Target="../slides/slide49.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50.xml.rels><?xml version="1.0" encoding="UTF-8" standalone="yes"?>
<Relationships xmlns="http://schemas.openxmlformats.org/package/2006/relationships"><Relationship Id="rId2" Type="http://purl.oclc.org/ooxml/officeDocument/relationships/slide" Target="../slides/slide50.xml"/><Relationship Id="rId1" Type="http://purl.oclc.org/ooxml/officeDocument/relationships/notesMaster" Target="../notesMasters/notesMaster1.xml"/></Relationships>
</file>

<file path=ppt/notesSlides/_rels/notesSlide51.xml.rels><?xml version="1.0" encoding="UTF-8" standalone="yes"?>
<Relationships xmlns="http://schemas.openxmlformats.org/package/2006/relationships"><Relationship Id="rId2" Type="http://purl.oclc.org/ooxml/officeDocument/relationships/slide" Target="../slides/slide51.xml"/><Relationship Id="rId1" Type="http://purl.oclc.org/ooxml/officeDocument/relationships/notesMaster" Target="../notesMasters/notesMaster1.xml"/></Relationships>
</file>

<file path=ppt/notesSlides/_rels/notesSlide52.xml.rels><?xml version="1.0" encoding="UTF-8" standalone="yes"?>
<Relationships xmlns="http://schemas.openxmlformats.org/package/2006/relationships"><Relationship Id="rId2" Type="http://purl.oclc.org/ooxml/officeDocument/relationships/slide" Target="../slides/slide52.xml"/><Relationship Id="rId1" Type="http://purl.oclc.org/ooxml/officeDocument/relationships/notesMaster" Target="../notesMasters/notesMaster1.xml"/></Relationships>
</file>

<file path=ppt/notesSlides/_rels/notesSlide53.xml.rels><?xml version="1.0" encoding="UTF-8" standalone="yes"?>
<Relationships xmlns="http://schemas.openxmlformats.org/package/2006/relationships"><Relationship Id="rId2" Type="http://purl.oclc.org/ooxml/officeDocument/relationships/slide" Target="../slides/slide53.xml"/><Relationship Id="rId1" Type="http://purl.oclc.org/ooxml/officeDocument/relationships/notesMaster" Target="../notesMasters/notesMaster1.xml"/></Relationships>
</file>

<file path=ppt/notesSlides/_rels/notesSlide54.xml.rels><?xml version="1.0" encoding="UTF-8" standalone="yes"?>
<Relationships xmlns="http://schemas.openxmlformats.org/package/2006/relationships"><Relationship Id="rId2" Type="http://purl.oclc.org/ooxml/officeDocument/relationships/slide" Target="../slides/slide54.xml"/><Relationship Id="rId1" Type="http://purl.oclc.org/ooxml/officeDocument/relationships/notesMaster" Target="../notesMasters/notesMaster1.xml"/></Relationships>
</file>

<file path=ppt/notesSlides/_rels/notesSlide55.xml.rels><?xml version="1.0" encoding="UTF-8" standalone="yes"?>
<Relationships xmlns="http://schemas.openxmlformats.org/package/2006/relationships"><Relationship Id="rId2" Type="http://purl.oclc.org/ooxml/officeDocument/relationships/slide" Target="../slides/slide55.xml"/><Relationship Id="rId1" Type="http://purl.oclc.org/ooxml/officeDocument/relationships/notesMaster" Target="../notesMasters/notesMaster1.xml"/></Relationships>
</file>

<file path=ppt/notesSlides/_rels/notesSlide56.xml.rels><?xml version="1.0" encoding="UTF-8" standalone="yes"?>
<Relationships xmlns="http://schemas.openxmlformats.org/package/2006/relationships"><Relationship Id="rId2" Type="http://purl.oclc.org/ooxml/officeDocument/relationships/slide" Target="../slides/slide56.xml"/><Relationship Id="rId1" Type="http://purl.oclc.org/ooxml/officeDocument/relationships/notesMaster" Target="../notesMasters/notesMaster1.xml"/></Relationships>
</file>

<file path=ppt/notesSlides/_rels/notesSlide57.xml.rels><?xml version="1.0" encoding="UTF-8" standalone="yes"?>
<Relationships xmlns="http://schemas.openxmlformats.org/package/2006/relationships"><Relationship Id="rId2" Type="http://purl.oclc.org/ooxml/officeDocument/relationships/slide" Target="../slides/slide57.xml"/><Relationship Id="rId1" Type="http://purl.oclc.org/ooxml/officeDocument/relationships/notesMaster" Target="../notesMasters/notesMaster1.xml"/></Relationships>
</file>

<file path=ppt/notesSlides/_rels/notesSlide58.xml.rels><?xml version="1.0" encoding="UTF-8" standalone="yes"?>
<Relationships xmlns="http://schemas.openxmlformats.org/package/2006/relationships"><Relationship Id="rId2" Type="http://purl.oclc.org/ooxml/officeDocument/relationships/slide" Target="../slides/slide58.xml"/><Relationship Id="rId1" Type="http://purl.oclc.org/ooxml/officeDocument/relationships/notesMaster" Target="../notesMasters/notesMaster1.xml"/></Relationships>
</file>

<file path=ppt/notesSlides/_rels/notesSlide59.xml.rels><?xml version="1.0" encoding="UTF-8" standalone="yes"?>
<Relationships xmlns="http://schemas.openxmlformats.org/package/2006/relationships"><Relationship Id="rId2" Type="http://purl.oclc.org/ooxml/officeDocument/relationships/slide" Target="../slides/slide59.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60.xml.rels><?xml version="1.0" encoding="UTF-8" standalone="yes"?>
<Relationships xmlns="http://schemas.openxmlformats.org/package/2006/relationships"><Relationship Id="rId2" Type="http://purl.oclc.org/ooxml/officeDocument/relationships/slide" Target="../slides/slide60.xml"/><Relationship Id="rId1" Type="http://purl.oclc.org/ooxml/officeDocument/relationships/notesMaster" Target="../notesMasters/notesMaster1.xml"/></Relationships>
</file>

<file path=ppt/notesSlides/_rels/notesSlide61.xml.rels><?xml version="1.0" encoding="UTF-8" standalone="yes"?>
<Relationships xmlns="http://schemas.openxmlformats.org/package/2006/relationships"><Relationship Id="rId2" Type="http://purl.oclc.org/ooxml/officeDocument/relationships/slide" Target="../slides/slide61.xml"/><Relationship Id="rId1" Type="http://purl.oclc.org/ooxml/officeDocument/relationships/notesMaster" Target="../notesMasters/notesMaster1.xml"/></Relationships>
</file>

<file path=ppt/notesSlides/_rels/notesSlide62.xml.rels><?xml version="1.0" encoding="UTF-8" standalone="yes"?>
<Relationships xmlns="http://schemas.openxmlformats.org/package/2006/relationships"><Relationship Id="rId2" Type="http://purl.oclc.org/ooxml/officeDocument/relationships/slide" Target="../slides/slide62.xml"/><Relationship Id="rId1" Type="http://purl.oclc.org/ooxml/officeDocument/relationships/notesMaster" Target="../notesMasters/notesMaster1.xml"/></Relationships>
</file>

<file path=ppt/notesSlides/_rels/notesSlide63.xml.rels><?xml version="1.0" encoding="UTF-8" standalone="yes"?>
<Relationships xmlns="http://schemas.openxmlformats.org/package/2006/relationships"><Relationship Id="rId2" Type="http://purl.oclc.org/ooxml/officeDocument/relationships/slide" Target="../slides/slide63.xml"/><Relationship Id="rId1" Type="http://purl.oclc.org/ooxml/officeDocument/relationships/notesMaster" Target="../notesMasters/notesMaster1.xml"/></Relationships>
</file>

<file path=ppt/notesSlides/_rels/notesSlide64.xml.rels><?xml version="1.0" encoding="UTF-8" standalone="yes"?>
<Relationships xmlns="http://schemas.openxmlformats.org/package/2006/relationships"><Relationship Id="rId2" Type="http://purl.oclc.org/ooxml/officeDocument/relationships/slide" Target="../slides/slide64.xml"/><Relationship Id="rId1" Type="http://purl.oclc.org/ooxml/officeDocument/relationships/notesMaster" Target="../notesMasters/notesMaster1.xml"/></Relationships>
</file>

<file path=ppt/notesSlides/_rels/notesSlide65.xml.rels><?xml version="1.0" encoding="UTF-8" standalone="yes"?>
<Relationships xmlns="http://schemas.openxmlformats.org/package/2006/relationships"><Relationship Id="rId2" Type="http://purl.oclc.org/ooxml/officeDocument/relationships/slide" Target="../slides/slide65.xml"/><Relationship Id="rId1" Type="http://purl.oclc.org/ooxml/officeDocument/relationships/notesMaster" Target="../notesMasters/notesMaster1.xml"/></Relationships>
</file>

<file path=ppt/notesSlides/_rels/notesSlide66.xml.rels><?xml version="1.0" encoding="UTF-8" standalone="yes"?>
<Relationships xmlns="http://schemas.openxmlformats.org/package/2006/relationships"><Relationship Id="rId2" Type="http://purl.oclc.org/ooxml/officeDocument/relationships/slide" Target="../slides/slide67.xml"/><Relationship Id="rId1" Type="http://purl.oclc.org/ooxml/officeDocument/relationships/notesMaster" Target="../notesMasters/notesMaster1.xml"/></Relationships>
</file>

<file path=ppt/notesSlides/_rels/notesSlide67.xml.rels><?xml version="1.0" encoding="UTF-8" standalone="yes"?>
<Relationships xmlns="http://schemas.openxmlformats.org/package/2006/relationships"><Relationship Id="rId2" Type="http://purl.oclc.org/ooxml/officeDocument/relationships/slide" Target="../slides/slide68.xml"/><Relationship Id="rId1" Type="http://purl.oclc.org/ooxml/officeDocument/relationships/notesMaster" Target="../notesMasters/notesMaster1.xml"/></Relationships>
</file>

<file path=ppt/notesSlides/_rels/notesSlide68.xml.rels><?xml version="1.0" encoding="UTF-8" standalone="yes"?>
<Relationships xmlns="http://schemas.openxmlformats.org/package/2006/relationships"><Relationship Id="rId2" Type="http://purl.oclc.org/ooxml/officeDocument/relationships/slide" Target="../slides/slide69.xml"/><Relationship Id="rId1" Type="http://purl.oclc.org/ooxml/officeDocument/relationships/notesMaster" Target="../notesMasters/notesMaster1.xml"/></Relationships>
</file>

<file path=ppt/notesSlides/_rels/notesSlide69.xml.rels><?xml version="1.0" encoding="UTF-8" standalone="yes"?>
<Relationships xmlns="http://schemas.openxmlformats.org/package/2006/relationships"><Relationship Id="rId2" Type="http://purl.oclc.org/ooxml/officeDocument/relationships/slide" Target="../slides/slide70.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70.xml.rels><?xml version="1.0" encoding="UTF-8" standalone="yes"?>
<Relationships xmlns="http://schemas.openxmlformats.org/package/2006/relationships"><Relationship Id="rId2" Type="http://purl.oclc.org/ooxml/officeDocument/relationships/slide" Target="../slides/slide71.xml"/><Relationship Id="rId1" Type="http://purl.oclc.org/ooxml/officeDocument/relationships/notesMaster" Target="../notesMasters/notesMaster1.xml"/></Relationships>
</file>

<file path=ppt/notesSlides/_rels/notesSlide71.xml.rels><?xml version="1.0" encoding="UTF-8" standalone="yes"?>
<Relationships xmlns="http://schemas.openxmlformats.org/package/2006/relationships"><Relationship Id="rId2" Type="http://purl.oclc.org/ooxml/officeDocument/relationships/slide" Target="../slides/slide72.xml"/><Relationship Id="rId1" Type="http://purl.oclc.org/ooxml/officeDocument/relationships/notesMaster" Target="../notesMasters/notesMaster1.xml"/></Relationships>
</file>

<file path=ppt/notesSlides/_rels/notesSlide72.xml.rels><?xml version="1.0" encoding="UTF-8" standalone="yes"?>
<Relationships xmlns="http://schemas.openxmlformats.org/package/2006/relationships"><Relationship Id="rId2" Type="http://purl.oclc.org/ooxml/officeDocument/relationships/slide" Target="../slides/slide73.xml"/><Relationship Id="rId1" Type="http://purl.oclc.org/ooxml/officeDocument/relationships/notesMaster" Target="../notesMasters/notesMaster1.xml"/></Relationships>
</file>

<file path=ppt/notesSlides/_rels/notesSlide73.xml.rels><?xml version="1.0" encoding="UTF-8" standalone="yes"?>
<Relationships xmlns="http://schemas.openxmlformats.org/package/2006/relationships"><Relationship Id="rId2" Type="http://purl.oclc.org/ooxml/officeDocument/relationships/slide" Target="../slides/slide76.xml"/><Relationship Id="rId1" Type="http://purl.oclc.org/ooxml/officeDocument/relationships/notesMaster" Target="../notesMasters/notesMaster1.xml"/></Relationships>
</file>

<file path=ppt/notesSlides/_rels/notesSlide74.xml.rels><?xml version="1.0" encoding="UTF-8" standalone="yes"?>
<Relationships xmlns="http://schemas.openxmlformats.org/package/2006/relationships"><Relationship Id="rId2" Type="http://purl.oclc.org/ooxml/officeDocument/relationships/slide" Target="../slides/slide77.xml"/><Relationship Id="rId1" Type="http://purl.oclc.org/ooxml/officeDocument/relationships/notesMaster" Target="../notesMasters/notesMaster1.xml"/></Relationships>
</file>

<file path=ppt/notesSlides/_rels/notesSlide75.xml.rels><?xml version="1.0" encoding="UTF-8" standalone="yes"?>
<Relationships xmlns="http://schemas.openxmlformats.org/package/2006/relationships"><Relationship Id="rId2" Type="http://purl.oclc.org/ooxml/officeDocument/relationships/slide" Target="../slides/slide78.xml"/><Relationship Id="rId1" Type="http://purl.oclc.org/ooxml/officeDocument/relationships/notesMaster" Target="../notesMasters/notesMaster1.xml"/></Relationships>
</file>

<file path=ppt/notesSlides/_rels/notesSlide76.xml.rels><?xml version="1.0" encoding="UTF-8" standalone="yes"?>
<Relationships xmlns="http://schemas.openxmlformats.org/package/2006/relationships"><Relationship Id="rId2" Type="http://purl.oclc.org/ooxml/officeDocument/relationships/slide" Target="../slides/slide79.xml"/><Relationship Id="rId1" Type="http://purl.oclc.org/ooxml/officeDocument/relationships/notesMaster" Target="../notesMasters/notesMaster1.xml"/></Relationships>
</file>

<file path=ppt/notesSlides/_rels/notesSlide77.xml.rels><?xml version="1.0" encoding="UTF-8" standalone="yes"?>
<Relationships xmlns="http://schemas.openxmlformats.org/package/2006/relationships"><Relationship Id="rId2" Type="http://purl.oclc.org/ooxml/officeDocument/relationships/slide" Target="../slides/slide80.xml"/><Relationship Id="rId1" Type="http://purl.oclc.org/ooxml/officeDocument/relationships/notesMaster" Target="../notesMasters/notesMaster1.xml"/></Relationships>
</file>

<file path=ppt/notesSlides/_rels/notesSlide78.xml.rels><?xml version="1.0" encoding="UTF-8" standalone="yes"?>
<Relationships xmlns="http://schemas.openxmlformats.org/package/2006/relationships"><Relationship Id="rId2" Type="http://purl.oclc.org/ooxml/officeDocument/relationships/slide" Target="../slides/slide81.xml"/><Relationship Id="rId1" Type="http://purl.oclc.org/ooxml/officeDocument/relationships/notesMaster" Target="../notesMasters/notesMaster1.xml"/></Relationships>
</file>

<file path=ppt/notesSlides/_rels/notesSlide79.xml.rels><?xml version="1.0" encoding="UTF-8" standalone="yes"?>
<Relationships xmlns="http://schemas.openxmlformats.org/package/2006/relationships"><Relationship Id="rId2" Type="http://purl.oclc.org/ooxml/officeDocument/relationships/slide" Target="../slides/slide82.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80.xml.rels><?xml version="1.0" encoding="UTF-8" standalone="yes"?>
<Relationships xmlns="http://schemas.openxmlformats.org/package/2006/relationships"><Relationship Id="rId2" Type="http://purl.oclc.org/ooxml/officeDocument/relationships/slide" Target="../slides/slide83.xml"/><Relationship Id="rId1" Type="http://purl.oclc.org/ooxml/officeDocument/relationships/notesMaster" Target="../notesMasters/notesMaster1.xml"/></Relationships>
</file>

<file path=ppt/notesSlides/_rels/notesSlide81.xml.rels><?xml version="1.0" encoding="UTF-8" standalone="yes"?>
<Relationships xmlns="http://schemas.openxmlformats.org/package/2006/relationships"><Relationship Id="rId2" Type="http://purl.oclc.org/ooxml/officeDocument/relationships/slide" Target="../slides/slide84.xml"/><Relationship Id="rId1" Type="http://purl.oclc.org/ooxml/officeDocument/relationships/notesMaster" Target="../notesMasters/notesMaster1.xml"/></Relationships>
</file>

<file path=ppt/notesSlides/_rels/notesSlide82.xml.rels><?xml version="1.0" encoding="UTF-8" standalone="yes"?>
<Relationships xmlns="http://schemas.openxmlformats.org/package/2006/relationships"><Relationship Id="rId2" Type="http://purl.oclc.org/ooxml/officeDocument/relationships/slide" Target="../slides/slide85.xml"/><Relationship Id="rId1" Type="http://purl.oclc.org/ooxml/officeDocument/relationships/notesMaster" Target="../notesMasters/notesMaster1.xml"/></Relationships>
</file>

<file path=ppt/notesSlides/_rels/notesSlide83.xml.rels><?xml version="1.0" encoding="UTF-8" standalone="yes"?>
<Relationships xmlns="http://schemas.openxmlformats.org/package/2006/relationships"><Relationship Id="rId2" Type="http://purl.oclc.org/ooxml/officeDocument/relationships/slide" Target="../slides/slide86.xml"/><Relationship Id="rId1" Type="http://purl.oclc.org/ooxml/officeDocument/relationships/notesMaster" Target="../notesMasters/notesMaster1.xml"/></Relationships>
</file>

<file path=ppt/notesSlides/_rels/notesSlide84.xml.rels><?xml version="1.0" encoding="UTF-8" standalone="yes"?>
<Relationships xmlns="http://schemas.openxmlformats.org/package/2006/relationships"><Relationship Id="rId2" Type="http://purl.oclc.org/ooxml/officeDocument/relationships/slide" Target="../slides/slide87.xml"/><Relationship Id="rId1" Type="http://purl.oclc.org/ooxml/officeDocument/relationships/notesMaster" Target="../notesMasters/notesMaster1.xml"/></Relationships>
</file>

<file path=ppt/notesSlides/_rels/notesSlide85.xml.rels><?xml version="1.0" encoding="UTF-8" standalone="yes"?>
<Relationships xmlns="http://schemas.openxmlformats.org/package/2006/relationships"><Relationship Id="rId2" Type="http://purl.oclc.org/ooxml/officeDocument/relationships/slide" Target="../slides/slide88.xml"/><Relationship Id="rId1" Type="http://purl.oclc.org/ooxml/officeDocument/relationships/notesMaster" Target="../notesMasters/notesMaster1.xml"/></Relationships>
</file>

<file path=ppt/notesSlides/_rels/notesSlide86.xml.rels><?xml version="1.0" encoding="UTF-8" standalone="yes"?>
<Relationships xmlns="http://schemas.openxmlformats.org/package/2006/relationships"><Relationship Id="rId2" Type="http://purl.oclc.org/ooxml/officeDocument/relationships/slide" Target="../slides/slide89.xml"/><Relationship Id="rId1" Type="http://purl.oclc.org/ooxml/officeDocument/relationships/notesMaster" Target="../notesMasters/notesMaster1.xml"/></Relationships>
</file>

<file path=ppt/notesSlides/_rels/notesSlide87.xml.rels><?xml version="1.0" encoding="UTF-8" standalone="yes"?>
<Relationships xmlns="http://schemas.openxmlformats.org/package/2006/relationships"><Relationship Id="rId2" Type="http://purl.oclc.org/ooxml/officeDocument/relationships/slide" Target="../slides/slide90.xml"/><Relationship Id="rId1" Type="http://purl.oclc.org/ooxml/officeDocument/relationships/notesMaster" Target="../notesMasters/notesMaster1.xml"/></Relationships>
</file>

<file path=ppt/notesSlides/_rels/notesSlide88.xml.rels><?xml version="1.0" encoding="UTF-8" standalone="yes"?>
<Relationships xmlns="http://schemas.openxmlformats.org/package/2006/relationships"><Relationship Id="rId2" Type="http://purl.oclc.org/ooxml/officeDocument/relationships/slide" Target="../slides/slide91.xml"/><Relationship Id="rId1" Type="http://purl.oclc.org/ooxml/officeDocument/relationships/notesMaster" Target="../notesMasters/notesMaster1.xml"/></Relationships>
</file>

<file path=ppt/notesSlides/_rels/notesSlide89.xml.rels><?xml version="1.0" encoding="UTF-8" standalone="yes"?>
<Relationships xmlns="http://schemas.openxmlformats.org/package/2006/relationships"><Relationship Id="rId2" Type="http://purl.oclc.org/ooxml/officeDocument/relationships/slide" Target="../slides/slide92.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_rels/notesSlide90.xml.rels><?xml version="1.0" encoding="UTF-8" standalone="yes"?>
<Relationships xmlns="http://schemas.openxmlformats.org/package/2006/relationships"><Relationship Id="rId2" Type="http://purl.oclc.org/ooxml/officeDocument/relationships/slide" Target="../slides/slide93.xml"/><Relationship Id="rId1" Type="http://purl.oclc.org/ooxml/officeDocument/relationships/notesMaster" Target="../notesMasters/notesMaster1.xml"/></Relationships>
</file>

<file path=ppt/notesSlides/_rels/notesSlide91.xml.rels><?xml version="1.0" encoding="UTF-8" standalone="yes"?>
<Relationships xmlns="http://schemas.openxmlformats.org/package/2006/relationships"><Relationship Id="rId2" Type="http://purl.oclc.org/ooxml/officeDocument/relationships/slide" Target="../slides/slide94.xml"/><Relationship Id="rId1" Type="http://purl.oclc.org/ooxml/officeDocument/relationships/notesMaster" Target="../notesMasters/notesMaster1.xml"/></Relationships>
</file>

<file path=ppt/notesSlides/_rels/notesSlide92.xml.rels><?xml version="1.0" encoding="UTF-8" standalone="yes"?>
<Relationships xmlns="http://schemas.openxmlformats.org/package/2006/relationships"><Relationship Id="rId2" Type="http://purl.oclc.org/ooxml/officeDocument/relationships/slide" Target="../slides/slide95.xml"/><Relationship Id="rId1" Type="http://purl.oclc.org/ooxml/officeDocument/relationships/notesMaster" Target="../notesMasters/notesMaster1.xml"/></Relationships>
</file>

<file path=ppt/notesSlides/_rels/notesSlide93.xml.rels><?xml version="1.0" encoding="UTF-8" standalone="yes"?>
<Relationships xmlns="http://schemas.openxmlformats.org/package/2006/relationships"><Relationship Id="rId2" Type="http://purl.oclc.org/ooxml/officeDocument/relationships/slide" Target="../slides/slide96.xml"/><Relationship Id="rId1" Type="http://purl.oclc.org/ooxml/officeDocument/relationships/notesMaster" Target="../notesMasters/notesMaster1.xml"/></Relationships>
</file>

<file path=ppt/notesSlides/_rels/notesSlide94.xml.rels><?xml version="1.0" encoding="UTF-8" standalone="yes"?>
<Relationships xmlns="http://schemas.openxmlformats.org/package/2006/relationships"><Relationship Id="rId2" Type="http://purl.oclc.org/ooxml/officeDocument/relationships/slide" Target="../slides/slide97.xml"/><Relationship Id="rId1" Type="http://purl.oclc.org/ooxml/officeDocument/relationships/notesMaster" Target="../notesMasters/notesMaster1.xml"/></Relationships>
</file>

<file path=ppt/notesSlides/_rels/notesSlide95.xml.rels><?xml version="1.0" encoding="UTF-8" standalone="yes"?>
<Relationships xmlns="http://schemas.openxmlformats.org/package/2006/relationships"><Relationship Id="rId2" Type="http://purl.oclc.org/ooxml/officeDocument/relationships/slide" Target="../slides/slide98.xml"/><Relationship Id="rId1" Type="http://purl.oclc.org/ooxml/officeDocument/relationships/notesMaster" Target="../notesMasters/notesMaster1.xml"/></Relationships>
</file>

<file path=ppt/notesSlides/_rels/notesSlide96.xml.rels><?xml version="1.0" encoding="UTF-8" standalone="yes"?>
<Relationships xmlns="http://schemas.openxmlformats.org/package/2006/relationships"><Relationship Id="rId2" Type="http://purl.oclc.org/ooxml/officeDocument/relationships/slide" Target="../slides/slide99.xml"/><Relationship Id="rId1" Type="http://purl.oclc.org/ooxml/officeDocument/relationships/notesMaster" Target="../notesMasters/notesMaster1.xml"/></Relationships>
</file>

<file path=ppt/notesSlides/_rels/notesSlide97.xml.rels><?xml version="1.0" encoding="UTF-8" standalone="yes"?>
<Relationships xmlns="http://schemas.openxmlformats.org/package/2006/relationships"><Relationship Id="rId2" Type="http://purl.oclc.org/ooxml/officeDocument/relationships/slide" Target="../slides/slide100.xml"/><Relationship Id="rId1" Type="http://purl.oclc.org/ooxml/officeDocument/relationships/notesMaster" Target="../notesMasters/notesMaster1.xml"/></Relationships>
</file>

<file path=ppt/notesSlides/_rels/notesSlide98.xml.rels><?xml version="1.0" encoding="UTF-8" standalone="yes"?>
<Relationships xmlns="http://schemas.openxmlformats.org/package/2006/relationships"><Relationship Id="rId2" Type="http://purl.oclc.org/ooxml/officeDocument/relationships/slide" Target="../slides/slide101.xml"/><Relationship Id="rId1" Type="http://purl.oclc.org/ooxml/officeDocument/relationships/notesMaster" Target="../notesMasters/notesMaster1.xml"/></Relationships>
</file>

<file path=ppt/notesSlides/_rels/notesSlide99.xml.rels><?xml version="1.0" encoding="UTF-8" standalone="yes"?>
<Relationships xmlns="http://schemas.openxmlformats.org/package/2006/relationships"><Relationship Id="rId2" Type="http://purl.oclc.org/ooxml/officeDocument/relationships/slide" Target="../slides/slide102.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a:t>
            </a:fld>
            <a:endParaRPr lang="en-GB" dirty="0"/>
          </a:p>
        </p:txBody>
      </p:sp>
    </p:spTree>
    <p:extLst>
      <p:ext uri="{BB962C8B-B14F-4D97-AF65-F5344CB8AC3E}">
        <p14:creationId xmlns:p14="http://schemas.microsoft.com/office/powerpoint/2010/main" val="973591938"/>
      </p:ext>
    </p:extLst>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of ground segment equipment : the ground stations</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10</a:t>
            </a:fld>
            <a:endParaRPr lang="en-GB" noProof="0" dirty="0"/>
          </a:p>
        </p:txBody>
      </p:sp>
    </p:spTree>
    <p:extLst>
      <p:ext uri="{BB962C8B-B14F-4D97-AF65-F5344CB8AC3E}">
        <p14:creationId xmlns:p14="http://schemas.microsoft.com/office/powerpoint/2010/main" val="3124714507"/>
      </p:ext>
    </p:extLst>
  </p:cSld>
  <p:clrMapOvr>
    <a:masterClrMapping/>
  </p:clrMapOvr>
</p:notes>
</file>

<file path=ppt/notesSlides/notesSlide10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103</a:t>
            </a:fld>
            <a:endParaRPr lang="en-GB" noProof="0" dirty="0"/>
          </a:p>
        </p:txBody>
      </p:sp>
    </p:spTree>
    <p:extLst>
      <p:ext uri="{BB962C8B-B14F-4D97-AF65-F5344CB8AC3E}">
        <p14:creationId xmlns:p14="http://schemas.microsoft.com/office/powerpoint/2010/main" val="322106946"/>
      </p:ext>
    </p:extLst>
  </p:cSld>
  <p:clrMapOvr>
    <a:masterClrMapping/>
  </p:clrMapOvr>
</p:notes>
</file>

<file path=ppt/notesSlides/notesSlide10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1844127814"/>
      </p:ext>
    </p:extLst>
  </p:cSld>
  <p:clrMapOvr>
    <a:masterClrMapping/>
  </p:clrMapOvr>
</p:notes>
</file>

<file path=ppt/notesSlides/notesSlide10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105</a:t>
            </a:fld>
            <a:endParaRPr lang="en-GB" noProof="0" dirty="0"/>
          </a:p>
        </p:txBody>
      </p:sp>
    </p:spTree>
    <p:extLst>
      <p:ext uri="{BB962C8B-B14F-4D97-AF65-F5344CB8AC3E}">
        <p14:creationId xmlns:p14="http://schemas.microsoft.com/office/powerpoint/2010/main" val="1292511529"/>
      </p:ext>
    </p:extLst>
  </p:cSld>
  <p:clrMapOvr>
    <a:masterClrMapping/>
  </p:clrMapOvr>
</p:notes>
</file>

<file path=ppt/notesSlides/notesSlide10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time-based scheduling</a:t>
            </a:r>
            <a:r>
              <a:rPr lang="en-US" dirty="0"/>
              <a:t> provides an extension of the ground monitoring and control. As such, the application process that executes a request released by the time-based scheduling subservice directly sends the request verification reports, if any, to the source identified by the source identifier specified in the request. The release of a request by the subservice is not conditional on the successful or unsuccessful execution of earlier requests released by the subservice.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107</a:t>
            </a:fld>
            <a:endParaRPr lang="en-GB" noProof="0" dirty="0"/>
          </a:p>
        </p:txBody>
      </p:sp>
    </p:spTree>
    <p:extLst>
      <p:ext uri="{BB962C8B-B14F-4D97-AF65-F5344CB8AC3E}">
        <p14:creationId xmlns:p14="http://schemas.microsoft.com/office/powerpoint/2010/main" val="2808805322"/>
      </p:ext>
    </p:extLst>
  </p:cSld>
  <p:clrMapOvr>
    <a:masterClrMapping/>
  </p:clrMapOvr>
</p:notes>
</file>

<file path=ppt/notesSlides/notesSlide10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Calibri" pitchFamily="34" charset="0"/>
                <a:ea typeface="+mn-ea"/>
                <a:cs typeface="+mn-cs"/>
              </a:rPr>
              <a:t>The term "scheduled activity" is used in the time-based scheduling service type to refer to each entry of the time-based schedule. A scheduled activity consists of:</a:t>
            </a:r>
            <a:endParaRPr lang="en-US" sz="1200" kern="1200" dirty="0">
              <a:solidFill>
                <a:schemeClr val="tx1"/>
              </a:solidFill>
              <a:effectLst/>
              <a:latin typeface="Calibri" pitchFamily="34" charset="0"/>
              <a:ea typeface="+mn-ea"/>
              <a:cs typeface="+mn-cs"/>
            </a:endParaRPr>
          </a:p>
          <a:p>
            <a:pPr lvl="1"/>
            <a:r>
              <a:rPr lang="en-GB" sz="1200" kern="1200" dirty="0">
                <a:solidFill>
                  <a:schemeClr val="tx1"/>
                </a:solidFill>
                <a:effectLst/>
                <a:latin typeface="Calibri" pitchFamily="34" charset="0"/>
                <a:ea typeface="+mn-ea"/>
                <a:cs typeface="+mn-cs"/>
              </a:rPr>
              <a:t>scheduling data, e.g. the identifier of the sub-schedule, the identifier of the group, the release time;</a:t>
            </a:r>
            <a:endParaRPr lang="en-US" sz="1200" kern="1200" dirty="0">
              <a:solidFill>
                <a:schemeClr val="tx1"/>
              </a:solidFill>
              <a:effectLst/>
              <a:latin typeface="Calibri" pitchFamily="34" charset="0"/>
              <a:ea typeface="+mn-ea"/>
              <a:cs typeface="+mn-cs"/>
            </a:endParaRPr>
          </a:p>
          <a:p>
            <a:pPr lvl="1"/>
            <a:r>
              <a:rPr lang="en-GB" sz="1200" kern="1200" dirty="0">
                <a:solidFill>
                  <a:schemeClr val="tx1"/>
                </a:solidFill>
                <a:effectLst/>
                <a:latin typeface="Calibri" pitchFamily="34" charset="0"/>
                <a:ea typeface="+mn-ea"/>
                <a:cs typeface="+mn-cs"/>
              </a:rPr>
              <a:t>the request that is scheduled for later release.</a:t>
            </a:r>
            <a:endParaRPr lang="en-US" sz="1200" kern="1200" dirty="0">
              <a:solidFill>
                <a:schemeClr val="tx1"/>
              </a:solidFill>
              <a:effectLst/>
              <a:latin typeface="Calibri" pitchFamily="34" charset="0"/>
              <a:ea typeface="+mn-ea"/>
              <a:cs typeface="+mn-cs"/>
            </a:endParaRPr>
          </a:p>
          <a:p>
            <a:pPr lvl="0"/>
            <a:r>
              <a:rPr lang="en-GB" sz="1200" kern="1200" dirty="0">
                <a:solidFill>
                  <a:schemeClr val="tx1"/>
                </a:solidFill>
                <a:effectLst/>
                <a:latin typeface="Calibri" pitchFamily="34" charset="0"/>
                <a:ea typeface="+mn-ea"/>
                <a:cs typeface="+mn-cs"/>
              </a:rPr>
              <a:t>Each scheduled activity is identified by the identifier of the request that is scheduled for later release.</a:t>
            </a:r>
            <a:endParaRPr lang="en-US" sz="1200" kern="1200" dirty="0">
              <a:solidFill>
                <a:schemeClr val="tx1"/>
              </a:solidFill>
              <a:effectLst/>
              <a:latin typeface="Calibri" pitchFamily="34" charset="0"/>
              <a:ea typeface="+mn-ea"/>
              <a:cs typeface="+mn-cs"/>
            </a:endParaRPr>
          </a:p>
          <a:p>
            <a:endParaRPr lang="en-GB" dirty="0"/>
          </a:p>
          <a:p>
            <a:r>
              <a:rPr lang="en-GB" dirty="0"/>
              <a:t>Current generation of missions have</a:t>
            </a:r>
            <a:r>
              <a:rPr lang="en-GB" baseline="0%" dirty="0"/>
              <a:t> the mission timeline size in thousands (4000 for Proba, 2400 for LPF, 4000 TBC for Euclid), tens of thousands is expected for next gen missions (e.g. Juice)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108</a:t>
            </a:fld>
            <a:endParaRPr lang="en-GB" dirty="0"/>
          </a:p>
        </p:txBody>
      </p:sp>
    </p:spTree>
    <p:extLst>
      <p:ext uri="{BB962C8B-B14F-4D97-AF65-F5344CB8AC3E}">
        <p14:creationId xmlns:p14="http://schemas.microsoft.com/office/powerpoint/2010/main" val="75663041"/>
      </p:ext>
    </p:extLst>
  </p:cSld>
  <p:clrMapOvr>
    <a:masterClrMapping/>
  </p:clrMapOvr>
</p:notes>
</file>

<file path=ppt/notesSlides/notesSlide10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109</a:t>
            </a:fld>
            <a:endParaRPr lang="en-GB" dirty="0"/>
          </a:p>
        </p:txBody>
      </p:sp>
    </p:spTree>
    <p:extLst>
      <p:ext uri="{BB962C8B-B14F-4D97-AF65-F5344CB8AC3E}">
        <p14:creationId xmlns:p14="http://schemas.microsoft.com/office/powerpoint/2010/main" val="4102511863"/>
      </p:ext>
    </p:extLst>
  </p:cSld>
  <p:clrMapOvr>
    <a:masterClrMapping/>
  </p:clrMapOvr>
</p:notes>
</file>

<file path=ppt/notesSlides/notesSlide10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sz="1200" kern="1200" dirty="0">
                <a:solidFill>
                  <a:schemeClr val="tx1"/>
                </a:solidFill>
                <a:effectLst/>
                <a:latin typeface="Calibri" pitchFamily="34" charset="0"/>
                <a:ea typeface="+mn-ea"/>
                <a:cs typeface="+mn-cs"/>
              </a:rPr>
              <a:t>The time-based scheduling subservice type provides the optional concept of sub-schedules. If the time-based scheduling subservice supports sub-schedules, each request in the time-based schedule is associated to a sub-schedule. Each sub-schedule reflects a coherent on-board operation. Once that operation is completed, the sub-schedule has no further reason to exist. Therefore, sub-schedules are automatically created when used and deleted when empty. The time-based scheduling subservice type includes the capability for enabling and disabling the execution of each sub-schedule.</a:t>
            </a:r>
            <a:endParaRPr lang="en-US" sz="1200" kern="1200" dirty="0">
              <a:solidFill>
                <a:schemeClr val="tx1"/>
              </a:solidFill>
              <a:effectLst/>
              <a:latin typeface="Calibri"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110</a:t>
            </a:fld>
            <a:endParaRPr lang="en-GB" dirty="0"/>
          </a:p>
        </p:txBody>
      </p:sp>
    </p:spTree>
    <p:extLst>
      <p:ext uri="{BB962C8B-B14F-4D97-AF65-F5344CB8AC3E}">
        <p14:creationId xmlns:p14="http://schemas.microsoft.com/office/powerpoint/2010/main" val="2892245801"/>
      </p:ext>
    </p:extLst>
  </p:cSld>
  <p:clrMapOvr>
    <a:masterClrMapping/>
  </p:clrMapOvr>
</p:notes>
</file>

<file path=ppt/notesSlides/notesSlide10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
              </a:lnSpc>
              <a:spcBef>
                <a:spcPct val="30%"/>
              </a:spcBef>
              <a:spcAft>
                <a:spcPct val="0%"/>
              </a:spcAft>
              <a:buClrTx/>
              <a:buSzTx/>
              <a:buFontTx/>
              <a:buNone/>
              <a:tabLst/>
              <a:defRPr/>
            </a:pPr>
            <a:r>
              <a:rPr lang="en-GB" sz="1200" kern="1200" dirty="0">
                <a:solidFill>
                  <a:schemeClr val="tx1"/>
                </a:solidFill>
                <a:effectLst/>
                <a:latin typeface="Calibri" pitchFamily="34" charset="0"/>
                <a:ea typeface="+mn-ea"/>
                <a:cs typeface="+mn-cs"/>
              </a:rPr>
              <a:t>The time-based scheduling subservice type also provides the optional concept of groups. If the time-based scheduling subservice supports groups, each request in the time-based schedule is associated to a group. The time-based scheduling subservice type includes the capability for enabling and disabling the execution of grouped requests, independently of the application processes they are released to and of the sub-schedules they belong to. Groups are typically related to spacecraft entities (e.g. hardware or software). Groups can be created and deleted by request and can exist even if empty. They can be used, for example, to group all requests associated to a specific instrument and disable their release when the conditions for their execution are not fulfilled, while other requests for the same application process are associated to a different group and enabled for release.</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111</a:t>
            </a:fld>
            <a:endParaRPr lang="en-GB" dirty="0"/>
          </a:p>
        </p:txBody>
      </p:sp>
    </p:spTree>
    <p:extLst>
      <p:ext uri="{BB962C8B-B14F-4D97-AF65-F5344CB8AC3E}">
        <p14:creationId xmlns:p14="http://schemas.microsoft.com/office/powerpoint/2010/main" val="259801714"/>
      </p:ext>
    </p:extLst>
  </p:cSld>
  <p:clrMapOvr>
    <a:masterClrMapping/>
  </p:clrMapOvr>
</p:notes>
</file>

<file path=ppt/notesSlides/notesSlide10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112</a:t>
            </a:fld>
            <a:endParaRPr lang="en-GB" dirty="0"/>
          </a:p>
        </p:txBody>
      </p:sp>
    </p:spTree>
    <p:extLst>
      <p:ext uri="{BB962C8B-B14F-4D97-AF65-F5344CB8AC3E}">
        <p14:creationId xmlns:p14="http://schemas.microsoft.com/office/powerpoint/2010/main" val="1660240646"/>
      </p:ext>
    </p:extLst>
  </p:cSld>
  <p:clrMapOvr>
    <a:masterClrMapping/>
  </p:clrMapOvr>
</p:notes>
</file>

<file path=ppt/notesSlides/notesSlide10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113</a:t>
            </a:fld>
            <a:endParaRPr lang="en-GB" noProof="0" dirty="0"/>
          </a:p>
        </p:txBody>
      </p:sp>
    </p:spTree>
    <p:extLst>
      <p:ext uri="{BB962C8B-B14F-4D97-AF65-F5344CB8AC3E}">
        <p14:creationId xmlns:p14="http://schemas.microsoft.com/office/powerpoint/2010/main" val="2285081834"/>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11</a:t>
            </a:fld>
            <a:endParaRPr lang="en-GB" noProof="0" dirty="0"/>
          </a:p>
        </p:txBody>
      </p:sp>
    </p:spTree>
    <p:extLst>
      <p:ext uri="{BB962C8B-B14F-4D97-AF65-F5344CB8AC3E}">
        <p14:creationId xmlns:p14="http://schemas.microsoft.com/office/powerpoint/2010/main" val="2394937026"/>
      </p:ext>
    </p:extLst>
  </p:cSld>
  <p:clrMapOvr>
    <a:masterClrMapping/>
  </p:clrMapOvr>
</p:notes>
</file>

<file path=ppt/notesSlides/notesSlide1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114</a:t>
            </a:fld>
            <a:endParaRPr lang="en-GB" noProof="0" dirty="0"/>
          </a:p>
        </p:txBody>
      </p:sp>
    </p:spTree>
    <p:extLst>
      <p:ext uri="{BB962C8B-B14F-4D97-AF65-F5344CB8AC3E}">
        <p14:creationId xmlns:p14="http://schemas.microsoft.com/office/powerpoint/2010/main" val="2056460761"/>
      </p:ext>
    </p:extLst>
  </p:cSld>
  <p:clrMapOvr>
    <a:masterClrMapping/>
  </p:clrMapOvr>
</p:notes>
</file>

<file path=ppt/notesSlides/notesSlide1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115</a:t>
            </a:fld>
            <a:endParaRPr lang="en-GB" dirty="0"/>
          </a:p>
        </p:txBody>
      </p:sp>
    </p:spTree>
    <p:extLst>
      <p:ext uri="{BB962C8B-B14F-4D97-AF65-F5344CB8AC3E}">
        <p14:creationId xmlns:p14="http://schemas.microsoft.com/office/powerpoint/2010/main" val="51739057"/>
      </p:ext>
    </p:extLst>
  </p:cSld>
  <p:clrMapOvr>
    <a:masterClrMapping/>
  </p:clrMapOvr>
</p:notes>
</file>

<file path=ppt/notesSlides/notesSlide1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5" indent="0" algn="l" defTabSz="914400" rtl="0" eaLnBrk="1" fontAlgn="base" latinLnBrk="0" hangingPunct="1">
              <a:lnSpc>
                <a:spcPct val="100%"/>
              </a:lnSpc>
              <a:spcBef>
                <a:spcPct val="30%"/>
              </a:spcBef>
              <a:spcAft>
                <a:spcPct val="0%"/>
              </a:spcAft>
              <a:buClrTx/>
              <a:buSzTx/>
              <a:buFontTx/>
              <a:buNone/>
              <a:tabLst/>
              <a:defRPr/>
            </a:pPr>
            <a:r>
              <a:rPr lang="en-GB" sz="1200" kern="1200" dirty="0">
                <a:solidFill>
                  <a:schemeClr val="tx1"/>
                </a:solidFill>
                <a:effectLst/>
                <a:latin typeface="+mn-lt"/>
                <a:ea typeface="+mn-ea"/>
                <a:cs typeface="+mn-cs"/>
              </a:rPr>
              <a:t>The time margin that the time-based scheduling subservice uses when inserting activities in the time-based schedule or time-shifting activities shall be declared when specifying that subservice.</a:t>
            </a:r>
            <a:endParaRPr lang="en-US" sz="1200" kern="120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116</a:t>
            </a:fld>
            <a:endParaRPr lang="en-GB" dirty="0"/>
          </a:p>
        </p:txBody>
      </p:sp>
    </p:spTree>
    <p:extLst>
      <p:ext uri="{BB962C8B-B14F-4D97-AF65-F5344CB8AC3E}">
        <p14:creationId xmlns:p14="http://schemas.microsoft.com/office/powerpoint/2010/main" val="2137281944"/>
      </p:ext>
    </p:extLst>
  </p:cSld>
  <p:clrMapOvr>
    <a:masterClrMapping/>
  </p:clrMapOvr>
</p:notes>
</file>

<file path=ppt/notesSlides/notesSlide1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5" indent="0" algn="l" defTabSz="914400" rtl="0" eaLnBrk="1" fontAlgn="base" latinLnBrk="0" hangingPunct="1">
              <a:lnSpc>
                <a:spcPct val="100%"/>
              </a:lnSpc>
              <a:spcBef>
                <a:spcPct val="30%"/>
              </a:spcBef>
              <a:spcAft>
                <a:spcPct val="0%"/>
              </a:spcAft>
              <a:buClrTx/>
              <a:buSzTx/>
              <a:buFontTx/>
              <a:buNone/>
              <a:tabLst/>
              <a:defRPr/>
            </a:pPr>
            <a:r>
              <a:rPr lang="en-GB" sz="1200" kern="1200" dirty="0">
                <a:solidFill>
                  <a:schemeClr val="tx1"/>
                </a:solidFill>
                <a:effectLst/>
                <a:latin typeface="+mn-lt"/>
                <a:ea typeface="+mn-ea"/>
                <a:cs typeface="+mn-cs"/>
              </a:rPr>
              <a:t>The time margin that the time-based scheduling subservice uses when inserting activities in the time-based schedule or time-shifting activities shall be declared when specifying that subservice.</a:t>
            </a:r>
          </a:p>
          <a:p>
            <a:pPr marL="0" marR="0" lvl="5" indent="0" algn="l" defTabSz="914400" rtl="0" eaLnBrk="1" fontAlgn="base" latinLnBrk="0" hangingPunct="1">
              <a:lnSpc>
                <a:spcPct val="100%"/>
              </a:lnSpc>
              <a:spcBef>
                <a:spcPct val="30%"/>
              </a:spcBef>
              <a:spcAft>
                <a:spcPct val="0%"/>
              </a:spcAft>
              <a:buClrTx/>
              <a:buSzTx/>
              <a:buFontTx/>
              <a:buNone/>
              <a:tabLst/>
              <a:defRPr/>
            </a:pPr>
            <a:endParaRPr lang="en-GB" sz="1200" kern="1200" dirty="0">
              <a:solidFill>
                <a:schemeClr val="tx1"/>
              </a:solidFill>
              <a:effectLst/>
              <a:latin typeface="+mn-lt"/>
              <a:ea typeface="+mn-ea"/>
              <a:cs typeface="+mn-cs"/>
            </a:endParaRPr>
          </a:p>
          <a:p>
            <a:pPr marL="0" marR="0" lvl="5" indent="0" algn="l" defTabSz="914400" rtl="0" eaLnBrk="1" fontAlgn="base" latinLnBrk="0" hangingPunct="1">
              <a:lnSpc>
                <a:spcPct val="100%"/>
              </a:lnSpc>
              <a:spcBef>
                <a:spcPct val="30%"/>
              </a:spcBef>
              <a:spcAft>
                <a:spcPct val="0%"/>
              </a:spcAft>
              <a:buClrTx/>
              <a:buSzTx/>
              <a:buFontTx/>
              <a:buNone/>
              <a:tabLst/>
              <a:defRPr/>
            </a:pPr>
            <a:r>
              <a:rPr lang="en-GB" sz="1200" kern="1200" dirty="0">
                <a:solidFill>
                  <a:schemeClr val="tx1"/>
                </a:solidFill>
                <a:effectLst/>
                <a:latin typeface="+mn-lt"/>
                <a:ea typeface="+mn-ea"/>
                <a:cs typeface="+mn-cs"/>
              </a:rPr>
              <a:t>The bullet relative</a:t>
            </a:r>
            <a:r>
              <a:rPr lang="en-GB" sz="1200" kern="1200" baseline="0%" dirty="0">
                <a:solidFill>
                  <a:schemeClr val="tx1"/>
                </a:solidFill>
                <a:effectLst/>
                <a:latin typeface="+mn-lt"/>
                <a:ea typeface="+mn-ea"/>
                <a:cs typeface="+mn-cs"/>
              </a:rPr>
              <a:t> to long operations does not have corresponding requirements in the standard, and the question of whether it should be </a:t>
            </a:r>
            <a:r>
              <a:rPr lang="en-GB" sz="1200" kern="1200" baseline="0%" dirty="0" err="1">
                <a:solidFill>
                  <a:schemeClr val="tx1"/>
                </a:solidFill>
                <a:effectLst/>
                <a:latin typeface="+mn-lt"/>
                <a:ea typeface="+mn-ea"/>
                <a:cs typeface="+mn-cs"/>
              </a:rPr>
              <a:t>explicited</a:t>
            </a:r>
            <a:r>
              <a:rPr lang="en-GB" sz="1200" kern="1200" baseline="0%" dirty="0">
                <a:solidFill>
                  <a:schemeClr val="tx1"/>
                </a:solidFill>
                <a:effectLst/>
                <a:latin typeface="+mn-lt"/>
                <a:ea typeface="+mn-ea"/>
                <a:cs typeface="+mn-cs"/>
              </a:rPr>
              <a:t> in the standard was asked during the dry run. It was argued that it could be left to common sense for now.</a:t>
            </a:r>
            <a:endParaRPr lang="en-US"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117</a:t>
            </a:fld>
            <a:endParaRPr lang="en-GB" dirty="0"/>
          </a:p>
        </p:txBody>
      </p:sp>
    </p:spTree>
    <p:extLst>
      <p:ext uri="{BB962C8B-B14F-4D97-AF65-F5344CB8AC3E}">
        <p14:creationId xmlns:p14="http://schemas.microsoft.com/office/powerpoint/2010/main" val="2137281944"/>
      </p:ext>
    </p:extLst>
  </p:cSld>
  <p:clrMapOvr>
    <a:masterClrMapping/>
  </p:clrMapOvr>
</p:notes>
</file>

<file path=ppt/notesSlides/notesSlide1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slide’s purpose is to show the complexity that was present in PUS A by illustrating the mechanisms of relative timing (in this example, from sub-schedule activation, but the previous version of the standard was foreseeing a lot of on-board events as usable for relative time-tagging) and interlocking (in the example, the arrows indicate conditional execution, with the double arrow from 2-&gt;3 and 2-&gt;4 to be presented as two possible outcomes depending on the execution status of TC2).</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118</a:t>
            </a:fld>
            <a:endParaRPr lang="en-GB" dirty="0"/>
          </a:p>
        </p:txBody>
      </p:sp>
    </p:spTree>
    <p:extLst>
      <p:ext uri="{BB962C8B-B14F-4D97-AF65-F5344CB8AC3E}">
        <p14:creationId xmlns:p14="http://schemas.microsoft.com/office/powerpoint/2010/main" val="1488407287"/>
      </p:ext>
    </p:extLst>
  </p:cSld>
  <p:clrMapOvr>
    <a:masterClrMapping/>
  </p:clrMapOvr>
</p:notes>
</file>

<file path=ppt/notesSlides/notesSlide1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sub-schedule concept exists since PUS A but has been augmented with a notion of automatic creation and deletion, see the previous slide dedicated to its definition.</a:t>
            </a:r>
          </a:p>
          <a:p>
            <a:r>
              <a:rPr lang="en-GB" dirty="0"/>
              <a:t>The group concept is new, and replaces the role destination APID was taking in PUS A.</a:t>
            </a:r>
          </a:p>
          <a:p>
            <a:endParaRPr lang="en-GB" dirty="0"/>
          </a:p>
          <a:p>
            <a:r>
              <a:rPr lang="en-GB" dirty="0"/>
              <a:t>All requests related to filtering the contents of the command schedule have been updated to support these two concepts. STs 1 and 2, which were dedicated to enable / disable release of commands according to a filter, have however been split and moved into new subtypes (see next slide). STs 1 and 2 have been kept for the general enable/disable at service level.</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119</a:t>
            </a:fld>
            <a:endParaRPr lang="en-GB" dirty="0"/>
          </a:p>
        </p:txBody>
      </p:sp>
    </p:spTree>
    <p:extLst>
      <p:ext uri="{BB962C8B-B14F-4D97-AF65-F5344CB8AC3E}">
        <p14:creationId xmlns:p14="http://schemas.microsoft.com/office/powerpoint/2010/main" val="999750825"/>
      </p:ext>
    </p:extLst>
  </p:cSld>
  <p:clrMapOvr>
    <a:masterClrMapping/>
  </p:clrMapOvr>
</p:notes>
</file>

<file path=ppt/notesSlides/notesSlide1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baseline="0%" dirty="0"/>
              <a:t>Service 11 is a good opportunity to teach by example the concepts of requests, instructions, and the notion of multiple instructions within a request. In particular, the translation from functional to interface level shall be illustrated, showing that repeated fields may exist at interface level even if the request does not contain multiple instructions.</a:t>
            </a:r>
          </a:p>
          <a:p>
            <a:pPr marL="0" marR="0" lvl="0" indent="0" algn="l" defTabSz="914400" rtl="0" eaLnBrk="1" fontAlgn="base" latinLnBrk="0" hangingPunct="1">
              <a:lnSpc>
                <a:spcPct val="100%"/>
              </a:lnSpc>
              <a:spcBef>
                <a:spcPct val="30%"/>
              </a:spcBef>
              <a:spcAft>
                <a:spcPct val="0%"/>
              </a:spcAft>
              <a:buClrTx/>
              <a:buSzTx/>
              <a:buFontTx/>
              <a:buNone/>
              <a:tabLst/>
              <a:defRPr/>
            </a:pPr>
            <a:endParaRPr lang="en-GB" baseline="0%" dirty="0"/>
          </a:p>
          <a:p>
            <a:pPr marL="0" marR="0" lvl="0" indent="0" algn="l" defTabSz="914400" rtl="0" eaLnBrk="1" fontAlgn="base" latinLnBrk="0" hangingPunct="1">
              <a:lnSpc>
                <a:spcPct val="100%"/>
              </a:lnSpc>
              <a:spcBef>
                <a:spcPct val="30%"/>
              </a:spcBef>
              <a:spcAft>
                <a:spcPct val="0%"/>
              </a:spcAft>
              <a:buClrTx/>
              <a:buSzTx/>
              <a:buFontTx/>
              <a:buNone/>
              <a:tabLst/>
              <a:defRPr/>
            </a:pPr>
            <a:r>
              <a:rPr lang="en-GB" baseline="0%" dirty="0"/>
              <a:t>The first example is TC[11,5] delete time-based scheduled activities identified by request identifier. This is the simplest case: All instruction-level information is gathered after the n field in the interface specification; the request is assembled by listing all instructions individually.</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120</a:t>
            </a:fld>
            <a:endParaRPr lang="en-GB" dirty="0"/>
          </a:p>
        </p:txBody>
      </p:sp>
    </p:spTree>
    <p:extLst>
      <p:ext uri="{BB962C8B-B14F-4D97-AF65-F5344CB8AC3E}">
        <p14:creationId xmlns:p14="http://schemas.microsoft.com/office/powerpoint/2010/main" val="1068250982"/>
      </p:ext>
    </p:extLst>
  </p:cSld>
  <p:clrMapOvr>
    <a:masterClrMapping/>
  </p:clrMapOvr>
</p:notes>
</file>

<file path=ppt/notesSlides/notesSlide11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baseline="0%" dirty="0"/>
              <a:t>Service 11 is a good opportunity to teach by example the concepts of requests, instructions, and the notion of multiple instructions within a request. In particular, the translation from functional to interface level shall be illustrated, showing that repeated fields may exist at interface level even if the request does not contain multiple instructions.</a:t>
            </a:r>
          </a:p>
          <a:p>
            <a:pPr marL="0" marR="0" lvl="0" indent="0" algn="l" defTabSz="914400" rtl="0" eaLnBrk="1" fontAlgn="base" latinLnBrk="0" hangingPunct="1">
              <a:lnSpc>
                <a:spcPct val="100%"/>
              </a:lnSpc>
              <a:spcBef>
                <a:spcPct val="30%"/>
              </a:spcBef>
              <a:spcAft>
                <a:spcPct val="0%"/>
              </a:spcAft>
              <a:buClrTx/>
              <a:buSzTx/>
              <a:buFontTx/>
              <a:buNone/>
              <a:tabLst/>
              <a:defRPr/>
            </a:pPr>
            <a:endParaRPr lang="en-GB" baseline="0%" dirty="0"/>
          </a:p>
          <a:p>
            <a:pPr marL="0" marR="0" lvl="0" indent="0" algn="l" defTabSz="914400" rtl="0" eaLnBrk="1" fontAlgn="base" latinLnBrk="0" hangingPunct="1">
              <a:lnSpc>
                <a:spcPct val="100%"/>
              </a:lnSpc>
              <a:spcBef>
                <a:spcPct val="30%"/>
              </a:spcBef>
              <a:spcAft>
                <a:spcPct val="0%"/>
              </a:spcAft>
              <a:buClrTx/>
              <a:buSzTx/>
              <a:buFontTx/>
              <a:buNone/>
              <a:tabLst/>
              <a:defRPr/>
            </a:pPr>
            <a:r>
              <a:rPr lang="en-GB" baseline="0%" dirty="0"/>
              <a:t>The second example is TC[11,7] time shift scheduled activities identified by request identifier. In this case, the N still depicts instruction multiplicity, but some instruction-related information is promoted to the level of the request. The instruction cannot be interpreted ‘stand-alone’, it needs the time offset to be executed. However, since this time offset is the same for the complete request, it is promoted as a request argument.</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121</a:t>
            </a:fld>
            <a:endParaRPr lang="en-GB" dirty="0"/>
          </a:p>
        </p:txBody>
      </p:sp>
    </p:spTree>
    <p:extLst>
      <p:ext uri="{BB962C8B-B14F-4D97-AF65-F5344CB8AC3E}">
        <p14:creationId xmlns:p14="http://schemas.microsoft.com/office/powerpoint/2010/main" val="1068250982"/>
      </p:ext>
    </p:extLst>
  </p:cSld>
  <p:clrMapOvr>
    <a:masterClrMapping/>
  </p:clrMapOvr>
</p:notes>
</file>

<file path=ppt/notesSlides/notesSlide11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baseline="0%" dirty="0"/>
              <a:t>Service 11 is a good opportunity to teach by example the concepts of requests, instructions, and the notion of multiple instructions within a request. In particular, the translation from functional to interface level shall be illustrated, showing that repeated fields may exist at interface level even if the request does not contain multiple instructions.</a:t>
            </a:r>
          </a:p>
          <a:p>
            <a:pPr marL="0" marR="0" lvl="0" indent="0" algn="l" defTabSz="914400" rtl="0" eaLnBrk="1" fontAlgn="base" latinLnBrk="0" hangingPunct="1">
              <a:lnSpc>
                <a:spcPct val="100%"/>
              </a:lnSpc>
              <a:spcBef>
                <a:spcPct val="30%"/>
              </a:spcBef>
              <a:spcAft>
                <a:spcPct val="0%"/>
              </a:spcAft>
              <a:buClrTx/>
              <a:buSzTx/>
              <a:buFontTx/>
              <a:buNone/>
              <a:tabLst/>
              <a:defRPr/>
            </a:pPr>
            <a:endParaRPr lang="en-GB" baseline="0%" dirty="0"/>
          </a:p>
          <a:p>
            <a:pPr marL="0" marR="0" lvl="0" indent="0" algn="l" defTabSz="914400" rtl="0" eaLnBrk="1" fontAlgn="base" latinLnBrk="0" hangingPunct="1">
              <a:lnSpc>
                <a:spcPct val="100%"/>
              </a:lnSpc>
              <a:spcBef>
                <a:spcPct val="30%"/>
              </a:spcBef>
              <a:spcAft>
                <a:spcPct val="0%"/>
              </a:spcAft>
              <a:buClrTx/>
              <a:buSzTx/>
              <a:buFontTx/>
              <a:buNone/>
              <a:tabLst/>
              <a:defRPr/>
            </a:pPr>
            <a:r>
              <a:rPr lang="en-GB" baseline="0%" dirty="0"/>
              <a:t>The last example is TC[11,6] delete the time-based scheduled activities identified by request identifier. In this case, the request only has one instruction. The instruction-level data is the filter description, which contains, among others, the list of sub-schedules and groups covered by this filter. The repetition fields (N1, N2) which are present in the interface specification are not related to instruction multiplicity, but simply to list lengths.</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122</a:t>
            </a:fld>
            <a:endParaRPr lang="en-GB" dirty="0"/>
          </a:p>
        </p:txBody>
      </p:sp>
    </p:spTree>
    <p:extLst>
      <p:ext uri="{BB962C8B-B14F-4D97-AF65-F5344CB8AC3E}">
        <p14:creationId xmlns:p14="http://schemas.microsoft.com/office/powerpoint/2010/main" val="1068250982"/>
      </p:ext>
    </p:extLst>
  </p:cSld>
  <p:clrMapOvr>
    <a:masterClrMapping/>
  </p:clrMapOvr>
</p:notes>
</file>

<file path=ppt/notesSlides/notesSlide11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123</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12</a:t>
            </a:fld>
            <a:endParaRPr lang="en-GB" noProof="0" dirty="0"/>
          </a:p>
        </p:txBody>
      </p:sp>
    </p:spTree>
    <p:extLst>
      <p:ext uri="{BB962C8B-B14F-4D97-AF65-F5344CB8AC3E}">
        <p14:creationId xmlns:p14="http://schemas.microsoft.com/office/powerpoint/2010/main" val="2390695644"/>
      </p:ext>
    </p:extLst>
  </p:cSld>
  <p:clrMapOvr>
    <a:masterClrMapping/>
  </p:clrMapOvr>
</p:notes>
</file>

<file path=ppt/notesSlides/notesSlide12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124</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12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125</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12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126</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12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127</a:t>
            </a:fld>
            <a:endParaRPr lang="en-GB" noProof="0" dirty="0"/>
          </a:p>
        </p:txBody>
      </p:sp>
    </p:spTree>
    <p:extLst>
      <p:ext uri="{BB962C8B-B14F-4D97-AF65-F5344CB8AC3E}">
        <p14:creationId xmlns:p14="http://schemas.microsoft.com/office/powerpoint/2010/main" val="4040562131"/>
      </p:ext>
    </p:extLst>
  </p:cSld>
  <p:clrMapOvr>
    <a:masterClrMapping/>
  </p:clrMapOvr>
</p:notes>
</file>

<file path=ppt/notesSlides/notesSlide12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a:t>
            </a:r>
            <a:r>
              <a:rPr lang="en-GB" baseline="0%" dirty="0"/>
              <a:t> contents of this slide describes the exact same concepts as for the PUS service 11. If the presentation is followed in order, it can simply be stated that the sub-schedule and group concepts have the same meaning as for service 11.</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129</a:t>
            </a:fld>
            <a:endParaRPr lang="en-GB" noProof="0" dirty="0"/>
          </a:p>
        </p:txBody>
      </p:sp>
    </p:spTree>
    <p:extLst>
      <p:ext uri="{BB962C8B-B14F-4D97-AF65-F5344CB8AC3E}">
        <p14:creationId xmlns:p14="http://schemas.microsoft.com/office/powerpoint/2010/main" val="2871087448"/>
      </p:ext>
    </p:extLst>
  </p:cSld>
  <p:clrMapOvr>
    <a:masterClrMapping/>
  </p:clrMapOvr>
</p:notes>
</file>

<file path=ppt/notesSlides/notesSlide12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130</a:t>
            </a:fld>
            <a:endParaRPr lang="en-GB" noProof="0" dirty="0"/>
          </a:p>
        </p:txBody>
      </p:sp>
    </p:spTree>
    <p:extLst>
      <p:ext uri="{BB962C8B-B14F-4D97-AF65-F5344CB8AC3E}">
        <p14:creationId xmlns:p14="http://schemas.microsoft.com/office/powerpoint/2010/main" val="1521224635"/>
      </p:ext>
    </p:extLst>
  </p:cSld>
  <p:clrMapOvr>
    <a:masterClrMapping/>
  </p:clrMapOvr>
</p:notes>
</file>

<file path=ppt/notesSlides/notesSlide12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131</a:t>
            </a:fld>
            <a:endParaRPr lang="en-GB" noProof="0" dirty="0"/>
          </a:p>
        </p:txBody>
      </p:sp>
    </p:spTree>
    <p:extLst>
      <p:ext uri="{BB962C8B-B14F-4D97-AF65-F5344CB8AC3E}">
        <p14:creationId xmlns:p14="http://schemas.microsoft.com/office/powerpoint/2010/main" val="760328781"/>
      </p:ext>
    </p:extLst>
  </p:cSld>
  <p:clrMapOvr>
    <a:masterClrMapping/>
  </p:clrMapOvr>
</p:notes>
</file>

<file path=ppt/notesSlides/notesSlide12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position on the orbit,</a:t>
            </a:r>
            <a:r>
              <a:rPr lang="en-GB" baseline="0%" dirty="0"/>
              <a:t> as defined, corresponds to the sum of the argument of periapsis and the true anomaly of the satellite. It has to be noted that in the current wording, the requirement does not specify whether the reference node should be the ascending or descending one. This slide assumes ascending.</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132</a:t>
            </a:fld>
            <a:endParaRPr lang="en-GB" noProof="0" dirty="0"/>
          </a:p>
        </p:txBody>
      </p:sp>
    </p:spTree>
    <p:extLst>
      <p:ext uri="{BB962C8B-B14F-4D97-AF65-F5344CB8AC3E}">
        <p14:creationId xmlns:p14="http://schemas.microsoft.com/office/powerpoint/2010/main" val="1603355224"/>
      </p:ext>
    </p:extLst>
  </p:cSld>
  <p:clrMapOvr>
    <a:masterClrMapping/>
  </p:clrMapOvr>
</p:notes>
</file>

<file path=ppt/notesSlides/notesSlide12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133</a:t>
            </a:fld>
            <a:endParaRPr lang="en-GB" noProof="0" dirty="0"/>
          </a:p>
        </p:txBody>
      </p:sp>
    </p:spTree>
    <p:extLst>
      <p:ext uri="{BB962C8B-B14F-4D97-AF65-F5344CB8AC3E}">
        <p14:creationId xmlns:p14="http://schemas.microsoft.com/office/powerpoint/2010/main" val="1603355224"/>
      </p:ext>
    </p:extLst>
  </p:cSld>
  <p:clrMapOvr>
    <a:masterClrMapping/>
  </p:clrMapOvr>
</p:notes>
</file>

<file path=ppt/notesSlides/notesSlide12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134</a:t>
            </a:fld>
            <a:endParaRPr lang="en-GB" noProof="0" dirty="0"/>
          </a:p>
        </p:txBody>
      </p:sp>
    </p:spTree>
    <p:extLst>
      <p:ext uri="{BB962C8B-B14F-4D97-AF65-F5344CB8AC3E}">
        <p14:creationId xmlns:p14="http://schemas.microsoft.com/office/powerpoint/2010/main" val="3645650611"/>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149619917"/>
      </p:ext>
    </p:extLst>
  </p:cSld>
  <p:clrMapOvr>
    <a:masterClrMapping/>
  </p:clrMapOvr>
</p:notes>
</file>

<file path=ppt/notesSlides/notesSlide13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135</a:t>
            </a:fld>
            <a:endParaRPr lang="en-GB" noProof="0" dirty="0"/>
          </a:p>
        </p:txBody>
      </p:sp>
    </p:spTree>
    <p:extLst>
      <p:ext uri="{BB962C8B-B14F-4D97-AF65-F5344CB8AC3E}">
        <p14:creationId xmlns:p14="http://schemas.microsoft.com/office/powerpoint/2010/main" val="3913849522"/>
      </p:ext>
    </p:extLst>
  </p:cSld>
  <p:clrMapOvr>
    <a:masterClrMapping/>
  </p:clrMapOvr>
</p:notes>
</file>

<file path=ppt/notesSlides/notesSlide13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136</a:t>
            </a:fld>
            <a:endParaRPr lang="en-GB" noProof="0" dirty="0"/>
          </a:p>
        </p:txBody>
      </p:sp>
    </p:spTree>
    <p:extLst>
      <p:ext uri="{BB962C8B-B14F-4D97-AF65-F5344CB8AC3E}">
        <p14:creationId xmlns:p14="http://schemas.microsoft.com/office/powerpoint/2010/main" val="2360803201"/>
      </p:ext>
    </p:extLst>
  </p:cSld>
  <p:clrMapOvr>
    <a:masterClrMapping/>
  </p:clrMapOvr>
</p:notes>
</file>

<file path=ppt/notesSlides/notesSlide13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Points to develop in this tips &amp; tricks:</a:t>
            </a:r>
          </a:p>
          <a:p>
            <a:r>
              <a:rPr lang="en-GB" dirty="0"/>
              <a:t>Insist on the fact that the spirit is exactly the same. Only the timeline reference is changed</a:t>
            </a:r>
          </a:p>
          <a:p>
            <a:r>
              <a:rPr lang="en-GB" dirty="0"/>
              <a:t>Position may not immediately be available on reboot, and may be imprecise / display jumps upon AOCS mode modification (i.e. switch from propagated to measured,…). Implementations should be robust to this kind of behaviour</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137</a:t>
            </a:fld>
            <a:endParaRPr lang="en-GB" noProof="0" dirty="0"/>
          </a:p>
        </p:txBody>
      </p:sp>
    </p:spTree>
    <p:extLst>
      <p:ext uri="{BB962C8B-B14F-4D97-AF65-F5344CB8AC3E}">
        <p14:creationId xmlns:p14="http://schemas.microsoft.com/office/powerpoint/2010/main" val="2773817403"/>
      </p:ext>
    </p:extLst>
  </p:cSld>
  <p:clrMapOvr>
    <a:masterClrMapping/>
  </p:clrMapOvr>
</p:notes>
</file>

<file path=ppt/notesSlides/notesSlide13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Points to develop in this tips &amp; tricks:</a:t>
            </a:r>
          </a:p>
          <a:p>
            <a:r>
              <a:rPr lang="en-GB" dirty="0"/>
              <a:t>Insist on the fact that the spirit is exactly the same. Only the timeline reference is changed</a:t>
            </a:r>
          </a:p>
          <a:p>
            <a:r>
              <a:rPr lang="en-GB" dirty="0"/>
              <a:t>Position may not immediately be available on reboot, and may be imprecise / display jumps upon AOCS mode modification (i.e. switch from propagated to measured,…). Implementations should be robust to this kind of behaviour</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138</a:t>
            </a:fld>
            <a:endParaRPr lang="en-GB" noProof="0" dirty="0"/>
          </a:p>
        </p:txBody>
      </p:sp>
    </p:spTree>
    <p:extLst>
      <p:ext uri="{BB962C8B-B14F-4D97-AF65-F5344CB8AC3E}">
        <p14:creationId xmlns:p14="http://schemas.microsoft.com/office/powerpoint/2010/main" val="2773817403"/>
      </p:ext>
    </p:extLst>
  </p:cSld>
  <p:clrMapOvr>
    <a:masterClrMapping/>
  </p:clrMapOvr>
</p:notes>
</file>

<file path=ppt/notesSlides/notesSlide13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141</a:t>
            </a:fld>
            <a:endParaRPr lang="en-GB" noProof="0" dirty="0"/>
          </a:p>
        </p:txBody>
      </p:sp>
    </p:spTree>
    <p:extLst>
      <p:ext uri="{BB962C8B-B14F-4D97-AF65-F5344CB8AC3E}">
        <p14:creationId xmlns:p14="http://schemas.microsoft.com/office/powerpoint/2010/main" val="1876479561"/>
      </p:ext>
    </p:extLst>
  </p:cSld>
  <p:clrMapOvr>
    <a:masterClrMapping/>
  </p:clrMapOvr>
</p:notes>
</file>

<file path=ppt/notesSlides/notesSlide13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142</a:t>
            </a:fld>
            <a:endParaRPr lang="en-GB" noProof="0" dirty="0"/>
          </a:p>
        </p:txBody>
      </p:sp>
    </p:spTree>
    <p:extLst>
      <p:ext uri="{BB962C8B-B14F-4D97-AF65-F5344CB8AC3E}">
        <p14:creationId xmlns:p14="http://schemas.microsoft.com/office/powerpoint/2010/main" val="1952830479"/>
      </p:ext>
    </p:extLst>
  </p:cSld>
  <p:clrMapOvr>
    <a:masterClrMapping/>
  </p:clrMapOvr>
</p:notes>
</file>

<file path=ppt/notesSlides/notesSlide13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lot of information is present on this slide, and it is used as support to present most of the concepts of service 18. TBD if it should be extended by a second slide (still displaying the state diagram but indicating the S18 requests &amp; reports).</a:t>
            </a:r>
          </a:p>
          <a:p>
            <a:r>
              <a:rPr lang="en-GB" dirty="0"/>
              <a:t>The following concepts need to be presented:</a:t>
            </a:r>
          </a:p>
          <a:p>
            <a:r>
              <a:rPr lang="en-GB" dirty="0"/>
              <a:t>The OBCP execution status (three sub-states of the “in engine” state)</a:t>
            </a:r>
          </a:p>
          <a:p>
            <a:r>
              <a:rPr lang="en-GB" dirty="0"/>
              <a:t>The possibility to pre-load the OBCP in an on-board store and load by reference, or to direct load</a:t>
            </a:r>
          </a:p>
          <a:p>
            <a:r>
              <a:rPr lang="en-GB" dirty="0"/>
              <a:t>The different transitions, indicating that all of them are actually </a:t>
            </a:r>
            <a:r>
              <a:rPr lang="en-GB" dirty="0" err="1"/>
              <a:t>telecommands</a:t>
            </a:r>
            <a:r>
              <a:rPr lang="en-GB" dirty="0"/>
              <a:t>, with the exception of the ‘completion’ transition</a:t>
            </a:r>
          </a:p>
          <a:p>
            <a:endParaRPr lang="en-GB" dirty="0"/>
          </a:p>
          <a:p>
            <a:r>
              <a:rPr lang="en-GB" dirty="0"/>
              <a:t>Skip the fact that « shortcut TCs » exist (such as Load &amp; Activate, Stop &amp; Delete), this will be introduced in this Service Tips &amp; Tricks slide.</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143</a:t>
            </a:fld>
            <a:endParaRPr lang="en-GB" dirty="0"/>
          </a:p>
        </p:txBody>
      </p:sp>
    </p:spTree>
    <p:extLst>
      <p:ext uri="{BB962C8B-B14F-4D97-AF65-F5344CB8AC3E}">
        <p14:creationId xmlns:p14="http://schemas.microsoft.com/office/powerpoint/2010/main" val="44395511"/>
      </p:ext>
    </p:extLst>
  </p:cSld>
  <p:clrMapOvr>
    <a:masterClrMapping/>
  </p:clrMapOvr>
</p:notes>
</file>

<file path=ppt/notesSlides/notesSlide13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144</a:t>
            </a:fld>
            <a:endParaRPr lang="en-GB" noProof="0" dirty="0"/>
          </a:p>
        </p:txBody>
      </p:sp>
    </p:spTree>
    <p:extLst>
      <p:ext uri="{BB962C8B-B14F-4D97-AF65-F5344CB8AC3E}">
        <p14:creationId xmlns:p14="http://schemas.microsoft.com/office/powerpoint/2010/main" val="1304286952"/>
      </p:ext>
    </p:extLst>
  </p:cSld>
  <p:clrMapOvr>
    <a:masterClrMapping/>
  </p:clrMapOvr>
</p:notes>
</file>

<file path=ppt/notesSlides/notesSlide13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145</a:t>
            </a:fld>
            <a:endParaRPr lang="en-GB" noProof="0" dirty="0"/>
          </a:p>
        </p:txBody>
      </p:sp>
    </p:spTree>
    <p:extLst>
      <p:ext uri="{BB962C8B-B14F-4D97-AF65-F5344CB8AC3E}">
        <p14:creationId xmlns:p14="http://schemas.microsoft.com/office/powerpoint/2010/main" val="2174728214"/>
      </p:ext>
    </p:extLst>
  </p:cSld>
  <p:clrMapOvr>
    <a:masterClrMapping/>
  </p:clrMapOvr>
</p:notes>
</file>

<file path=ppt/notesSlides/notesSlide13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146</a:t>
            </a:fld>
            <a:endParaRPr lang="en-GB" noProof="0" dirty="0"/>
          </a:p>
        </p:txBody>
      </p:sp>
    </p:spTree>
    <p:extLst>
      <p:ext uri="{BB962C8B-B14F-4D97-AF65-F5344CB8AC3E}">
        <p14:creationId xmlns:p14="http://schemas.microsoft.com/office/powerpoint/2010/main" val="1099367295"/>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updated for launcher since 2018…</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14</a:t>
            </a:fld>
            <a:endParaRPr lang="en-GB" noProof="0" dirty="0"/>
          </a:p>
        </p:txBody>
      </p:sp>
    </p:spTree>
    <p:extLst>
      <p:ext uri="{BB962C8B-B14F-4D97-AF65-F5344CB8AC3E}">
        <p14:creationId xmlns:p14="http://schemas.microsoft.com/office/powerpoint/2010/main" val="141297798"/>
      </p:ext>
    </p:extLst>
  </p:cSld>
  <p:clrMapOvr>
    <a:masterClrMapping/>
  </p:clrMapOvr>
</p:notes>
</file>

<file path=ppt/notesSlides/notesSlide14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147</a:t>
            </a:fld>
            <a:endParaRPr lang="en-GB" noProof="0" dirty="0"/>
          </a:p>
        </p:txBody>
      </p:sp>
    </p:spTree>
    <p:extLst>
      <p:ext uri="{BB962C8B-B14F-4D97-AF65-F5344CB8AC3E}">
        <p14:creationId xmlns:p14="http://schemas.microsoft.com/office/powerpoint/2010/main" val="640486011"/>
      </p:ext>
    </p:extLst>
  </p:cSld>
  <p:clrMapOvr>
    <a:masterClrMapping/>
  </p:clrMapOvr>
</p:notes>
</file>

<file path=ppt/notesSlides/notesSlide14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148</a:t>
            </a:fld>
            <a:endParaRPr lang="en-GB" noProof="0" dirty="0"/>
          </a:p>
        </p:txBody>
      </p:sp>
    </p:spTree>
    <p:extLst>
      <p:ext uri="{BB962C8B-B14F-4D97-AF65-F5344CB8AC3E}">
        <p14:creationId xmlns:p14="http://schemas.microsoft.com/office/powerpoint/2010/main" val="2153864135"/>
      </p:ext>
    </p:extLst>
  </p:cSld>
  <p:clrMapOvr>
    <a:masterClrMapping/>
  </p:clrMapOvr>
</p:notes>
</file>

<file path=ppt/notesSlides/notesSlide14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149</a:t>
            </a:fld>
            <a:endParaRPr lang="en-GB" noProof="0" dirty="0"/>
          </a:p>
        </p:txBody>
      </p:sp>
    </p:spTree>
    <p:extLst>
      <p:ext uri="{BB962C8B-B14F-4D97-AF65-F5344CB8AC3E}">
        <p14:creationId xmlns:p14="http://schemas.microsoft.com/office/powerpoint/2010/main" val="1726624270"/>
      </p:ext>
    </p:extLst>
  </p:cSld>
  <p:clrMapOvr>
    <a:masterClrMapping/>
  </p:clrMapOvr>
</p:notes>
</file>

<file path=ppt/notesSlides/notesSlide14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US" dirty="0"/>
              <a:t>This service is an extension of the ground monitoring and control. As such, the application processes that execute the requests released by the request sequencing subservice directly send the request verification reports, if any, to the ground.</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151</a:t>
            </a:fld>
            <a:endParaRPr lang="en-GB" noProof="0" dirty="0"/>
          </a:p>
        </p:txBody>
      </p:sp>
    </p:spTree>
    <p:extLst>
      <p:ext uri="{BB962C8B-B14F-4D97-AF65-F5344CB8AC3E}">
        <p14:creationId xmlns:p14="http://schemas.microsoft.com/office/powerpoint/2010/main" val="1072496798"/>
      </p:ext>
    </p:extLst>
  </p:cSld>
  <p:clrMapOvr>
    <a:masterClrMapping/>
  </p:clrMapOvr>
</p:notes>
</file>

<file path=ppt/notesSlides/notesSlide14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152</a:t>
            </a:fld>
            <a:endParaRPr lang="en-GB" noProof="0" dirty="0"/>
          </a:p>
        </p:txBody>
      </p:sp>
    </p:spTree>
    <p:extLst>
      <p:ext uri="{BB962C8B-B14F-4D97-AF65-F5344CB8AC3E}">
        <p14:creationId xmlns:p14="http://schemas.microsoft.com/office/powerpoint/2010/main" val="1424238427"/>
      </p:ext>
    </p:extLst>
  </p:cSld>
  <p:clrMapOvr>
    <a:masterClrMapping/>
  </p:clrMapOvr>
</p:notes>
</file>

<file path=ppt/notesSlides/notesSlide14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153</a:t>
            </a:fld>
            <a:endParaRPr lang="en-GB" noProof="0" dirty="0"/>
          </a:p>
        </p:txBody>
      </p:sp>
    </p:spTree>
    <p:extLst>
      <p:ext uri="{BB962C8B-B14F-4D97-AF65-F5344CB8AC3E}">
        <p14:creationId xmlns:p14="http://schemas.microsoft.com/office/powerpoint/2010/main" val="323740638"/>
      </p:ext>
    </p:extLst>
  </p:cSld>
  <p:clrMapOvr>
    <a:masterClrMapping/>
  </p:clrMapOvr>
</p:notes>
</file>

<file path=ppt/notesSlides/notesSlide14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154</a:t>
            </a:fld>
            <a:endParaRPr lang="en-GB" noProof="0" dirty="0"/>
          </a:p>
        </p:txBody>
      </p:sp>
    </p:spTree>
    <p:extLst>
      <p:ext uri="{BB962C8B-B14F-4D97-AF65-F5344CB8AC3E}">
        <p14:creationId xmlns:p14="http://schemas.microsoft.com/office/powerpoint/2010/main" val="323740638"/>
      </p:ext>
    </p:extLst>
  </p:cSld>
  <p:clrMapOvr>
    <a:masterClrMapping/>
  </p:clrMapOvr>
</p:notes>
</file>

<file path=ppt/notesSlides/notesSlide14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155</a:t>
            </a:fld>
            <a:endParaRPr lang="en-GB" noProof="0" dirty="0"/>
          </a:p>
        </p:txBody>
      </p:sp>
    </p:spTree>
    <p:extLst>
      <p:ext uri="{BB962C8B-B14F-4D97-AF65-F5344CB8AC3E}">
        <p14:creationId xmlns:p14="http://schemas.microsoft.com/office/powerpoint/2010/main" val="1323422460"/>
      </p:ext>
    </p:extLst>
  </p:cSld>
  <p:clrMapOvr>
    <a:masterClrMapping/>
  </p:clrMapOvr>
</p:notes>
</file>

<file path=ppt/notesSlides/notesSlide14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156</a:t>
            </a:fld>
            <a:endParaRPr lang="en-GB" noProof="0" dirty="0"/>
          </a:p>
        </p:txBody>
      </p:sp>
    </p:spTree>
    <p:extLst>
      <p:ext uri="{BB962C8B-B14F-4D97-AF65-F5344CB8AC3E}">
        <p14:creationId xmlns:p14="http://schemas.microsoft.com/office/powerpoint/2010/main" val="3231760907"/>
      </p:ext>
    </p:extLst>
  </p:cSld>
  <p:clrMapOvr>
    <a:masterClrMapping/>
  </p:clrMapOvr>
</p:notes>
</file>

<file path=ppt/notesSlides/notesSlide14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dirty="0"/>
              <a:t>Complexity of service 21 is not so high, and most relevant subjects for in-depth inspection of this service will have already been covered in service 18.</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157</a:t>
            </a:fld>
            <a:endParaRPr lang="en-GB" dirty="0"/>
          </a:p>
        </p:txBody>
      </p:sp>
    </p:spTree>
    <p:extLst>
      <p:ext uri="{BB962C8B-B14F-4D97-AF65-F5344CB8AC3E}">
        <p14:creationId xmlns:p14="http://schemas.microsoft.com/office/powerpoint/2010/main" val="715748945"/>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15</a:t>
            </a:fld>
            <a:endParaRPr lang="en-GB" noProof="0" dirty="0"/>
          </a:p>
        </p:txBody>
      </p:sp>
    </p:spTree>
    <p:extLst>
      <p:ext uri="{BB962C8B-B14F-4D97-AF65-F5344CB8AC3E}">
        <p14:creationId xmlns:p14="http://schemas.microsoft.com/office/powerpoint/2010/main" val="3454033524"/>
      </p:ext>
    </p:extLst>
  </p:cSld>
  <p:clrMapOvr>
    <a:masterClrMapping/>
  </p:clrMapOvr>
</p:notes>
</file>

<file path=ppt/notesSlides/notesSlide15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Points to develop in this slide:</a:t>
            </a:r>
          </a:p>
          <a:p>
            <a:r>
              <a:rPr lang="en-GB" dirty="0"/>
              <a:t>Point 1: The implications of request sequencing being a ground proxy is that the sequences shall be part of the ground telecommand model;</a:t>
            </a:r>
          </a:p>
          <a:p>
            <a:r>
              <a:rPr lang="en-GB" dirty="0"/>
              <a:t>Point 2: In that case, it must be ensured that the final delay is 0, otherwise the unload command will be rejected because the sequence is active !</a:t>
            </a:r>
          </a:p>
          <a:p>
            <a:r>
              <a:rPr lang="en-GB" dirty="0"/>
              <a:t>Point</a:t>
            </a:r>
            <a:r>
              <a:rPr lang="en-GB" baseline="0%" dirty="0"/>
              <a:t> 3: </a:t>
            </a:r>
            <a:r>
              <a:rPr lang="en-GB" dirty="0"/>
              <a:t>Which services to embark is really an operational </a:t>
            </a:r>
            <a:r>
              <a:rPr lang="en-GB" dirty="0" err="1"/>
              <a:t>tradeoff</a:t>
            </a:r>
            <a:r>
              <a:rPr lang="en-GB" dirty="0"/>
              <a:t>. With PUS A,</a:t>
            </a:r>
            <a:r>
              <a:rPr lang="en-GB" baseline="0%" dirty="0"/>
              <a:t> some missions </a:t>
            </a:r>
            <a:r>
              <a:rPr lang="en-GB" dirty="0"/>
              <a:t>had the operational requirement to support ‘macro TCs’</a:t>
            </a:r>
            <a:r>
              <a:rPr lang="en-GB" baseline="0%" dirty="0"/>
              <a:t> (T</a:t>
            </a:r>
            <a:r>
              <a:rPr lang="en-GB" dirty="0"/>
              <a:t>he request sequencing service was not yet part of</a:t>
            </a:r>
            <a:r>
              <a:rPr lang="en-GB" baseline="0%" dirty="0"/>
              <a:t> PUS-A)</a:t>
            </a:r>
            <a:r>
              <a:rPr lang="en-GB" dirty="0"/>
              <a:t>. To their PUS software subcontractor, some of thes</a:t>
            </a:r>
            <a:r>
              <a:rPr lang="en-GB" baseline="0%" dirty="0"/>
              <a:t>e missions </a:t>
            </a:r>
            <a:r>
              <a:rPr lang="en-GB" dirty="0"/>
              <a:t>passed a request to support service 11 with all options (i.e. including relative scheduling, interlocking) as it was the closest in functionality without embarking OBCP. Tailoring</a:t>
            </a:r>
            <a:r>
              <a:rPr lang="en-GB" baseline="0%" dirty="0"/>
              <a:t> shall be performed from </a:t>
            </a:r>
            <a:r>
              <a:rPr lang="en-GB" dirty="0"/>
              <a:t>an operational need resulting in a more rational approach and solution.</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158</a:t>
            </a:fld>
            <a:endParaRPr lang="en-GB" dirty="0"/>
          </a:p>
        </p:txBody>
      </p:sp>
    </p:spTree>
    <p:extLst>
      <p:ext uri="{BB962C8B-B14F-4D97-AF65-F5344CB8AC3E}">
        <p14:creationId xmlns:p14="http://schemas.microsoft.com/office/powerpoint/2010/main" val="1833682151"/>
      </p:ext>
    </p:extLst>
  </p:cSld>
  <p:clrMapOvr>
    <a:masterClrMapping/>
  </p:clrMapOvr>
</p:notes>
</file>

<file path=ppt/notesSlides/notesSlide15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2229922558"/>
      </p:ext>
    </p:extLst>
  </p:cSld>
  <p:clrMapOvr>
    <a:masterClrMapping/>
  </p:clrMapOvr>
</p:notes>
</file>

<file path=ppt/notesSlides/notesSlide15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160</a:t>
            </a:fld>
            <a:endParaRPr lang="en-GB" noProof="0" dirty="0"/>
          </a:p>
        </p:txBody>
      </p:sp>
    </p:spTree>
    <p:extLst>
      <p:ext uri="{BB962C8B-B14F-4D97-AF65-F5344CB8AC3E}">
        <p14:creationId xmlns:p14="http://schemas.microsoft.com/office/powerpoint/2010/main" val="2175327567"/>
      </p:ext>
    </p:extLst>
  </p:cSld>
  <p:clrMapOvr>
    <a:masterClrMapping/>
  </p:clrMapOvr>
</p:notes>
</file>

<file path=ppt/notesSlides/notesSlide15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packet store can be managed according to either:</a:t>
            </a:r>
          </a:p>
          <a:p>
            <a:pPr marL="171450" indent="-171450">
              <a:buFont typeface="Arial" panose="020B0604020202020204" pitchFamily="34" charset="0"/>
              <a:buChar char="•"/>
            </a:pPr>
            <a:r>
              <a:rPr lang="en-US" dirty="0"/>
              <a:t>the ‘circular management’ policy: the oldest packets are overwritten when the packet store is full, hence the packet store contains the most recently generated packets, or</a:t>
            </a:r>
          </a:p>
          <a:p>
            <a:pPr marL="171450" indent="-171450">
              <a:buFont typeface="Arial" panose="020B0604020202020204" pitchFamily="34" charset="0"/>
              <a:buChar char="•"/>
            </a:pPr>
            <a:r>
              <a:rPr lang="en-US" dirty="0"/>
              <a:t>the ‘bounded management’ policy: storage terminates when the packet store is full.</a:t>
            </a:r>
          </a:p>
          <a:p>
            <a:endParaRPr lang="en-US" dirty="0"/>
          </a:p>
          <a:p>
            <a:r>
              <a:rPr lang="en-US" dirty="0"/>
              <a:t>Two retrieval modes are provided by the storage and retrieval subservice type:</a:t>
            </a:r>
          </a:p>
          <a:p>
            <a:pPr marL="171450" indent="-171450">
              <a:buFont typeface="Arial" panose="020B0604020202020204" pitchFamily="34" charset="0"/>
              <a:buChar char="•"/>
            </a:pPr>
            <a:r>
              <a:rPr lang="en-US" dirty="0"/>
              <a:t>the "open retrieval mode" that retrieves the packets that are newer than the date of the last transmitted packet before the retrieval stopped;</a:t>
            </a:r>
          </a:p>
          <a:p>
            <a:pPr marL="171450" indent="-171450">
              <a:buFont typeface="Arial" panose="020B0604020202020204" pitchFamily="34" charset="0"/>
              <a:buChar char="•"/>
            </a:pPr>
            <a:r>
              <a:rPr lang="en-US" dirty="0"/>
              <a:t>the "by-time-range mode" that retrieves the packets that are time stamped within two dates. This retrieval model is used to recover from packet loss during the downlink.</a:t>
            </a:r>
          </a:p>
          <a:p>
            <a:endParaRPr lang="en-US" dirty="0"/>
          </a:p>
          <a:p>
            <a:r>
              <a:rPr lang="en-US" dirty="0"/>
              <a:t>This subservice type includes the capability for defining packet store control conditions at application process related report type level i.e.:</a:t>
            </a:r>
          </a:p>
          <a:p>
            <a:pPr marL="171450" indent="-171450">
              <a:buFont typeface="Arial" panose="020B0604020202020204" pitchFamily="34" charset="0"/>
              <a:buChar char="•"/>
            </a:pPr>
            <a:r>
              <a:rPr lang="en-US" dirty="0"/>
              <a:t>conditions for all report types of an application process;</a:t>
            </a:r>
          </a:p>
          <a:p>
            <a:pPr marL="171450" indent="-171450">
              <a:buFont typeface="Arial" panose="020B0604020202020204" pitchFamily="34" charset="0"/>
              <a:buChar char="•"/>
            </a:pPr>
            <a:r>
              <a:rPr lang="en-US" dirty="0"/>
              <a:t>conditions for all report types of a specific service type of an application process;</a:t>
            </a:r>
          </a:p>
          <a:p>
            <a:pPr marL="171450" indent="-171450">
              <a:buFont typeface="Arial" panose="020B0604020202020204" pitchFamily="34" charset="0"/>
              <a:buChar char="•"/>
            </a:pPr>
            <a:r>
              <a:rPr lang="en-US" dirty="0"/>
              <a:t>conditions for a specific report type of an application process.</a:t>
            </a:r>
          </a:p>
          <a:p>
            <a:endParaRPr lang="en-US"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164</a:t>
            </a:fld>
            <a:endParaRPr lang="en-GB" noProof="0" dirty="0"/>
          </a:p>
        </p:txBody>
      </p:sp>
    </p:spTree>
    <p:extLst>
      <p:ext uri="{BB962C8B-B14F-4D97-AF65-F5344CB8AC3E}">
        <p14:creationId xmlns:p14="http://schemas.microsoft.com/office/powerpoint/2010/main" val="229926336"/>
      </p:ext>
    </p:extLst>
  </p:cSld>
  <p:clrMapOvr>
    <a:masterClrMapping/>
  </p:clrMapOvr>
</p:notes>
</file>

<file path=ppt/notesSlides/notesSlide15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165</a:t>
            </a:fld>
            <a:endParaRPr lang="en-GB" noProof="0" dirty="0"/>
          </a:p>
        </p:txBody>
      </p:sp>
    </p:spTree>
    <p:extLst>
      <p:ext uri="{BB962C8B-B14F-4D97-AF65-F5344CB8AC3E}">
        <p14:creationId xmlns:p14="http://schemas.microsoft.com/office/powerpoint/2010/main" val="1264724491"/>
      </p:ext>
    </p:extLst>
  </p:cSld>
  <p:clrMapOvr>
    <a:masterClrMapping/>
  </p:clrMapOvr>
</p:notes>
</file>

<file path=ppt/notesSlides/notesSlide15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166</a:t>
            </a:fld>
            <a:endParaRPr lang="en-GB" noProof="0" dirty="0"/>
          </a:p>
        </p:txBody>
      </p:sp>
    </p:spTree>
    <p:extLst>
      <p:ext uri="{BB962C8B-B14F-4D97-AF65-F5344CB8AC3E}">
        <p14:creationId xmlns:p14="http://schemas.microsoft.com/office/powerpoint/2010/main" val="890519521"/>
      </p:ext>
    </p:extLst>
  </p:cSld>
  <p:clrMapOvr>
    <a:masterClrMapping/>
  </p:clrMapOvr>
</p:notes>
</file>

<file path=ppt/notesSlides/notesSlide15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fact that this slide is almost a copy &amp; paste of previous slide is on purpose – during the presentation, presenter is invited to go back and forth between the two slides to highlight the similarities between the two subservices. It can be added that is was actually proposed to generalize service 14, actually making it behave as a particular case of the packet selection subservice (one store value would represent the real-time channel).</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167</a:t>
            </a:fld>
            <a:endParaRPr lang="en-GB" noProof="0" dirty="0"/>
          </a:p>
        </p:txBody>
      </p:sp>
    </p:spTree>
    <p:extLst>
      <p:ext uri="{BB962C8B-B14F-4D97-AF65-F5344CB8AC3E}">
        <p14:creationId xmlns:p14="http://schemas.microsoft.com/office/powerpoint/2010/main" val="2509778863"/>
      </p:ext>
    </p:extLst>
  </p:cSld>
  <p:clrMapOvr>
    <a:masterClrMapping/>
  </p:clrMapOvr>
</p:notes>
</file>

<file path=ppt/notesSlides/notesSlide15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168</a:t>
            </a:fld>
            <a:endParaRPr lang="en-GB" noProof="0" dirty="0"/>
          </a:p>
        </p:txBody>
      </p:sp>
    </p:spTree>
    <p:extLst>
      <p:ext uri="{BB962C8B-B14F-4D97-AF65-F5344CB8AC3E}">
        <p14:creationId xmlns:p14="http://schemas.microsoft.com/office/powerpoint/2010/main" val="2106159655"/>
      </p:ext>
    </p:extLst>
  </p:cSld>
  <p:clrMapOvr>
    <a:masterClrMapping/>
  </p:clrMapOvr>
</p:notes>
</file>

<file path=ppt/notesSlides/notesSlide15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set of slides describes the forward control or storage control definitions. The principle of the packet selection for services 14 and 15 is exactly the same. The first level of selection is the “application process forward/storage control”, which handle selection by APID, type and subtype.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169</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5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set of slides describes the forward control or storage control definitions. The principle of the packet selection for services 14 and 15 is exactly the same. The first level of selection is the “application process forward/storage control”, which handle selection by APID, type and subtype.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170</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16</a:t>
            </a:fld>
            <a:endParaRPr lang="en-GB" noProof="0" dirty="0"/>
          </a:p>
        </p:txBody>
      </p:sp>
    </p:spTree>
    <p:extLst>
      <p:ext uri="{BB962C8B-B14F-4D97-AF65-F5344CB8AC3E}">
        <p14:creationId xmlns:p14="http://schemas.microsoft.com/office/powerpoint/2010/main" val="3327248585"/>
      </p:ext>
    </p:extLst>
  </p:cSld>
  <p:clrMapOvr>
    <a:masterClrMapping/>
  </p:clrMapOvr>
</p:notes>
</file>

<file path=ppt/notesSlides/notesSlide16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set of slides describes the forward control or storage control definitions. The principle of the packet selection for services 14 and 15 is exactly the same. The first level of selection is the “application process forward/storage control”, which handle selection by APID, type and subtype.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171</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6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set of slides describes the forward control or storage control definitions. The principle of the packet selection for services 14 and 15 is exactly the same. </a:t>
            </a:r>
          </a:p>
          <a:p>
            <a:r>
              <a:rPr lang="en-GB" baseline="0%" dirty="0"/>
              <a:t>The second level of selection allows adding additional criteria for housekeeping reports (based on APID+SID), diagnostic reports (APID+SID) and event reports (APID+EDID). It must be stressed that forwarding/storing must be authorized at both levels. This means that if the mission supports controlling the forwarding of housekeeping packets per housekeeping parameter report structure, if no housekeeping parameter report forward-control configuration is defined, then no housekeeping report will be forwarded.</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172</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6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set of slides describes the forward control or storage control definitions. The principle of the packet selection for services 14 and 15 is exactly the same. </a:t>
            </a:r>
          </a:p>
          <a:p>
            <a:r>
              <a:rPr lang="en-GB" baseline="0%" dirty="0"/>
              <a:t>The second level of selection allows adding additional criteria for housekeeping reports (based on APID+SID), diagnostic reports (APID+SID) and event reports (APID+EDID). It must be stressed that forwarding/storing must be authorized at both levels. </a:t>
            </a:r>
          </a:p>
          <a:p>
            <a:r>
              <a:rPr lang="en-GB" baseline="0%" dirty="0"/>
              <a:t>Specifically for event reports, the second level of configuration has been designed as a blocking table instead of a forwarding table, given that the number of event reports may be significant and only a few may need to be masked.</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173</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6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174</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6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illustrates</a:t>
            </a:r>
            <a:r>
              <a:rPr lang="en-GB" baseline="0%" dirty="0"/>
              <a:t> the new downlink paradigm, with open downlink becoming the nominal way to retrieve packets from a packet store.</a:t>
            </a:r>
          </a:p>
          <a:p>
            <a:r>
              <a:rPr lang="en-GB" baseline="0%" dirty="0"/>
              <a:t>In this example, two stores are defined, an event store (high priority downlink) and a hk store (low priority downlink). Greyed out areas represent non-visibility periods.</a:t>
            </a:r>
          </a:p>
          <a:p>
            <a:r>
              <a:rPr lang="en-GB" baseline="0%" dirty="0"/>
              <a:t>As the satellite comes in visibility, ground requests to downlink all contents of packet stores, notifying a higher priority on the event store. Event store contents are downlinked first, and as it is transmitted, the position of the last transmitted packet is maintained on board. In this example, a transmission issue causes some of the packets from the event store lost on the telemetry link.</a:t>
            </a:r>
          </a:p>
          <a:p>
            <a:r>
              <a:rPr lang="en-GB" baseline="0%" dirty="0"/>
              <a:t>When the event store is fully downlinked, the process continues for the HK store. As the satellite is about to come out of visibility, ground issues a command to suspend all downlinks. Again, the last downlinked packet in the HK store is maintained.</a:t>
            </a:r>
          </a:p>
          <a:p>
            <a:r>
              <a:rPr lang="en-GB" baseline="0%" dirty="0"/>
              <a:t>During pass post-processing, the missing packets from event store downlink are identified and tagged for re-downlink in the next pass.</a:t>
            </a:r>
          </a:p>
          <a:p>
            <a:r>
              <a:rPr lang="en-GB" baseline="0%" dirty="0"/>
              <a:t>(Note – For simplicity of the example, no packets are added to the stores while satellite is out of visibility – this is clearly unrealistic)</a:t>
            </a:r>
          </a:p>
          <a:p>
            <a:r>
              <a:rPr lang="en-GB" baseline="0%" dirty="0"/>
              <a:t>This </a:t>
            </a:r>
            <a:r>
              <a:rPr lang="en-GB" baseline="0%" dirty="0" err="1"/>
              <a:t>redownlink</a:t>
            </a:r>
            <a:r>
              <a:rPr lang="en-GB" baseline="0%" dirty="0"/>
              <a:t> is done using the by-time-range retrieval. Notice how this downlink method has no effect on the position of the last downlinked packet. Once the re-downlink is complete, the open downlink is resumed, and the downlink of the HK store carries out from where it last stopped.</a:t>
            </a:r>
          </a:p>
          <a:p>
            <a:endParaRPr lang="en-GB" baseline="0%"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175</a:t>
            </a:fld>
            <a:endParaRPr lang="en-GB" noProof="0" dirty="0"/>
          </a:p>
        </p:txBody>
      </p:sp>
    </p:spTree>
    <p:extLst>
      <p:ext uri="{BB962C8B-B14F-4D97-AF65-F5344CB8AC3E}">
        <p14:creationId xmlns:p14="http://schemas.microsoft.com/office/powerpoint/2010/main" val="1015072585"/>
      </p:ext>
    </p:extLst>
  </p:cSld>
  <p:clrMapOvr>
    <a:masterClrMapping/>
  </p:clrMapOvr>
</p:notes>
</file>

<file path=ppt/notesSlides/notesSlide16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176</a:t>
            </a:fld>
            <a:endParaRPr lang="en-GB" noProof="0" dirty="0"/>
          </a:p>
        </p:txBody>
      </p:sp>
    </p:spTree>
    <p:extLst>
      <p:ext uri="{BB962C8B-B14F-4D97-AF65-F5344CB8AC3E}">
        <p14:creationId xmlns:p14="http://schemas.microsoft.com/office/powerpoint/2010/main" val="142683247"/>
      </p:ext>
    </p:extLst>
  </p:cSld>
  <p:clrMapOvr>
    <a:masterClrMapping/>
  </p:clrMapOvr>
</p:notes>
</file>

<file path=ppt/notesSlides/notesSlide16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177</a:t>
            </a:fld>
            <a:endParaRPr lang="en-GB" noProof="0" dirty="0"/>
          </a:p>
        </p:txBody>
      </p:sp>
    </p:spTree>
    <p:extLst>
      <p:ext uri="{BB962C8B-B14F-4D97-AF65-F5344CB8AC3E}">
        <p14:creationId xmlns:p14="http://schemas.microsoft.com/office/powerpoint/2010/main" val="4041678007"/>
      </p:ext>
    </p:extLst>
  </p:cSld>
  <p:clrMapOvr>
    <a:masterClrMapping/>
  </p:clrMapOvr>
</p:notes>
</file>

<file path=ppt/notesSlides/notesSlide16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178</a:t>
            </a:fld>
            <a:endParaRPr lang="en-GB" noProof="0" dirty="0"/>
          </a:p>
        </p:txBody>
      </p:sp>
    </p:spTree>
    <p:extLst>
      <p:ext uri="{BB962C8B-B14F-4D97-AF65-F5344CB8AC3E}">
        <p14:creationId xmlns:p14="http://schemas.microsoft.com/office/powerpoint/2010/main" val="1273310334"/>
      </p:ext>
    </p:extLst>
  </p:cSld>
  <p:clrMapOvr>
    <a:masterClrMapping/>
  </p:clrMapOvr>
</p:notes>
</file>

<file path=ppt/notesSlides/notesSlide16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179</a:t>
            </a:fld>
            <a:endParaRPr lang="en-GB" noProof="0" dirty="0"/>
          </a:p>
        </p:txBody>
      </p:sp>
    </p:spTree>
    <p:extLst>
      <p:ext uri="{BB962C8B-B14F-4D97-AF65-F5344CB8AC3E}">
        <p14:creationId xmlns:p14="http://schemas.microsoft.com/office/powerpoint/2010/main" val="4041678007"/>
      </p:ext>
    </p:extLst>
  </p:cSld>
  <p:clrMapOvr>
    <a:masterClrMapping/>
  </p:clrMapOvr>
</p:notes>
</file>

<file path=ppt/notesSlides/notesSlide16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180</a:t>
            </a:fld>
            <a:endParaRPr lang="en-GB" noProof="0" dirty="0"/>
          </a:p>
        </p:txBody>
      </p:sp>
    </p:spTree>
    <p:extLst>
      <p:ext uri="{BB962C8B-B14F-4D97-AF65-F5344CB8AC3E}">
        <p14:creationId xmlns:p14="http://schemas.microsoft.com/office/powerpoint/2010/main" val="4041678007"/>
      </p:ext>
    </p:extLst>
  </p:cSld>
  <p:clrMapOvr>
    <a:masterClrMapping/>
  </p:clrMapOvr>
</p:notes>
</file>

<file path=ppt/notesSlides/notesSlide1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17</a:t>
            </a:fld>
            <a:endParaRPr lang="en-GB" dirty="0"/>
          </a:p>
        </p:txBody>
      </p:sp>
    </p:spTree>
    <p:extLst>
      <p:ext uri="{BB962C8B-B14F-4D97-AF65-F5344CB8AC3E}">
        <p14:creationId xmlns:p14="http://schemas.microsoft.com/office/powerpoint/2010/main" val="3243449630"/>
      </p:ext>
    </p:extLst>
  </p:cSld>
  <p:clrMapOvr>
    <a:masterClrMapping/>
  </p:clrMapOvr>
</p:notes>
</file>

<file path=ppt/notesSlides/notesSlide17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181</a:t>
            </a:fld>
            <a:endParaRPr lang="en-GB" noProof="0" dirty="0"/>
          </a:p>
        </p:txBody>
      </p:sp>
    </p:spTree>
    <p:extLst>
      <p:ext uri="{BB962C8B-B14F-4D97-AF65-F5344CB8AC3E}">
        <p14:creationId xmlns:p14="http://schemas.microsoft.com/office/powerpoint/2010/main" val="4041678007"/>
      </p:ext>
    </p:extLst>
  </p:cSld>
  <p:clrMapOvr>
    <a:masterClrMapping/>
  </p:clrMapOvr>
</p:notes>
</file>

<file path=ppt/notesSlides/notesSlide17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182</a:t>
            </a:fld>
            <a:endParaRPr lang="en-GB" noProof="0" dirty="0"/>
          </a:p>
        </p:txBody>
      </p:sp>
    </p:spTree>
    <p:extLst>
      <p:ext uri="{BB962C8B-B14F-4D97-AF65-F5344CB8AC3E}">
        <p14:creationId xmlns:p14="http://schemas.microsoft.com/office/powerpoint/2010/main" val="4041678007"/>
      </p:ext>
    </p:extLst>
  </p:cSld>
  <p:clrMapOvr>
    <a:masterClrMapping/>
  </p:clrMapOvr>
</p:notes>
</file>

<file path=ppt/notesSlides/notesSlide17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183</a:t>
            </a:fld>
            <a:endParaRPr lang="en-GB" noProof="0" dirty="0"/>
          </a:p>
        </p:txBody>
      </p:sp>
    </p:spTree>
    <p:extLst>
      <p:ext uri="{BB962C8B-B14F-4D97-AF65-F5344CB8AC3E}">
        <p14:creationId xmlns:p14="http://schemas.microsoft.com/office/powerpoint/2010/main" val="3169066445"/>
      </p:ext>
    </p:extLst>
  </p:cSld>
  <p:clrMapOvr>
    <a:masterClrMapping/>
  </p:clrMapOvr>
</p:notes>
</file>

<file path=ppt/notesSlides/notesSlide17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184</a:t>
            </a:fld>
            <a:endParaRPr lang="en-GB" noProof="0" dirty="0"/>
          </a:p>
        </p:txBody>
      </p:sp>
    </p:spTree>
    <p:extLst>
      <p:ext uri="{BB962C8B-B14F-4D97-AF65-F5344CB8AC3E}">
        <p14:creationId xmlns:p14="http://schemas.microsoft.com/office/powerpoint/2010/main" val="2008827735"/>
      </p:ext>
    </p:extLst>
  </p:cSld>
  <p:clrMapOvr>
    <a:masterClrMapping/>
  </p:clrMapOvr>
</p:notes>
</file>

<file path=ppt/notesSlides/notesSlide17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animated</a:t>
            </a:r>
            <a:r>
              <a:rPr lang="en-GB" baseline="0%" dirty="0"/>
              <a:t> set of slides provides examples on how the application process forward-control configuration evolves when sending some add/remove commands, as well as which telemetry packets from an example set are forwarded in the current state of the configuration. The purpose is to highlight the fact that the results may be somewhat counterintuitive. Nevertheless, the interaction on the different levels (All @APID, all @ service or specific subtypes) was not clearly specified in PUS A and is now completely defined. As showed in the last slide, the current specification has been seen as the best consensus for a system in which the complete knowledge of which packets can be generated on board is not known of the service 14/15 implementation, rendering it unable to convert a list of elements into a logical “all elements” for that level.</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185</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7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animated</a:t>
            </a:r>
            <a:r>
              <a:rPr lang="en-GB" baseline="0%" dirty="0"/>
              <a:t> set of slides provides examples on how the application process forward-control configuration evolves when sending some add/remove commands, as well as which telemetry packets from an example set are forwarded in the current state of the configuration. The purpose is to highlight the fact that the results may be somewhat counterintuitive. Nevertheless, the interaction on the different levels (All @APID, all @ service or specific subtypes) was not clearly specified in PUS A and is now completely defined. As showed in the last slide, the current specification has been seen as the best consensus for a system in which the complete knowledge of which packets can be generated on board is not known of the service 14/15 implementation, rendering it unable to convert a list of elements into a logical “all elements” for that level.</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186</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7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animated</a:t>
            </a:r>
            <a:r>
              <a:rPr lang="en-GB" baseline="0%" dirty="0"/>
              <a:t> set of slides provides examples on how the application process forward-control configuration evolves when sending some add/remove commands, as well as which telemetry packets from an example set are forwarded in the current state of the configuration. The purpose is to highlight the fact that the results may be somewhat counterintuitive. Nevertheless, the interaction on the different levels (All @APID, all @ service or specific subtypes) was not clearly specified in PUS A and is now completely defined. As showed in the last slide, the current specification has been seen as the best consensus for a system in which the complete knowledge of which packets can be generated on board is not known of the service 14/15 implementation, rendering it unable to convert a list of elements into a logical “all elements” for that level.</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187</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7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animated</a:t>
            </a:r>
            <a:r>
              <a:rPr lang="en-GB" baseline="0%" dirty="0"/>
              <a:t> set of slides provides examples on how the application process forward-control configuration evolves when sending some add/remove commands, as well as which telemetry packets from an example set are forwarded in the current state of the configuration. The purpose is to highlight the fact that the results may be somewhat counterintuitive. Nevertheless, the interaction on the different levels (All @APID, all @ service or specific subtypes) was not clearly specified in PUS A and is now completely defined. As showed in the last slide, the current specification has been seen as the best consensus for a system in which the complete knowledge of which packets can be generated on board is not known of the service 14/15 implementation, rendering it unable to convert a list of elements into a logical “all elements” for that level.</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188</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7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animated</a:t>
            </a:r>
            <a:r>
              <a:rPr lang="en-GB" baseline="0%" dirty="0"/>
              <a:t> set of slides provides examples on how the application process forward-control configuration evolves when sending some add/remove commands, as well as which telemetry packets from an example set are forwarded in the current state of the configuration. The purpose is to highlight the fact that the results may be somewhat counterintuitive. Nevertheless, the interaction on the different levels (All @APID, all @ service or specific subtypes) was not clearly specified in PUS A and is now completely defined. As showed in the last slide, the current specification has been seen as the best consensus for a system in which the complete knowledge of which packets can be generated on board is not known of the service 14/15 implementation, rendering it unable to convert a list of elements into a logical “all elements” for that level.</a:t>
            </a:r>
          </a:p>
          <a:p>
            <a:endParaRPr lang="en-GB" baseline="0%" dirty="0"/>
          </a:p>
          <a:p>
            <a:r>
              <a:rPr lang="en-GB" baseline="0%" dirty="0"/>
              <a:t>E.g.: adding TM[5,1], TM[5,2], TM[5,3], TM[5,4] one by one does not result in adding all subtypes of report type 5.</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189</a:t>
            </a:fld>
            <a:endParaRPr lang="en-GB" noProof="0" dirty="0"/>
          </a:p>
        </p:txBody>
      </p:sp>
    </p:spTree>
    <p:extLst>
      <p:ext uri="{BB962C8B-B14F-4D97-AF65-F5344CB8AC3E}">
        <p14:creationId xmlns:p14="http://schemas.microsoft.com/office/powerpoint/2010/main" val="512400516"/>
      </p:ext>
    </p:extLst>
  </p:cSld>
  <p:clrMapOvr>
    <a:masterClrMapping/>
  </p:clrMapOvr>
</p:notes>
</file>

<file path=ppt/notesSlides/notesSlide17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behaviour of the storage and retrieval subservice is highly dependant of the way the packet stores are implemented. As this slide indicates, this subservice is now mostly implemented in hardware, which brings higher throughput but also constrains. The standard provisions for implementation specificities in several functions, but it has also to be reminded that mission architects are invited to extend the standard with additional service subtypes when needed (e.g. for configuration), or to add dedicated verification items in existing, standard service subtypes.</a:t>
            </a:r>
          </a:p>
          <a:p>
            <a:endParaRPr lang="en-GB" baseline="0%" dirty="0"/>
          </a:p>
          <a:p>
            <a:r>
              <a:rPr lang="en-GB" baseline="0%" dirty="0"/>
              <a:t>Some hardware or mission specific aspects (such as mirroring) may require rewording of some functional requirements or error conditions.</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190</a:t>
            </a:fld>
            <a:endParaRPr lang="en-GB" noProof="0" dirty="0"/>
          </a:p>
        </p:txBody>
      </p:sp>
    </p:spTree>
    <p:extLst>
      <p:ext uri="{BB962C8B-B14F-4D97-AF65-F5344CB8AC3E}">
        <p14:creationId xmlns:p14="http://schemas.microsoft.com/office/powerpoint/2010/main" val="101445637"/>
      </p:ext>
    </p:extLst>
  </p:cSld>
  <p:clrMapOvr>
    <a:masterClrMapping/>
  </p:clrMapOvr>
</p:notes>
</file>

<file path=ppt/notesSlides/notesSlide1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18</a:t>
            </a:fld>
            <a:endParaRPr lang="en-GB" dirty="0"/>
          </a:p>
        </p:txBody>
      </p:sp>
    </p:spTree>
    <p:extLst>
      <p:ext uri="{BB962C8B-B14F-4D97-AF65-F5344CB8AC3E}">
        <p14:creationId xmlns:p14="http://schemas.microsoft.com/office/powerpoint/2010/main" val="3243449630"/>
      </p:ext>
    </p:extLst>
  </p:cSld>
  <p:clrMapOvr>
    <a:masterClrMapping/>
  </p:clrMapOvr>
</p:notes>
</file>

<file path=ppt/notesSlides/notesSlide18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Interface of service 14 is largely unchanged, however attention needs to be brought on the second and third bullets as they may go unnoticed while browsing the standard. Event report forwarding is now based on a ‘blocking’ list instead of a ‘forwarding’ list, as the event blocking list is expected to be way smaller than the forwarding list, and allows not having a priori knowledge of the generated events.</a:t>
            </a:r>
          </a:p>
          <a:p>
            <a:r>
              <a:rPr lang="en-GB" dirty="0"/>
              <a:t>Also, clear functional requirements have been set up in order to clarify the expected behaviour of the service when enable/disable all commands conflict with enable some/disable some.</a:t>
            </a:r>
          </a:p>
          <a:p>
            <a:r>
              <a:rPr lang="en-GB" dirty="0"/>
              <a:t>The sub-sampling feature</a:t>
            </a:r>
            <a:r>
              <a:rPr lang="en-GB" baseline="0%" dirty="0"/>
              <a:t> for HK/DIAG filtering is based on the SID, and allows service 14 to only transfer one report every N on the real-time channel (allowing the report to be stored at its nominal rate, but forwarded to ground in real time with a lower frequency, without having to define twice the same report with different collection intervals)</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191</a:t>
            </a:fld>
            <a:endParaRPr lang="en-GB" noProof="0" dirty="0"/>
          </a:p>
        </p:txBody>
      </p:sp>
    </p:spTree>
    <p:extLst>
      <p:ext uri="{BB962C8B-B14F-4D97-AF65-F5344CB8AC3E}">
        <p14:creationId xmlns:p14="http://schemas.microsoft.com/office/powerpoint/2010/main" val="3496250286"/>
      </p:ext>
    </p:extLst>
  </p:cSld>
  <p:clrMapOvr>
    <a:masterClrMapping/>
  </p:clrMapOvr>
</p:notes>
</file>

<file path=ppt/notesSlides/notesSlide18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 15 has received a major overhaul. On one hand, it has been simplified by removing the capabilities related to the filtering by APID and SSC for downlinking or deleting packets. Rationale for this change is double: With the ever increasing sizes of mass memories, the probability of this identifier not representing a unique packet increased significantly (SSC wraps around at 16384). In addition, the ability to locate a single packet is resource consuming when dealing with such large amounts of data, where time, supposed to be ever-increasing, can support more performant search methods.</a:t>
            </a:r>
          </a:p>
          <a:p>
            <a:r>
              <a:rPr lang="en-GB" dirty="0"/>
              <a:t>(... Follow on next slide)</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192</a:t>
            </a:fld>
            <a:endParaRPr lang="en-GB" noProof="0" dirty="0"/>
          </a:p>
        </p:txBody>
      </p:sp>
    </p:spTree>
    <p:extLst>
      <p:ext uri="{BB962C8B-B14F-4D97-AF65-F5344CB8AC3E}">
        <p14:creationId xmlns:p14="http://schemas.microsoft.com/office/powerpoint/2010/main" val="3304669936"/>
      </p:ext>
    </p:extLst>
  </p:cSld>
  <p:clrMapOvr>
    <a:masterClrMapping/>
  </p:clrMapOvr>
</p:notes>
</file>

<file path=ppt/notesSlides/notesSlide18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other hand, multiple new service subtypes have been added to support new functionalities. Among these, a very common way to operate mass memories has been standardized: the open retrieval. The principle is to keep track of a « downlink pointer » indicating the first packet not yet downlinked in the store; when open retrieval is active, it downlinks all packets from this pointer, and updates the downlink pointer on the way. This is seen as the nominal way to retrieve store contents, while the retrieval by time range can be used if parts have been missed.</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193</a:t>
            </a:fld>
            <a:endParaRPr lang="en-GB" noProof="0" dirty="0"/>
          </a:p>
        </p:txBody>
      </p:sp>
    </p:spTree>
    <p:extLst>
      <p:ext uri="{BB962C8B-B14F-4D97-AF65-F5344CB8AC3E}">
        <p14:creationId xmlns:p14="http://schemas.microsoft.com/office/powerpoint/2010/main" val="1139755844"/>
      </p:ext>
    </p:extLst>
  </p:cSld>
  <p:clrMapOvr>
    <a:masterClrMapping/>
  </p:clrMapOvr>
</p:notes>
</file>

<file path=ppt/notesSlides/notesSlide18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dirty="0"/>
              <a:t>The</a:t>
            </a:r>
            <a:r>
              <a:rPr lang="en-GB" baseline="0%" dirty="0"/>
              <a:t> uplink part request generated by the </a:t>
            </a:r>
            <a:r>
              <a:rPr lang="en-GB" dirty="0"/>
              <a:t>large packet uplink </a:t>
            </a:r>
            <a:r>
              <a:rPr lang="en-US" dirty="0"/>
              <a:t>takes into account the mission maximum telecommand packet length constraint</a:t>
            </a:r>
            <a:endParaRPr lang="en-GB" dirty="0"/>
          </a:p>
          <a:p>
            <a:endParaRPr lang="en-GB" dirty="0"/>
          </a:p>
          <a:p>
            <a:r>
              <a:rPr lang="en-GB" dirty="0"/>
              <a:t>The</a:t>
            </a:r>
            <a:r>
              <a:rPr lang="en-GB" baseline="0%" dirty="0"/>
              <a:t> downlink part report generated by the </a:t>
            </a:r>
            <a:r>
              <a:rPr lang="en-GB" dirty="0"/>
              <a:t>large packet downlink</a:t>
            </a:r>
            <a:r>
              <a:rPr lang="en-GB" baseline="0%" dirty="0"/>
              <a:t> </a:t>
            </a:r>
            <a:r>
              <a:rPr lang="en-US" dirty="0"/>
              <a:t>takes into account the mission maximum telemetry packet length constraint</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195</a:t>
            </a:fld>
            <a:endParaRPr lang="en-GB" noProof="0" dirty="0"/>
          </a:p>
        </p:txBody>
      </p:sp>
    </p:spTree>
    <p:extLst>
      <p:ext uri="{BB962C8B-B14F-4D97-AF65-F5344CB8AC3E}">
        <p14:creationId xmlns:p14="http://schemas.microsoft.com/office/powerpoint/2010/main" val="1559157941"/>
      </p:ext>
    </p:extLst>
  </p:cSld>
  <p:clrMapOvr>
    <a:masterClrMapping/>
  </p:clrMapOvr>
</p:notes>
</file>

<file path=ppt/notesSlides/notesSlide18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notes related to reasons </a:t>
            </a:r>
            <a:r>
              <a:rPr lang="en-GB" dirty="0">
                <a:solidFill>
                  <a:srgbClr val="FF0000"/>
                </a:solidFill>
              </a:rPr>
              <a:t>why missions use lower that CCSDS maximum size and introduce the frame concept</a:t>
            </a:r>
            <a:r>
              <a:rPr lang="en-GB" baseline="0%" dirty="0">
                <a:solidFill>
                  <a:srgbClr val="FF0000"/>
                </a:solidFill>
              </a:rPr>
              <a:t> (CLTU and CADU)</a:t>
            </a:r>
            <a:endParaRPr lang="en-GB" dirty="0">
              <a:solidFill>
                <a:srgbClr val="FF0000"/>
              </a:solidFill>
            </a:endParaRPr>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196</a:t>
            </a:fld>
            <a:endParaRPr lang="en-GB" noProof="0" dirty="0"/>
          </a:p>
        </p:txBody>
      </p:sp>
    </p:spTree>
    <p:extLst>
      <p:ext uri="{BB962C8B-B14F-4D97-AF65-F5344CB8AC3E}">
        <p14:creationId xmlns:p14="http://schemas.microsoft.com/office/powerpoint/2010/main" val="2337777712"/>
      </p:ext>
    </p:extLst>
  </p:cSld>
  <p:clrMapOvr>
    <a:masterClrMapping/>
  </p:clrMapOvr>
</p:notes>
</file>

<file path=ppt/notesSlides/notesSlide18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197</a:t>
            </a:fld>
            <a:endParaRPr lang="en-GB" noProof="0" dirty="0"/>
          </a:p>
        </p:txBody>
      </p:sp>
    </p:spTree>
    <p:extLst>
      <p:ext uri="{BB962C8B-B14F-4D97-AF65-F5344CB8AC3E}">
        <p14:creationId xmlns:p14="http://schemas.microsoft.com/office/powerpoint/2010/main" val="2943943494"/>
      </p:ext>
    </p:extLst>
  </p:cSld>
  <p:clrMapOvr>
    <a:masterClrMapping/>
  </p:clrMapOvr>
</p:notes>
</file>

<file path=ppt/notesSlides/notesSlide18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198</a:t>
            </a:fld>
            <a:endParaRPr lang="en-GB" noProof="0" dirty="0"/>
          </a:p>
        </p:txBody>
      </p:sp>
    </p:spTree>
    <p:extLst>
      <p:ext uri="{BB962C8B-B14F-4D97-AF65-F5344CB8AC3E}">
        <p14:creationId xmlns:p14="http://schemas.microsoft.com/office/powerpoint/2010/main" val="4241650960"/>
      </p:ext>
    </p:extLst>
  </p:cSld>
  <p:clrMapOvr>
    <a:masterClrMapping/>
  </p:clrMapOvr>
</p:notes>
</file>

<file path=ppt/notesSlides/notesSlide18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199</a:t>
            </a:fld>
            <a:endParaRPr lang="en-GB" noProof="0" dirty="0"/>
          </a:p>
        </p:txBody>
      </p:sp>
    </p:spTree>
    <p:extLst>
      <p:ext uri="{BB962C8B-B14F-4D97-AF65-F5344CB8AC3E}">
        <p14:creationId xmlns:p14="http://schemas.microsoft.com/office/powerpoint/2010/main" val="991755260"/>
      </p:ext>
    </p:extLst>
  </p:cSld>
  <p:clrMapOvr>
    <a:masterClrMapping/>
  </p:clrMapOvr>
</p:notes>
</file>

<file path=ppt/notesSlides/notesSlide18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200</a:t>
            </a:fld>
            <a:endParaRPr lang="en-GB" noProof="0" dirty="0"/>
          </a:p>
        </p:txBody>
      </p:sp>
    </p:spTree>
    <p:extLst>
      <p:ext uri="{BB962C8B-B14F-4D97-AF65-F5344CB8AC3E}">
        <p14:creationId xmlns:p14="http://schemas.microsoft.com/office/powerpoint/2010/main" val="991755260"/>
      </p:ext>
    </p:extLst>
  </p:cSld>
  <p:clrMapOvr>
    <a:masterClrMapping/>
  </p:clrMapOvr>
</p:notes>
</file>

<file path=ppt/notesSlides/notesSlide18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201</a:t>
            </a:fld>
            <a:endParaRPr lang="en-GB" noProof="0" dirty="0"/>
          </a:p>
        </p:txBody>
      </p:sp>
    </p:spTree>
    <p:extLst>
      <p:ext uri="{BB962C8B-B14F-4D97-AF65-F5344CB8AC3E}">
        <p14:creationId xmlns:p14="http://schemas.microsoft.com/office/powerpoint/2010/main" val="3967320661"/>
      </p:ext>
    </p:extLst>
  </p:cSld>
  <p:clrMapOvr>
    <a:masterClrMapping/>
  </p:clrMapOvr>
</p:notes>
</file>

<file path=ppt/notesSlides/notesSlide1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19</a:t>
            </a:fld>
            <a:endParaRPr lang="en-GB" dirty="0"/>
          </a:p>
        </p:txBody>
      </p:sp>
    </p:spTree>
    <p:extLst>
      <p:ext uri="{BB962C8B-B14F-4D97-AF65-F5344CB8AC3E}">
        <p14:creationId xmlns:p14="http://schemas.microsoft.com/office/powerpoint/2010/main" val="3243449630"/>
      </p:ext>
    </p:extLst>
  </p:cSld>
  <p:clrMapOvr>
    <a:masterClrMapping/>
  </p:clrMapOvr>
</p:notes>
</file>

<file path=ppt/notesSlides/notesSlide19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202</a:t>
            </a:fld>
            <a:endParaRPr lang="en-GB" noProof="0" dirty="0"/>
          </a:p>
        </p:txBody>
      </p:sp>
    </p:spTree>
    <p:extLst>
      <p:ext uri="{BB962C8B-B14F-4D97-AF65-F5344CB8AC3E}">
        <p14:creationId xmlns:p14="http://schemas.microsoft.com/office/powerpoint/2010/main" val="221071079"/>
      </p:ext>
    </p:extLst>
  </p:cSld>
  <p:clrMapOvr>
    <a:masterClrMapping/>
  </p:clrMapOvr>
</p:notes>
</file>

<file path=ppt/notesSlides/notesSlide19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205</a:t>
            </a:fld>
            <a:endParaRPr lang="en-GB" noProof="0" dirty="0"/>
          </a:p>
        </p:txBody>
      </p:sp>
    </p:spTree>
    <p:extLst>
      <p:ext uri="{BB962C8B-B14F-4D97-AF65-F5344CB8AC3E}">
        <p14:creationId xmlns:p14="http://schemas.microsoft.com/office/powerpoint/2010/main" val="2359366037"/>
      </p:ext>
    </p:extLst>
  </p:cSld>
  <p:clrMapOvr>
    <a:masterClrMapping/>
  </p:clrMapOvr>
</p:notes>
</file>

<file path=ppt/notesSlides/notesSlide19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206</a:t>
            </a:fld>
            <a:endParaRPr lang="en-GB" noProof="0" dirty="0"/>
          </a:p>
        </p:txBody>
      </p:sp>
    </p:spTree>
    <p:extLst>
      <p:ext uri="{BB962C8B-B14F-4D97-AF65-F5344CB8AC3E}">
        <p14:creationId xmlns:p14="http://schemas.microsoft.com/office/powerpoint/2010/main" val="2181357175"/>
      </p:ext>
    </p:extLst>
  </p:cSld>
  <p:clrMapOvr>
    <a:masterClrMapping/>
  </p:clrMapOvr>
</p:notes>
</file>

<file path=ppt/notesSlides/notesSlide19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Load, check and dump are the core of memory management service since PUS A. The other functionalities have been introduced </a:t>
            </a:r>
            <a:r>
              <a:rPr lang="en-GB"/>
              <a:t>in PUS-C. </a:t>
            </a:r>
            <a:r>
              <a:rPr lang="en-GB" dirty="0"/>
              <a:t>Relatively speaking, the memory management service is one of the existing services which received the most additions in the transition </a:t>
            </a:r>
            <a:r>
              <a:rPr lang="en-GB"/>
              <a:t>towards PUS-C.</a:t>
            </a:r>
            <a:endParaRPr lang="en-GB" dirty="0"/>
          </a:p>
          <a:p>
            <a:endParaRPr lang="en-GB" dirty="0"/>
          </a:p>
          <a:p>
            <a:r>
              <a:rPr lang="en-GB" dirty="0"/>
              <a:t>Load by reference and dump to file have been added to allow writing or reading large quantities of data without relying on multiple, individual packets. The data to load or to dump is read from or written to a file, so that this file can subsequently be transferred as a whole. This trend to make some services file-aware is emphasized when discussing the file management service in the long version of the PUS training course (introduction to file based operations).</a:t>
            </a:r>
          </a:p>
          <a:p>
            <a:endParaRPr lang="en-GB" dirty="0"/>
          </a:p>
          <a:p>
            <a:r>
              <a:rPr lang="en-GB" dirty="0"/>
              <a:t>The check object request is a specific request provided by the structured memory management subservice. The reason why the structured memory management subservice supports this additional request is that the size of the objects is implicitly known. It is therefore possible to request the checksum of a complete object, e.g. a file, without having to specify its size.</a:t>
            </a:r>
          </a:p>
          <a:p>
            <a:endParaRPr lang="en-GB" dirty="0"/>
          </a:p>
          <a:p>
            <a:r>
              <a:rPr lang="en-GB" dirty="0"/>
              <a:t>Finally, the atomic load (in full text: Load a raw memory atomic data in a non-interruptible transaction) is a new capability provided by the raw memory management subservice. It allows performing an non-interruptible read-modify-write cycle on a memory area. This is for example useful to modify specific status bits in a 32-bit word.</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207</a:t>
            </a:fld>
            <a:endParaRPr lang="en-GB" noProof="0" dirty="0"/>
          </a:p>
        </p:txBody>
      </p:sp>
    </p:spTree>
    <p:extLst>
      <p:ext uri="{BB962C8B-B14F-4D97-AF65-F5344CB8AC3E}">
        <p14:creationId xmlns:p14="http://schemas.microsoft.com/office/powerpoint/2010/main" val="1134826970"/>
      </p:ext>
    </p:extLst>
  </p:cSld>
  <p:clrMapOvr>
    <a:masterClrMapping/>
  </p:clrMapOvr>
</p:notes>
</file>

<file path=ppt/notesSlides/notesSlide19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illustrates the fact that a single request needed the creation of a dedicated subservice. Indeed, a need was expressed to have a single request that could stop all ongoing dump processes. Since two different subservices provide the capability to dump (raw &amp; structured), it is the only way to allow acting on both with a single request.</a:t>
            </a:r>
          </a:p>
          <a:p>
            <a:endParaRPr lang="en-GB" dirty="0"/>
          </a:p>
          <a:p>
            <a:r>
              <a:rPr lang="en-GB" dirty="0"/>
              <a:t>The memory configuration subservice gather requests which act on memories as a whole. Capabilities which have been considered for standardization at this stage are the scrubbing processes (implemented on most missions) and to possibility to write protect memories (which the standard allows doing at the whole memory level – some missions implementing local write protections will still need to define they own commands).</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208</a:t>
            </a:fld>
            <a:endParaRPr lang="en-GB" noProof="0" dirty="0"/>
          </a:p>
        </p:txBody>
      </p:sp>
    </p:spTree>
    <p:extLst>
      <p:ext uri="{BB962C8B-B14F-4D97-AF65-F5344CB8AC3E}">
        <p14:creationId xmlns:p14="http://schemas.microsoft.com/office/powerpoint/2010/main" val="2793528173"/>
      </p:ext>
    </p:extLst>
  </p:cSld>
  <p:clrMapOvr>
    <a:masterClrMapping/>
  </p:clrMapOvr>
</p:notes>
</file>

<file path=ppt/notesSlides/notesSlide19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209</a:t>
            </a:fld>
            <a:endParaRPr lang="en-GB" dirty="0"/>
          </a:p>
        </p:txBody>
      </p:sp>
    </p:spTree>
    <p:extLst>
      <p:ext uri="{BB962C8B-B14F-4D97-AF65-F5344CB8AC3E}">
        <p14:creationId xmlns:p14="http://schemas.microsoft.com/office/powerpoint/2010/main" val="132450643"/>
      </p:ext>
    </p:extLst>
  </p:cSld>
  <p:clrMapOvr>
    <a:masterClrMapping/>
  </p:clrMapOvr>
</p:notes>
</file>

<file path=ppt/notesSlides/notesSlide19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210</a:t>
            </a:fld>
            <a:endParaRPr lang="en-GB" dirty="0"/>
          </a:p>
        </p:txBody>
      </p:sp>
    </p:spTree>
    <p:extLst>
      <p:ext uri="{BB962C8B-B14F-4D97-AF65-F5344CB8AC3E}">
        <p14:creationId xmlns:p14="http://schemas.microsoft.com/office/powerpoint/2010/main" val="3648186089"/>
      </p:ext>
    </p:extLst>
  </p:cSld>
  <p:clrMapOvr>
    <a:masterClrMapping/>
  </p:clrMapOvr>
</p:notes>
</file>

<file path=ppt/notesSlides/notesSlide19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211</a:t>
            </a:fld>
            <a:endParaRPr lang="en-GB" dirty="0"/>
          </a:p>
        </p:txBody>
      </p:sp>
    </p:spTree>
    <p:extLst>
      <p:ext uri="{BB962C8B-B14F-4D97-AF65-F5344CB8AC3E}">
        <p14:creationId xmlns:p14="http://schemas.microsoft.com/office/powerpoint/2010/main" val="2015573101"/>
      </p:ext>
    </p:extLst>
  </p:cSld>
  <p:clrMapOvr>
    <a:masterClrMapping/>
  </p:clrMapOvr>
</p:notes>
</file>

<file path=ppt/notesSlides/notesSlide19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212</a:t>
            </a:fld>
            <a:endParaRPr lang="en-GB" noProof="0" dirty="0"/>
          </a:p>
        </p:txBody>
      </p:sp>
    </p:spTree>
    <p:extLst>
      <p:ext uri="{BB962C8B-B14F-4D97-AF65-F5344CB8AC3E}">
        <p14:creationId xmlns:p14="http://schemas.microsoft.com/office/powerpoint/2010/main" val="3627076127"/>
      </p:ext>
    </p:extLst>
  </p:cSld>
  <p:clrMapOvr>
    <a:masterClrMapping/>
  </p:clrMapOvr>
</p:notes>
</file>

<file path=ppt/notesSlides/notesSlide19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Memory</a:t>
            </a:r>
            <a:r>
              <a:rPr lang="en-GB" baseline="0%" dirty="0"/>
              <a:t> dumps correspond to the use case where it is the most common to require the potential generation of packets larger than the maximum CCSDS packet size. This case could however happen in multiple other services which cause the reporting of a large quantity of data to ground (e.g. dumping the mission timeline). Establishment of proper requirements to cover these cases will also be asked for in the change request mentioned in this slide.</a:t>
            </a:r>
          </a:p>
          <a:p>
            <a:r>
              <a:rPr lang="en-GB" baseline="0%" dirty="0"/>
              <a:t>It can also be mentioned that some missions have chosen to use the grouping flags (in the CCSDS header) to indicate that packets are related to each other and part of a larger logical block. Each packet is however stand alone and can be decoded without the others.</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213</a:t>
            </a:fld>
            <a:endParaRPr lang="en-GB" noProof="0" dirty="0"/>
          </a:p>
        </p:txBody>
      </p:sp>
    </p:spTree>
    <p:extLst>
      <p:ext uri="{BB962C8B-B14F-4D97-AF65-F5344CB8AC3E}">
        <p14:creationId xmlns:p14="http://schemas.microsoft.com/office/powerpoint/2010/main" val="82645705"/>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a:t>
            </a:fld>
            <a:endParaRPr lang="en-GB" noProof="0" dirty="0"/>
          </a:p>
        </p:txBody>
      </p:sp>
    </p:spTree>
    <p:extLst>
      <p:ext uri="{BB962C8B-B14F-4D97-AF65-F5344CB8AC3E}">
        <p14:creationId xmlns:p14="http://schemas.microsoft.com/office/powerpoint/2010/main" val="1616250928"/>
      </p:ext>
    </p:extLst>
  </p:cSld>
  <p:clrMapOvr>
    <a:masterClrMapping/>
  </p:clrMapOvr>
</p:notes>
</file>

<file path=ppt/notesSlides/notesSlide2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1115011791"/>
      </p:ext>
    </p:extLst>
  </p:cSld>
  <p:clrMapOvr>
    <a:masterClrMapping/>
  </p:clrMapOvr>
</p:notes>
</file>

<file path=ppt/notesSlides/notesSlide20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many changes have been introduced to service 6 commands. The only major changes is that all lengths are now expressed in bytes instead of SAU’s. The previous scheme was considered error prone, and prevented the representation of service 6 parameters as variable character strings, since the meaning of the </a:t>
            </a:r>
            <a:r>
              <a:rPr lang="en-GB" dirty="0" err="1"/>
              <a:t>datalength</a:t>
            </a:r>
            <a:r>
              <a:rPr lang="en-GB" dirty="0"/>
              <a:t> varied from memory ID to memory ID.</a:t>
            </a:r>
          </a:p>
          <a:p>
            <a:r>
              <a:rPr lang="en-GB" dirty="0"/>
              <a:t>The base + offset addressing scheme also has been clarified. There is no functional modification to this part, but usage of this scheme was not always fully understood. As a reminder, this addressing scheme can be used to access table elements, symbols, or even files.</a:t>
            </a:r>
          </a:p>
          <a:p>
            <a:endParaRPr lang="en-GB" dirty="0"/>
          </a:p>
          <a:p>
            <a:r>
              <a:rPr lang="en-GB" dirty="0"/>
              <a:t>Several commands</a:t>
            </a:r>
            <a:r>
              <a:rPr lang="en-GB" baseline="0%" dirty="0"/>
              <a:t> have been added to extend service 6. </a:t>
            </a:r>
          </a:p>
          <a:p>
            <a:r>
              <a:rPr lang="en-GB" baseline="0%" dirty="0"/>
              <a:t>Atomic data load allows modifying single bits of memory areas in an uninterruptible read-modify-write cycle. A command to abort all ongoing dumps has been introduced as these are potentially long processes which may need to be stopped in contingency cases.</a:t>
            </a:r>
          </a:p>
          <a:p>
            <a:r>
              <a:rPr lang="en-GB" baseline="0%" dirty="0"/>
              <a:t>Commands have been added to manage properties of memories as a whole. Memory scrubbing activity and write protection status are parameters which are </a:t>
            </a:r>
            <a:r>
              <a:rPr lang="en-GB" baseline="0%" dirty="0" err="1"/>
              <a:t>independant</a:t>
            </a:r>
            <a:r>
              <a:rPr lang="en-GB" baseline="0%" dirty="0"/>
              <a:t> of the actual data stored, and affect the complete memory id.</a:t>
            </a:r>
          </a:p>
          <a:p>
            <a:r>
              <a:rPr lang="en-GB" baseline="0%" dirty="0"/>
              <a:t>Finally, a new command to check objects has been added. It is only applicable to the base + offset addressing scheme, and uses the implicitly known size of the memory object to compute the checksum.</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214</a:t>
            </a:fld>
            <a:endParaRPr lang="en-GB" noProof="0" dirty="0"/>
          </a:p>
        </p:txBody>
      </p:sp>
    </p:spTree>
    <p:extLst>
      <p:ext uri="{BB962C8B-B14F-4D97-AF65-F5344CB8AC3E}">
        <p14:creationId xmlns:p14="http://schemas.microsoft.com/office/powerpoint/2010/main" val="2112475493"/>
      </p:ext>
    </p:extLst>
  </p:cSld>
  <p:clrMapOvr>
    <a:masterClrMapping/>
  </p:clrMapOvr>
</p:notes>
</file>

<file path=ppt/notesSlides/notesSlide20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215</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20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presenting service 23, it is important to pass the message that the purpose of the PUS is not to specify the functionality of a file system or of a file transfer layer, but rather to expose the capabilities of such an object. </a:t>
            </a:r>
          </a:p>
          <a:p>
            <a:endParaRPr lang="en-GB" dirty="0"/>
          </a:p>
          <a:p>
            <a:r>
              <a:rPr lang="en-GB" dirty="0"/>
              <a:t>With respect to the last sub-bullet, the in-depth version of the course contains a few slides on the concept of File Based Operations, indicating which services already include file-awareness, and with pointers on how the others could fill the gap.</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218</a:t>
            </a:fld>
            <a:endParaRPr lang="en-GB" noProof="0" dirty="0"/>
          </a:p>
        </p:txBody>
      </p:sp>
    </p:spTree>
    <p:extLst>
      <p:ext uri="{BB962C8B-B14F-4D97-AF65-F5344CB8AC3E}">
        <p14:creationId xmlns:p14="http://schemas.microsoft.com/office/powerpoint/2010/main" val="3848153871"/>
      </p:ext>
    </p:extLst>
  </p:cSld>
  <p:clrMapOvr>
    <a:masterClrMapping/>
  </p:clrMapOvr>
</p:notes>
</file>

<file path=ppt/notesSlides/notesSlide20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219</a:t>
            </a:fld>
            <a:endParaRPr lang="en-GB" noProof="0" dirty="0"/>
          </a:p>
        </p:txBody>
      </p:sp>
    </p:spTree>
    <p:extLst>
      <p:ext uri="{BB962C8B-B14F-4D97-AF65-F5344CB8AC3E}">
        <p14:creationId xmlns:p14="http://schemas.microsoft.com/office/powerpoint/2010/main" val="3259128202"/>
      </p:ext>
    </p:extLst>
  </p:cSld>
  <p:clrMapOvr>
    <a:masterClrMapping/>
  </p:clrMapOvr>
</p:notes>
</file>

<file path=ppt/notesSlides/notesSlide20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presenting the file copy subservice, it can be highlighted that the physical location is transparent to the high-level request. The copy file request specifies a source file path and a destination file path – the information on where these file paths are actually located is known when interpreting these paths. Depending on the source and destination paths, the kind of operation which is triggered varies:</a:t>
            </a:r>
          </a:p>
          <a:p>
            <a:r>
              <a:rPr lang="en-GB" dirty="0"/>
              <a:t>For a copy within an on-board file system, the operation will be implemented by the file system itself;</a:t>
            </a:r>
          </a:p>
          <a:p>
            <a:r>
              <a:rPr lang="en-GB" dirty="0"/>
              <a:t>For a copy between on-board file systems, the operation may be implemented by the file transfer protocol if supported, or by a process implemented at the file copy subservice level;</a:t>
            </a:r>
          </a:p>
          <a:p>
            <a:r>
              <a:rPr lang="en-GB" dirty="0"/>
              <a:t>For a copy involving a remote file system, the operation will be implemented by the file transfer engine. In the example of CFDP, this means initiating a Put or Get transaction</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220</a:t>
            </a:fld>
            <a:endParaRPr lang="en-GB" noProof="0" dirty="0"/>
          </a:p>
        </p:txBody>
      </p:sp>
    </p:spTree>
    <p:extLst>
      <p:ext uri="{BB962C8B-B14F-4D97-AF65-F5344CB8AC3E}">
        <p14:creationId xmlns:p14="http://schemas.microsoft.com/office/powerpoint/2010/main" val="1470141322"/>
      </p:ext>
    </p:extLst>
  </p:cSld>
  <p:clrMapOvr>
    <a:masterClrMapping/>
  </p:clrMapOvr>
</p:notes>
</file>

<file path=ppt/notesSlides/notesSlide20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221</a:t>
            </a:fld>
            <a:endParaRPr lang="en-GB" noProof="0" dirty="0"/>
          </a:p>
        </p:txBody>
      </p:sp>
    </p:spTree>
    <p:extLst>
      <p:ext uri="{BB962C8B-B14F-4D97-AF65-F5344CB8AC3E}">
        <p14:creationId xmlns:p14="http://schemas.microsoft.com/office/powerpoint/2010/main" val="4168730747"/>
      </p:ext>
    </p:extLst>
  </p:cSld>
  <p:clrMapOvr>
    <a:masterClrMapping/>
  </p:clrMapOvr>
</p:notes>
</file>

<file path=ppt/notesSlides/notesSlide20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222</a:t>
            </a:fld>
            <a:endParaRPr lang="en-GB" noProof="0" dirty="0"/>
          </a:p>
        </p:txBody>
      </p:sp>
    </p:spTree>
    <p:extLst>
      <p:ext uri="{BB962C8B-B14F-4D97-AF65-F5344CB8AC3E}">
        <p14:creationId xmlns:p14="http://schemas.microsoft.com/office/powerpoint/2010/main" val="158234915"/>
      </p:ext>
    </p:extLst>
  </p:cSld>
  <p:clrMapOvr>
    <a:masterClrMapping/>
  </p:clrMapOvr>
</p:notes>
</file>

<file path=ppt/notesSlides/notesSlide20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223</a:t>
            </a:fld>
            <a:endParaRPr lang="en-GB" noProof="0" dirty="0"/>
          </a:p>
        </p:txBody>
      </p:sp>
    </p:spTree>
    <p:extLst>
      <p:ext uri="{BB962C8B-B14F-4D97-AF65-F5344CB8AC3E}">
        <p14:creationId xmlns:p14="http://schemas.microsoft.com/office/powerpoint/2010/main" val="1494951588"/>
      </p:ext>
    </p:extLst>
  </p:cSld>
  <p:clrMapOvr>
    <a:masterClrMapping/>
  </p:clrMapOvr>
</p:notes>
</file>

<file path=ppt/notesSlides/notesSlide20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a:t>
            </a:r>
            <a:r>
              <a:rPr lang="en-GB" baseline="0%" dirty="0"/>
              <a:t> the new service 23 does not directly map on the CFDP, it is however seen as the most natural file transfer protocol to rely on for space missions. The next slides briefly present this protocol without digging too much in the details.</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224</a:t>
            </a:fld>
            <a:endParaRPr lang="en-GB" noProof="0" dirty="0"/>
          </a:p>
        </p:txBody>
      </p:sp>
    </p:spTree>
    <p:extLst>
      <p:ext uri="{BB962C8B-B14F-4D97-AF65-F5344CB8AC3E}">
        <p14:creationId xmlns:p14="http://schemas.microsoft.com/office/powerpoint/2010/main" val="1494951588"/>
      </p:ext>
    </p:extLst>
  </p:cSld>
  <p:clrMapOvr>
    <a:masterClrMapping/>
  </p:clrMapOvr>
</p:notes>
</file>

<file path=ppt/notesSlides/notesSlide20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a:t>
            </a:r>
            <a:r>
              <a:rPr lang="en-GB" baseline="0%" dirty="0"/>
              <a:t> of class 1 (unreliable) file transfer. In this case, the transfer is initiated by ground toward a command to the on-board CFDP user. In the frame of the PUS, this corresponds to a PUS 23,14 copy file request, with a source path corresponding to an on-board file and a destination path corresponding to a ground file. In unreliable mode, a transfer is split in:</a:t>
            </a:r>
          </a:p>
          <a:p>
            <a:pPr marL="171450" indent="-171450">
              <a:buFontTx/>
              <a:buChar char="-"/>
            </a:pPr>
            <a:r>
              <a:rPr lang="en-GB" baseline="0%" dirty="0"/>
              <a:t>A metadata protocol data unit, containing the details of the transfer (file names, size,…)</a:t>
            </a:r>
          </a:p>
          <a:p>
            <a:pPr marL="171450" indent="-171450">
              <a:buFontTx/>
              <a:buChar char="-"/>
            </a:pPr>
            <a:r>
              <a:rPr lang="en-GB" baseline="0%" dirty="0"/>
              <a:t>One to many file data units, containing the actual file segments</a:t>
            </a:r>
          </a:p>
          <a:p>
            <a:pPr marL="171450" indent="-171450">
              <a:buFontTx/>
              <a:buChar char="-"/>
            </a:pPr>
            <a:r>
              <a:rPr lang="en-GB" baseline="0%" dirty="0"/>
              <a:t>An End Of File protocol data unit, indicating the end of the file transfer and carrying the file checksum.</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225</a:t>
            </a:fld>
            <a:endParaRPr lang="en-GB" noProof="0" dirty="0"/>
          </a:p>
        </p:txBody>
      </p:sp>
    </p:spTree>
    <p:extLst>
      <p:ext uri="{BB962C8B-B14F-4D97-AF65-F5344CB8AC3E}">
        <p14:creationId xmlns:p14="http://schemas.microsoft.com/office/powerpoint/2010/main" val="1494951588"/>
      </p:ext>
    </p:extLst>
  </p:cSld>
  <p:clrMapOvr>
    <a:masterClrMapping/>
  </p:clrMapOvr>
</p:notes>
</file>

<file path=ppt/notesSlides/notesSlide2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the Spacebel On-board Software overall architecture, and illustrates the PUS as a component of the generic software component, i.e. present on all missions, whatever the platform or application</a:t>
            </a:r>
          </a:p>
          <a:p>
            <a:r>
              <a:rPr lang="en-GB" dirty="0"/>
              <a:t>[TBD] Move this slide next to the EarthCare</a:t>
            </a:r>
            <a:r>
              <a:rPr lang="en-GB" baseline="0%" dirty="0"/>
              <a:t> space segment presentation</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21</a:t>
            </a:fld>
            <a:endParaRPr lang="en-GB" noProof="0" dirty="0"/>
          </a:p>
        </p:txBody>
      </p:sp>
    </p:spTree>
    <p:extLst>
      <p:ext uri="{BB962C8B-B14F-4D97-AF65-F5344CB8AC3E}">
        <p14:creationId xmlns:p14="http://schemas.microsoft.com/office/powerpoint/2010/main" val="2583880343"/>
      </p:ext>
    </p:extLst>
  </p:cSld>
  <p:clrMapOvr>
    <a:masterClrMapping/>
  </p:clrMapOvr>
</p:notes>
</file>

<file path=ppt/notesSlides/notesSlide2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a:t>
            </a:r>
            <a:r>
              <a:rPr lang="en-GB" baseline="0%" dirty="0"/>
              <a:t> of class 2 (reliable) file transfer. </a:t>
            </a:r>
          </a:p>
          <a:p>
            <a:r>
              <a:rPr lang="en-GB" baseline="0%" dirty="0"/>
              <a:t>In reliable mode, a transfer is split in:</a:t>
            </a:r>
          </a:p>
          <a:p>
            <a:pPr marL="171450" indent="-171450">
              <a:buFontTx/>
              <a:buChar char="-"/>
            </a:pPr>
            <a:r>
              <a:rPr lang="en-GB" baseline="0%" dirty="0"/>
              <a:t>A metadata protocol data unit, containing the details of the transfer (file names, size,…)</a:t>
            </a:r>
          </a:p>
          <a:p>
            <a:pPr marL="171450" indent="-171450">
              <a:buFontTx/>
              <a:buChar char="-"/>
            </a:pPr>
            <a:r>
              <a:rPr lang="en-GB" baseline="0%" dirty="0"/>
              <a:t>One to many file data units, containing the actual file segments</a:t>
            </a:r>
          </a:p>
          <a:p>
            <a:pPr marL="171450" indent="-171450">
              <a:buFontTx/>
              <a:buChar char="-"/>
            </a:pPr>
            <a:r>
              <a:rPr lang="en-GB" baseline="0%" dirty="0"/>
              <a:t>An End Of File protocol data unit, indicating the end of the file transfer and carrying the file checksum.</a:t>
            </a:r>
          </a:p>
          <a:p>
            <a:pPr marL="0" indent="0">
              <a:buFontTx/>
              <a:buNone/>
            </a:pPr>
            <a:r>
              <a:rPr lang="en-GB" baseline="0%" dirty="0"/>
              <a:t>The receiving end acknowledges the End of File, then provides a list of missing file segments, if any. Upon reception of such NAK packets, the source retransmits the segments marked as missing.</a:t>
            </a:r>
          </a:p>
          <a:p>
            <a:pPr marL="0" indent="0">
              <a:buFontTx/>
              <a:buNone/>
            </a:pPr>
            <a:r>
              <a:rPr lang="en-GB" baseline="0%" dirty="0"/>
              <a:t>When the receiving entity has received all packets, it generates a “finished” protocol data unit, which is acknowledged by the source to terminate the transaction.</a:t>
            </a:r>
          </a:p>
          <a:p>
            <a:pPr marL="0" indent="0">
              <a:buFontTx/>
              <a:buNone/>
            </a:pPr>
            <a:r>
              <a:rPr lang="en-GB" baseline="0%" dirty="0"/>
              <a:t>Multiple NAK patterns exist and are configurable through the MIB. For example, NAKs can be generated as soon as a missing segment is detected, or upon source request.</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226</a:t>
            </a:fld>
            <a:endParaRPr lang="en-GB" noProof="0" dirty="0"/>
          </a:p>
        </p:txBody>
      </p:sp>
    </p:spTree>
    <p:extLst>
      <p:ext uri="{BB962C8B-B14F-4D97-AF65-F5344CB8AC3E}">
        <p14:creationId xmlns:p14="http://schemas.microsoft.com/office/powerpoint/2010/main" val="1494951588"/>
      </p:ext>
    </p:extLst>
  </p:cSld>
  <p:clrMapOvr>
    <a:masterClrMapping/>
  </p:clrMapOvr>
</p:notes>
</file>

<file path=ppt/notesSlides/notesSlide2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explained in the service overview, the file management service manipulate</a:t>
            </a:r>
            <a:r>
              <a:rPr lang="en-GB" baseline="0%" dirty="0"/>
              <a:t>s files as containers. They are never read or written, but rather created, moved, or deleted. At operations level, files can have many uses. Several studies into the so called File-Based Operations have highlighted how files could be used as main exchange unit, rather than packets, and how they could be used by the current services.</a:t>
            </a:r>
          </a:p>
          <a:p>
            <a:r>
              <a:rPr lang="en-GB" baseline="0%" dirty="0"/>
              <a:t>Some conclusions of FBO have been used in the transition from PUS-A to PUS-C for the services for which file utilisation is the most obvious. These applications are presented on the next slides, as well as more prospective possibilities for the future.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227</a:t>
            </a:fld>
            <a:endParaRPr lang="en-GB" noProof="0" dirty="0"/>
          </a:p>
        </p:txBody>
      </p:sp>
    </p:spTree>
    <p:extLst>
      <p:ext uri="{BB962C8B-B14F-4D97-AF65-F5344CB8AC3E}">
        <p14:creationId xmlns:p14="http://schemas.microsoft.com/office/powerpoint/2010/main" val="3313059548"/>
      </p:ext>
    </p:extLst>
  </p:cSld>
  <p:clrMapOvr>
    <a:masterClrMapping/>
  </p:clrMapOvr>
</p:notes>
</file>

<file path=ppt/notesSlides/notesSlide2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lists all file-aware</a:t>
            </a:r>
            <a:r>
              <a:rPr lang="en-GB" baseline="0%" dirty="0"/>
              <a:t> services in the C version of the PUS standard. When following the normal order of the presentation, all these services have already been introduced.</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228</a:t>
            </a:fld>
            <a:endParaRPr lang="en-GB" noProof="0" dirty="0"/>
          </a:p>
        </p:txBody>
      </p:sp>
    </p:spTree>
    <p:extLst>
      <p:ext uri="{BB962C8B-B14F-4D97-AF65-F5344CB8AC3E}">
        <p14:creationId xmlns:p14="http://schemas.microsoft.com/office/powerpoint/2010/main" val="3947516726"/>
      </p:ext>
    </p:extLst>
  </p:cSld>
  <p:clrMapOvr>
    <a:masterClrMapping/>
  </p:clrMapOvr>
</p:notes>
</file>

<file path=ppt/notesSlides/notesSlide2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possible</a:t>
            </a:r>
            <a:r>
              <a:rPr lang="en-GB" baseline="0%" dirty="0"/>
              <a:t> extensions of the file usage as presented in the FBO studies. This is not part of </a:t>
            </a:r>
            <a:r>
              <a:rPr lang="en-GB" baseline="0%"/>
              <a:t>the PUS-C </a:t>
            </a:r>
            <a:r>
              <a:rPr lang="en-GB" baseline="0%" dirty="0"/>
              <a:t>standardisation, and only provides some perspectives of which other services could be made file-aware in the future.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229</a:t>
            </a:fld>
            <a:endParaRPr lang="en-GB" noProof="0" dirty="0"/>
          </a:p>
        </p:txBody>
      </p:sp>
    </p:spTree>
    <p:extLst>
      <p:ext uri="{BB962C8B-B14F-4D97-AF65-F5344CB8AC3E}">
        <p14:creationId xmlns:p14="http://schemas.microsoft.com/office/powerpoint/2010/main" val="72662922"/>
      </p:ext>
    </p:extLst>
  </p:cSld>
  <p:clrMapOvr>
    <a:masterClrMapping/>
  </p:clrMapOvr>
</p:notes>
</file>

<file path=ppt/notesSlides/notesSlide2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work in progress in the revision 1 working group. Dedicated sections of the presentation will be created once the corresponding services are fully drafted; in the meanwhile, this slide highlights the addition of the future Data Source Management and Downlink Management Services</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230</a:t>
            </a:fld>
            <a:endParaRPr lang="en-GB" noProof="0" dirty="0"/>
          </a:p>
        </p:txBody>
      </p:sp>
    </p:spTree>
    <p:extLst>
      <p:ext uri="{BB962C8B-B14F-4D97-AF65-F5344CB8AC3E}">
        <p14:creationId xmlns:p14="http://schemas.microsoft.com/office/powerpoint/2010/main" val="1104989207"/>
      </p:ext>
    </p:extLst>
  </p:cSld>
  <p:clrMapOvr>
    <a:masterClrMapping/>
  </p:clrMapOvr>
</p:notes>
</file>

<file path=ppt/notesSlides/notesSlide2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figure comes from the FMSIS study, performed under the supervision of the SAVOIR MASAIS group, and summarizes data organisation when both files and packet stores are supported. It wraps up the telemetry and data section.</a:t>
            </a:r>
          </a:p>
          <a:p>
            <a:r>
              <a:rPr lang="en-GB" dirty="0"/>
              <a:t>The</a:t>
            </a:r>
            <a:r>
              <a:rPr lang="en-GB" baseline="0%" dirty="0"/>
              <a:t> meaning of the acronyms is the following:</a:t>
            </a:r>
          </a:p>
          <a:p>
            <a:r>
              <a:rPr lang="en-GB" baseline="0%" dirty="0"/>
              <a:t>SAU: Smallest Addressable Unit (i.e. the smallest block of memory that can be addressed on the hardware)</a:t>
            </a:r>
          </a:p>
          <a:p>
            <a:r>
              <a:rPr lang="en-GB" baseline="0%" dirty="0"/>
              <a:t>BAU: Block Access Unit (i.e. the smallest block of memory that can be accessed through the interface proposed)</a:t>
            </a:r>
          </a:p>
          <a:p>
            <a:r>
              <a:rPr lang="en-GB" baseline="0%" dirty="0"/>
              <a:t>FS: File System</a:t>
            </a:r>
          </a:p>
          <a:p>
            <a:r>
              <a:rPr lang="en-GB" baseline="0%" dirty="0"/>
              <a:t>FMS: File Management Service</a:t>
            </a:r>
          </a:p>
          <a:p>
            <a:r>
              <a:rPr lang="en-GB" baseline="0%" dirty="0"/>
              <a:t>FTS: File Transfer Service</a:t>
            </a:r>
          </a:p>
          <a:p>
            <a:r>
              <a:rPr lang="en-GB" baseline="0%" dirty="0"/>
              <a:t>DMS: Data Management Service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231</a:t>
            </a:fld>
            <a:endParaRPr lang="en-GB" noProof="0" dirty="0"/>
          </a:p>
        </p:txBody>
      </p:sp>
    </p:spTree>
    <p:extLst>
      <p:ext uri="{BB962C8B-B14F-4D97-AF65-F5344CB8AC3E}">
        <p14:creationId xmlns:p14="http://schemas.microsoft.com/office/powerpoint/2010/main" val="1605216021"/>
      </p:ext>
    </p:extLst>
  </p:cSld>
  <p:clrMapOvr>
    <a:masterClrMapping/>
  </p:clrMapOvr>
</p:notes>
</file>

<file path=ppt/notesSlides/notesSlide2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1467724125"/>
      </p:ext>
    </p:extLst>
  </p:cSld>
  <p:clrMapOvr>
    <a:masterClrMapping/>
  </p:clrMapOvr>
</p:notes>
</file>

<file path=ppt/notesSlides/notesSlide21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233</a:t>
            </a:fld>
            <a:endParaRPr lang="en-GB" noProof="0" dirty="0"/>
          </a:p>
        </p:txBody>
      </p:sp>
    </p:spTree>
    <p:extLst>
      <p:ext uri="{BB962C8B-B14F-4D97-AF65-F5344CB8AC3E}">
        <p14:creationId xmlns:p14="http://schemas.microsoft.com/office/powerpoint/2010/main" val="4052650874"/>
      </p:ext>
    </p:extLst>
  </p:cSld>
  <p:clrMapOvr>
    <a:masterClrMapping/>
  </p:clrMapOvr>
</p:notes>
</file>

<file path=ppt/notesSlides/notesSlide21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234</a:t>
            </a:fld>
            <a:endParaRPr lang="en-GB" noProof="0" dirty="0"/>
          </a:p>
        </p:txBody>
      </p:sp>
    </p:spTree>
    <p:extLst>
      <p:ext uri="{BB962C8B-B14F-4D97-AF65-F5344CB8AC3E}">
        <p14:creationId xmlns:p14="http://schemas.microsoft.com/office/powerpoint/2010/main" val="221059954"/>
      </p:ext>
    </p:extLst>
  </p:cSld>
  <p:clrMapOvr>
    <a:masterClrMapping/>
  </p:clrMapOvr>
</p:notes>
</file>

<file path=ppt/notesSlides/notesSlide21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235</a:t>
            </a:fld>
            <a:endParaRPr lang="en-GB" noProof="0" dirty="0"/>
          </a:p>
        </p:txBody>
      </p:sp>
    </p:spTree>
    <p:extLst>
      <p:ext uri="{BB962C8B-B14F-4D97-AF65-F5344CB8AC3E}">
        <p14:creationId xmlns:p14="http://schemas.microsoft.com/office/powerpoint/2010/main" val="2909454125"/>
      </p:ext>
    </p:extLst>
  </p:cSld>
  <p:clrMapOvr>
    <a:masterClrMapping/>
  </p:clrMapOvr>
</p:notes>
</file>

<file path=ppt/notesSlides/notesSlide2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244569182"/>
      </p:ext>
    </p:extLst>
  </p:cSld>
  <p:clrMapOvr>
    <a:masterClrMapping/>
  </p:clrMapOvr>
</p:notes>
</file>

<file path=ppt/notesSlides/notesSlide22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236</a:t>
            </a:fld>
            <a:endParaRPr lang="en-GB" noProof="0" dirty="0"/>
          </a:p>
        </p:txBody>
      </p:sp>
    </p:spTree>
    <p:extLst>
      <p:ext uri="{BB962C8B-B14F-4D97-AF65-F5344CB8AC3E}">
        <p14:creationId xmlns:p14="http://schemas.microsoft.com/office/powerpoint/2010/main" val="800147610"/>
      </p:ext>
    </p:extLst>
  </p:cSld>
  <p:clrMapOvr>
    <a:masterClrMapping/>
  </p:clrMapOvr>
</p:notes>
</file>

<file path=ppt/notesSlides/notesSlide22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parameter management service is probably the service, among those introduced </a:t>
            </a:r>
            <a:r>
              <a:rPr lang="en-GB"/>
              <a:t>in PUS-C, </a:t>
            </a:r>
            <a:r>
              <a:rPr lang="en-GB" dirty="0"/>
              <a:t>for which inclusion was the most obvious. The read/write parameter commands seem to be a natural functionality to provide as soon as the concept of parameter is introduced.</a:t>
            </a:r>
          </a:p>
          <a:p>
            <a:endParaRPr lang="en-GB" dirty="0"/>
          </a:p>
          <a:p>
            <a:r>
              <a:rPr lang="en-GB" dirty="0"/>
              <a:t>The actual way to define a parameter (or to change its definition)</a:t>
            </a:r>
            <a:r>
              <a:rPr lang="en-GB" baseline="0%" dirty="0"/>
              <a:t> </a:t>
            </a:r>
            <a:r>
              <a:rPr lang="en-GB" dirty="0"/>
              <a:t>is to map parameter types on memory areas, using either the raw or structured access type. This is further described</a:t>
            </a:r>
            <a:r>
              <a:rPr lang="en-GB" baseline="0%" dirty="0"/>
              <a:t> in the next slide.</a:t>
            </a:r>
            <a:endParaRPr lang="en-GB" dirty="0"/>
          </a:p>
          <a:p>
            <a:endParaRPr lang="en-GB" dirty="0"/>
          </a:p>
          <a:p>
            <a:r>
              <a:rPr lang="en-GB" dirty="0"/>
              <a:t>The exclamation marks next to the write parameter value and change parameter definitions is there to draw attention that these can be hazardous. Practically, missions may not allow the modification of parameters, or only a subset of them. In a similar approach, only some parameters (e.g. a dedicated parameter id range) will have a configurable definition.</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237</a:t>
            </a:fld>
            <a:endParaRPr lang="en-GB" noProof="0" dirty="0"/>
          </a:p>
        </p:txBody>
      </p:sp>
    </p:spTree>
    <p:extLst>
      <p:ext uri="{BB962C8B-B14F-4D97-AF65-F5344CB8AC3E}">
        <p14:creationId xmlns:p14="http://schemas.microsoft.com/office/powerpoint/2010/main" val="346906636"/>
      </p:ext>
    </p:extLst>
  </p:cSld>
  <p:clrMapOvr>
    <a:masterClrMapping/>
  </p:clrMapOvr>
</p:notes>
</file>

<file path=ppt/notesSlides/notesSlide22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Defining</a:t>
            </a:r>
            <a:r>
              <a:rPr lang="en-GB" baseline="0%" dirty="0"/>
              <a:t> a parameter consists in indicating where the information to map is located in memory and how it must be interpreted. The address only gives the first byte of the parameter, but at least its size needs to be known for proper utilisation in requests of this service (read parameter, write parameter) and in housekeeping reports; for usage in monitoring, the actual nature of the parameter needs to be known in order to allow comparisons against threshold values.</a:t>
            </a:r>
          </a:p>
          <a:p>
            <a:endParaRPr lang="en-GB" baseline="0%" dirty="0"/>
          </a:p>
          <a:p>
            <a:r>
              <a:rPr lang="en-GB" baseline="0%" dirty="0"/>
              <a:t>The PTC/PFC notation is presented in the next slides.</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238</a:t>
            </a:fld>
            <a:endParaRPr lang="en-GB" noProof="0" dirty="0"/>
          </a:p>
        </p:txBody>
      </p:sp>
    </p:spTree>
    <p:extLst>
      <p:ext uri="{BB962C8B-B14F-4D97-AF65-F5344CB8AC3E}">
        <p14:creationId xmlns:p14="http://schemas.microsoft.com/office/powerpoint/2010/main" val="1158987357"/>
      </p:ext>
    </p:extLst>
  </p:cSld>
  <p:clrMapOvr>
    <a:masterClrMapping/>
  </p:clrMapOvr>
</p:notes>
</file>

<file path=ppt/notesSlides/notesSlide22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239</a:t>
            </a:fld>
            <a:endParaRPr lang="en-GB" noProof="0" dirty="0"/>
          </a:p>
        </p:txBody>
      </p:sp>
    </p:spTree>
    <p:extLst>
      <p:ext uri="{BB962C8B-B14F-4D97-AF65-F5344CB8AC3E}">
        <p14:creationId xmlns:p14="http://schemas.microsoft.com/office/powerpoint/2010/main" val="947290551"/>
      </p:ext>
    </p:extLst>
  </p:cSld>
  <p:clrMapOvr>
    <a:masterClrMapping/>
  </p:clrMapOvr>
</p:notes>
</file>

<file path=ppt/notesSlides/notesSlide22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240</a:t>
            </a:fld>
            <a:endParaRPr lang="en-GB" noProof="0" dirty="0"/>
          </a:p>
        </p:txBody>
      </p:sp>
    </p:spTree>
    <p:extLst>
      <p:ext uri="{BB962C8B-B14F-4D97-AF65-F5344CB8AC3E}">
        <p14:creationId xmlns:p14="http://schemas.microsoft.com/office/powerpoint/2010/main" val="4027103338"/>
      </p:ext>
    </p:extLst>
  </p:cSld>
  <p:clrMapOvr>
    <a:masterClrMapping/>
  </p:clrMapOvr>
</p:notes>
</file>

<file path=ppt/notesSlides/notesSlide22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241</a:t>
            </a:fld>
            <a:endParaRPr lang="en-GB" noProof="0" dirty="0"/>
          </a:p>
        </p:txBody>
      </p:sp>
    </p:spTree>
    <p:extLst>
      <p:ext uri="{BB962C8B-B14F-4D97-AF65-F5344CB8AC3E}">
        <p14:creationId xmlns:p14="http://schemas.microsoft.com/office/powerpoint/2010/main" val="2288877748"/>
      </p:ext>
    </p:extLst>
  </p:cSld>
  <p:clrMapOvr>
    <a:masterClrMapping/>
  </p:clrMapOvr>
</p:notes>
</file>

<file path=ppt/notesSlides/notesSlide22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242</a:t>
            </a:fld>
            <a:endParaRPr lang="en-GB" noProof="0" dirty="0"/>
          </a:p>
        </p:txBody>
      </p:sp>
    </p:spTree>
    <p:extLst>
      <p:ext uri="{BB962C8B-B14F-4D97-AF65-F5344CB8AC3E}">
        <p14:creationId xmlns:p14="http://schemas.microsoft.com/office/powerpoint/2010/main" val="3751796662"/>
      </p:ext>
    </p:extLst>
  </p:cSld>
  <p:clrMapOvr>
    <a:masterClrMapping/>
  </p:clrMapOvr>
</p:notes>
</file>

<file path=ppt/notesSlides/notesSlide22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hinted in the overview</a:t>
            </a:r>
            <a:r>
              <a:rPr lang="en-GB" baseline="0%" dirty="0"/>
              <a:t> slide, setting parameter values and changing parameter definitions can have unexpected consequences if used freely. This slide explains the safeguards that are required by the standard (only a restricted subset of configurable parameters can be redefined), and recommends an additional protection for setting the value (although not standardized as of today).</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243</a:t>
            </a:fld>
            <a:endParaRPr lang="en-GB" noProof="0" dirty="0"/>
          </a:p>
        </p:txBody>
      </p:sp>
    </p:spTree>
    <p:extLst>
      <p:ext uri="{BB962C8B-B14F-4D97-AF65-F5344CB8AC3E}">
        <p14:creationId xmlns:p14="http://schemas.microsoft.com/office/powerpoint/2010/main" val="2504177926"/>
      </p:ext>
    </p:extLst>
  </p:cSld>
  <p:clrMapOvr>
    <a:masterClrMapping/>
  </p:clrMapOvr>
</p:notes>
</file>

<file path=ppt/notesSlides/notesSlide22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 functional reporting configuration subservice:</a:t>
            </a:r>
          </a:p>
          <a:p>
            <a:pPr marL="171450" indent="-171450">
              <a:buFont typeface="Arial" panose="020B0604020202020204" pitchFamily="34" charset="0"/>
              <a:buChar char="•"/>
            </a:pPr>
            <a:r>
              <a:rPr lang="en-US" dirty="0"/>
              <a:t>« meta-subservice »</a:t>
            </a:r>
          </a:p>
          <a:p>
            <a:pPr marL="171450" indent="-171450">
              <a:buFont typeface="Arial" panose="020B0604020202020204" pitchFamily="34" charset="0"/>
              <a:buChar char="•"/>
            </a:pPr>
            <a:r>
              <a:rPr lang="en-US" dirty="0"/>
              <a:t>Manages sets of housekeeping and/or diagnostic reports</a:t>
            </a:r>
          </a:p>
          <a:p>
            <a:pPr marL="171450" indent="-171450">
              <a:buFont typeface="Arial" panose="020B0604020202020204" pitchFamily="34" charset="0"/>
              <a:buChar char="•"/>
            </a:pPr>
            <a:r>
              <a:rPr lang="en-US" dirty="0"/>
              <a:t>Nicknamed « TM mode » subservice, it provides a convenient way to reconfigure reporting according to the current spacecraft mode.</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245</a:t>
            </a:fld>
            <a:endParaRPr lang="en-GB" noProof="0" dirty="0"/>
          </a:p>
        </p:txBody>
      </p:sp>
    </p:spTree>
    <p:extLst>
      <p:ext uri="{BB962C8B-B14F-4D97-AF65-F5344CB8AC3E}">
        <p14:creationId xmlns:p14="http://schemas.microsoft.com/office/powerpoint/2010/main" val="2902998197"/>
      </p:ext>
    </p:extLst>
  </p:cSld>
  <p:clrMapOvr>
    <a:masterClrMapping/>
  </p:clrMapOvr>
</p:notes>
</file>

<file path=ppt/notesSlides/notesSlide22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TBD – maybe</a:t>
            </a:r>
            <a:r>
              <a:rPr lang="en-GB" baseline="0%" dirty="0"/>
              <a:t> remove slide. It is almost redundant with previous slide, but all services currently have an overview slide.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246</a:t>
            </a:fld>
            <a:endParaRPr lang="en-GB" noProof="0" dirty="0"/>
          </a:p>
        </p:txBody>
      </p:sp>
    </p:spTree>
    <p:extLst>
      <p:ext uri="{BB962C8B-B14F-4D97-AF65-F5344CB8AC3E}">
        <p14:creationId xmlns:p14="http://schemas.microsoft.com/office/powerpoint/2010/main" val="1638567121"/>
      </p:ext>
    </p:extLst>
  </p:cSld>
  <p:clrMapOvr>
    <a:masterClrMapping/>
  </p:clrMapOvr>
</p:notes>
</file>

<file path=ppt/notesSlides/notesSlide2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23</a:t>
            </a:fld>
            <a:endParaRPr lang="en-GB" noProof="0" dirty="0"/>
          </a:p>
        </p:txBody>
      </p:sp>
    </p:spTree>
    <p:extLst>
      <p:ext uri="{BB962C8B-B14F-4D97-AF65-F5344CB8AC3E}">
        <p14:creationId xmlns:p14="http://schemas.microsoft.com/office/powerpoint/2010/main" val="1327657041"/>
      </p:ext>
    </p:extLst>
  </p:cSld>
  <p:clrMapOvr>
    <a:masterClrMapping/>
  </p:clrMapOvr>
</p:notes>
</file>

<file path=ppt/notesSlides/notesSlide23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247</a:t>
            </a:fld>
            <a:endParaRPr lang="en-GB" noProof="0" dirty="0"/>
          </a:p>
        </p:txBody>
      </p:sp>
    </p:spTree>
    <p:extLst>
      <p:ext uri="{BB962C8B-B14F-4D97-AF65-F5344CB8AC3E}">
        <p14:creationId xmlns:p14="http://schemas.microsoft.com/office/powerpoint/2010/main" val="1798691707"/>
      </p:ext>
    </p:extLst>
  </p:cSld>
  <p:clrMapOvr>
    <a:masterClrMapping/>
  </p:clrMapOvr>
</p:notes>
</file>

<file path=ppt/notesSlides/notesSlide23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248</a:t>
            </a:fld>
            <a:endParaRPr lang="en-GB" noProof="0" dirty="0"/>
          </a:p>
        </p:txBody>
      </p:sp>
    </p:spTree>
    <p:extLst>
      <p:ext uri="{BB962C8B-B14F-4D97-AF65-F5344CB8AC3E}">
        <p14:creationId xmlns:p14="http://schemas.microsoft.com/office/powerpoint/2010/main" val="1686070981"/>
      </p:ext>
    </p:extLst>
  </p:cSld>
  <p:clrMapOvr>
    <a:masterClrMapping/>
  </p:clrMapOvr>
</p:notes>
</file>

<file path=ppt/notesSlides/notesSlide23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249</a:t>
            </a:fld>
            <a:endParaRPr lang="en-GB" noProof="0" dirty="0"/>
          </a:p>
        </p:txBody>
      </p:sp>
    </p:spTree>
    <p:extLst>
      <p:ext uri="{BB962C8B-B14F-4D97-AF65-F5344CB8AC3E}">
        <p14:creationId xmlns:p14="http://schemas.microsoft.com/office/powerpoint/2010/main" val="1801102670"/>
      </p:ext>
    </p:extLst>
  </p:cSld>
  <p:clrMapOvr>
    <a:masterClrMapping/>
  </p:clrMapOvr>
</p:notes>
</file>

<file path=ppt/notesSlides/notesSlide23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250</a:t>
            </a:fld>
            <a:endParaRPr lang="en-GB" noProof="0" dirty="0"/>
          </a:p>
        </p:txBody>
      </p:sp>
    </p:spTree>
    <p:extLst>
      <p:ext uri="{BB962C8B-B14F-4D97-AF65-F5344CB8AC3E}">
        <p14:creationId xmlns:p14="http://schemas.microsoft.com/office/powerpoint/2010/main" val="7565761"/>
      </p:ext>
    </p:extLst>
  </p:cSld>
  <p:clrMapOvr>
    <a:masterClrMapping/>
  </p:clrMapOvr>
</p:notes>
</file>

<file path=ppt/notesSlides/notesSlide23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251</a:t>
            </a:fld>
            <a:endParaRPr lang="en-GB" noProof="0" dirty="0"/>
          </a:p>
        </p:txBody>
      </p:sp>
    </p:spTree>
    <p:extLst>
      <p:ext uri="{BB962C8B-B14F-4D97-AF65-F5344CB8AC3E}">
        <p14:creationId xmlns:p14="http://schemas.microsoft.com/office/powerpoint/2010/main" val="4072519572"/>
      </p:ext>
    </p:extLst>
  </p:cSld>
  <p:clrMapOvr>
    <a:masterClrMapping/>
  </p:clrMapOvr>
</p:notes>
</file>

<file path=ppt/notesSlides/notesSlide23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252</a:t>
            </a:fld>
            <a:endParaRPr lang="en-GB" noProof="0" dirty="0"/>
          </a:p>
        </p:txBody>
      </p:sp>
    </p:spTree>
    <p:extLst>
      <p:ext uri="{BB962C8B-B14F-4D97-AF65-F5344CB8AC3E}">
        <p14:creationId xmlns:p14="http://schemas.microsoft.com/office/powerpoint/2010/main" val="2805607705"/>
      </p:ext>
    </p:extLst>
  </p:cSld>
  <p:clrMapOvr>
    <a:masterClrMapping/>
  </p:clrMapOvr>
</p:notes>
</file>

<file path=ppt/notesSlides/notesSlide23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253</a:t>
            </a:fld>
            <a:endParaRPr lang="en-GB" noProof="0" dirty="0"/>
          </a:p>
        </p:txBody>
      </p:sp>
    </p:spTree>
    <p:extLst>
      <p:ext uri="{BB962C8B-B14F-4D97-AF65-F5344CB8AC3E}">
        <p14:creationId xmlns:p14="http://schemas.microsoft.com/office/powerpoint/2010/main" val="1278211761"/>
      </p:ext>
    </p:extLst>
  </p:cSld>
  <p:clrMapOvr>
    <a:masterClrMapping/>
  </p:clrMapOvr>
</p:notes>
</file>

<file path=ppt/notesSlides/notesSlide23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254</a:t>
            </a:fld>
            <a:endParaRPr lang="en-GB" noProof="0" dirty="0"/>
          </a:p>
        </p:txBody>
      </p:sp>
    </p:spTree>
    <p:extLst>
      <p:ext uri="{BB962C8B-B14F-4D97-AF65-F5344CB8AC3E}">
        <p14:creationId xmlns:p14="http://schemas.microsoft.com/office/powerpoint/2010/main" val="3482782571"/>
      </p:ext>
    </p:extLst>
  </p:cSld>
  <p:clrMapOvr>
    <a:masterClrMapping/>
  </p:clrMapOvr>
</p:notes>
</file>

<file path=ppt/notesSlides/notesSlide23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a:t>
            </a:r>
            <a:r>
              <a:rPr lang="en-GB" baseline="0%" dirty="0"/>
              <a:t> Watch out for the meaning of “sampling” in the PUS. For the housekeeping service, the sampling time is the moment the parameter is read from where it is made available, i.e. most likely not the actual acquisition from the hardware but rather the reading of its value out of a datapool.</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255</a:t>
            </a:fld>
            <a:endParaRPr lang="en-GB" noProof="0" dirty="0"/>
          </a:p>
        </p:txBody>
      </p:sp>
    </p:spTree>
    <p:extLst>
      <p:ext uri="{BB962C8B-B14F-4D97-AF65-F5344CB8AC3E}">
        <p14:creationId xmlns:p14="http://schemas.microsoft.com/office/powerpoint/2010/main" val="133800383"/>
      </p:ext>
    </p:extLst>
  </p:cSld>
  <p:clrMapOvr>
    <a:masterClrMapping/>
  </p:clrMapOvr>
</p:notes>
</file>

<file path=ppt/notesSlides/notesSlide23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a:t>
            </a:r>
            <a:r>
              <a:rPr lang="en-GB" baseline="0%" dirty="0"/>
              <a:t> of timestamping scheme:</a:t>
            </a:r>
          </a:p>
          <a:p>
            <a:pPr marL="171450" indent="-171450">
              <a:buFontTx/>
              <a:buChar char="-"/>
            </a:pPr>
            <a:r>
              <a:rPr lang="en-GB" baseline="0%" dirty="0"/>
              <a:t>Simply commutated parameters are collected at the end of the collection interval</a:t>
            </a:r>
          </a:p>
          <a:p>
            <a:pPr marL="171450" indent="-171450">
              <a:buFontTx/>
              <a:buChar char="-"/>
            </a:pPr>
            <a:r>
              <a:rPr lang="en-GB" baseline="0%" dirty="0"/>
              <a:t>The last sample of the super-commutated parameters sets is collected at the end of the collection interval</a:t>
            </a:r>
          </a:p>
          <a:p>
            <a:pPr marL="171450" indent="-171450">
              <a:buFontTx/>
              <a:buChar char="-"/>
            </a:pPr>
            <a:r>
              <a:rPr lang="en-GB" baseline="0%" dirty="0"/>
              <a:t>Previous samples of the super-commutated parameters sets are collected every (collection interval / NREP).</a:t>
            </a:r>
          </a:p>
          <a:p>
            <a:pPr marL="171450" indent="-171450">
              <a:buFontTx/>
              <a:buChar char="-"/>
            </a:pPr>
            <a:endParaRPr lang="en-GB" baseline="0%" dirty="0"/>
          </a:p>
          <a:p>
            <a:pPr marL="0" indent="0">
              <a:buFontTx/>
              <a:buNone/>
            </a:pPr>
            <a:r>
              <a:rPr lang="en-GB" baseline="0%" dirty="0"/>
              <a:t>In this example, it means that if the report has a timestamp of T:</a:t>
            </a:r>
          </a:p>
          <a:p>
            <a:pPr marL="171450" indent="-171450">
              <a:buFontTx/>
              <a:buChar char="-"/>
            </a:pPr>
            <a:r>
              <a:rPr lang="en-GB" baseline="0%" dirty="0"/>
              <a:t>samples 6, 7-3, 8-3, 9-3, 3-6, 4-6 have been collected at time T;</a:t>
            </a:r>
          </a:p>
          <a:p>
            <a:pPr marL="171450" indent="-171450">
              <a:buFontTx/>
              <a:buChar char="-"/>
            </a:pPr>
            <a:r>
              <a:rPr lang="en-GB" baseline="0%" dirty="0"/>
              <a:t>Samples 3-5, 4-5 have been collected at time T-10s</a:t>
            </a:r>
          </a:p>
          <a:p>
            <a:pPr marL="171450" indent="-171450">
              <a:buFontTx/>
              <a:buChar char="-"/>
            </a:pPr>
            <a:r>
              <a:rPr lang="en-GB" baseline="0%" dirty="0"/>
              <a:t>Samples 7-2, 8-2, 3-4, 4-4 have been collected at time T-20s;</a:t>
            </a:r>
          </a:p>
          <a:p>
            <a:pPr marL="171450" indent="-171450">
              <a:buFontTx/>
              <a:buChar char="-"/>
            </a:pPr>
            <a:r>
              <a:rPr lang="en-GB" baseline="0%" dirty="0"/>
              <a:t>…</a:t>
            </a:r>
          </a:p>
          <a:p>
            <a:pPr marL="171450" indent="-171450">
              <a:buFontTx/>
              <a:buChar char="-"/>
            </a:pPr>
            <a:r>
              <a:rPr lang="en-GB" baseline="0%" dirty="0"/>
              <a:t>Samples 3-1, 4-1 have been collected at time T-50s.</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256</a:t>
            </a:fld>
            <a:endParaRPr lang="en-GB" noProof="0" dirty="0"/>
          </a:p>
        </p:txBody>
      </p:sp>
    </p:spTree>
    <p:extLst>
      <p:ext uri="{BB962C8B-B14F-4D97-AF65-F5344CB8AC3E}">
        <p14:creationId xmlns:p14="http://schemas.microsoft.com/office/powerpoint/2010/main" val="133800383"/>
      </p:ext>
    </p:extLst>
  </p:cSld>
  <p:clrMapOvr>
    <a:masterClrMapping/>
  </p:clrMapOvr>
</p:notes>
</file>

<file path=ppt/notesSlides/notesSlide2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24</a:t>
            </a:fld>
            <a:endParaRPr lang="en-GB" noProof="0" dirty="0"/>
          </a:p>
        </p:txBody>
      </p:sp>
    </p:spTree>
    <p:extLst>
      <p:ext uri="{BB962C8B-B14F-4D97-AF65-F5344CB8AC3E}">
        <p14:creationId xmlns:p14="http://schemas.microsoft.com/office/powerpoint/2010/main" val="431031623"/>
      </p:ext>
    </p:extLst>
  </p:cSld>
  <p:clrMapOvr>
    <a:masterClrMapping/>
  </p:clrMapOvr>
</p:notes>
</file>

<file path=ppt/notesSlides/notesSlide24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significant bunch of the ‘old’ service 3 has been removed from the standard. All commands related to the sampling time offsets functionality (getting the precise time when parameters are sampled from the hardware) and filtered mode (production of housekeeping reports upon change detection) were scratched because of few / no implementations.</a:t>
            </a:r>
          </a:p>
          <a:p>
            <a:endParaRPr lang="en-GB" dirty="0"/>
          </a:p>
          <a:p>
            <a:r>
              <a:rPr lang="en-GB" dirty="0"/>
              <a:t>On the other hand, commonly used features for the parameter reporting subservice have been added. The possibility to generate one-shot reports is useful when combined to event action, or to use on-board definitions for on-demand housekeeping. Appending parameters to an existing structure allows quick modifications without having to reload the complete HK definitions, and allows large housekeeping structure even if the TC size is limited in the mission. In the same way, changing the collection interval is now possible without having to redefine the report, as HK packets may be needed at different frequencies at different times in the mission. Finally, additional observability is given on the enabled/disabled status of each </a:t>
            </a:r>
            <a:r>
              <a:rPr lang="en-GB" dirty="0" err="1"/>
              <a:t>houseekeping</a:t>
            </a:r>
            <a:r>
              <a:rPr lang="en-GB" dirty="0"/>
              <a:t>/diagnostic report, as this information is not suitable as observables (dynamic, and numerous)</a:t>
            </a:r>
          </a:p>
          <a:p>
            <a:endParaRPr lang="en-GB" dirty="0"/>
          </a:p>
          <a:p>
            <a:r>
              <a:rPr lang="en-GB" dirty="0"/>
              <a:t>In addition, a new subservice, the parameter functional reporting configuration subservice, has been introduced. It allows defining the configuration of HK/DIAG reports and change them completely with a single telecommand. This concept is illustrated in the slides before.</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257</a:t>
            </a:fld>
            <a:endParaRPr lang="en-GB" noProof="0" dirty="0"/>
          </a:p>
        </p:txBody>
      </p:sp>
    </p:spTree>
    <p:extLst>
      <p:ext uri="{BB962C8B-B14F-4D97-AF65-F5344CB8AC3E}">
        <p14:creationId xmlns:p14="http://schemas.microsoft.com/office/powerpoint/2010/main" val="895350162"/>
      </p:ext>
    </p:extLst>
  </p:cSld>
  <p:clrMapOvr>
    <a:masterClrMapping/>
  </p:clrMapOvr>
</p:notes>
</file>

<file path=ppt/notesSlides/notesSlide24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extracted from the WG presentation by I. Clerigo. Proposed routing is for example only and can be changed at any time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258</a:t>
            </a:fld>
            <a:endParaRPr lang="en-GB" noProof="0" dirty="0"/>
          </a:p>
        </p:txBody>
      </p:sp>
    </p:spTree>
    <p:extLst>
      <p:ext uri="{BB962C8B-B14F-4D97-AF65-F5344CB8AC3E}">
        <p14:creationId xmlns:p14="http://schemas.microsoft.com/office/powerpoint/2010/main" val="2440002031"/>
      </p:ext>
    </p:extLst>
  </p:cSld>
  <p:clrMapOvr>
    <a:masterClrMapping/>
  </p:clrMapOvr>
</p:notes>
</file>

<file path=ppt/notesSlides/notesSlide24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US" dirty="0"/>
              <a:t>Tables extracted from the WG presentation by I. Clerigo.</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259</a:t>
            </a:fld>
            <a:endParaRPr lang="en-GB" noProof="0" dirty="0"/>
          </a:p>
        </p:txBody>
      </p:sp>
    </p:spTree>
    <p:extLst>
      <p:ext uri="{BB962C8B-B14F-4D97-AF65-F5344CB8AC3E}">
        <p14:creationId xmlns:p14="http://schemas.microsoft.com/office/powerpoint/2010/main" val="4137829496"/>
      </p:ext>
    </p:extLst>
  </p:cSld>
  <p:clrMapOvr>
    <a:masterClrMapping/>
  </p:clrMapOvr>
</p:notes>
</file>

<file path=ppt/notesSlides/notesSlide24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dirty="0"/>
              <a:t>Not often used</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262</a:t>
            </a:fld>
            <a:endParaRPr lang="en-GB" noProof="0" dirty="0"/>
          </a:p>
        </p:txBody>
      </p:sp>
    </p:spTree>
    <p:extLst>
      <p:ext uri="{BB962C8B-B14F-4D97-AF65-F5344CB8AC3E}">
        <p14:creationId xmlns:p14="http://schemas.microsoft.com/office/powerpoint/2010/main" val="1441391735"/>
      </p:ext>
    </p:extLst>
  </p:cSld>
  <p:clrMapOvr>
    <a:masterClrMapping/>
  </p:clrMapOvr>
</p:notes>
</file>

<file path=ppt/notesSlides/notesSlide24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263</a:t>
            </a:fld>
            <a:endParaRPr lang="en-GB" noProof="0" dirty="0"/>
          </a:p>
        </p:txBody>
      </p:sp>
    </p:spTree>
    <p:extLst>
      <p:ext uri="{BB962C8B-B14F-4D97-AF65-F5344CB8AC3E}">
        <p14:creationId xmlns:p14="http://schemas.microsoft.com/office/powerpoint/2010/main" val="4054551900"/>
      </p:ext>
    </p:extLst>
  </p:cSld>
  <p:clrMapOvr>
    <a:masterClrMapping/>
  </p:clrMapOvr>
</p:notes>
</file>

<file path=ppt/notesSlides/notesSlide24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264</a:t>
            </a:fld>
            <a:endParaRPr lang="en-GB" noProof="0" dirty="0"/>
          </a:p>
        </p:txBody>
      </p:sp>
    </p:spTree>
    <p:extLst>
      <p:ext uri="{BB962C8B-B14F-4D97-AF65-F5344CB8AC3E}">
        <p14:creationId xmlns:p14="http://schemas.microsoft.com/office/powerpoint/2010/main" val="1626256685"/>
      </p:ext>
    </p:extLst>
  </p:cSld>
  <p:clrMapOvr>
    <a:masterClrMapping/>
  </p:clrMapOvr>
</p:notes>
</file>

<file path=ppt/notesSlides/notesSlide24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265</a:t>
            </a:fld>
            <a:endParaRPr lang="en-GB" noProof="0" dirty="0"/>
          </a:p>
        </p:txBody>
      </p:sp>
    </p:spTree>
    <p:extLst>
      <p:ext uri="{BB962C8B-B14F-4D97-AF65-F5344CB8AC3E}">
        <p14:creationId xmlns:p14="http://schemas.microsoft.com/office/powerpoint/2010/main" val="2096839062"/>
      </p:ext>
    </p:extLst>
  </p:cSld>
  <p:clrMapOvr>
    <a:masterClrMapping/>
  </p:clrMapOvr>
</p:notes>
</file>

<file path=ppt/notesSlides/notesSlide24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baseline="0%" dirty="0"/>
              <a:t>Service 4 is mainly unchanged. A single parameter, giving the end time of the collection of statistics, has been added to the (4,2) report.</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266</a:t>
            </a:fld>
            <a:endParaRPr lang="en-GB" noProof="0" dirty="0"/>
          </a:p>
        </p:txBody>
      </p:sp>
    </p:spTree>
    <p:extLst>
      <p:ext uri="{BB962C8B-B14F-4D97-AF65-F5344CB8AC3E}">
        <p14:creationId xmlns:p14="http://schemas.microsoft.com/office/powerpoint/2010/main" val="3121184319"/>
      </p:ext>
    </p:extLst>
  </p:cSld>
  <p:clrMapOvr>
    <a:masterClrMapping/>
  </p:clrMapOvr>
</p:notes>
</file>

<file path=ppt/notesSlides/notesSlide24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 Monitoring:</a:t>
            </a:r>
          </a:p>
          <a:p>
            <a:r>
              <a:rPr lang="en-US" dirty="0"/>
              <a:t>For each parameter and associated check, a parameter monitoring definition is specified. This Standard does not introduce any limitation on the number of checks that can be performed on an on-board parameter. A parameter monitoring definition can specify warning limits for an on-board parameter when another definition can specify danger limits for that same parameter. A parameter can be at the same time limit checked and delta checked, using two different parameter monitoring definitions.</a:t>
            </a:r>
          </a:p>
          <a:p>
            <a:r>
              <a:rPr lang="en-US" dirty="0"/>
              <a:t>The parameter monitoring subservice type provides optional capability to include a conditional check in a parameter monitoring definition. If the conditional check is false, the parameter monitoring check in that definition is not performed. For example, this can be used to disable the monitoring of an on-board parameter when the associated equipment is inactive.</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268</a:t>
            </a:fld>
            <a:endParaRPr lang="en-GB" noProof="0" dirty="0"/>
          </a:p>
        </p:txBody>
      </p:sp>
    </p:spTree>
    <p:extLst>
      <p:ext uri="{BB962C8B-B14F-4D97-AF65-F5344CB8AC3E}">
        <p14:creationId xmlns:p14="http://schemas.microsoft.com/office/powerpoint/2010/main" val="3277801816"/>
      </p:ext>
    </p:extLst>
  </p:cSld>
  <p:clrMapOvr>
    <a:masterClrMapping/>
  </p:clrMapOvr>
</p:notes>
</file>

<file path=ppt/notesSlides/notesSlide24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Protecting</a:t>
            </a:r>
            <a:r>
              <a:rPr lang="en-GB" baseline="0%" dirty="0"/>
              <a:t> a functional monitoring definition prevents from:</a:t>
            </a:r>
          </a:p>
          <a:p>
            <a:pPr marL="171450" indent="-171450">
              <a:buFontTx/>
              <a:buChar char="-"/>
            </a:pPr>
            <a:r>
              <a:rPr lang="en-GB" baseline="0%" dirty="0"/>
              <a:t>Deleting this FMON;</a:t>
            </a:r>
          </a:p>
          <a:p>
            <a:pPr marL="171450" indent="-171450">
              <a:buFontTx/>
              <a:buChar char="-"/>
            </a:pPr>
            <a:r>
              <a:rPr lang="en-GB" baseline="0%" dirty="0"/>
              <a:t>Enabling, Disabling, Deleting or Modifying any PMON included in this FMON</a:t>
            </a:r>
          </a:p>
          <a:p>
            <a:pPr marL="171450" indent="-171450">
              <a:buFontTx/>
              <a:buChar char="-"/>
            </a:pPr>
            <a:endParaRPr lang="en-GB" baseline="0%" dirty="0"/>
          </a:p>
          <a:p>
            <a:pPr marL="0" indent="0">
              <a:buFontTx/>
              <a:buNone/>
            </a:pPr>
            <a:r>
              <a:rPr lang="en-GB" baseline="0%" dirty="0"/>
              <a:t>FDI stands for Fault Detection and Isolation</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269</a:t>
            </a:fld>
            <a:endParaRPr lang="en-GB" noProof="0" dirty="0"/>
          </a:p>
        </p:txBody>
      </p:sp>
    </p:spTree>
    <p:extLst>
      <p:ext uri="{BB962C8B-B14F-4D97-AF65-F5344CB8AC3E}">
        <p14:creationId xmlns:p14="http://schemas.microsoft.com/office/powerpoint/2010/main" val="2673672783"/>
      </p:ext>
    </p:extLst>
  </p:cSld>
  <p:clrMapOvr>
    <a:masterClrMapping/>
  </p:clrMapOvr>
</p:notes>
</file>

<file path=ppt/notesSlides/notesSlide2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25</a:t>
            </a:fld>
            <a:endParaRPr lang="en-GB" noProof="0" dirty="0"/>
          </a:p>
        </p:txBody>
      </p:sp>
    </p:spTree>
    <p:extLst>
      <p:ext uri="{BB962C8B-B14F-4D97-AF65-F5344CB8AC3E}">
        <p14:creationId xmlns:p14="http://schemas.microsoft.com/office/powerpoint/2010/main" val="3175950808"/>
      </p:ext>
    </p:extLst>
  </p:cSld>
  <p:clrMapOvr>
    <a:masterClrMapping/>
  </p:clrMapOvr>
</p:notes>
</file>

<file path=ppt/notesSlides/notesSlide25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270</a:t>
            </a:fld>
            <a:endParaRPr lang="en-GB" noProof="0" dirty="0"/>
          </a:p>
        </p:txBody>
      </p:sp>
    </p:spTree>
    <p:extLst>
      <p:ext uri="{BB962C8B-B14F-4D97-AF65-F5344CB8AC3E}">
        <p14:creationId xmlns:p14="http://schemas.microsoft.com/office/powerpoint/2010/main" val="2673672783"/>
      </p:ext>
    </p:extLst>
  </p:cSld>
  <p:clrMapOvr>
    <a:masterClrMapping/>
  </p:clrMapOvr>
</p:notes>
</file>

<file path=ppt/notesSlides/notesSlide25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presenting the state machine, it is also interesting to indicate what happens during the transitions and what causes them:</a:t>
            </a:r>
          </a:p>
          <a:p>
            <a:r>
              <a:rPr lang="en-GB" dirty="0"/>
              <a:t>- All transitions are recorded for reporting in a 12,12 packet;</a:t>
            </a:r>
          </a:p>
          <a:p>
            <a:r>
              <a:rPr lang="en-GB"/>
              <a:t>- All </a:t>
            </a:r>
            <a:r>
              <a:rPr lang="en-GB" dirty="0"/>
              <a:t>transitions to unexpected value, below low (limit/threshold) and above high (limit/threshold) lead to the generation of the associated event notification, if </a:t>
            </a:r>
            <a:r>
              <a:rPr lang="en-GB"/>
              <a:t>any.</a:t>
            </a:r>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271</a:t>
            </a:fld>
            <a:endParaRPr lang="en-GB" noProof="0" dirty="0"/>
          </a:p>
        </p:txBody>
      </p:sp>
    </p:spTree>
    <p:extLst>
      <p:ext uri="{BB962C8B-B14F-4D97-AF65-F5344CB8AC3E}">
        <p14:creationId xmlns:p14="http://schemas.microsoft.com/office/powerpoint/2010/main" val="4178604709"/>
      </p:ext>
    </p:extLst>
  </p:cSld>
  <p:clrMapOvr>
    <a:masterClrMapping/>
  </p:clrMapOvr>
</p:notes>
</file>

<file path=ppt/notesSlides/notesSlide25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presenting the state machine, it is also interesting</a:t>
            </a:r>
            <a:r>
              <a:rPr lang="en-GB" baseline="0%" dirty="0"/>
              <a:t> to indicate what happens during the transitions and what causes them:</a:t>
            </a:r>
          </a:p>
          <a:p>
            <a:pPr marL="181240" indent="-181240">
              <a:buFontTx/>
              <a:buChar char="-"/>
            </a:pPr>
            <a:r>
              <a:rPr lang="en-GB" baseline="0%" dirty="0"/>
              <a:t>All transitions are recorded for reporting in a 12,12 packet;</a:t>
            </a:r>
          </a:p>
          <a:p>
            <a:pPr marL="181240" indent="-181240">
              <a:buFontTx/>
              <a:buChar char="-"/>
            </a:pPr>
            <a:r>
              <a:rPr lang="en-GB" baseline="0%" dirty="0"/>
              <a:t>All transitions to unexpected value, below low (limit/threshold) and above high (limit/threshold) lead to the generation of the associated event notification, if any.</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272</a:t>
            </a:fld>
            <a:endParaRPr lang="en-GB" noProof="0" dirty="0"/>
          </a:p>
        </p:txBody>
      </p:sp>
    </p:spTree>
    <p:extLst>
      <p:ext uri="{BB962C8B-B14F-4D97-AF65-F5344CB8AC3E}">
        <p14:creationId xmlns:p14="http://schemas.microsoft.com/office/powerpoint/2010/main" val="1329328381"/>
      </p:ext>
    </p:extLst>
  </p:cSld>
  <p:clrMapOvr>
    <a:masterClrMapping/>
  </p:clrMapOvr>
</p:notes>
</file>

<file path=ppt/notesSlides/notesSlide25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a:t>
            </a:r>
            <a:r>
              <a:rPr lang="en-GB" baseline="0%" dirty="0"/>
              <a:t> variations on this example scenario can be </a:t>
            </a:r>
            <a:r>
              <a:rPr lang="en-GB" dirty="0"/>
              <a:t>explained:</a:t>
            </a:r>
          </a:p>
          <a:p>
            <a:pPr marL="171450" indent="-171450">
              <a:buFontTx/>
              <a:buChar char="-"/>
            </a:pPr>
            <a:r>
              <a:rPr lang="en-GB" dirty="0"/>
              <a:t>If after</a:t>
            </a:r>
            <a:r>
              <a:rPr lang="en-GB" baseline="0%" dirty="0"/>
              <a:t> the generation of the warning event, two samples had been within the limits of check 1, it would have been regenerated one second before the alert event</a:t>
            </a:r>
          </a:p>
          <a:p>
            <a:pPr marL="171450" indent="-171450">
              <a:buFontTx/>
              <a:buChar char="-"/>
            </a:pPr>
            <a:r>
              <a:rPr lang="en-GB" dirty="0"/>
              <a:t>If</a:t>
            </a:r>
            <a:r>
              <a:rPr lang="en-GB" baseline="0%" dirty="0"/>
              <a:t> a value alternates below low and above high samples, PUS A would assign a new checking status, </a:t>
            </a:r>
            <a:r>
              <a:rPr lang="en-GB" baseline="0%"/>
              <a:t>while PUS-C </a:t>
            </a:r>
            <a:r>
              <a:rPr lang="en-GB" baseline="0%" dirty="0"/>
              <a:t>does not. This change is not intended and will result in a change request </a:t>
            </a:r>
            <a:r>
              <a:rPr lang="en-GB" baseline="0%"/>
              <a:t>towards PUS-C.</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273</a:t>
            </a:fld>
            <a:endParaRPr lang="en-GB" noProof="0" dirty="0"/>
          </a:p>
        </p:txBody>
      </p:sp>
    </p:spTree>
    <p:extLst>
      <p:ext uri="{BB962C8B-B14F-4D97-AF65-F5344CB8AC3E}">
        <p14:creationId xmlns:p14="http://schemas.microsoft.com/office/powerpoint/2010/main" val="946021445"/>
      </p:ext>
    </p:extLst>
  </p:cSld>
  <p:clrMapOvr>
    <a:masterClrMapping/>
  </p:clrMapOvr>
</p:notes>
</file>

<file path=ppt/notesSlides/notesSlide25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274</a:t>
            </a:fld>
            <a:endParaRPr lang="en-GB" noProof="0" dirty="0"/>
          </a:p>
        </p:txBody>
      </p:sp>
    </p:spTree>
    <p:extLst>
      <p:ext uri="{BB962C8B-B14F-4D97-AF65-F5344CB8AC3E}">
        <p14:creationId xmlns:p14="http://schemas.microsoft.com/office/powerpoint/2010/main" val="3132656281"/>
      </p:ext>
    </p:extLst>
  </p:cSld>
  <p:clrMapOvr>
    <a:masterClrMapping/>
  </p:clrMapOvr>
</p:notes>
</file>

<file path=ppt/notesSlides/notesSlide25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275</a:t>
            </a:fld>
            <a:endParaRPr lang="en-GB" noProof="0" dirty="0"/>
          </a:p>
        </p:txBody>
      </p:sp>
    </p:spTree>
    <p:extLst>
      <p:ext uri="{BB962C8B-B14F-4D97-AF65-F5344CB8AC3E}">
        <p14:creationId xmlns:p14="http://schemas.microsoft.com/office/powerpoint/2010/main" val="240998664"/>
      </p:ext>
    </p:extLst>
  </p:cSld>
  <p:clrMapOvr>
    <a:masterClrMapping/>
  </p:clrMapOvr>
</p:notes>
</file>

<file path=ppt/notesSlides/notesSlide25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should show</a:t>
            </a:r>
            <a:r>
              <a:rPr lang="en-GB" baseline="0%" dirty="0"/>
              <a:t> nominal in green, first warning/danger repetition in grey</a:t>
            </a:r>
          </a:p>
          <a:p>
            <a:endParaRPr lang="en-GB" baseline="0%" dirty="0"/>
          </a:p>
          <a:p>
            <a:r>
              <a:rPr lang="en-GB" baseline="0%" dirty="0"/>
              <a:t>Arnaud to raise change request vs PUS-C. Refer to PUS-C draft from 20130517 “out of limits oscillating”, see PUS-A page 11, bullet b, 3</a:t>
            </a:r>
            <a:r>
              <a:rPr lang="en-GB" baseline="30%" dirty="0"/>
              <a:t>rd</a:t>
            </a:r>
            <a:r>
              <a:rPr lang="en-GB" baseline="0%" dirty="0"/>
              <a:t> paragraph</a:t>
            </a:r>
          </a:p>
          <a:p>
            <a:r>
              <a:rPr lang="en-GB" baseline="0%" dirty="0"/>
              <a:t>in this case, the first warning repetition is “warning too low”, the second is “warning too high”</a:t>
            </a:r>
          </a:p>
          <a:p>
            <a:endParaRPr lang="en-GB" baseline="0%" dirty="0"/>
          </a:p>
          <a:p>
            <a:endParaRPr lang="en-GB" baseline="0%" dirty="0"/>
          </a:p>
          <a:p>
            <a:r>
              <a:rPr lang="en-GB" baseline="0%" dirty="0"/>
              <a:t>similar for danger</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276</a:t>
            </a:fld>
            <a:endParaRPr lang="en-GB" noProof="0" dirty="0"/>
          </a:p>
        </p:txBody>
      </p:sp>
    </p:spTree>
    <p:extLst>
      <p:ext uri="{BB962C8B-B14F-4D97-AF65-F5344CB8AC3E}">
        <p14:creationId xmlns:p14="http://schemas.microsoft.com/office/powerpoint/2010/main" val="2594777942"/>
      </p:ext>
    </p:extLst>
  </p:cSld>
  <p:clrMapOvr>
    <a:masterClrMapping/>
  </p:clrMapOvr>
</p:notes>
</file>

<file path=ppt/notesSlides/notesSlide25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277</a:t>
            </a:fld>
            <a:endParaRPr lang="en-GB" noProof="0" dirty="0"/>
          </a:p>
        </p:txBody>
      </p:sp>
    </p:spTree>
    <p:extLst>
      <p:ext uri="{BB962C8B-B14F-4D97-AF65-F5344CB8AC3E}">
        <p14:creationId xmlns:p14="http://schemas.microsoft.com/office/powerpoint/2010/main" val="281318316"/>
      </p:ext>
    </p:extLst>
  </p:cSld>
  <p:clrMapOvr>
    <a:masterClrMapping/>
  </p:clrMapOvr>
</p:notes>
</file>

<file path=ppt/notesSlides/notesSlide25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 number</a:t>
            </a:r>
            <a:r>
              <a:rPr lang="en-GB" baseline="0%" dirty="0"/>
              <a:t> of transitions between functional monitoring checking statuses is lower than parameter monitoring checking statuses</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278</a:t>
            </a:fld>
            <a:endParaRPr lang="en-GB" noProof="0" dirty="0"/>
          </a:p>
        </p:txBody>
      </p:sp>
    </p:spTree>
    <p:extLst>
      <p:ext uri="{BB962C8B-B14F-4D97-AF65-F5344CB8AC3E}">
        <p14:creationId xmlns:p14="http://schemas.microsoft.com/office/powerpoint/2010/main" val="1086811520"/>
      </p:ext>
    </p:extLst>
  </p:cSld>
  <p:clrMapOvr>
    <a:masterClrMapping/>
  </p:clrMapOvr>
</p:notes>
</file>

<file path=ppt/notesSlides/notesSlide25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279</a:t>
            </a:fld>
            <a:endParaRPr lang="en-GB" noProof="0" dirty="0"/>
          </a:p>
        </p:txBody>
      </p:sp>
    </p:spTree>
    <p:extLst>
      <p:ext uri="{BB962C8B-B14F-4D97-AF65-F5344CB8AC3E}">
        <p14:creationId xmlns:p14="http://schemas.microsoft.com/office/powerpoint/2010/main" val="8987977"/>
      </p:ext>
    </p:extLst>
  </p:cSld>
  <p:clrMapOvr>
    <a:masterClrMapping/>
  </p:clrMapOvr>
</p:notes>
</file>

<file path=ppt/notesSlides/notesSlide2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slide aims at providing the current status of the E-70 branch (and relevant E-50) standards. The presented situation is as of May 2018.</a:t>
            </a:r>
          </a:p>
          <a:p>
            <a:r>
              <a:rPr lang="en-GB" baseline="0%" dirty="0"/>
              <a:t>E-70-01 (OBCP) and E-70-41 (PUS) have both been published in their C version.</a:t>
            </a:r>
          </a:p>
          <a:p>
            <a:r>
              <a:rPr lang="en-GB" baseline="0%" dirty="0"/>
              <a:t>E-70-11 (Operability), E-70-31 (M&amp;C data) and E-70-32 (Procedures) have been published in their C version, but are impacted by the up-issue of the PUS. Work is in progress for the update of these standards (lessons learned &amp; related projects).</a:t>
            </a:r>
          </a:p>
          <a:p>
            <a:r>
              <a:rPr lang="en-GB" dirty="0"/>
              <a:t>E-70-21 (MCS)</a:t>
            </a:r>
            <a:r>
              <a:rPr lang="en-GB" baseline="0%" dirty="0"/>
              <a:t> needs to be reassessed</a:t>
            </a:r>
          </a:p>
          <a:p>
            <a:r>
              <a:rPr lang="en-GB" baseline="0%" dirty="0"/>
              <a:t>E-50-03 (TC) and E-50-04 (TM) may require an update and need to be assessed for full coverage against the previous ESA standards (Packet Telemetry &amp; Packet Telecommand)</a:t>
            </a:r>
          </a:p>
          <a:p>
            <a:r>
              <a:rPr lang="en-GB" baseline="0%" dirty="0"/>
              <a:t>E-70-42 (SLE) has not been published yet and is not foreseen to be published in the near future.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26</a:t>
            </a:fld>
            <a:endParaRPr lang="en-GB" noProof="0" dirty="0"/>
          </a:p>
        </p:txBody>
      </p:sp>
    </p:spTree>
    <p:extLst>
      <p:ext uri="{BB962C8B-B14F-4D97-AF65-F5344CB8AC3E}">
        <p14:creationId xmlns:p14="http://schemas.microsoft.com/office/powerpoint/2010/main" val="3175950808"/>
      </p:ext>
    </p:extLst>
  </p:cSld>
  <p:clrMapOvr>
    <a:masterClrMapping/>
  </p:clrMapOvr>
</p:notes>
</file>

<file path=ppt/notesSlides/notesSlide26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280</a:t>
            </a:fld>
            <a:endParaRPr lang="en-GB" noProof="0" dirty="0"/>
          </a:p>
        </p:txBody>
      </p:sp>
    </p:spTree>
    <p:extLst>
      <p:ext uri="{BB962C8B-B14F-4D97-AF65-F5344CB8AC3E}">
        <p14:creationId xmlns:p14="http://schemas.microsoft.com/office/powerpoint/2010/main" val="3486203335"/>
      </p:ext>
    </p:extLst>
  </p:cSld>
  <p:clrMapOvr>
    <a:masterClrMapping/>
  </p:clrMapOvr>
</p:notes>
</file>

<file path=ppt/notesSlides/notesSlide26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281</a:t>
            </a:fld>
            <a:endParaRPr lang="en-GB" noProof="0" dirty="0"/>
          </a:p>
        </p:txBody>
      </p:sp>
    </p:spTree>
    <p:extLst>
      <p:ext uri="{BB962C8B-B14F-4D97-AF65-F5344CB8AC3E}">
        <p14:creationId xmlns:p14="http://schemas.microsoft.com/office/powerpoint/2010/main" val="1801972113"/>
      </p:ext>
    </p:extLst>
  </p:cSld>
  <p:clrMapOvr>
    <a:masterClrMapping/>
  </p:clrMapOvr>
</p:notes>
</file>

<file path=ppt/notesSlides/notesSlide26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parameter monitoring subservice is largely unchanged in its spirit. Using a monitoring id to identify monitors was already widespread before standardisation.</a:t>
            </a:r>
          </a:p>
          <a:p>
            <a:endParaRPr lang="en-GB" dirty="0"/>
          </a:p>
          <a:p>
            <a:r>
              <a:rPr lang="en-GB" dirty="0"/>
              <a:t>The added commands for this subservice provide additional observability in the same way as for housekeeping: PMON status is not appropriate as service observables because of dynamic definition and quantity of parameters. The second is more </a:t>
            </a:r>
            <a:r>
              <a:rPr lang="en-GB" dirty="0" err="1"/>
              <a:t>discutable</a:t>
            </a:r>
            <a:r>
              <a:rPr lang="en-GB" dirty="0"/>
              <a:t> (it could be a service observable), but the option to use a report has been kept. </a:t>
            </a:r>
          </a:p>
          <a:p>
            <a:endParaRPr lang="en-GB" dirty="0"/>
          </a:p>
          <a:p>
            <a:r>
              <a:rPr lang="en-GB" dirty="0"/>
              <a:t>The major change to the monitoring service comes from the addition of the functional monitoring subservice, which allows defining logical combinations of parameter </a:t>
            </a:r>
            <a:r>
              <a:rPr lang="en-GB" dirty="0" err="1"/>
              <a:t>monitorings</a:t>
            </a:r>
            <a:r>
              <a:rPr lang="en-GB" dirty="0"/>
              <a:t> </a:t>
            </a:r>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282</a:t>
            </a:fld>
            <a:endParaRPr lang="en-GB" noProof="0" dirty="0"/>
          </a:p>
        </p:txBody>
      </p:sp>
    </p:spTree>
    <p:extLst>
      <p:ext uri="{BB962C8B-B14F-4D97-AF65-F5344CB8AC3E}">
        <p14:creationId xmlns:p14="http://schemas.microsoft.com/office/powerpoint/2010/main" val="2197822661"/>
      </p:ext>
    </p:extLst>
  </p:cSld>
  <p:clrMapOvr>
    <a:masterClrMapping/>
  </p:clrMapOvr>
</p:notes>
</file>

<file path=ppt/notesSlides/notesSlide26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283</a:t>
            </a:fld>
            <a:endParaRPr lang="en-GB" noProof="0" dirty="0"/>
          </a:p>
        </p:txBody>
      </p:sp>
    </p:spTree>
    <p:extLst>
      <p:ext uri="{BB962C8B-B14F-4D97-AF65-F5344CB8AC3E}">
        <p14:creationId xmlns:p14="http://schemas.microsoft.com/office/powerpoint/2010/main" val="1879282572"/>
      </p:ext>
    </p:extLst>
  </p:cSld>
  <p:clrMapOvr>
    <a:masterClrMapping/>
  </p:clrMapOvr>
</p:notes>
</file>

<file path=ppt/notesSlides/notesSlide26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53622262"/>
      </p:ext>
    </p:extLst>
  </p:cSld>
  <p:clrMapOvr>
    <a:masterClrMapping/>
  </p:clrMapOvr>
</p:notes>
</file>

<file path=ppt/notesSlides/notesSlide26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285</a:t>
            </a:fld>
            <a:endParaRPr lang="en-GB" noProof="0" dirty="0"/>
          </a:p>
        </p:txBody>
      </p:sp>
    </p:spTree>
    <p:extLst>
      <p:ext uri="{BB962C8B-B14F-4D97-AF65-F5344CB8AC3E}">
        <p14:creationId xmlns:p14="http://schemas.microsoft.com/office/powerpoint/2010/main" val="2946945972"/>
      </p:ext>
    </p:extLst>
  </p:cSld>
  <p:clrMapOvr>
    <a:masterClrMapping/>
  </p:clrMapOvr>
</p:notes>
</file>

<file path=ppt/notesSlides/notesSlide26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286</a:t>
            </a:fld>
            <a:endParaRPr lang="en-GB" noProof="0" dirty="0"/>
          </a:p>
        </p:txBody>
      </p:sp>
    </p:spTree>
    <p:extLst>
      <p:ext uri="{BB962C8B-B14F-4D97-AF65-F5344CB8AC3E}">
        <p14:creationId xmlns:p14="http://schemas.microsoft.com/office/powerpoint/2010/main" val="617556816"/>
      </p:ext>
    </p:extLst>
  </p:cSld>
  <p:clrMapOvr>
    <a:masterClrMapping/>
  </p:clrMapOvr>
</p:notes>
</file>

<file path=ppt/notesSlides/notesSlide26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288</a:t>
            </a:fld>
            <a:endParaRPr lang="en-GB" noProof="0" dirty="0"/>
          </a:p>
        </p:txBody>
      </p:sp>
    </p:spTree>
    <p:extLst>
      <p:ext uri="{BB962C8B-B14F-4D97-AF65-F5344CB8AC3E}">
        <p14:creationId xmlns:p14="http://schemas.microsoft.com/office/powerpoint/2010/main" val="2861284654"/>
      </p:ext>
    </p:extLst>
  </p:cSld>
  <p:clrMapOvr>
    <a:masterClrMapping/>
  </p:clrMapOvr>
</p:notes>
</file>

<file path=ppt/notesSlides/notesSlide26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event reporting is presented in the FDIR section of this course, it has to be noted that service 5 is not </a:t>
            </a:r>
            <a:r>
              <a:rPr lang="en-GB" dirty="0" err="1"/>
              <a:t>stricly</a:t>
            </a:r>
            <a:r>
              <a:rPr lang="en-GB" dirty="0"/>
              <a:t> limited to FDIR: In addition to on-board anomalies, event reports can be used for reporting any relevant information, such as:</a:t>
            </a:r>
          </a:p>
          <a:p>
            <a:r>
              <a:rPr lang="en-GB" dirty="0"/>
              <a:t>Initiation, progress and completion of activities initiated either from ground or autonomously on-board;</a:t>
            </a:r>
          </a:p>
          <a:p>
            <a:r>
              <a:rPr lang="en-GB" dirty="0"/>
              <a:t>Hardware devices built-in test results</a:t>
            </a:r>
          </a:p>
          <a:p>
            <a:r>
              <a:rPr lang="en-GB" dirty="0"/>
              <a:t>Normal payload events</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289</a:t>
            </a:fld>
            <a:endParaRPr lang="en-GB" noProof="0" dirty="0"/>
          </a:p>
        </p:txBody>
      </p:sp>
    </p:spTree>
    <p:extLst>
      <p:ext uri="{BB962C8B-B14F-4D97-AF65-F5344CB8AC3E}">
        <p14:creationId xmlns:p14="http://schemas.microsoft.com/office/powerpoint/2010/main" val="2785714062"/>
      </p:ext>
    </p:extLst>
  </p:cSld>
  <p:clrMapOvr>
    <a:masterClrMapping/>
  </p:clrMapOvr>
</p:notes>
</file>

<file path=ppt/notesSlides/notesSlide26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290</a:t>
            </a:fld>
            <a:endParaRPr lang="en-GB" noProof="0" dirty="0"/>
          </a:p>
        </p:txBody>
      </p:sp>
    </p:spTree>
    <p:extLst>
      <p:ext uri="{BB962C8B-B14F-4D97-AF65-F5344CB8AC3E}">
        <p14:creationId xmlns:p14="http://schemas.microsoft.com/office/powerpoint/2010/main" val="3686932093"/>
      </p:ext>
    </p:extLst>
  </p:cSld>
  <p:clrMapOvr>
    <a:masterClrMapping/>
  </p:clrMapOvr>
</p:notes>
</file>

<file path=ppt/notesSlides/notesSlide2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3848279184"/>
      </p:ext>
    </p:extLst>
  </p:cSld>
  <p:clrMapOvr>
    <a:masterClrMapping/>
  </p:clrMapOvr>
</p:notes>
</file>

<file path=ppt/notesSlides/notesSlide27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291</a:t>
            </a:fld>
            <a:endParaRPr lang="en-GB" noProof="0" dirty="0"/>
          </a:p>
        </p:txBody>
      </p:sp>
    </p:spTree>
    <p:extLst>
      <p:ext uri="{BB962C8B-B14F-4D97-AF65-F5344CB8AC3E}">
        <p14:creationId xmlns:p14="http://schemas.microsoft.com/office/powerpoint/2010/main" val="491000692"/>
      </p:ext>
    </p:extLst>
  </p:cSld>
  <p:clrMapOvr>
    <a:masterClrMapping/>
  </p:clrMapOvr>
</p:notes>
</file>

<file path=ppt/notesSlides/notesSlide27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292</a:t>
            </a:fld>
            <a:endParaRPr lang="en-GB" noProof="0" dirty="0"/>
          </a:p>
        </p:txBody>
      </p:sp>
    </p:spTree>
    <p:extLst>
      <p:ext uri="{BB962C8B-B14F-4D97-AF65-F5344CB8AC3E}">
        <p14:creationId xmlns:p14="http://schemas.microsoft.com/office/powerpoint/2010/main" val="4096208050"/>
      </p:ext>
    </p:extLst>
  </p:cSld>
  <p:clrMapOvr>
    <a:masterClrMapping/>
  </p:clrMapOvr>
</p:notes>
</file>

<file path=ppt/notesSlides/notesSlide27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 5 is mainly unchanged. Only one observability functionality has been added.</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293</a:t>
            </a:fld>
            <a:endParaRPr lang="en-GB" noProof="0" dirty="0"/>
          </a:p>
        </p:txBody>
      </p:sp>
    </p:spTree>
    <p:extLst>
      <p:ext uri="{BB962C8B-B14F-4D97-AF65-F5344CB8AC3E}">
        <p14:creationId xmlns:p14="http://schemas.microsoft.com/office/powerpoint/2010/main" val="2045044349"/>
      </p:ext>
    </p:extLst>
  </p:cSld>
  <p:clrMapOvr>
    <a:masterClrMapping/>
  </p:clrMapOvr>
</p:notes>
</file>

<file path=ppt/notesSlides/notesSlide27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296</a:t>
            </a:fld>
            <a:endParaRPr lang="en-GB" noProof="0" dirty="0"/>
          </a:p>
        </p:txBody>
      </p:sp>
    </p:spTree>
    <p:extLst>
      <p:ext uri="{BB962C8B-B14F-4D97-AF65-F5344CB8AC3E}">
        <p14:creationId xmlns:p14="http://schemas.microsoft.com/office/powerpoint/2010/main" val="1185040246"/>
      </p:ext>
    </p:extLst>
  </p:cSld>
  <p:clrMapOvr>
    <a:masterClrMapping/>
  </p:clrMapOvr>
</p:notes>
</file>

<file path=ppt/notesSlides/notesSlide27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implementations may choose to represent and manipulate</a:t>
            </a:r>
            <a:r>
              <a:rPr lang="en-GB" baseline="0%" dirty="0"/>
              <a:t> events in a dedicated way. While the standard does not preclude such kind of implementation, it is important to clarify that an event action cannot be triggered if the corresponding event is not reported.</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297</a:t>
            </a:fld>
            <a:endParaRPr lang="en-GB" noProof="0" dirty="0"/>
          </a:p>
        </p:txBody>
      </p:sp>
    </p:spTree>
    <p:extLst>
      <p:ext uri="{BB962C8B-B14F-4D97-AF65-F5344CB8AC3E}">
        <p14:creationId xmlns:p14="http://schemas.microsoft.com/office/powerpoint/2010/main" val="4106639095"/>
      </p:ext>
    </p:extLst>
  </p:cSld>
  <p:clrMapOvr>
    <a:masterClrMapping/>
  </p:clrMapOvr>
</p:notes>
</file>

<file path=ppt/notesSlides/notesSlide27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298</a:t>
            </a:fld>
            <a:endParaRPr lang="en-GB" noProof="0" dirty="0"/>
          </a:p>
        </p:txBody>
      </p:sp>
    </p:spTree>
    <p:extLst>
      <p:ext uri="{BB962C8B-B14F-4D97-AF65-F5344CB8AC3E}">
        <p14:creationId xmlns:p14="http://schemas.microsoft.com/office/powerpoint/2010/main" val="1228665445"/>
      </p:ext>
    </p:extLst>
  </p:cSld>
  <p:clrMapOvr>
    <a:masterClrMapping/>
  </p:clrMapOvr>
</p:notes>
</file>

<file path=ppt/notesSlides/notesSlide27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299</a:t>
            </a:fld>
            <a:endParaRPr lang="en-GB" noProof="0" dirty="0"/>
          </a:p>
        </p:txBody>
      </p:sp>
    </p:spTree>
    <p:extLst>
      <p:ext uri="{BB962C8B-B14F-4D97-AF65-F5344CB8AC3E}">
        <p14:creationId xmlns:p14="http://schemas.microsoft.com/office/powerpoint/2010/main" val="2058963833"/>
      </p:ext>
    </p:extLst>
  </p:cSld>
  <p:clrMapOvr>
    <a:masterClrMapping/>
  </p:clrMapOvr>
</p:notes>
</file>

<file path=ppt/notesSlides/notesSlide27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300</a:t>
            </a:fld>
            <a:endParaRPr lang="en-GB" noProof="0" dirty="0"/>
          </a:p>
        </p:txBody>
      </p:sp>
    </p:spTree>
    <p:extLst>
      <p:ext uri="{BB962C8B-B14F-4D97-AF65-F5344CB8AC3E}">
        <p14:creationId xmlns:p14="http://schemas.microsoft.com/office/powerpoint/2010/main" val="446850461"/>
      </p:ext>
    </p:extLst>
  </p:cSld>
  <p:clrMapOvr>
    <a:masterClrMapping/>
  </p:clrMapOvr>
</p:notes>
</file>

<file path=ppt/notesSlides/notesSlide27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
              </a:lnSpc>
              <a:spcBef>
                <a:spcPct val="30%"/>
              </a:spcBef>
              <a:spcAft>
                <a:spcPct val="0%"/>
              </a:spcAft>
              <a:buClrTx/>
              <a:buSzTx/>
              <a:buFontTx/>
              <a:buNone/>
              <a:tabLst/>
              <a:defRPr/>
            </a:pPr>
            <a:r>
              <a:rPr lang="en-GB" dirty="0"/>
              <a:t>Presenter should take the opportunity of this slide to remind the existence of the « shortcut » commands present in the OBCP service, such as « load &amp; activate », as it illustrates why these commands exist in the first place.</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301</a:t>
            </a:fld>
            <a:endParaRPr lang="en-GB" noProof="0" dirty="0"/>
          </a:p>
        </p:txBody>
      </p:sp>
    </p:spTree>
    <p:extLst>
      <p:ext uri="{BB962C8B-B14F-4D97-AF65-F5344CB8AC3E}">
        <p14:creationId xmlns:p14="http://schemas.microsoft.com/office/powerpoint/2010/main" val="2291306707"/>
      </p:ext>
    </p:extLst>
  </p:cSld>
  <p:clrMapOvr>
    <a:masterClrMapping/>
  </p:clrMapOvr>
</p:notes>
</file>

<file path=ppt/notesSlides/notesSlide27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302</a:t>
            </a:fld>
            <a:endParaRPr lang="en-GB" noProof="0" dirty="0"/>
          </a:p>
        </p:txBody>
      </p:sp>
    </p:spTree>
    <p:extLst>
      <p:ext uri="{BB962C8B-B14F-4D97-AF65-F5344CB8AC3E}">
        <p14:creationId xmlns:p14="http://schemas.microsoft.com/office/powerpoint/2010/main" val="1038401095"/>
      </p:ext>
    </p:extLst>
  </p:cSld>
  <p:clrMapOvr>
    <a:masterClrMapping/>
  </p:clrMapOvr>
</p:notes>
</file>

<file path=ppt/notesSlides/notesSlide2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28</a:t>
            </a:fld>
            <a:endParaRPr lang="en-GB" noProof="0" dirty="0"/>
          </a:p>
        </p:txBody>
      </p:sp>
    </p:spTree>
    <p:extLst>
      <p:ext uri="{BB962C8B-B14F-4D97-AF65-F5344CB8AC3E}">
        <p14:creationId xmlns:p14="http://schemas.microsoft.com/office/powerpoint/2010/main" val="67419598"/>
      </p:ext>
    </p:extLst>
  </p:cSld>
  <p:clrMapOvr>
    <a:masterClrMapping/>
  </p:clrMapOvr>
</p:notes>
</file>

<file path=ppt/notesSlides/notesSlide28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1920438504"/>
      </p:ext>
    </p:extLst>
  </p:cSld>
  <p:clrMapOvr>
    <a:masterClrMapping/>
  </p:clrMapOvr>
</p:notes>
</file>

<file path=ppt/notesSlides/notesSlide28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304</a:t>
            </a:fld>
            <a:endParaRPr lang="en-GB" noProof="0" dirty="0"/>
          </a:p>
        </p:txBody>
      </p:sp>
    </p:spTree>
    <p:extLst>
      <p:ext uri="{BB962C8B-B14F-4D97-AF65-F5344CB8AC3E}">
        <p14:creationId xmlns:p14="http://schemas.microsoft.com/office/powerpoint/2010/main" val="3615069586"/>
      </p:ext>
    </p:extLst>
  </p:cSld>
  <p:clrMapOvr>
    <a:masterClrMapping/>
  </p:clrMapOvr>
</p:notes>
</file>

<file path=ppt/notesSlides/notesSlide28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307</a:t>
            </a:fld>
            <a:endParaRPr lang="en-GB" noProof="0" dirty="0"/>
          </a:p>
        </p:txBody>
      </p:sp>
    </p:spTree>
    <p:extLst>
      <p:ext uri="{BB962C8B-B14F-4D97-AF65-F5344CB8AC3E}">
        <p14:creationId xmlns:p14="http://schemas.microsoft.com/office/powerpoint/2010/main" val="1118250161"/>
      </p:ext>
    </p:extLst>
  </p:cSld>
  <p:clrMapOvr>
    <a:masterClrMapping/>
  </p:clrMapOvr>
</p:notes>
</file>

<file path=ppt/notesSlides/notesSlide28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dirty="0"/>
              <a:t>Detailed definitions of each device access type</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308</a:t>
            </a:fld>
            <a:endParaRPr lang="en-GB" noProof="0" dirty="0"/>
          </a:p>
        </p:txBody>
      </p:sp>
    </p:spTree>
    <p:extLst>
      <p:ext uri="{BB962C8B-B14F-4D97-AF65-F5344CB8AC3E}">
        <p14:creationId xmlns:p14="http://schemas.microsoft.com/office/powerpoint/2010/main" val="1192603303"/>
      </p:ext>
    </p:extLst>
  </p:cSld>
  <p:clrMapOvr>
    <a:masterClrMapping/>
  </p:clrMapOvr>
</p:notes>
</file>

<file path=ppt/notesSlides/notesSlide28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309</a:t>
            </a:fld>
            <a:endParaRPr lang="en-GB" noProof="0" dirty="0"/>
          </a:p>
        </p:txBody>
      </p:sp>
    </p:spTree>
    <p:extLst>
      <p:ext uri="{BB962C8B-B14F-4D97-AF65-F5344CB8AC3E}">
        <p14:creationId xmlns:p14="http://schemas.microsoft.com/office/powerpoint/2010/main" val="1233026844"/>
      </p:ext>
    </p:extLst>
  </p:cSld>
  <p:clrMapOvr>
    <a:masterClrMapping/>
  </p:clrMapOvr>
</p:notes>
</file>

<file path=ppt/notesSlides/notesSlide28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310</a:t>
            </a:fld>
            <a:endParaRPr lang="en-GB" noProof="0" dirty="0"/>
          </a:p>
        </p:txBody>
      </p:sp>
    </p:spTree>
    <p:extLst>
      <p:ext uri="{BB962C8B-B14F-4D97-AF65-F5344CB8AC3E}">
        <p14:creationId xmlns:p14="http://schemas.microsoft.com/office/powerpoint/2010/main" val="1195829769"/>
      </p:ext>
    </p:extLst>
  </p:cSld>
  <p:clrMapOvr>
    <a:masterClrMapping/>
  </p:clrMapOvr>
</p:notes>
</file>

<file path=ppt/notesSlides/notesSlide28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311</a:t>
            </a:fld>
            <a:endParaRPr lang="en-GB" noProof="0" dirty="0"/>
          </a:p>
        </p:txBody>
      </p:sp>
    </p:spTree>
    <p:extLst>
      <p:ext uri="{BB962C8B-B14F-4D97-AF65-F5344CB8AC3E}">
        <p14:creationId xmlns:p14="http://schemas.microsoft.com/office/powerpoint/2010/main" val="147810260"/>
      </p:ext>
    </p:extLst>
  </p:cSld>
  <p:clrMapOvr>
    <a:masterClrMapping/>
  </p:clrMapOvr>
</p:notes>
</file>

<file path=ppt/notesSlides/notesSlide28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last bullet, even if required</a:t>
            </a:r>
            <a:r>
              <a:rPr lang="en-GB" baseline="0%" dirty="0"/>
              <a:t> by </a:t>
            </a:r>
            <a:r>
              <a:rPr lang="en-GB" dirty="0"/>
              <a:t>the standard, using</a:t>
            </a:r>
            <a:r>
              <a:rPr lang="en-GB" baseline="0%" dirty="0"/>
              <a:t> service 2 indicate proximity of the hardware where it is generally known that reading registers may have side effects (e.g. resetting the read value). This is not so obvious for a ‘simple’ memory read operation</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312</a:t>
            </a:fld>
            <a:endParaRPr lang="en-GB" noProof="0" dirty="0"/>
          </a:p>
        </p:txBody>
      </p:sp>
    </p:spTree>
    <p:extLst>
      <p:ext uri="{BB962C8B-B14F-4D97-AF65-F5344CB8AC3E}">
        <p14:creationId xmlns:p14="http://schemas.microsoft.com/office/powerpoint/2010/main" val="2515002893"/>
      </p:ext>
    </p:extLst>
  </p:cSld>
  <p:clrMapOvr>
    <a:masterClrMapping/>
  </p:clrMapOvr>
</p:notes>
</file>

<file path=ppt/notesSlides/notesSlide28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only modification of service 2 is a clarification of the CPDU distribution. Having the hardware </a:t>
            </a:r>
            <a:r>
              <a:rPr lang="en-GB" dirty="0" err="1"/>
              <a:t>telecommands</a:t>
            </a:r>
            <a:r>
              <a:rPr lang="en-GB" dirty="0"/>
              <a:t> in the scope of the PUS was not logical, as the software never sees them. A software counterpart has however been added, as it is common to have the software allowed to trigger the CPDUs in addition to the hardware controller.</a:t>
            </a:r>
          </a:p>
          <a:p>
            <a:endParaRPr lang="en-GB" dirty="0"/>
          </a:p>
          <a:p>
            <a:r>
              <a:rPr lang="en-GB" dirty="0"/>
              <a:t>In addition, direct communication with devices has been added. Two levels are available. See previous slide for distinction between logical level and physical level commanding.</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313</a:t>
            </a:fld>
            <a:endParaRPr lang="en-GB" noProof="0" dirty="0"/>
          </a:p>
        </p:txBody>
      </p:sp>
    </p:spTree>
    <p:extLst>
      <p:ext uri="{BB962C8B-B14F-4D97-AF65-F5344CB8AC3E}">
        <p14:creationId xmlns:p14="http://schemas.microsoft.com/office/powerpoint/2010/main" val="3924041129"/>
      </p:ext>
    </p:extLst>
  </p:cSld>
  <p:clrMapOvr>
    <a:masterClrMapping/>
  </p:clrMapOvr>
</p:notes>
</file>

<file path=ppt/notesSlides/notesSlide28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
              </a:lnSpc>
              <a:spcBef>
                <a:spcPct val="30%"/>
              </a:spcBef>
              <a:spcAft>
                <a:spcPct val="0%"/>
              </a:spcAft>
              <a:buClrTx/>
              <a:buSzTx/>
              <a:buFontTx/>
              <a:buNone/>
              <a:tabLst/>
              <a:defRPr/>
            </a:pPr>
            <a:r>
              <a:rPr lang="en-GB" sz="1200" kern="1200" dirty="0">
                <a:solidFill>
                  <a:schemeClr val="tx1"/>
                </a:solidFill>
                <a:effectLst/>
                <a:latin typeface="Calibri" pitchFamily="34" charset="0"/>
                <a:ea typeface="+mn-ea"/>
                <a:cs typeface="+mn-cs"/>
              </a:rPr>
              <a:t>CCS refers to CCSDS calendar Segment Time Code:  CCSDS 301x0b2.pdf</a:t>
            </a:r>
          </a:p>
          <a:p>
            <a:pPr marL="0" marR="0" indent="0" algn="l" defTabSz="914400" rtl="0" eaLnBrk="1" fontAlgn="base" latinLnBrk="0" hangingPunct="1">
              <a:lnSpc>
                <a:spcPct val="100%"/>
              </a:lnSpc>
              <a:spcBef>
                <a:spcPct val="30%"/>
              </a:spcBef>
              <a:spcAft>
                <a:spcPct val="0%"/>
              </a:spcAft>
              <a:buClrTx/>
              <a:buSzTx/>
              <a:buFontTx/>
              <a:buNone/>
              <a:tabLst/>
              <a:defRPr/>
            </a:pPr>
            <a:r>
              <a:rPr lang="en-US" sz="1200" kern="1200" dirty="0">
                <a:solidFill>
                  <a:schemeClr val="tx1"/>
                </a:solidFill>
                <a:effectLst/>
                <a:latin typeface="Calibri" pitchFamily="34" charset="0"/>
                <a:ea typeface="+mn-ea"/>
                <a:cs typeface="+mn-cs"/>
              </a:rPr>
              <a:t>GPS also</a:t>
            </a:r>
            <a:r>
              <a:rPr lang="en-US" sz="1200" kern="1200" baseline="0%" dirty="0">
                <a:solidFill>
                  <a:schemeClr val="tx1"/>
                </a:solidFill>
                <a:effectLst/>
                <a:latin typeface="Calibri" pitchFamily="34" charset="0"/>
                <a:ea typeface="+mn-ea"/>
                <a:cs typeface="+mn-cs"/>
              </a:rPr>
              <a:t> has a week field, counting from Jan 6</a:t>
            </a:r>
            <a:r>
              <a:rPr lang="en-US" sz="1200" kern="1200" baseline="30%" dirty="0">
                <a:solidFill>
                  <a:schemeClr val="tx1"/>
                </a:solidFill>
                <a:effectLst/>
                <a:latin typeface="Calibri" pitchFamily="34" charset="0"/>
                <a:ea typeface="+mn-ea"/>
                <a:cs typeface="+mn-cs"/>
              </a:rPr>
              <a:t>th</a:t>
            </a:r>
            <a:r>
              <a:rPr lang="en-US" sz="1200" kern="1200" baseline="0%" dirty="0">
                <a:solidFill>
                  <a:schemeClr val="tx1"/>
                </a:solidFill>
                <a:effectLst/>
                <a:latin typeface="Calibri" pitchFamily="34" charset="0"/>
                <a:ea typeface="+mn-ea"/>
                <a:cs typeface="+mn-cs"/>
              </a:rPr>
              <a:t> 1980.</a:t>
            </a:r>
            <a:endParaRPr lang="en-US" sz="1200" kern="1200" dirty="0">
              <a:solidFill>
                <a:schemeClr val="tx1"/>
              </a:solidFill>
              <a:effectLst/>
              <a:latin typeface="Calibri"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316</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2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550391723"/>
      </p:ext>
    </p:extLst>
  </p:cSld>
  <p:clrMapOvr>
    <a:masterClrMapping/>
  </p:clrMapOvr>
</p:notes>
</file>

<file path=ppt/notesSlides/notesSlide29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317</a:t>
            </a:fld>
            <a:endParaRPr lang="en-GB" noProof="0" dirty="0"/>
          </a:p>
        </p:txBody>
      </p:sp>
    </p:spTree>
    <p:extLst>
      <p:ext uri="{BB962C8B-B14F-4D97-AF65-F5344CB8AC3E}">
        <p14:creationId xmlns:p14="http://schemas.microsoft.com/office/powerpoint/2010/main" val="728711140"/>
      </p:ext>
    </p:extLst>
  </p:cSld>
  <p:clrMapOvr>
    <a:masterClrMapping/>
  </p:clrMapOvr>
</p:notes>
</file>

<file path=ppt/notesSlides/notesSlide29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318</a:t>
            </a:fld>
            <a:endParaRPr lang="en-GB" noProof="0" dirty="0"/>
          </a:p>
        </p:txBody>
      </p:sp>
    </p:spTree>
    <p:extLst>
      <p:ext uri="{BB962C8B-B14F-4D97-AF65-F5344CB8AC3E}">
        <p14:creationId xmlns:p14="http://schemas.microsoft.com/office/powerpoint/2010/main" val="2668357930"/>
      </p:ext>
    </p:extLst>
  </p:cSld>
  <p:clrMapOvr>
    <a:masterClrMapping/>
  </p:clrMapOvr>
</p:notes>
</file>

<file path=ppt/notesSlides/notesSlide29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319</a:t>
            </a:fld>
            <a:endParaRPr lang="en-GB" noProof="0" dirty="0"/>
          </a:p>
        </p:txBody>
      </p:sp>
    </p:spTree>
    <p:extLst>
      <p:ext uri="{BB962C8B-B14F-4D97-AF65-F5344CB8AC3E}">
        <p14:creationId xmlns:p14="http://schemas.microsoft.com/office/powerpoint/2010/main" val="3932928931"/>
      </p:ext>
    </p:extLst>
  </p:cSld>
  <p:clrMapOvr>
    <a:masterClrMapping/>
  </p:clrMapOvr>
</p:notes>
</file>

<file path=ppt/notesSlides/notesSlide29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 9 is unchanged for existing services. Only an additional representation of the time report has been added.</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320</a:t>
            </a:fld>
            <a:endParaRPr lang="en-GB" noProof="0" dirty="0"/>
          </a:p>
        </p:txBody>
      </p:sp>
    </p:spTree>
    <p:extLst>
      <p:ext uri="{BB962C8B-B14F-4D97-AF65-F5344CB8AC3E}">
        <p14:creationId xmlns:p14="http://schemas.microsoft.com/office/powerpoint/2010/main" val="3473428920"/>
      </p:ext>
    </p:extLst>
  </p:cSld>
  <p:clrMapOvr>
    <a:masterClrMapping/>
  </p:clrMapOvr>
</p:notes>
</file>

<file path=ppt/notesSlides/notesSlide29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In some missions, service 8 represents more than 50 % of all available commands.</a:t>
            </a:r>
          </a:p>
          <a:p>
            <a:pPr>
              <a:buFont typeface="Arial" panose="020B0604020202020204" pitchFamily="34" charset="0"/>
              <a:buNone/>
            </a:pPr>
            <a:r>
              <a:rPr lang="en-GB" dirty="0"/>
              <a:t>The</a:t>
            </a:r>
            <a:r>
              <a:rPr lang="en-GB" baseline="0%" dirty="0"/>
              <a:t> </a:t>
            </a:r>
            <a:r>
              <a:rPr lang="en-GB" dirty="0"/>
              <a:t>function management service is kept in the standard for backward compatibility reasons</a:t>
            </a:r>
          </a:p>
          <a:p>
            <a:pPr>
              <a:buFont typeface="Arial" panose="020B0604020202020204" pitchFamily="34" charset="0"/>
              <a:buChar char="•"/>
            </a:pPr>
            <a:r>
              <a:rPr lang="en-GB" dirty="0"/>
              <a:t>It is highly recommended to develop mission specific service types (or mission specific subtypes of standard service types) instead of relying on this service</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321</a:t>
            </a:fld>
            <a:endParaRPr lang="en-GB" noProof="0" dirty="0"/>
          </a:p>
        </p:txBody>
      </p:sp>
    </p:spTree>
    <p:extLst>
      <p:ext uri="{BB962C8B-B14F-4D97-AF65-F5344CB8AC3E}">
        <p14:creationId xmlns:p14="http://schemas.microsoft.com/office/powerpoint/2010/main" val="2046299033"/>
      </p:ext>
    </p:extLst>
  </p:cSld>
  <p:clrMapOvr>
    <a:masterClrMapping/>
  </p:clrMapOvr>
</p:notes>
</file>

<file path=ppt/notesSlides/notesSlide29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323</a:t>
            </a:fld>
            <a:endParaRPr lang="en-GB" noProof="0" dirty="0"/>
          </a:p>
        </p:txBody>
      </p:sp>
    </p:spTree>
    <p:extLst>
      <p:ext uri="{BB962C8B-B14F-4D97-AF65-F5344CB8AC3E}">
        <p14:creationId xmlns:p14="http://schemas.microsoft.com/office/powerpoint/2010/main" val="2779354397"/>
      </p:ext>
    </p:extLst>
  </p:cSld>
  <p:clrMapOvr>
    <a:masterClrMapping/>
  </p:clrMapOvr>
</p:notes>
</file>

<file path=ppt/notesSlides/notesSlide29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2599227016"/>
      </p:ext>
    </p:extLst>
  </p:cSld>
  <p:clrMapOvr>
    <a:masterClrMapping/>
  </p:clrMapOvr>
</p:notes>
</file>

<file path=ppt/notesSlides/notesSlide29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325</a:t>
            </a:fld>
            <a:endParaRPr lang="en-GB" noProof="0" dirty="0"/>
          </a:p>
        </p:txBody>
      </p:sp>
    </p:spTree>
    <p:extLst>
      <p:ext uri="{BB962C8B-B14F-4D97-AF65-F5344CB8AC3E}">
        <p14:creationId xmlns:p14="http://schemas.microsoft.com/office/powerpoint/2010/main" val="1977535344"/>
      </p:ext>
    </p:extLst>
  </p:cSld>
  <p:clrMapOvr>
    <a:masterClrMapping/>
  </p:clrMapOvr>
</p:notes>
</file>

<file path=ppt/notesSlides/notesSlide29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2599227016"/>
      </p:ext>
    </p:extLst>
  </p:cSld>
  <p:clrMapOvr>
    <a:masterClrMapping/>
  </p:clrMapOvr>
</p:notes>
</file>

<file path=ppt/notesSlides/notesSlide29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327</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a:t>
            </a:fld>
            <a:endParaRPr lang="en-GB" noProof="0" dirty="0"/>
          </a:p>
        </p:txBody>
      </p:sp>
    </p:spTree>
    <p:extLst>
      <p:ext uri="{BB962C8B-B14F-4D97-AF65-F5344CB8AC3E}">
        <p14:creationId xmlns:p14="http://schemas.microsoft.com/office/powerpoint/2010/main" val="1616250928"/>
      </p:ext>
    </p:extLst>
  </p:cSld>
  <p:clrMapOvr>
    <a:masterClrMapping/>
  </p:clrMapOvr>
</p:notes>
</file>

<file path=ppt/notesSlides/notesSlide3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3178673497"/>
      </p:ext>
    </p:extLst>
  </p:cSld>
  <p:clrMapOvr>
    <a:masterClrMapping/>
  </p:clrMapOvr>
</p:notes>
</file>

<file path=ppt/notesSlides/notesSlide30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328</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0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329</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0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330</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0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331</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0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332</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0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333</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0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334</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0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335</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0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336</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0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337</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t>
            </a:r>
          </a:p>
          <a:p>
            <a:r>
              <a:rPr lang="en-GB" dirty="0"/>
              <a:t>asynchronous production</a:t>
            </a:r>
          </a:p>
          <a:p>
            <a:r>
              <a:rPr lang="en-GB" dirty="0"/>
              <a:t>of variable length data packets </a:t>
            </a:r>
          </a:p>
          <a:p>
            <a:r>
              <a:rPr lang="en-GB" dirty="0"/>
              <a:t>by the applications</a:t>
            </a:r>
          </a:p>
          <a:p>
            <a:r>
              <a:rPr lang="en-GB" dirty="0"/>
              <a:t>To </a:t>
            </a:r>
          </a:p>
          <a:p>
            <a:r>
              <a:rPr lang="en-GB" dirty="0"/>
              <a:t>Synchronous/continuous transmission </a:t>
            </a:r>
          </a:p>
          <a:p>
            <a:r>
              <a:rPr lang="en-GB" dirty="0"/>
              <a:t>of fixed length frames </a:t>
            </a:r>
          </a:p>
          <a:p>
            <a:r>
              <a:rPr lang="en-GB" dirty="0"/>
              <a:t>over the </a:t>
            </a:r>
            <a:r>
              <a:rPr lang="en-GB" dirty="0" err="1"/>
              <a:t>spacelink</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31</a:t>
            </a:fld>
            <a:endParaRPr lang="en-GB" noProof="0" dirty="0"/>
          </a:p>
        </p:txBody>
      </p:sp>
    </p:spTree>
    <p:extLst>
      <p:ext uri="{BB962C8B-B14F-4D97-AF65-F5344CB8AC3E}">
        <p14:creationId xmlns:p14="http://schemas.microsoft.com/office/powerpoint/2010/main" val="747569386"/>
      </p:ext>
    </p:extLst>
  </p:cSld>
  <p:clrMapOvr>
    <a:masterClrMapping/>
  </p:clrMapOvr>
</p:notes>
</file>

<file path=ppt/notesSlides/notesSlide3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338</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339</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340</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341</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342</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343</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344</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345</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346</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1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347</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32</a:t>
            </a:fld>
            <a:endParaRPr lang="en-GB" noProof="0" dirty="0"/>
          </a:p>
        </p:txBody>
      </p:sp>
    </p:spTree>
    <p:extLst>
      <p:ext uri="{BB962C8B-B14F-4D97-AF65-F5344CB8AC3E}">
        <p14:creationId xmlns:p14="http://schemas.microsoft.com/office/powerpoint/2010/main" val="3371027135"/>
      </p:ext>
    </p:extLst>
  </p:cSld>
  <p:clrMapOvr>
    <a:masterClrMapping/>
  </p:clrMapOvr>
</p:notes>
</file>

<file path=ppt/notesSlides/notesSlide32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348</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2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349</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2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350</a:t>
            </a:fld>
            <a:endParaRPr lang="en-GB" noProof="0" dirty="0"/>
          </a:p>
        </p:txBody>
      </p:sp>
    </p:spTree>
    <p:extLst>
      <p:ext uri="{BB962C8B-B14F-4D97-AF65-F5344CB8AC3E}">
        <p14:creationId xmlns:p14="http://schemas.microsoft.com/office/powerpoint/2010/main" val="1336943501"/>
      </p:ext>
    </p:extLst>
  </p:cSld>
  <p:clrMapOvr>
    <a:masterClrMapping/>
  </p:clrMapOvr>
</p:notes>
</file>

<file path=ppt/notesSlides/notesSlide32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3164891654"/>
      </p:ext>
    </p:extLst>
  </p:cSld>
  <p:clrMapOvr>
    <a:masterClrMapping/>
  </p:clrMapOvr>
</p:notes>
</file>

<file path=ppt/notesSlides/notesSlide32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353</a:t>
            </a:fld>
            <a:endParaRPr lang="en-GB" noProof="0" dirty="0"/>
          </a:p>
        </p:txBody>
      </p:sp>
    </p:spTree>
    <p:extLst>
      <p:ext uri="{BB962C8B-B14F-4D97-AF65-F5344CB8AC3E}">
        <p14:creationId xmlns:p14="http://schemas.microsoft.com/office/powerpoint/2010/main" val="114373266"/>
      </p:ext>
    </p:extLst>
  </p:cSld>
  <p:clrMapOvr>
    <a:masterClrMapping/>
  </p:clrMapOvr>
</p:notes>
</file>

<file path=ppt/notesSlides/notesSlide32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862013" rtl="0" eaLnBrk="1" fontAlgn="base" latinLnBrk="0" hangingPunct="1">
              <a:lnSpc>
                <a:spcPct val="100%"/>
              </a:lnSpc>
              <a:spcBef>
                <a:spcPct val="0%"/>
              </a:spcBef>
              <a:spcAft>
                <a:spcPct val="0%"/>
              </a:spcAft>
              <a:buClrTx/>
              <a:buSzTx/>
              <a:buFontTx/>
              <a:buNone/>
              <a:tabLst/>
              <a:defRPr/>
            </a:pPr>
            <a:fld id="{D8DF57D7-2670-4E78-96DD-D9B22805124F}" type="slidenum">
              <a:rPr kumimoji="0" lang="en-GB" sz="1100" b="0" i="0" u="none" strike="noStrike" kern="1200" cap="none" spc="0" normalizeH="0" baseline="0%" noProof="0" smtClean="0">
                <a:ln>
                  <a:noFill/>
                </a:ln>
                <a:solidFill>
                  <a:srgbClr val="000000"/>
                </a:solidFill>
                <a:effectLst/>
                <a:uLnTx/>
                <a:uFillTx/>
                <a:latin typeface="Verdana" pitchFamily="34" charset="0"/>
                <a:ea typeface="+mn-ea"/>
                <a:cs typeface="+mn-cs"/>
              </a:rPr>
              <a:pPr marL="0" marR="0" lvl="0" indent="0" algn="r" defTabSz="862013" rtl="0" eaLnBrk="1" fontAlgn="base" latinLnBrk="0" hangingPunct="1">
                <a:lnSpc>
                  <a:spcPct val="100%"/>
                </a:lnSpc>
                <a:spcBef>
                  <a:spcPct val="0%"/>
                </a:spcBef>
                <a:spcAft>
                  <a:spcPct val="0%"/>
                </a:spcAft>
                <a:buClrTx/>
                <a:buSzTx/>
                <a:buFontTx/>
                <a:buNone/>
                <a:tabLst/>
                <a:defRPr/>
              </a:pPr>
              <a:t>355</a:t>
            </a:fld>
            <a:endParaRPr kumimoji="0" lang="en-GB" sz="11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Tree>
    <p:extLst>
      <p:ext uri="{BB962C8B-B14F-4D97-AF65-F5344CB8AC3E}">
        <p14:creationId xmlns:p14="http://schemas.microsoft.com/office/powerpoint/2010/main" val="2486694637"/>
      </p:ext>
    </p:extLst>
  </p:cSld>
  <p:clrMapOvr>
    <a:masterClrMapping/>
  </p:clrMapOvr>
</p:notes>
</file>

<file path=ppt/notesSlides/notesSlide3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33</a:t>
            </a:fld>
            <a:endParaRPr lang="en-GB" noProof="0" dirty="0"/>
          </a:p>
        </p:txBody>
      </p:sp>
    </p:spTree>
    <p:extLst>
      <p:ext uri="{BB962C8B-B14F-4D97-AF65-F5344CB8AC3E}">
        <p14:creationId xmlns:p14="http://schemas.microsoft.com/office/powerpoint/2010/main" val="3450069515"/>
      </p:ext>
    </p:extLst>
  </p:cSld>
  <p:clrMapOvr>
    <a:masterClrMapping/>
  </p:clrMapOvr>
</p:notes>
</file>

<file path=ppt/notesSlides/notesSlide3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34</a:t>
            </a:fld>
            <a:endParaRPr lang="en-GB" noProof="0" dirty="0"/>
          </a:p>
        </p:txBody>
      </p:sp>
    </p:spTree>
    <p:extLst>
      <p:ext uri="{BB962C8B-B14F-4D97-AF65-F5344CB8AC3E}">
        <p14:creationId xmlns:p14="http://schemas.microsoft.com/office/powerpoint/2010/main" val="283171871"/>
      </p:ext>
    </p:extLst>
  </p:cSld>
  <p:clrMapOvr>
    <a:masterClrMapping/>
  </p:clrMapOvr>
</p:notes>
</file>

<file path=ppt/notesSlides/notesSlide3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3686977786"/>
      </p:ext>
    </p:extLst>
  </p:cSld>
  <p:clrMapOvr>
    <a:masterClrMapping/>
  </p:clrMapOvr>
</p:notes>
</file>

<file path=ppt/notesSlides/notesSlide3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36</a:t>
            </a:fld>
            <a:endParaRPr lang="en-GB" noProof="0" dirty="0"/>
          </a:p>
        </p:txBody>
      </p:sp>
    </p:spTree>
    <p:extLst>
      <p:ext uri="{BB962C8B-B14F-4D97-AF65-F5344CB8AC3E}">
        <p14:creationId xmlns:p14="http://schemas.microsoft.com/office/powerpoint/2010/main" val="3281709067"/>
      </p:ext>
    </p:extLst>
  </p:cSld>
  <p:clrMapOvr>
    <a:masterClrMapping/>
  </p:clrMapOvr>
</p:notes>
</file>

<file path=ppt/notesSlides/notesSlide3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2677412612"/>
      </p:ext>
    </p:extLst>
  </p:cSld>
  <p:clrMapOvr>
    <a:masterClrMapping/>
  </p:clrMapOvr>
</p:notes>
</file>

<file path=ppt/notesSlides/notesSlide3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set of slides</a:t>
            </a:r>
            <a:r>
              <a:rPr lang="en-GB" baseline="0%" dirty="0"/>
              <a:t> presents the way PUS packets are transferred over the physical link, down to the transmission frames.</a:t>
            </a:r>
          </a:p>
          <a:p>
            <a:r>
              <a:rPr lang="en-GB" baseline="0%" dirty="0"/>
              <a:t>TM and TC space packets are identical in terms of structure. They both have the same packet primary header format.</a:t>
            </a:r>
          </a:p>
          <a:p>
            <a:r>
              <a:rPr lang="en-GB" baseline="0%" dirty="0"/>
              <a:t>A PUS packet is the complete space packet, including the packet primary header and the instantiated packet data field</a:t>
            </a:r>
          </a:p>
          <a:p>
            <a:r>
              <a:rPr lang="en-GB" baseline="0%" dirty="0"/>
              <a:t>Space packets are transferred over TC and TM transfer frames, which are completely different from each other. These packets are </a:t>
            </a:r>
            <a:r>
              <a:rPr lang="en-GB" baseline="0%" dirty="0" err="1"/>
              <a:t>explicited</a:t>
            </a:r>
            <a:r>
              <a:rPr lang="en-GB" baseline="0%" dirty="0"/>
              <a:t> in the next few slides.</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38</a:t>
            </a:fld>
            <a:endParaRPr lang="en-GB" noProof="0" dirty="0"/>
          </a:p>
        </p:txBody>
      </p:sp>
    </p:spTree>
    <p:extLst>
      <p:ext uri="{BB962C8B-B14F-4D97-AF65-F5344CB8AC3E}">
        <p14:creationId xmlns:p14="http://schemas.microsoft.com/office/powerpoint/2010/main" val="2040272536"/>
      </p:ext>
    </p:extLst>
  </p:cSld>
  <p:clrMapOvr>
    <a:masterClrMapping/>
  </p:clrMapOvr>
</p:notes>
</file>

<file path=ppt/notesSlides/notesSlide3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TC space packet</a:t>
            </a:r>
            <a:r>
              <a:rPr lang="en-GB" baseline="0%" dirty="0"/>
              <a:t> is composed of a primary header and a packet data field.</a:t>
            </a:r>
          </a:p>
          <a:p>
            <a:r>
              <a:rPr lang="en-GB" baseline="0%" dirty="0"/>
              <a:t>The primary header contains a packet identification, essentially made of the application ID and several flags; a packet sequence control, with a sequence count used to identify the packet and sequence flags which are not used by the PUS standard (always “stand alone”).</a:t>
            </a:r>
          </a:p>
          <a:p>
            <a:r>
              <a:rPr lang="en-GB" baseline="0%" dirty="0"/>
              <a:t>In terms of secondary header, the space packet protocol only requires a time code field and an ancillary data field. These are populated according to the PUS definitions. The same goes for the end for the packet containing the application data and the CRC.</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39</a:t>
            </a:fld>
            <a:endParaRPr lang="en-GB" noProof="0" dirty="0"/>
          </a:p>
        </p:txBody>
      </p:sp>
    </p:spTree>
    <p:extLst>
      <p:ext uri="{BB962C8B-B14F-4D97-AF65-F5344CB8AC3E}">
        <p14:creationId xmlns:p14="http://schemas.microsoft.com/office/powerpoint/2010/main" val="3910885818"/>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1973094530"/>
      </p:ext>
    </p:extLst>
  </p:cSld>
  <p:clrMapOvr>
    <a:masterClrMapping/>
  </p:clrMapOvr>
</p:notes>
</file>

<file path=ppt/notesSlides/notesSlide4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the structure of the TC transfer</a:t>
            </a:r>
            <a:r>
              <a:rPr lang="en-GB" baseline="0%" dirty="0"/>
              <a:t> frame.</a:t>
            </a:r>
          </a:p>
          <a:p>
            <a:r>
              <a:rPr lang="en-GB" baseline="0%" dirty="0"/>
              <a:t>Important characteristics of the TC transfer frame:</a:t>
            </a:r>
          </a:p>
          <a:p>
            <a:pPr marL="171450" indent="-171450">
              <a:buFontTx/>
              <a:buChar char="-"/>
            </a:pPr>
            <a:r>
              <a:rPr lang="en-GB" baseline="0%" dirty="0"/>
              <a:t>Is of variable length</a:t>
            </a:r>
          </a:p>
          <a:p>
            <a:pPr marL="171450" indent="-171450">
              <a:buFontTx/>
              <a:buChar char="-"/>
            </a:pPr>
            <a:r>
              <a:rPr lang="en-GB" baseline="0%" dirty="0"/>
              <a:t>Contains a segment (a TC packet can be split into </a:t>
            </a:r>
            <a:r>
              <a:rPr lang="en-GB" baseline="0%" dirty="0" err="1"/>
              <a:t>mutliple</a:t>
            </a:r>
            <a:r>
              <a:rPr lang="en-GB" baseline="0%" dirty="0"/>
              <a:t> segments)</a:t>
            </a:r>
          </a:p>
          <a:p>
            <a:pPr marL="171450" indent="-171450">
              <a:buFontTx/>
              <a:buChar char="-"/>
            </a:pPr>
            <a:r>
              <a:rPr lang="en-GB" baseline="0%" dirty="0"/>
              <a:t>Has three levels of “addressing”: Spacecraft ID, Virtual Channel ID, MAP Id</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40</a:t>
            </a:fld>
            <a:endParaRPr lang="en-GB" noProof="0" dirty="0"/>
          </a:p>
        </p:txBody>
      </p:sp>
    </p:spTree>
    <p:extLst>
      <p:ext uri="{BB962C8B-B14F-4D97-AF65-F5344CB8AC3E}">
        <p14:creationId xmlns:p14="http://schemas.microsoft.com/office/powerpoint/2010/main" val="3193894307"/>
      </p:ext>
    </p:extLst>
  </p:cSld>
  <p:clrMapOvr>
    <a:masterClrMapping/>
  </p:clrMapOvr>
</p:notes>
</file>

<file path=ppt/notesSlides/notesSlide4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the authentication</a:t>
            </a:r>
            <a:r>
              <a:rPr lang="en-GB" baseline="0%" dirty="0"/>
              <a:t> process as defined by ESA PSS-04-107, through ECSS-E-ST-50-04C. This is not the only way to perform TC authentication, but this is the one currently supported by the ECSS standards.</a:t>
            </a:r>
          </a:p>
          <a:p>
            <a:endParaRPr lang="en-US" sz="1200" b="0" i="0" u="none" strike="noStrike" kern="1200" baseline="0%" dirty="0">
              <a:solidFill>
                <a:schemeClr val="tx1"/>
              </a:solidFill>
              <a:latin typeface="Calibri" pitchFamily="34" charset="0"/>
              <a:ea typeface="+mn-ea"/>
              <a:cs typeface="+mn-cs"/>
            </a:endParaRPr>
          </a:p>
          <a:p>
            <a:r>
              <a:rPr lang="en-US" sz="1200" b="0" i="0" u="none" strike="noStrike" kern="1200" baseline="0%" dirty="0">
                <a:solidFill>
                  <a:schemeClr val="tx1"/>
                </a:solidFill>
                <a:latin typeface="Calibri" pitchFamily="34" charset="0"/>
                <a:ea typeface="+mn-ea"/>
                <a:cs typeface="+mn-cs"/>
              </a:rPr>
              <a:t>The choice of the TC Segment as the authenticated data structure is linked to that of the Sequence-Controlled Service of COP-I. These two choices are conveniently compatible with the </a:t>
            </a:r>
            <a:r>
              <a:rPr lang="en-US" sz="1200" b="0" i="0" u="none" strike="noStrike" kern="1200" baseline="0%" dirty="0" err="1">
                <a:solidFill>
                  <a:schemeClr val="tx1"/>
                </a:solidFill>
                <a:latin typeface="Calibri" pitchFamily="34" charset="0"/>
                <a:ea typeface="+mn-ea"/>
                <a:cs typeface="+mn-cs"/>
              </a:rPr>
              <a:t>synchronisation</a:t>
            </a:r>
            <a:r>
              <a:rPr lang="en-US" sz="1200" b="0" i="0" u="none" strike="noStrike" kern="1200" baseline="0%" dirty="0">
                <a:solidFill>
                  <a:schemeClr val="tx1"/>
                </a:solidFill>
                <a:latin typeface="Calibri" pitchFamily="34" charset="0"/>
                <a:ea typeface="+mn-ea"/>
                <a:cs typeface="+mn-cs"/>
              </a:rPr>
              <a:t> requirements of the authentication count number. Thus the signature is placed at the end of the TC Segment structure, which effectively means placing an Authentication Sublayer between the Transfer Layer and the Segmentation Layer.</a:t>
            </a:r>
          </a:p>
          <a:p>
            <a:endParaRPr lang="en-US" sz="1200" b="0" i="0" u="none" strike="noStrike" kern="1200" baseline="0%" dirty="0">
              <a:solidFill>
                <a:schemeClr val="tx1"/>
              </a:solidFill>
              <a:latin typeface="Calibri" pitchFamily="34" charset="0"/>
              <a:ea typeface="+mn-ea"/>
              <a:cs typeface="+mn-cs"/>
            </a:endParaRPr>
          </a:p>
          <a:p>
            <a:r>
              <a:rPr lang="en-US" sz="1200" b="0" i="0" u="none" strike="noStrike" kern="1200" baseline="0%" dirty="0">
                <a:solidFill>
                  <a:schemeClr val="tx1"/>
                </a:solidFill>
                <a:latin typeface="Calibri" pitchFamily="34" charset="0"/>
                <a:ea typeface="+mn-ea"/>
                <a:cs typeface="+mn-cs"/>
              </a:rPr>
              <a:t>For operational flexibility, three counters are selectable. These three counters effectively provide three “Logical Authentication Channels” (LACs). The first two LAC counters (“Principal LAC” and “Auxiliary LAC”) make it possible to multiplex two independent streams of authenticated data on two independent sets of MAP connections without discontinuities (one LAC for each set of MAPS). The third LAC counter is foreseen for recovery (“Recovery LAC”): its contents are nonvolatile. </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41</a:t>
            </a:fld>
            <a:endParaRPr lang="en-GB" noProof="0" dirty="0"/>
          </a:p>
        </p:txBody>
      </p:sp>
    </p:spTree>
    <p:extLst>
      <p:ext uri="{BB962C8B-B14F-4D97-AF65-F5344CB8AC3E}">
        <p14:creationId xmlns:p14="http://schemas.microsoft.com/office/powerpoint/2010/main" val="3193894307"/>
      </p:ext>
    </p:extLst>
  </p:cSld>
  <p:clrMapOvr>
    <a:masterClrMapping/>
  </p:clrMapOvr>
</p:notes>
</file>

<file path=ppt/notesSlides/notesSlide4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a:t>
            </a:r>
            <a:r>
              <a:rPr lang="en-GB" baseline="0%" dirty="0"/>
              <a:t> the frame is assembled, it is then encoded into fixed-size BCH code blocks (possibly randomized) and encapsulated into a start and tail sequence to form the CLTU (Communication Link Transmission Unit), which is the signal exchanged on the physical link.</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42</a:t>
            </a:fld>
            <a:endParaRPr lang="en-GB" noProof="0" dirty="0"/>
          </a:p>
        </p:txBody>
      </p:sp>
    </p:spTree>
    <p:extLst>
      <p:ext uri="{BB962C8B-B14F-4D97-AF65-F5344CB8AC3E}">
        <p14:creationId xmlns:p14="http://schemas.microsoft.com/office/powerpoint/2010/main" val="3052985673"/>
      </p:ext>
    </p:extLst>
  </p:cSld>
  <p:clrMapOvr>
    <a:masterClrMapping/>
  </p:clrMapOvr>
</p:notes>
</file>

<file path=ppt/notesSlides/notesSlide4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its</a:t>
            </a:r>
            <a:r>
              <a:rPr lang="en-GB" baseline="0%" dirty="0"/>
              <a:t> ‘space packet’ definition, t</a:t>
            </a:r>
            <a:r>
              <a:rPr lang="en-GB" dirty="0"/>
              <a:t>he TM space packet</a:t>
            </a:r>
            <a:r>
              <a:rPr lang="en-GB" baseline="0%" dirty="0"/>
              <a:t> is a verbatim copy of the TC space packet.</a:t>
            </a:r>
          </a:p>
          <a:p>
            <a:r>
              <a:rPr lang="en-GB" baseline="0%" dirty="0"/>
              <a:t>The primary header contains a packet identification, essentially made of the application ID and several flags; a packet sequence control, with a sequence count used to identify the packet and sequence flags which are not used by the PUS standard (always “stand alone”).</a:t>
            </a:r>
          </a:p>
          <a:p>
            <a:r>
              <a:rPr lang="en-GB" baseline="0%" dirty="0"/>
              <a:t>In terms of secondary header, the space packet protocol only requires a time code field and an ancillary data field. These are populated according to the PUS definitions. The same goes for the end for the packet containing the application data and the CRC.</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43</a:t>
            </a:fld>
            <a:endParaRPr lang="en-GB" noProof="0" dirty="0"/>
          </a:p>
        </p:txBody>
      </p:sp>
    </p:spTree>
    <p:extLst>
      <p:ext uri="{BB962C8B-B14F-4D97-AF65-F5344CB8AC3E}">
        <p14:creationId xmlns:p14="http://schemas.microsoft.com/office/powerpoint/2010/main" val="2944269840"/>
      </p:ext>
    </p:extLst>
  </p:cSld>
  <p:clrMapOvr>
    <a:masterClrMapping/>
  </p:clrMapOvr>
</p:notes>
</file>

<file path=ppt/notesSlides/notesSlide4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the structure of the TM transfer</a:t>
            </a:r>
            <a:r>
              <a:rPr lang="en-GB" baseline="0%" dirty="0"/>
              <a:t> frame.</a:t>
            </a:r>
          </a:p>
          <a:p>
            <a:r>
              <a:rPr lang="en-GB" baseline="0%" dirty="0"/>
              <a:t>Important characteristics of the TM transfer frame:</a:t>
            </a:r>
          </a:p>
          <a:p>
            <a:pPr marL="171450" indent="-171450">
              <a:buFontTx/>
              <a:buChar char="-"/>
            </a:pPr>
            <a:r>
              <a:rPr lang="en-GB" baseline="0%" dirty="0"/>
              <a:t>Is of fixed length</a:t>
            </a:r>
          </a:p>
          <a:p>
            <a:pPr marL="171450" indent="-171450">
              <a:buFontTx/>
              <a:buChar char="-"/>
            </a:pPr>
            <a:r>
              <a:rPr lang="en-GB" baseline="0%" dirty="0"/>
              <a:t>Contains a continuous flux of TM packets, the first of which is pointed by the first header pointer</a:t>
            </a:r>
          </a:p>
          <a:p>
            <a:pPr marL="171450" indent="-171450">
              <a:buFontTx/>
              <a:buChar char="-"/>
            </a:pPr>
            <a:r>
              <a:rPr lang="en-GB" baseline="0%" dirty="0"/>
              <a:t>Has two levels of “addressing”: Master channel ID and Virtual Channel ID.</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44</a:t>
            </a:fld>
            <a:endParaRPr lang="en-GB" noProof="0" dirty="0"/>
          </a:p>
        </p:txBody>
      </p:sp>
    </p:spTree>
    <p:extLst>
      <p:ext uri="{BB962C8B-B14F-4D97-AF65-F5344CB8AC3E}">
        <p14:creationId xmlns:p14="http://schemas.microsoft.com/office/powerpoint/2010/main" val="3429050548"/>
      </p:ext>
    </p:extLst>
  </p:cSld>
  <p:clrMapOvr>
    <a:masterClrMapping/>
  </p:clrMapOvr>
</p:notes>
</file>

<file path=ppt/notesSlides/notesSlide4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1973094530"/>
      </p:ext>
    </p:extLst>
  </p:cSld>
  <p:clrMapOvr>
    <a:masterClrMapping/>
  </p:clrMapOvr>
</p:notes>
</file>

<file path=ppt/notesSlides/notesSlide4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3299532684"/>
      </p:ext>
    </p:extLst>
  </p:cSld>
  <p:clrMapOvr>
    <a:masterClrMapping/>
  </p:clrMapOvr>
</p:notes>
</file>

<file path=ppt/notesSlides/notesSlide4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47</a:t>
            </a:fld>
            <a:endParaRPr lang="en-GB" noProof="0" dirty="0"/>
          </a:p>
        </p:txBody>
      </p:sp>
    </p:spTree>
    <p:extLst>
      <p:ext uri="{BB962C8B-B14F-4D97-AF65-F5344CB8AC3E}">
        <p14:creationId xmlns:p14="http://schemas.microsoft.com/office/powerpoint/2010/main" val="4259349570"/>
      </p:ext>
    </p:extLst>
  </p:cSld>
  <p:clrMapOvr>
    <a:masterClrMapping/>
  </p:clrMapOvr>
</p:notes>
</file>

<file path=ppt/notesSlides/notesSlide4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48</a:t>
            </a:fld>
            <a:endParaRPr lang="en-GB" noProof="0" dirty="0"/>
          </a:p>
        </p:txBody>
      </p:sp>
    </p:spTree>
    <p:extLst>
      <p:ext uri="{BB962C8B-B14F-4D97-AF65-F5344CB8AC3E}">
        <p14:creationId xmlns:p14="http://schemas.microsoft.com/office/powerpoint/2010/main" val="642293210"/>
      </p:ext>
    </p:extLst>
  </p:cSld>
  <p:clrMapOvr>
    <a:masterClrMapping/>
  </p:clrMapOvr>
</p:notes>
</file>

<file path=ppt/notesSlides/notesSlide4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49</a:t>
            </a:fld>
            <a:endParaRPr lang="en-GB" noProof="0" dirty="0"/>
          </a:p>
        </p:txBody>
      </p:sp>
    </p:spTree>
    <p:extLst>
      <p:ext uri="{BB962C8B-B14F-4D97-AF65-F5344CB8AC3E}">
        <p14:creationId xmlns:p14="http://schemas.microsoft.com/office/powerpoint/2010/main" val="3879586543"/>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ESA has developed standards for packet telemetry and telecommand, which are derived from the recommendations of the Inter-Agency Consultative Committee for Space Data Systems (CCSDS). These standards are now mandatory for future ESA programs as well as for many programs currently under development. However, while these packet standards address the end-to-end transfer of telemetry and telecommand data between applications on the ground and application processes on-board, they leave open the internal structure or content of the packets.</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a:t>
            </a:fld>
            <a:endParaRPr lang="en-GB" noProof="0" dirty="0"/>
          </a:p>
        </p:txBody>
      </p:sp>
    </p:spTree>
    <p:extLst>
      <p:ext uri="{BB962C8B-B14F-4D97-AF65-F5344CB8AC3E}">
        <p14:creationId xmlns:p14="http://schemas.microsoft.com/office/powerpoint/2010/main" val="901543584"/>
      </p:ext>
    </p:extLst>
  </p:cSld>
  <p:clrMapOvr>
    <a:masterClrMapping/>
  </p:clrMapOvr>
</p:notes>
</file>

<file path=ppt/notesSlides/notesSlide5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 to the fact that if e.g. a service type is depreciated in newer version, it does not mean that existing software need to be updated….</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50</a:t>
            </a:fld>
            <a:endParaRPr lang="en-GB" noProof="0" dirty="0"/>
          </a:p>
        </p:txBody>
      </p:sp>
    </p:spTree>
    <p:extLst>
      <p:ext uri="{BB962C8B-B14F-4D97-AF65-F5344CB8AC3E}">
        <p14:creationId xmlns:p14="http://schemas.microsoft.com/office/powerpoint/2010/main" val="4008596743"/>
      </p:ext>
    </p:extLst>
  </p:cSld>
  <p:clrMapOvr>
    <a:masterClrMapping/>
  </p:clrMapOvr>
</p:notes>
</file>

<file path=ppt/notesSlides/notesSlide5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ST[08] is kept but with</a:t>
            </a:r>
            <a:r>
              <a:rPr lang="en-GB" baseline="0%" dirty="0"/>
              <a:t> statement that it is mainly kept for backward compatibility but should not be used anymore...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51</a:t>
            </a:fld>
            <a:endParaRPr lang="en-GB" noProof="0" dirty="0"/>
          </a:p>
        </p:txBody>
      </p:sp>
    </p:spTree>
    <p:extLst>
      <p:ext uri="{BB962C8B-B14F-4D97-AF65-F5344CB8AC3E}">
        <p14:creationId xmlns:p14="http://schemas.microsoft.com/office/powerpoint/2010/main" val="2587455107"/>
      </p:ext>
    </p:extLst>
  </p:cSld>
  <p:clrMapOvr>
    <a:masterClrMapping/>
  </p:clrMapOvr>
</p:notes>
</file>

<file path=ppt/notesSlides/notesSlide5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ST[08] is kept but with</a:t>
            </a:r>
            <a:r>
              <a:rPr lang="en-GB" baseline="0%" dirty="0"/>
              <a:t> statement that it is mainly kept for backward compatibility but should not be used anymore...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52</a:t>
            </a:fld>
            <a:endParaRPr lang="en-GB" noProof="0" dirty="0"/>
          </a:p>
        </p:txBody>
      </p:sp>
    </p:spTree>
    <p:extLst>
      <p:ext uri="{BB962C8B-B14F-4D97-AF65-F5344CB8AC3E}">
        <p14:creationId xmlns:p14="http://schemas.microsoft.com/office/powerpoint/2010/main" val="3493599636"/>
      </p:ext>
    </p:extLst>
  </p:cSld>
  <p:clrMapOvr>
    <a:masterClrMapping/>
  </p:clrMapOvr>
</p:notes>
</file>

<file path=ppt/notesSlides/notesSlide5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PUS-C</a:t>
            </a:r>
            <a:r>
              <a:rPr lang="en-GB" baseline="0%" dirty="0"/>
              <a:t> working group started in 2011, involving 17 persons from Agencies (CNES, DLR, </a:t>
            </a:r>
            <a:r>
              <a:rPr lang="en-GB" baseline="0%" dirty="0" err="1"/>
              <a:t>Eumetsat</a:t>
            </a:r>
            <a:r>
              <a:rPr lang="en-GB" baseline="0%" dirty="0"/>
              <a:t>, ESA) and Industry (Airbus, Spacebel, Thales)</a:t>
            </a:r>
          </a:p>
          <a:p>
            <a:r>
              <a:rPr lang="en-GB" dirty="0"/>
              <a:t>190</a:t>
            </a:r>
            <a:r>
              <a:rPr lang="en-GB" baseline="0%" dirty="0"/>
              <a:t> change requests to process.</a:t>
            </a:r>
          </a:p>
          <a:p>
            <a:r>
              <a:rPr lang="en-GB" baseline="0%" dirty="0"/>
              <a:t>One of the most used standard, and in its C version, the largest in number of requirements.</a:t>
            </a:r>
          </a:p>
          <a:p>
            <a:r>
              <a:rPr lang="en-GB" baseline="0%" dirty="0"/>
              <a:t>Complete reverse engineering has been required, with many decisional conflicts between keeping backward compatibility with existing tools and removal of inconsistencies</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53</a:t>
            </a:fld>
            <a:endParaRPr lang="en-GB" noProof="0" dirty="0"/>
          </a:p>
        </p:txBody>
      </p:sp>
    </p:spTree>
    <p:extLst>
      <p:ext uri="{BB962C8B-B14F-4D97-AF65-F5344CB8AC3E}">
        <p14:creationId xmlns:p14="http://schemas.microsoft.com/office/powerpoint/2010/main" val="702209307"/>
      </p:ext>
    </p:extLst>
  </p:cSld>
  <p:clrMapOvr>
    <a:masterClrMapping/>
  </p:clrMapOvr>
</p:notes>
</file>

<file path=ppt/notesSlides/notesSlide5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slide presents the contents of the PUS. While presenting it, it is also interesting to present what it does not contain. In particular, it should be highlighted that the PUS covers all Space Segment requirements but no Ground Segment requirements. In </a:t>
            </a:r>
            <a:r>
              <a:rPr lang="en-GB" baseline="0%" dirty="0" err="1"/>
              <a:t>extenso</a:t>
            </a:r>
            <a:r>
              <a:rPr lang="en-GB" baseline="0%" dirty="0"/>
              <a:t>, tailoring is an issue of Operations and Space Segment, but not of Ground Segment.</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54</a:t>
            </a:fld>
            <a:endParaRPr lang="en-GB" noProof="0" dirty="0"/>
          </a:p>
        </p:txBody>
      </p:sp>
    </p:spTree>
    <p:extLst>
      <p:ext uri="{BB962C8B-B14F-4D97-AF65-F5344CB8AC3E}">
        <p14:creationId xmlns:p14="http://schemas.microsoft.com/office/powerpoint/2010/main" val="4161527857"/>
      </p:ext>
    </p:extLst>
  </p:cSld>
  <p:clrMapOvr>
    <a:masterClrMapping/>
  </p:clrMapOvr>
</p:notes>
</file>

<file path=ppt/notesSlides/notesSlide5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557911477"/>
      </p:ext>
    </p:extLst>
  </p:cSld>
  <p:clrMapOvr>
    <a:masterClrMapping/>
  </p:clrMapOvr>
</p:notes>
</file>

<file path=ppt/notesSlides/notesSlide5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56</a:t>
            </a:fld>
            <a:endParaRPr lang="en-GB" noProof="0" dirty="0"/>
          </a:p>
        </p:txBody>
      </p:sp>
    </p:spTree>
    <p:extLst>
      <p:ext uri="{BB962C8B-B14F-4D97-AF65-F5344CB8AC3E}">
        <p14:creationId xmlns:p14="http://schemas.microsoft.com/office/powerpoint/2010/main" val="3069330596"/>
      </p:ext>
    </p:extLst>
  </p:cSld>
  <p:clrMapOvr>
    <a:masterClrMapping/>
  </p:clrMapOvr>
</p:notes>
</file>

<file path=ppt/notesSlides/notesSlide5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57</a:t>
            </a:fld>
            <a:endParaRPr lang="en-GB" noProof="0" dirty="0"/>
          </a:p>
        </p:txBody>
      </p:sp>
    </p:spTree>
    <p:extLst>
      <p:ext uri="{BB962C8B-B14F-4D97-AF65-F5344CB8AC3E}">
        <p14:creationId xmlns:p14="http://schemas.microsoft.com/office/powerpoint/2010/main" val="290435472"/>
      </p:ext>
    </p:extLst>
  </p:cSld>
  <p:clrMapOvr>
    <a:masterClrMapping/>
  </p:clrMapOvr>
</p:notes>
</file>

<file path=ppt/notesSlides/notesSlide5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58</a:t>
            </a:fld>
            <a:endParaRPr lang="en-GB" noProof="0" dirty="0"/>
          </a:p>
        </p:txBody>
      </p:sp>
    </p:spTree>
    <p:extLst>
      <p:ext uri="{BB962C8B-B14F-4D97-AF65-F5344CB8AC3E}">
        <p14:creationId xmlns:p14="http://schemas.microsoft.com/office/powerpoint/2010/main" val="707851475"/>
      </p:ext>
    </p:extLst>
  </p:cSld>
  <p:clrMapOvr>
    <a:masterClrMapping/>
  </p:clrMapOvr>
</p:notes>
</file>

<file path=ppt/notesSlides/notesSlide5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59</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3271246755"/>
      </p:ext>
    </p:extLst>
  </p:cSld>
  <p:clrMapOvr>
    <a:masterClrMapping/>
  </p:clrMapOvr>
</p:notes>
</file>

<file path=ppt/notesSlides/notesSlide6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Unsure the contents of this slide are actually correct…</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60</a:t>
            </a:fld>
            <a:endParaRPr lang="en-GB" noProof="0" dirty="0"/>
          </a:p>
        </p:txBody>
      </p:sp>
    </p:spTree>
    <p:extLst>
      <p:ext uri="{BB962C8B-B14F-4D97-AF65-F5344CB8AC3E}">
        <p14:creationId xmlns:p14="http://schemas.microsoft.com/office/powerpoint/2010/main" val="2724904369"/>
      </p:ext>
    </p:extLst>
  </p:cSld>
  <p:clrMapOvr>
    <a:masterClrMapping/>
  </p:clrMapOvr>
</p:notes>
</file>

<file path=ppt/notesSlides/notesSlide6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request has:</a:t>
            </a:r>
          </a:p>
          <a:p>
            <a:pPr marL="171450" indent="-171450">
              <a:buFont typeface="Arial" panose="020B0604020202020204" pitchFamily="34" charset="0"/>
              <a:buChar char="•"/>
            </a:pPr>
            <a:r>
              <a:rPr lang="en-GB" dirty="0"/>
              <a:t>0 or more</a:t>
            </a:r>
            <a:r>
              <a:rPr lang="en-GB" baseline="0%" dirty="0"/>
              <a:t> request argument</a:t>
            </a:r>
          </a:p>
          <a:p>
            <a:pPr marL="171450" indent="-171450">
              <a:buFont typeface="Arial" panose="020B0604020202020204" pitchFamily="34" charset="0"/>
              <a:buChar char="•"/>
            </a:pPr>
            <a:r>
              <a:rPr lang="en-GB" baseline="0%" dirty="0"/>
              <a:t>1 or more instructions</a:t>
            </a:r>
          </a:p>
          <a:p>
            <a:r>
              <a:rPr lang="en-GB" baseline="0%" dirty="0"/>
              <a:t>an instruction has</a:t>
            </a:r>
          </a:p>
          <a:p>
            <a:pPr marL="171450" indent="-171450">
              <a:buFont typeface="Arial" panose="020B0604020202020204" pitchFamily="34" charset="0"/>
              <a:buChar char="•"/>
            </a:pPr>
            <a:r>
              <a:rPr lang="en-GB" baseline="0%" dirty="0"/>
              <a:t>the request arguments</a:t>
            </a:r>
          </a:p>
          <a:p>
            <a:pPr marL="171450" indent="-171450">
              <a:buFont typeface="Arial" panose="020B0604020202020204" pitchFamily="34" charset="0"/>
              <a:buChar char="•"/>
            </a:pPr>
            <a:r>
              <a:rPr lang="en-GB" baseline="0%" dirty="0"/>
              <a:t>0 or more instruction argument</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61</a:t>
            </a:fld>
            <a:endParaRPr lang="en-GB" noProof="0" dirty="0"/>
          </a:p>
        </p:txBody>
      </p:sp>
    </p:spTree>
    <p:extLst>
      <p:ext uri="{BB962C8B-B14F-4D97-AF65-F5344CB8AC3E}">
        <p14:creationId xmlns:p14="http://schemas.microsoft.com/office/powerpoint/2010/main" val="53310160"/>
      </p:ext>
    </p:extLst>
  </p:cSld>
  <p:clrMapOvr>
    <a:masterClrMapping/>
  </p:clrMapOvr>
</p:notes>
</file>

<file path=ppt/notesSlides/notesSlide6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 Set of on-board functions offered to a service user that can be controlled and monitored through a well-defined set of service requests and reports</a:t>
            </a:r>
          </a:p>
          <a:p>
            <a:r>
              <a:rPr lang="en-GB" dirty="0"/>
              <a:t>Optionality and tailoring: Multiple levels of optionality exists in the PUS standards, depending on selected functionality:</a:t>
            </a:r>
          </a:p>
          <a:p>
            <a:r>
              <a:rPr lang="en-GB" dirty="0"/>
              <a:t>At header level (secondary headers only – optionality reduced in issue C)</a:t>
            </a:r>
          </a:p>
          <a:p>
            <a:r>
              <a:rPr lang="en-GB" dirty="0"/>
              <a:t>At service level</a:t>
            </a:r>
          </a:p>
          <a:p>
            <a:r>
              <a:rPr lang="en-GB" dirty="0"/>
              <a:t>At subservice level</a:t>
            </a:r>
          </a:p>
          <a:p>
            <a:r>
              <a:rPr lang="en-GB" dirty="0"/>
              <a:t>At request/report level</a:t>
            </a:r>
          </a:p>
          <a:p>
            <a:endParaRPr lang="en-GB" dirty="0"/>
          </a:p>
          <a:p>
            <a:r>
              <a:rPr lang="en-GB" dirty="0"/>
              <a:t>« Change log » slides are spread across this presentation to highlight the changes brought</a:t>
            </a:r>
            <a:r>
              <a:rPr lang="en-GB" baseline="0%" dirty="0"/>
              <a:t> by the issue C of the PUS standard with respect to issue A. A dedicated « transition from PUS-A to PUS-C » slide show can be created for audiences which are mainly interested in this topic – this would be the case for engineers or operators who are very familiar with issue A and are not interested in the detailed presentation of most of the standard services.</a:t>
            </a:r>
          </a:p>
          <a:p>
            <a:endParaRPr lang="en-GB" baseline="0%" dirty="0"/>
          </a:p>
          <a:p>
            <a:r>
              <a:rPr lang="en-GB" baseline="0%" dirty="0"/>
              <a:t>The evolution of secondary headers is limited and does not break backward compatibility. The main change is a suppression of the variability of such headers. Indeed, they are often interpreted by hardware systems, and having a fixed header is seen as a plus in this context.</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62</a:t>
            </a:fld>
            <a:endParaRPr lang="en-GB" noProof="0" dirty="0"/>
          </a:p>
        </p:txBody>
      </p:sp>
    </p:spTree>
    <p:extLst>
      <p:ext uri="{BB962C8B-B14F-4D97-AF65-F5344CB8AC3E}">
        <p14:creationId xmlns:p14="http://schemas.microsoft.com/office/powerpoint/2010/main" val="3486900870"/>
      </p:ext>
    </p:extLst>
  </p:cSld>
  <p:clrMapOvr>
    <a:masterClrMapping/>
  </p:clrMapOvr>
</p:notes>
</file>

<file path=ppt/notesSlides/notesSlide6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 Set of on-board functions offered to a service user that can be controlled and monitored through a well-defined set of service requests and reports</a:t>
            </a:r>
          </a:p>
          <a:p>
            <a:r>
              <a:rPr lang="en-GB" dirty="0"/>
              <a:t>Optionality and tailoring: Multiple levels of optionality exists in the PUS standards, depending on selected functionality:</a:t>
            </a:r>
          </a:p>
          <a:p>
            <a:r>
              <a:rPr lang="en-GB" dirty="0"/>
              <a:t>At header level (secondary headers only – optionality reduced in issue C)</a:t>
            </a:r>
          </a:p>
          <a:p>
            <a:r>
              <a:rPr lang="en-GB" dirty="0"/>
              <a:t>At service level</a:t>
            </a:r>
          </a:p>
          <a:p>
            <a:r>
              <a:rPr lang="en-GB" dirty="0"/>
              <a:t>At subservice level</a:t>
            </a:r>
          </a:p>
          <a:p>
            <a:r>
              <a:rPr lang="en-GB" dirty="0"/>
              <a:t>At request/report level</a:t>
            </a:r>
          </a:p>
          <a:p>
            <a:endParaRPr lang="en-GB" dirty="0"/>
          </a:p>
          <a:p>
            <a:r>
              <a:rPr lang="en-GB" dirty="0"/>
              <a:t>« Change log » slides are spread across this presentation to highlight the changes brought</a:t>
            </a:r>
            <a:r>
              <a:rPr lang="en-GB" baseline="0%" dirty="0"/>
              <a:t> by the issue C of the PUS standard with respect to issue A. A dedicated « transition from PUS-A to PUS-C » slide show can be created for audiences which are mainly interested in this topic – this would be the case for engineers or operators who are very familiar with issue A and are not interested in the detailed presentation of most of the standard services.</a:t>
            </a:r>
          </a:p>
          <a:p>
            <a:endParaRPr lang="en-GB" baseline="0%" dirty="0"/>
          </a:p>
          <a:p>
            <a:r>
              <a:rPr lang="en-GB" baseline="0%" dirty="0"/>
              <a:t>The evolution of secondary headers is limited and does not break backward compatibility. The main change is a suppression of the variability of such headers. Indeed, they are often interpreted by hardware systems, and having a fixed header is seen as a plus in this context.</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63</a:t>
            </a:fld>
            <a:endParaRPr lang="en-GB" noProof="0" dirty="0"/>
          </a:p>
        </p:txBody>
      </p:sp>
    </p:spTree>
    <p:extLst>
      <p:ext uri="{BB962C8B-B14F-4D97-AF65-F5344CB8AC3E}">
        <p14:creationId xmlns:p14="http://schemas.microsoft.com/office/powerpoint/2010/main" val="3140154154"/>
      </p:ext>
    </p:extLst>
  </p:cSld>
  <p:clrMapOvr>
    <a:masterClrMapping/>
  </p:clrMapOvr>
</p:notes>
</file>

<file path=ppt/notesSlides/notesSlide6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 Set of on-board functions offered to a service user that can be controlled and monitored through a well-defined set of service requests and reports</a:t>
            </a:r>
          </a:p>
          <a:p>
            <a:r>
              <a:rPr lang="en-GB" dirty="0"/>
              <a:t>Optionality and tailoring: Multiple levels of optionality exists in the PUS standards, depending on selected functionality:</a:t>
            </a:r>
          </a:p>
          <a:p>
            <a:r>
              <a:rPr lang="en-GB" dirty="0"/>
              <a:t>At header level (secondary headers only – optionality reduced in issue C)</a:t>
            </a:r>
          </a:p>
          <a:p>
            <a:r>
              <a:rPr lang="en-GB" dirty="0"/>
              <a:t>At service level</a:t>
            </a:r>
          </a:p>
          <a:p>
            <a:r>
              <a:rPr lang="en-GB" dirty="0"/>
              <a:t>At subservice level</a:t>
            </a:r>
          </a:p>
          <a:p>
            <a:r>
              <a:rPr lang="en-GB" dirty="0"/>
              <a:t>At request/report level</a:t>
            </a:r>
          </a:p>
          <a:p>
            <a:endParaRPr lang="en-GB" dirty="0"/>
          </a:p>
          <a:p>
            <a:r>
              <a:rPr lang="en-GB" dirty="0"/>
              <a:t>« Change log » slides are spread across this presentation to highlight the changes brought</a:t>
            </a:r>
            <a:r>
              <a:rPr lang="en-GB" baseline="0%" dirty="0"/>
              <a:t> by the issue C of the PUS standard with respect to issue A. A dedicated « transition from PUS-A to PUS-C » slide show can be created for audiences which are mainly interested in this topic – this would be the case for engineers or operators who are very familiar with issue A and are not interested in the detailed presentation of most of the standard services.</a:t>
            </a:r>
          </a:p>
          <a:p>
            <a:endParaRPr lang="en-GB" baseline="0%" dirty="0"/>
          </a:p>
          <a:p>
            <a:r>
              <a:rPr lang="en-GB" baseline="0%" dirty="0"/>
              <a:t>The evolution of secondary headers is limited and does not break backward compatibility. The main change is a suppression of the variability of such headers. Indeed, they are often interpreted by hardware systems, and having a fixed header is seen as a plus in this context.</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64</a:t>
            </a:fld>
            <a:endParaRPr lang="en-GB" noProof="0" dirty="0"/>
          </a:p>
        </p:txBody>
      </p:sp>
    </p:spTree>
    <p:extLst>
      <p:ext uri="{BB962C8B-B14F-4D97-AF65-F5344CB8AC3E}">
        <p14:creationId xmlns:p14="http://schemas.microsoft.com/office/powerpoint/2010/main" val="907921519"/>
      </p:ext>
    </p:extLst>
  </p:cSld>
  <p:clrMapOvr>
    <a:masterClrMapping/>
  </p:clrMapOvr>
</p:notes>
</file>

<file path=ppt/notesSlides/notesSlide6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detection of a lost packet can only be</a:t>
            </a:r>
            <a:r>
              <a:rPr lang="en-GB" baseline="0%" dirty="0"/>
              <a:t> seen</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65</a:t>
            </a:fld>
            <a:endParaRPr lang="en-GB" noProof="0" dirty="0"/>
          </a:p>
        </p:txBody>
      </p:sp>
    </p:spTree>
    <p:extLst>
      <p:ext uri="{BB962C8B-B14F-4D97-AF65-F5344CB8AC3E}">
        <p14:creationId xmlns:p14="http://schemas.microsoft.com/office/powerpoint/2010/main" val="2724212572"/>
      </p:ext>
    </p:extLst>
  </p:cSld>
  <p:clrMapOvr>
    <a:masterClrMapping/>
  </p:clrMapOvr>
</p:notes>
</file>

<file path=ppt/notesSlides/notesSlide6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missions use the concept of PRID (7 bits) and PCAT (4 bits) to further</a:t>
            </a:r>
            <a:r>
              <a:rPr lang="en-GB" baseline="0%" dirty="0"/>
              <a:t> split the APID. In that case, the source is identified by its Process ID; each process can use 16 packet categories to further refine the packet description. This is useful to ensure packet sequence count continuity by grouping together packets that are expected to be transmitted together. For example, packet categories 1 &amp; 2 would go to real-time, while packet categories 3, 4 and 5 would only be stored into mass memory.</a:t>
            </a:r>
          </a:p>
          <a:p>
            <a:endParaRPr lang="en-GB" baseline="0%" dirty="0"/>
          </a:p>
          <a:p>
            <a:r>
              <a:rPr lang="en-GB" baseline="0%" dirty="0"/>
              <a:t>A packet category can contain multiple message types or some message types (e.g. for Housekeeping where a third ID is used to further identify) can be spread over multiple categories!!!</a:t>
            </a:r>
          </a:p>
          <a:p>
            <a:endParaRPr lang="en-GB" baseline="0%" dirty="0"/>
          </a:p>
          <a:p>
            <a:r>
              <a:rPr lang="en-GB" baseline="0%" dirty="0"/>
              <a:t>Another approach (not playing with the APID) was discussed in the ECSS PUS-C working group that consisted in adding another field in the PUS Secondary Header called Group ID which would have carried the same information as the PCAT but for which the associations of which message types belong to which category/group  would have been configurable using dedicated message subtypes of services 14 and 15. Such approach did not find consensus in the WG.</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67</a:t>
            </a:fld>
            <a:endParaRPr lang="en-GB" noProof="0" dirty="0"/>
          </a:p>
        </p:txBody>
      </p:sp>
    </p:spTree>
    <p:extLst>
      <p:ext uri="{BB962C8B-B14F-4D97-AF65-F5344CB8AC3E}">
        <p14:creationId xmlns:p14="http://schemas.microsoft.com/office/powerpoint/2010/main" val="907921519"/>
      </p:ext>
    </p:extLst>
  </p:cSld>
  <p:clrMapOvr>
    <a:masterClrMapping/>
  </p:clrMapOvr>
</p:notes>
</file>

<file path=ppt/notesSlides/notesSlide6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missions use the concept of PRID (7 bits) and PCAT (4 bits) to further</a:t>
            </a:r>
            <a:r>
              <a:rPr lang="en-GB" baseline="0%" dirty="0"/>
              <a:t> split the APID. In that case, the source is identified by its Process ID; each process can use 16 packet categories to further refine the packet description. This is useful to ensure packet sequence count continuity by grouping together packets that are expected to be transmitted together. For example, packet categories 1 &amp; 2 would go to real-time, while packet categories 3, 4 and 5 would only be stored into mass memory.</a:t>
            </a:r>
          </a:p>
          <a:p>
            <a:endParaRPr lang="en-GB" baseline="0%" dirty="0"/>
          </a:p>
          <a:p>
            <a:r>
              <a:rPr lang="en-GB" baseline="0%" dirty="0"/>
              <a:t>A packet category can contain multiple message types or some message types (e.g. for Housekeeping where a third ID is used to further identify) can be spread over multiple categories!!!</a:t>
            </a:r>
          </a:p>
          <a:p>
            <a:endParaRPr lang="en-GB" baseline="0%" dirty="0"/>
          </a:p>
          <a:p>
            <a:r>
              <a:rPr lang="en-GB" baseline="0%" dirty="0"/>
              <a:t>Another approach (not playing with the APID) was discussed in the ECSS PUS-C working group that consisted in adding another field in the PUS Secondary Header called Group ID which would have carried the same information as the PCAT but for which the associations of which message types belong to which category/group  would have been configurable using dedicated message subtypes of services 14 and 15. Such approach did not find consensus in the WG.</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68</a:t>
            </a:fld>
            <a:endParaRPr lang="en-GB" noProof="0" dirty="0"/>
          </a:p>
        </p:txBody>
      </p:sp>
    </p:spTree>
    <p:extLst>
      <p:ext uri="{BB962C8B-B14F-4D97-AF65-F5344CB8AC3E}">
        <p14:creationId xmlns:p14="http://schemas.microsoft.com/office/powerpoint/2010/main" val="907921519"/>
      </p:ext>
    </p:extLst>
  </p:cSld>
  <p:clrMapOvr>
    <a:masterClrMapping/>
  </p:clrMapOvr>
</p:notes>
</file>

<file path=ppt/notesSlides/notesSlide6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2562027039"/>
      </p:ext>
    </p:extLst>
  </p:cSld>
  <p:clrMapOvr>
    <a:masterClrMapping/>
  </p:clrMapOvr>
</p:notes>
</file>

<file path=ppt/notesSlides/notesSlide6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70</a:t>
            </a:fld>
            <a:endParaRPr lang="en-GB" noProof="0" dirty="0"/>
          </a:p>
        </p:txBody>
      </p:sp>
    </p:spTree>
    <p:extLst>
      <p:ext uri="{BB962C8B-B14F-4D97-AF65-F5344CB8AC3E}">
        <p14:creationId xmlns:p14="http://schemas.microsoft.com/office/powerpoint/2010/main" val="1768455595"/>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7</a:t>
            </a:fld>
            <a:endParaRPr lang="en-GB" noProof="0" dirty="0"/>
          </a:p>
        </p:txBody>
      </p:sp>
    </p:spTree>
    <p:extLst>
      <p:ext uri="{BB962C8B-B14F-4D97-AF65-F5344CB8AC3E}">
        <p14:creationId xmlns:p14="http://schemas.microsoft.com/office/powerpoint/2010/main" val="3409486958"/>
      </p:ext>
    </p:extLst>
  </p:cSld>
  <p:clrMapOvr>
    <a:masterClrMapping/>
  </p:clrMapOvr>
</p:notes>
</file>

<file path=ppt/notesSlides/notesSlide7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training, the decision is taken to present the service types according to an operational view made of groups of services.</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71</a:t>
            </a:fld>
            <a:endParaRPr lang="en-GB" noProof="0" dirty="0"/>
          </a:p>
        </p:txBody>
      </p:sp>
    </p:spTree>
    <p:extLst>
      <p:ext uri="{BB962C8B-B14F-4D97-AF65-F5344CB8AC3E}">
        <p14:creationId xmlns:p14="http://schemas.microsoft.com/office/powerpoint/2010/main" val="3071573495"/>
      </p:ext>
    </p:extLst>
  </p:cSld>
  <p:clrMapOvr>
    <a:masterClrMapping/>
  </p:clrMapOvr>
</p:notes>
</file>

<file path=ppt/notesSlides/notesSlide7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877888" y="709613"/>
            <a:ext cx="5041900" cy="3781425"/>
          </a:xfrm>
          <a:ln/>
        </p:spPr>
      </p:sp>
      <p:sp>
        <p:nvSpPr>
          <p:cNvPr id="46083" name="Rectangle 3"/>
          <p:cNvSpPr>
            <a:spLocks noGrp="1" noChangeArrowheads="1"/>
          </p:cNvSpPr>
          <p:nvPr>
            <p:ph type="body" idx="1"/>
          </p:nvPr>
        </p:nvSpPr>
        <p:spPr>
          <a:xfrm>
            <a:off x="921263" y="4725612"/>
            <a:ext cx="4955151" cy="4491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87314" tIns="43657" rIns="87314" bIns="43657"/>
          <a:lstStyle/>
          <a:p>
            <a:pPr eaLnBrk="1" hangingPunct="1"/>
            <a:endParaRPr lang="en-GB" dirty="0"/>
          </a:p>
        </p:txBody>
      </p:sp>
    </p:spTree>
    <p:extLst>
      <p:ext uri="{BB962C8B-B14F-4D97-AF65-F5344CB8AC3E}">
        <p14:creationId xmlns:p14="http://schemas.microsoft.com/office/powerpoint/2010/main" val="4084025835"/>
      </p:ext>
    </p:extLst>
  </p:cSld>
  <p:clrMapOvr>
    <a:masterClrMapping/>
  </p:clrMapOvr>
</p:notes>
</file>

<file path=ppt/notesSlides/notesSlide7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73</a:t>
            </a:fld>
            <a:endParaRPr lang="en-GB" noProof="0" dirty="0"/>
          </a:p>
        </p:txBody>
      </p:sp>
    </p:spTree>
    <p:extLst>
      <p:ext uri="{BB962C8B-B14F-4D97-AF65-F5344CB8AC3E}">
        <p14:creationId xmlns:p14="http://schemas.microsoft.com/office/powerpoint/2010/main" val="4080528049"/>
      </p:ext>
    </p:extLst>
  </p:cSld>
  <p:clrMapOvr>
    <a:masterClrMapping/>
  </p:clrMapOvr>
</p:notes>
</file>

<file path=ppt/notesSlides/notesSlide7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dirty="0">
                <a:solidFill>
                  <a:schemeClr val="bg1"/>
                </a:solidFill>
              </a:rPr>
              <a:t>These</a:t>
            </a:r>
            <a:r>
              <a:rPr lang="en-GB" baseline="0%" dirty="0">
                <a:solidFill>
                  <a:schemeClr val="bg1"/>
                </a:solidFill>
              </a:rPr>
              <a:t> two slides depict the difference between a (17,1) connection test</a:t>
            </a:r>
            <a:r>
              <a:rPr lang="en-GB" dirty="0">
                <a:solidFill>
                  <a:schemeClr val="bg1"/>
                </a:solidFill>
              </a:rPr>
              <a:t> and a (17,3) on-board connection test.</a:t>
            </a:r>
          </a:p>
          <a:p>
            <a:pPr marL="0" marR="0" lvl="0" indent="0" algn="l" defTabSz="914400" rtl="0" eaLnBrk="1" fontAlgn="base" latinLnBrk="0" hangingPunct="1">
              <a:lnSpc>
                <a:spcPct val="100%"/>
              </a:lnSpc>
              <a:spcBef>
                <a:spcPct val="30%"/>
              </a:spcBef>
              <a:spcAft>
                <a:spcPct val="0%"/>
              </a:spcAft>
              <a:buClrTx/>
              <a:buSzTx/>
              <a:buFontTx/>
              <a:buNone/>
              <a:tabLst/>
              <a:defRPr/>
            </a:pPr>
            <a:r>
              <a:rPr lang="en-GB" dirty="0">
                <a:solidFill>
                  <a:schemeClr val="bg1"/>
                </a:solidFill>
              </a:rPr>
              <a:t>In</a:t>
            </a:r>
            <a:r>
              <a:rPr lang="en-GB" baseline="0%" dirty="0">
                <a:solidFill>
                  <a:schemeClr val="bg1"/>
                </a:solidFill>
              </a:rPr>
              <a:t> the (17,1) case, the message is transferred by the on-board computer to its destination transparently, and the (17,2) reply is produced by the destination</a:t>
            </a:r>
            <a:endParaRPr lang="en-GB" dirty="0">
              <a:solidFill>
                <a:schemeClr val="bg1"/>
              </a:solidFill>
            </a:endParaRPr>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76</a:t>
            </a:fld>
            <a:endParaRPr lang="en-GB" dirty="0"/>
          </a:p>
        </p:txBody>
      </p:sp>
    </p:spTree>
    <p:extLst>
      <p:ext uri="{BB962C8B-B14F-4D97-AF65-F5344CB8AC3E}">
        <p14:creationId xmlns:p14="http://schemas.microsoft.com/office/powerpoint/2010/main" val="1537769083"/>
      </p:ext>
    </p:extLst>
  </p:cSld>
  <p:clrMapOvr>
    <a:masterClrMapping/>
  </p:clrMapOvr>
</p:notes>
</file>

<file path=ppt/notesSlides/notesSlide7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dirty="0">
                <a:solidFill>
                  <a:schemeClr val="bg1"/>
                </a:solidFill>
              </a:rPr>
              <a:t>These</a:t>
            </a:r>
            <a:r>
              <a:rPr lang="en-GB" baseline="0%" dirty="0">
                <a:solidFill>
                  <a:schemeClr val="bg1"/>
                </a:solidFill>
              </a:rPr>
              <a:t> two slides depict the difference between a (17,1) connection test</a:t>
            </a:r>
            <a:r>
              <a:rPr lang="en-GB" dirty="0">
                <a:solidFill>
                  <a:schemeClr val="bg1"/>
                </a:solidFill>
              </a:rPr>
              <a:t> and a (17,3) on-board connection test.</a:t>
            </a:r>
          </a:p>
          <a:p>
            <a:pPr marL="0" marR="0" lvl="0" indent="0" algn="l" defTabSz="914400" rtl="0" eaLnBrk="1" fontAlgn="base" latinLnBrk="0" hangingPunct="1">
              <a:lnSpc>
                <a:spcPct val="100%"/>
              </a:lnSpc>
              <a:spcBef>
                <a:spcPct val="30%"/>
              </a:spcBef>
              <a:spcAft>
                <a:spcPct val="0%"/>
              </a:spcAft>
              <a:buClrTx/>
              <a:buSzTx/>
              <a:buFontTx/>
              <a:buNone/>
              <a:tabLst/>
              <a:defRPr/>
            </a:pPr>
            <a:r>
              <a:rPr lang="en-GB" dirty="0">
                <a:solidFill>
                  <a:schemeClr val="bg1"/>
                </a:solidFill>
              </a:rPr>
              <a:t>In</a:t>
            </a:r>
            <a:r>
              <a:rPr lang="en-GB" baseline="0%" dirty="0">
                <a:solidFill>
                  <a:schemeClr val="bg1"/>
                </a:solidFill>
              </a:rPr>
              <a:t> the (17,3) case, the message is also transferred by the on-board computer to its destination. The latter then tries to reach the selected other application (in this case, the MMU). If this test is successful, the payload generates the (17,4), which is forwarded back to ground by the on-board computer. The way the process inside the payload communicates with the MMU is out of the scope of the PUS standard, which only defines the space to ground interface.</a:t>
            </a:r>
          </a:p>
          <a:p>
            <a:pPr marL="0" marR="0" lvl="0" indent="0" algn="l" defTabSz="914400" rtl="0" eaLnBrk="1" fontAlgn="base" latinLnBrk="0" hangingPunct="1">
              <a:lnSpc>
                <a:spcPct val="100%"/>
              </a:lnSpc>
              <a:spcBef>
                <a:spcPct val="30%"/>
              </a:spcBef>
              <a:spcAft>
                <a:spcPct val="0%"/>
              </a:spcAft>
              <a:buClrTx/>
              <a:buSzTx/>
              <a:buFontTx/>
              <a:buNone/>
              <a:tabLst/>
              <a:defRPr/>
            </a:pPr>
            <a:endParaRPr lang="en-GB" baseline="0%" dirty="0">
              <a:solidFill>
                <a:schemeClr val="bg1"/>
              </a:solidFill>
            </a:endParaRPr>
          </a:p>
          <a:p>
            <a:pPr marL="0" marR="0" lvl="0" indent="0" algn="l" defTabSz="914400" rtl="0" eaLnBrk="1" fontAlgn="base" latinLnBrk="0" hangingPunct="1">
              <a:lnSpc>
                <a:spcPct val="100%"/>
              </a:lnSpc>
              <a:spcBef>
                <a:spcPct val="30%"/>
              </a:spcBef>
              <a:spcAft>
                <a:spcPct val="0%"/>
              </a:spcAft>
              <a:buClrTx/>
              <a:buSzTx/>
              <a:buFontTx/>
              <a:buNone/>
              <a:tabLst/>
              <a:defRPr/>
            </a:pPr>
            <a:r>
              <a:rPr lang="en-GB" baseline="0%" dirty="0">
                <a:solidFill>
                  <a:schemeClr val="bg1"/>
                </a:solidFill>
              </a:rPr>
              <a:t>Note that in our example, MMFU has an APID and is a PUS terminal, but (17,3) can also be used to perform an on-board connection test to something that is not a PUS terminal (as long as it is identified by an APID) </a:t>
            </a:r>
          </a:p>
          <a:p>
            <a:pPr marL="0" marR="0" lvl="0" indent="0" algn="l" defTabSz="914400" rtl="0" eaLnBrk="1" fontAlgn="base" latinLnBrk="0" hangingPunct="1">
              <a:lnSpc>
                <a:spcPct val="100%"/>
              </a:lnSpc>
              <a:spcBef>
                <a:spcPct val="30%"/>
              </a:spcBef>
              <a:spcAft>
                <a:spcPct val="0%"/>
              </a:spcAft>
              <a:buClrTx/>
              <a:buSzTx/>
              <a:buFontTx/>
              <a:buNone/>
              <a:tabLst/>
              <a:defRPr/>
            </a:pPr>
            <a:endParaRPr lang="en-GB" dirty="0">
              <a:solidFill>
                <a:schemeClr val="bg1"/>
              </a:solidFill>
            </a:endParaRPr>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77</a:t>
            </a:fld>
            <a:endParaRPr lang="en-GB" dirty="0"/>
          </a:p>
        </p:txBody>
      </p:sp>
    </p:spTree>
    <p:extLst>
      <p:ext uri="{BB962C8B-B14F-4D97-AF65-F5344CB8AC3E}">
        <p14:creationId xmlns:p14="http://schemas.microsoft.com/office/powerpoint/2010/main" val="1537769083"/>
      </p:ext>
    </p:extLst>
  </p:cSld>
  <p:clrMapOvr>
    <a:masterClrMapping/>
  </p:clrMapOvr>
</p:notes>
</file>

<file path=ppt/notesSlides/notesSlide7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78</a:t>
            </a:fld>
            <a:endParaRPr lang="en-GB" noProof="0" dirty="0"/>
          </a:p>
        </p:txBody>
      </p:sp>
    </p:spTree>
    <p:extLst>
      <p:ext uri="{BB962C8B-B14F-4D97-AF65-F5344CB8AC3E}">
        <p14:creationId xmlns:p14="http://schemas.microsoft.com/office/powerpoint/2010/main" val="2832651921"/>
      </p:ext>
    </p:extLst>
  </p:cSld>
  <p:clrMapOvr>
    <a:masterClrMapping/>
  </p:clrMapOvr>
</p:notes>
</file>

<file path=ppt/notesSlides/notesSlide7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79</a:t>
            </a:fld>
            <a:endParaRPr lang="en-GB" noProof="0" dirty="0"/>
          </a:p>
        </p:txBody>
      </p:sp>
    </p:spTree>
    <p:extLst>
      <p:ext uri="{BB962C8B-B14F-4D97-AF65-F5344CB8AC3E}">
        <p14:creationId xmlns:p14="http://schemas.microsoft.com/office/powerpoint/2010/main" val="969933718"/>
      </p:ext>
    </p:extLst>
  </p:cSld>
  <p:clrMapOvr>
    <a:masterClrMapping/>
  </p:clrMapOvr>
</p:notes>
</file>

<file path=ppt/notesSlides/notesSlide7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purpose</a:t>
            </a:r>
            <a:r>
              <a:rPr lang="en-GB" baseline="0%" dirty="0"/>
              <a:t> of this slide (and of the ‘tips and tricks’ slides to follow) is to break some of the most common misconceptions or misunderstandings observed when dealing with customers not so familiar with the PUS. The goal is to build on PUS implementation experience, but also to break the flow of an endless list of services and functionalities. The opportunity can also be taken to ‘activate’ the audience, for example by stopping on the first bullet and asking if there’s anything wrong with that statement.</a:t>
            </a:r>
          </a:p>
          <a:p>
            <a:endParaRPr lang="en-GB" baseline="0%" dirty="0"/>
          </a:p>
          <a:p>
            <a:r>
              <a:rPr lang="en-GB" baseline="0%" dirty="0"/>
              <a:t>Note that the concepts highlighted in this slide are previously introduced in the presentation part related to the PUS foundation model.</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80</a:t>
            </a:fld>
            <a:endParaRPr lang="en-GB" dirty="0"/>
          </a:p>
        </p:txBody>
      </p:sp>
    </p:spTree>
    <p:extLst>
      <p:ext uri="{BB962C8B-B14F-4D97-AF65-F5344CB8AC3E}">
        <p14:creationId xmlns:p14="http://schemas.microsoft.com/office/powerpoint/2010/main" val="14356681"/>
      </p:ext>
    </p:extLst>
  </p:cSld>
  <p:clrMapOvr>
    <a:masterClrMapping/>
  </p:clrMapOvr>
</p:notes>
</file>

<file path=ppt/notesSlides/notesSlide7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
              </a:lnSpc>
              <a:spcBef>
                <a:spcPct val="30%"/>
              </a:spcBef>
              <a:spcAft>
                <a:spcPct val="0%"/>
              </a:spcAft>
              <a:buClrTx/>
              <a:buSzTx/>
              <a:buFontTx/>
              <a:buNone/>
              <a:tabLst/>
              <a:defRPr/>
            </a:pPr>
            <a:r>
              <a:rPr lang="en-GB" dirty="0"/>
              <a:t>Service 17</a:t>
            </a:r>
            <a:r>
              <a:rPr lang="en-GB" baseline="0%" dirty="0"/>
              <a:t> only saw the introduction of the on-board connection test.</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81</a:t>
            </a:fld>
            <a:endParaRPr lang="en-GB" dirty="0"/>
          </a:p>
        </p:txBody>
      </p:sp>
    </p:spTree>
    <p:extLst>
      <p:ext uri="{BB962C8B-B14F-4D97-AF65-F5344CB8AC3E}">
        <p14:creationId xmlns:p14="http://schemas.microsoft.com/office/powerpoint/2010/main" val="1415079196"/>
      </p:ext>
    </p:extLst>
  </p:cSld>
  <p:clrMapOvr>
    <a:masterClrMapping/>
  </p:clrMapOvr>
</p:notes>
</file>

<file path=ppt/notesSlides/notesSlide7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82</a:t>
            </a:fld>
            <a:endParaRPr lang="en-GB" noProof="0" dirty="0"/>
          </a:p>
        </p:txBody>
      </p:sp>
    </p:spTree>
    <p:extLst>
      <p:ext uri="{BB962C8B-B14F-4D97-AF65-F5344CB8AC3E}">
        <p14:creationId xmlns:p14="http://schemas.microsoft.com/office/powerpoint/2010/main" val="2337213412"/>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8</a:t>
            </a:fld>
            <a:endParaRPr lang="en-GB" noProof="0" dirty="0"/>
          </a:p>
        </p:txBody>
      </p:sp>
    </p:spTree>
    <p:extLst>
      <p:ext uri="{BB962C8B-B14F-4D97-AF65-F5344CB8AC3E}">
        <p14:creationId xmlns:p14="http://schemas.microsoft.com/office/powerpoint/2010/main" val="1005998645"/>
      </p:ext>
    </p:extLst>
  </p:cSld>
  <p:clrMapOvr>
    <a:masterClrMapping/>
  </p:clrMapOvr>
</p:notes>
</file>

<file path=ppt/notesSlides/notesSlide8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83</a:t>
            </a:fld>
            <a:endParaRPr lang="en-GB" noProof="0" dirty="0"/>
          </a:p>
        </p:txBody>
      </p:sp>
    </p:spTree>
    <p:extLst>
      <p:ext uri="{BB962C8B-B14F-4D97-AF65-F5344CB8AC3E}">
        <p14:creationId xmlns:p14="http://schemas.microsoft.com/office/powerpoint/2010/main" val="3565541210"/>
      </p:ext>
    </p:extLst>
  </p:cSld>
  <p:clrMapOvr>
    <a:masterClrMapping/>
  </p:clrMapOvr>
</p:notes>
</file>

<file path=ppt/notesSlides/notesSlide8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84</a:t>
            </a:fld>
            <a:endParaRPr lang="en-GB" noProof="0" dirty="0"/>
          </a:p>
        </p:txBody>
      </p:sp>
    </p:spTree>
    <p:extLst>
      <p:ext uri="{BB962C8B-B14F-4D97-AF65-F5344CB8AC3E}">
        <p14:creationId xmlns:p14="http://schemas.microsoft.com/office/powerpoint/2010/main" val="1015383942"/>
      </p:ext>
    </p:extLst>
  </p:cSld>
  <p:clrMapOvr>
    <a:masterClrMapping/>
  </p:clrMapOvr>
</p:notes>
</file>

<file path=ppt/notesSlides/notesSlide8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85</a:t>
            </a:fld>
            <a:endParaRPr lang="en-GB" noProof="0" dirty="0"/>
          </a:p>
        </p:txBody>
      </p:sp>
    </p:spTree>
    <p:extLst>
      <p:ext uri="{BB962C8B-B14F-4D97-AF65-F5344CB8AC3E}">
        <p14:creationId xmlns:p14="http://schemas.microsoft.com/office/powerpoint/2010/main" val="408713453"/>
      </p:ext>
    </p:extLst>
  </p:cSld>
  <p:clrMapOvr>
    <a:masterClrMapping/>
  </p:clrMapOvr>
</p:notes>
</file>

<file path=ppt/notesSlides/notesSlide8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noProof="0" dirty="0">
                <a:solidFill>
                  <a:schemeClr val="bg1"/>
                </a:solidFill>
              </a:rPr>
              <a:t>The purpose</a:t>
            </a:r>
            <a:r>
              <a:rPr lang="en-GB" baseline="0%" noProof="0" dirty="0">
                <a:solidFill>
                  <a:schemeClr val="bg1"/>
                </a:solidFill>
              </a:rPr>
              <a:t> of this group of slides is to illustrate the different levels of verification using a fictional « Change Payload mode » request.</a:t>
            </a:r>
          </a:p>
          <a:p>
            <a:pPr defTabSz="966612">
              <a:defRPr/>
            </a:pPr>
            <a:r>
              <a:rPr lang="en-GB" baseline="0%" noProof="0" dirty="0">
                <a:solidFill>
                  <a:schemeClr val="bg1"/>
                </a:solidFill>
              </a:rPr>
              <a:t>Routing stage: The request is sent to the OBC, and forwarded through the 1553 bus. The remote terminal is not responsible. A failed routing verification report is generated by the OBC. This is the only case where the responding entity is not the destination entity.</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86</a:t>
            </a:fld>
            <a:endParaRPr lang="en-GB" dirty="0"/>
          </a:p>
        </p:txBody>
      </p:sp>
    </p:spTree>
    <p:extLst>
      <p:ext uri="{BB962C8B-B14F-4D97-AF65-F5344CB8AC3E}">
        <p14:creationId xmlns:p14="http://schemas.microsoft.com/office/powerpoint/2010/main" val="1537769083"/>
      </p:ext>
    </p:extLst>
  </p:cSld>
  <p:clrMapOvr>
    <a:masterClrMapping/>
  </p:clrMapOvr>
</p:notes>
</file>

<file path=ppt/notesSlides/notesSlide8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a:solidFill>
                  <a:schemeClr val="bg1"/>
                </a:solidFill>
              </a:rPr>
              <a:t>The purpose</a:t>
            </a:r>
            <a:r>
              <a:rPr lang="en-GB" baseline="0%" dirty="0">
                <a:solidFill>
                  <a:schemeClr val="bg1"/>
                </a:solidFill>
              </a:rPr>
              <a:t> of this group of slides is to illustrate the different levels of verification using a fictional « Change Payload mode » request.</a:t>
            </a:r>
          </a:p>
          <a:p>
            <a:pPr defTabSz="966612">
              <a:defRPr/>
            </a:pPr>
            <a:r>
              <a:rPr lang="en-GB" baseline="0%" dirty="0">
                <a:solidFill>
                  <a:schemeClr val="bg1"/>
                </a:solidFill>
              </a:rPr>
              <a:t>Acceptance stage: The request has successfully been forwarded through the 1553 bus. The payload software checks that the provided mode parameter is correct. Failed acceptance verification report generated if the parameter is incorrect, successful acceptance verification report generated if the parameter is correct.</a:t>
            </a:r>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87</a:t>
            </a:fld>
            <a:endParaRPr lang="en-GB" dirty="0"/>
          </a:p>
        </p:txBody>
      </p:sp>
    </p:spTree>
    <p:extLst>
      <p:ext uri="{BB962C8B-B14F-4D97-AF65-F5344CB8AC3E}">
        <p14:creationId xmlns:p14="http://schemas.microsoft.com/office/powerpoint/2010/main" val="1537769083"/>
      </p:ext>
    </p:extLst>
  </p:cSld>
  <p:clrMapOvr>
    <a:masterClrMapping/>
  </p:clrMapOvr>
</p:notes>
</file>

<file path=ppt/notesSlides/notesSlide8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a:solidFill>
                  <a:schemeClr val="bg1"/>
                </a:solidFill>
              </a:rPr>
              <a:t>The purpose</a:t>
            </a:r>
            <a:r>
              <a:rPr lang="en-GB" baseline="0%" dirty="0">
                <a:solidFill>
                  <a:schemeClr val="bg1"/>
                </a:solidFill>
              </a:rPr>
              <a:t> of this group of slides is to illustrate the different levels of verification using a fictional « Change Payload mode » request.</a:t>
            </a:r>
          </a:p>
          <a:p>
            <a:pPr defTabSz="966612">
              <a:defRPr/>
            </a:pPr>
            <a:r>
              <a:rPr lang="en-GB" baseline="0%" dirty="0">
                <a:solidFill>
                  <a:schemeClr val="bg1"/>
                </a:solidFill>
              </a:rPr>
              <a:t>Start of execution stage: The request has successfully been forwarded through the 1553 bus and accepted by the payload. The payload software checks that its current state allows for switching its camera on. Failed start of execution report generated if the camera is not ready, successful start of execution report generated if the camera is ready. Upon generation of successful start of execution, the request starts being executed.</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88</a:t>
            </a:fld>
            <a:endParaRPr lang="en-GB" dirty="0"/>
          </a:p>
        </p:txBody>
      </p:sp>
    </p:spTree>
    <p:extLst>
      <p:ext uri="{BB962C8B-B14F-4D97-AF65-F5344CB8AC3E}">
        <p14:creationId xmlns:p14="http://schemas.microsoft.com/office/powerpoint/2010/main" val="1537769083"/>
      </p:ext>
    </p:extLst>
  </p:cSld>
  <p:clrMapOvr>
    <a:masterClrMapping/>
  </p:clrMapOvr>
</p:notes>
</file>

<file path=ppt/notesSlides/notesSlide8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a:solidFill>
                  <a:schemeClr val="bg1"/>
                </a:solidFill>
              </a:rPr>
              <a:t>The purpose</a:t>
            </a:r>
            <a:r>
              <a:rPr lang="en-GB" baseline="0%" dirty="0">
                <a:solidFill>
                  <a:schemeClr val="bg1"/>
                </a:solidFill>
              </a:rPr>
              <a:t> of this group of slides is to illustrate the different levels of verification using a fictional « Change Payload mode » request.</a:t>
            </a:r>
          </a:p>
          <a:p>
            <a:pPr defTabSz="966612">
              <a:defRPr/>
            </a:pPr>
            <a:r>
              <a:rPr lang="en-GB" baseline="0%" dirty="0">
                <a:solidFill>
                  <a:schemeClr val="bg1"/>
                </a:solidFill>
              </a:rPr>
              <a:t>Progress stage: The request has successfully been forwarded through the 1553 bus, accepted and started by the payload. The payload software executes the different steps linked to the mode change: Preheat, Activate a subsystem, and load its configuration. In this example, the first and last steps succeed, while the </a:t>
            </a:r>
            <a:r>
              <a:rPr lang="en-GB" baseline="0%" dirty="0" err="1">
                <a:solidFill>
                  <a:schemeClr val="bg1"/>
                </a:solidFill>
              </a:rPr>
              <a:t>secondfails</a:t>
            </a:r>
            <a:r>
              <a:rPr lang="en-GB" baseline="0%" dirty="0">
                <a:solidFill>
                  <a:schemeClr val="bg1"/>
                </a:solidFill>
              </a:rPr>
              <a:t>. Two successful progress of execution verification reports are generated, and a failed progress of execution verification report. </a:t>
            </a:r>
          </a:p>
          <a:p>
            <a:pPr defTabSz="966612">
              <a:defRPr/>
            </a:pPr>
            <a:r>
              <a:rPr lang="en-GB" baseline="0%" dirty="0">
                <a:solidFill>
                  <a:schemeClr val="bg1"/>
                </a:solidFill>
              </a:rPr>
              <a:t>Completion stage: Upon completion of the last step, a failed completion of execution report is generated by the payload, indicating that the mode change did not fully succeed. This slide also illustrates that a failed progress report does not necessarily stop the execution of the remaining steps of the execution profile.</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89</a:t>
            </a:fld>
            <a:endParaRPr lang="en-GB" dirty="0"/>
          </a:p>
        </p:txBody>
      </p:sp>
    </p:spTree>
    <p:extLst>
      <p:ext uri="{BB962C8B-B14F-4D97-AF65-F5344CB8AC3E}">
        <p14:creationId xmlns:p14="http://schemas.microsoft.com/office/powerpoint/2010/main" val="1537769083"/>
      </p:ext>
    </p:extLst>
  </p:cSld>
  <p:clrMapOvr>
    <a:masterClrMapping/>
  </p:clrMapOvr>
</p:notes>
</file>

<file path=ppt/notesSlides/notesSlide8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a:solidFill>
                  <a:schemeClr val="bg1"/>
                </a:solidFill>
              </a:rPr>
              <a:t>The purpose</a:t>
            </a:r>
            <a:r>
              <a:rPr lang="en-GB" baseline="0%" dirty="0">
                <a:solidFill>
                  <a:schemeClr val="bg1"/>
                </a:solidFill>
              </a:rPr>
              <a:t> of this group of slides is to illustrate the different levels of verification using a fictional « Change Payload mode » request.</a:t>
            </a:r>
          </a:p>
          <a:p>
            <a:pPr defTabSz="966612">
              <a:defRPr/>
            </a:pPr>
            <a:r>
              <a:rPr lang="en-GB" baseline="0%" dirty="0">
                <a:solidFill>
                  <a:schemeClr val="bg1"/>
                </a:solidFill>
              </a:rPr>
              <a:t>Progress stage: The request has successfully been forwarded through the 1553 bus, accepted and started by the payload. The payload software executes the different steps linked to the mode change: Preheat, Activate a subsystem, and load its configuration. In this example, the first and last steps succeed, while the </a:t>
            </a:r>
            <a:r>
              <a:rPr lang="en-GB" baseline="0%" dirty="0" err="1">
                <a:solidFill>
                  <a:schemeClr val="bg1"/>
                </a:solidFill>
              </a:rPr>
              <a:t>secondfails</a:t>
            </a:r>
            <a:r>
              <a:rPr lang="en-GB" baseline="0%" dirty="0">
                <a:solidFill>
                  <a:schemeClr val="bg1"/>
                </a:solidFill>
              </a:rPr>
              <a:t>. Two successful progress of execution verification reports are generated, and a failed progress of execution verification report. </a:t>
            </a:r>
          </a:p>
          <a:p>
            <a:pPr defTabSz="966612">
              <a:defRPr/>
            </a:pPr>
            <a:r>
              <a:rPr lang="en-GB" baseline="0%" dirty="0">
                <a:solidFill>
                  <a:schemeClr val="bg1"/>
                </a:solidFill>
              </a:rPr>
              <a:t>Completion stage: Upon completion of the last step, a failed completion of execution report is generated by the payload, indicating that the mode change did not fully succeed. This slide also illustrates that a failed progress report does not necessarily stop the execution of the remaining steps of the execution profile.</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90</a:t>
            </a:fld>
            <a:endParaRPr lang="en-GB" dirty="0"/>
          </a:p>
        </p:txBody>
      </p:sp>
    </p:spTree>
    <p:extLst>
      <p:ext uri="{BB962C8B-B14F-4D97-AF65-F5344CB8AC3E}">
        <p14:creationId xmlns:p14="http://schemas.microsoft.com/office/powerpoint/2010/main" val="1471941742"/>
      </p:ext>
    </p:extLst>
  </p:cSld>
  <p:clrMapOvr>
    <a:masterClrMapping/>
  </p:clrMapOvr>
</p:notes>
</file>

<file path=ppt/notesSlides/notesSlide8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a:solidFill>
                  <a:schemeClr val="bg1"/>
                </a:solidFill>
              </a:rPr>
              <a:t>The purpose</a:t>
            </a:r>
            <a:r>
              <a:rPr lang="en-GB" baseline="0%" dirty="0">
                <a:solidFill>
                  <a:schemeClr val="bg1"/>
                </a:solidFill>
              </a:rPr>
              <a:t> of this group of slides is to illustrate the different levels of verification using a fictional « Change Payload mode » request.</a:t>
            </a:r>
          </a:p>
          <a:p>
            <a:pPr defTabSz="966612">
              <a:defRPr/>
            </a:pPr>
            <a:r>
              <a:rPr lang="en-GB" baseline="0%" dirty="0">
                <a:solidFill>
                  <a:schemeClr val="bg1"/>
                </a:solidFill>
              </a:rPr>
              <a:t>Completion stage: If the third step is also successful, then a successful completion of execution verification report is generated.</a:t>
            </a:r>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91</a:t>
            </a:fld>
            <a:endParaRPr lang="en-GB" dirty="0"/>
          </a:p>
        </p:txBody>
      </p:sp>
    </p:spTree>
    <p:extLst>
      <p:ext uri="{BB962C8B-B14F-4D97-AF65-F5344CB8AC3E}">
        <p14:creationId xmlns:p14="http://schemas.microsoft.com/office/powerpoint/2010/main" val="1537769083"/>
      </p:ext>
    </p:extLst>
  </p:cSld>
  <p:clrMapOvr>
    <a:masterClrMapping/>
  </p:clrMapOvr>
</p:notes>
</file>

<file path=ppt/notesSlides/notesSlide8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92</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9</a:t>
            </a:fld>
            <a:endParaRPr lang="en-GB" noProof="0" dirty="0"/>
          </a:p>
        </p:txBody>
      </p:sp>
    </p:spTree>
    <p:extLst>
      <p:ext uri="{BB962C8B-B14F-4D97-AF65-F5344CB8AC3E}">
        <p14:creationId xmlns:p14="http://schemas.microsoft.com/office/powerpoint/2010/main" val="4192734239"/>
      </p:ext>
    </p:extLst>
  </p:cSld>
  <p:clrMapOvr>
    <a:masterClrMapping/>
  </p:clrMapOvr>
</p:notes>
</file>

<file path=ppt/notesSlides/notesSlide9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93</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9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94</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9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95</a:t>
            </a:fld>
            <a:endParaRPr lang="en-GB" noProof="0" dirty="0"/>
          </a:p>
        </p:txBody>
      </p:sp>
    </p:spTree>
    <p:extLst>
      <p:ext uri="{BB962C8B-B14F-4D97-AF65-F5344CB8AC3E}">
        <p14:creationId xmlns:p14="http://schemas.microsoft.com/office/powerpoint/2010/main" val="2450082708"/>
      </p:ext>
    </p:extLst>
  </p:cSld>
  <p:clrMapOvr>
    <a:masterClrMapping/>
  </p:clrMapOvr>
</p:notes>
</file>

<file path=ppt/notesSlides/notesSlide9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itchFamily="34" charset="0"/>
                <a:ea typeface="+mn-ea"/>
                <a:cs typeface="+mn-cs"/>
              </a:rPr>
              <a:t>Note that the decision to use progress reports in NOT a system decision (when tailoring),  but a request type definition decision whether it makes sense or not to report progress for each</a:t>
            </a:r>
            <a:r>
              <a:rPr lang="en-US" sz="1200" kern="1200" baseline="0%" dirty="0">
                <a:solidFill>
                  <a:schemeClr val="tx1"/>
                </a:solidFill>
                <a:effectLst/>
                <a:latin typeface="Calibri" pitchFamily="34" charset="0"/>
                <a:ea typeface="+mn-ea"/>
                <a:cs typeface="+mn-cs"/>
              </a:rPr>
              <a:t> </a:t>
            </a:r>
            <a:r>
              <a:rPr lang="en-US" sz="1200" kern="1200" dirty="0">
                <a:solidFill>
                  <a:schemeClr val="tx1"/>
                </a:solidFill>
                <a:effectLst/>
                <a:latin typeface="Calibri" pitchFamily="34" charset="0"/>
                <a:ea typeface="+mn-ea"/>
                <a:cs typeface="+mn-cs"/>
              </a:rPr>
              <a:t>particular request type.</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96</a:t>
            </a:fld>
            <a:endParaRPr lang="en-GB" noProof="0" dirty="0"/>
          </a:p>
        </p:txBody>
      </p:sp>
    </p:spTree>
    <p:extLst>
      <p:ext uri="{BB962C8B-B14F-4D97-AF65-F5344CB8AC3E}">
        <p14:creationId xmlns:p14="http://schemas.microsoft.com/office/powerpoint/2010/main" val="163833080"/>
      </p:ext>
    </p:extLst>
  </p:cSld>
  <p:clrMapOvr>
    <a:masterClrMapping/>
  </p:clrMapOvr>
</p:notes>
</file>

<file path=ppt/notesSlides/notesSlide9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Tailoring</a:t>
            </a:r>
            <a:r>
              <a:rPr lang="en-GB" baseline="0%" dirty="0"/>
              <a:t> options for service 1 are very limited </a:t>
            </a:r>
            <a:r>
              <a:rPr lang="en-GB" baseline="0%"/>
              <a:t>in PUS-C. </a:t>
            </a:r>
            <a:r>
              <a:rPr lang="en-GB" baseline="0%" dirty="0"/>
              <a:t>Only the way to report failed progress of execution notifications can be configured per application and per request (either through separate failed progress of execution verification reports, or gathered in a single failed completion of execution report).</a:t>
            </a:r>
          </a:p>
          <a:p>
            <a:r>
              <a:rPr lang="en-GB" baseline="0%" dirty="0"/>
              <a:t>In LPF, the question on how to report failed routing was answered by issuing acceptance failure reports, as it was the first available verification step. This posed a few practical issues considering acceptance failure reports could be generated by multiple sources on behalf of the responding application.</a:t>
            </a:r>
          </a:p>
          <a:p>
            <a:r>
              <a:rPr lang="en-GB" baseline="0%" dirty="0"/>
              <a:t>Any application that executes requests must provide service 1.</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97</a:t>
            </a:fld>
            <a:endParaRPr lang="en-GB" noProof="0" dirty="0"/>
          </a:p>
        </p:txBody>
      </p:sp>
    </p:spTree>
    <p:extLst>
      <p:ext uri="{BB962C8B-B14F-4D97-AF65-F5344CB8AC3E}">
        <p14:creationId xmlns:p14="http://schemas.microsoft.com/office/powerpoint/2010/main" val="3203657488"/>
      </p:ext>
    </p:extLst>
  </p:cSld>
  <p:clrMapOvr>
    <a:masterClrMapping/>
  </p:clrMapOvr>
</p:notes>
</file>

<file path=ppt/notesSlides/notesSlide9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noProof="0" smtClean="0"/>
              <a:pPr>
                <a:defRPr/>
              </a:pPr>
              <a:t>98</a:t>
            </a:fld>
            <a:endParaRPr lang="en-GB" noProof="0" dirty="0"/>
          </a:p>
        </p:txBody>
      </p:sp>
    </p:spTree>
    <p:extLst>
      <p:ext uri="{BB962C8B-B14F-4D97-AF65-F5344CB8AC3E}">
        <p14:creationId xmlns:p14="http://schemas.microsoft.com/office/powerpoint/2010/main" val="975451323"/>
      </p:ext>
    </p:extLst>
  </p:cSld>
  <p:clrMapOvr>
    <a:masterClrMapping/>
  </p:clrMapOvr>
</p:notes>
</file>

<file path=ppt/notesSlides/notesSlide9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Points to develop in this slide:</a:t>
            </a:r>
          </a:p>
          <a:p>
            <a:pPr marL="241653" indent="-241653">
              <a:buAutoNum type="arabicParenR"/>
            </a:pPr>
            <a:r>
              <a:rPr lang="en-GB" baseline="0%" dirty="0"/>
              <a:t>First bullet touches the deployment of the service in terms of condition codes. To be as detailed as possible, the natural tendency would be to have as many condition codes as possible, adopting a different one even for very similar failures. Practically, this means maintaining as many packet definitions as there are conditions codes, because the condition code determines the structure of the auxiliary parameters which are provided in the report. On the other hand, too generic condition codes means that in order to carry the complete information of the error report, the auxiliary parameter structure needs to be quite complex. The granularity of codes should be chosen so that no optionality exists in the auxiliary information.</a:t>
            </a:r>
          </a:p>
          <a:p>
            <a:pPr marL="241653" indent="-241653">
              <a:buAutoNum type="arabicParenR"/>
            </a:pPr>
            <a:r>
              <a:rPr lang="en-GB" baseline="0%" dirty="0"/>
              <a:t>The concept of completion, i.e. at which stage of the request execution the process can be considered as completed (and thus the completion of execution report can be produced) seems simple in natural language, but may not be so trivial in terms of implementation. Indeed, it is not always possible to follow-up the actual execution (for example, if a hardware process is triggered), and practically the completion report may sometimes be generated earlier. In that cases, operations will rely on other observables to assess the status of the request. These cases should be minimized to the maximum extent.</a:t>
            </a:r>
          </a:p>
          <a:p>
            <a:pPr marL="241653" indent="-241653">
              <a:buAutoNum type="arabicParenR"/>
            </a:pPr>
            <a:r>
              <a:rPr lang="en-GB" baseline="0%" dirty="0"/>
              <a:t>While the handling of service 1 reports by ground for real-time </a:t>
            </a:r>
            <a:r>
              <a:rPr lang="en-GB" baseline="0%" dirty="0" err="1"/>
              <a:t>telecommands</a:t>
            </a:r>
            <a:r>
              <a:rPr lang="en-GB" baseline="0%" dirty="0"/>
              <a:t> seems straightforward, one must consider that there are also on-board telecommand sources. In particular, some of these sources are considered « ground proxy », for which related service 1 reports are also forwarded to ground. This applies to </a:t>
            </a:r>
            <a:r>
              <a:rPr lang="en-GB" baseline="0%" dirty="0" err="1"/>
              <a:t>telecommands</a:t>
            </a:r>
            <a:r>
              <a:rPr lang="en-GB" baseline="0%" dirty="0"/>
              <a:t> released from an on-board scheduler, a request sequencer, or an event action service. For these commands, the ground station needs to know that they exist, so that it can correctly interpret service 1 report corresponding to the processing of the corresponding requests.</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99</a:t>
            </a:fld>
            <a:endParaRPr lang="en-GB" dirty="0"/>
          </a:p>
        </p:txBody>
      </p:sp>
    </p:spTree>
    <p:extLst>
      <p:ext uri="{BB962C8B-B14F-4D97-AF65-F5344CB8AC3E}">
        <p14:creationId xmlns:p14="http://schemas.microsoft.com/office/powerpoint/2010/main" val="773551338"/>
      </p:ext>
    </p:extLst>
  </p:cSld>
  <p:clrMapOvr>
    <a:masterClrMapping/>
  </p:clrMapOvr>
</p:notes>
</file>

<file path=ppt/notesSlides/notesSlide9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has been added after a discussion</a:t>
            </a:r>
            <a:r>
              <a:rPr lang="en-GB" baseline="0%" dirty="0"/>
              <a:t> during the dry run event, where it was argued that the progress reports ([1,5], [1,6]) could be replaced by event reports. While it is true that event reports may provide the same kind of visibility, especially when the reported progress information could also be triggered by another process than a request, using the progress reporting ensures that the reported information can be linked to its specific request.</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100</a:t>
            </a:fld>
            <a:endParaRPr lang="en-GB" dirty="0"/>
          </a:p>
        </p:txBody>
      </p:sp>
    </p:spTree>
    <p:extLst>
      <p:ext uri="{BB962C8B-B14F-4D97-AF65-F5344CB8AC3E}">
        <p14:creationId xmlns:p14="http://schemas.microsoft.com/office/powerpoint/2010/main" val="773551338"/>
      </p:ext>
    </p:extLst>
  </p:cSld>
  <p:clrMapOvr>
    <a:masterClrMapping/>
  </p:clrMapOvr>
</p:notes>
</file>

<file path=ppt/notesSlides/notesSlide9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Added </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101</a:t>
            </a:fld>
            <a:endParaRPr lang="en-GB" dirty="0"/>
          </a:p>
        </p:txBody>
      </p:sp>
    </p:spTree>
    <p:extLst>
      <p:ext uri="{BB962C8B-B14F-4D97-AF65-F5344CB8AC3E}">
        <p14:creationId xmlns:p14="http://schemas.microsoft.com/office/powerpoint/2010/main" val="2034060587"/>
      </p:ext>
    </p:extLst>
  </p:cSld>
  <p:clrMapOvr>
    <a:masterClrMapping/>
  </p:clrMapOvr>
</p:notes>
</file>

<file path=ppt/notesSlides/notesSlide9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Added to illustrate the change of logic within multiple instruction requests upon one single failure introduced in rev 1.</a:t>
            </a:r>
          </a:p>
        </p:txBody>
      </p:sp>
      <p:sp>
        <p:nvSpPr>
          <p:cNvPr id="4" name="Slide Number Placeholder 3"/>
          <p:cNvSpPr>
            <a:spLocks noGrp="1"/>
          </p:cNvSpPr>
          <p:nvPr>
            <p:ph type="sldNum" sz="quarter" idx="10"/>
          </p:nvPr>
        </p:nvSpPr>
        <p:spPr/>
        <p:txBody>
          <a:bodyPr/>
          <a:lstStyle/>
          <a:p>
            <a:pPr>
              <a:defRPr/>
            </a:pPr>
            <a:fld id="{D8DF57D7-2670-4E78-96DD-D9B22805124F}" type="slidenum">
              <a:rPr lang="en-GB" smtClean="0"/>
              <a:pPr>
                <a:defRPr/>
              </a:pPr>
              <a:t>102</a:t>
            </a:fld>
            <a:endParaRPr lang="en-GB" dirty="0"/>
          </a:p>
        </p:txBody>
      </p:sp>
    </p:spTree>
    <p:extLst>
      <p:ext uri="{BB962C8B-B14F-4D97-AF65-F5344CB8AC3E}">
        <p14:creationId xmlns:p14="http://schemas.microsoft.com/office/powerpoint/2010/main" val="3138461774"/>
      </p:ext>
    </p:extLst>
  </p:cSld>
  <p:clrMapOvr>
    <a:masterClrMapping/>
  </p:clrMapOvr>
</p:notes>
</file>

<file path=ppt/slideLayouts/_rels/slideLayout1.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3.png"/><Relationship Id="rId1" Type="http://purl.oclc.org/ooxml/officeDocument/relationships/slideMaster" Target="../slideMasters/slideMaster1.xml"/><Relationship Id="rId4" Type="http://purl.oclc.org/ooxml/officeDocument/relationships/image" Target="../media/image2.png"/></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showMasterSp="0" type="title" preserve="1">
  <p:cSld name="Title Slide">
    <p:spTree>
      <p:nvGrpSpPr>
        <p:cNvPr id="1" name=""/>
        <p:cNvGrpSpPr/>
        <p:nvPr/>
      </p:nvGrpSpPr>
      <p:grpSpPr>
        <a:xfrm>
          <a:off x="0" y="0"/>
          <a:ext cx="0" cy="0"/>
          <a:chOff x="0" y="0"/>
          <a:chExt cx="0" cy="0"/>
        </a:xfrm>
      </p:grpSpPr>
      <p:sp>
        <p:nvSpPr>
          <p:cNvPr id="56323" name="Rectangle 2"/>
          <p:cNvSpPr>
            <a:spLocks noGrp="1" noChangeArrowheads="1"/>
          </p:cNvSpPr>
          <p:nvPr>
            <p:ph type="subTitle" idx="1"/>
          </p:nvPr>
        </p:nvSpPr>
        <p:spPr>
          <a:xfrm>
            <a:off x="614361" y="3886200"/>
            <a:ext cx="7948800" cy="419100"/>
          </a:xfrm>
        </p:spPr>
        <p:txBody>
          <a:bodyPr wrap="square">
            <a:spAutoFit/>
          </a:bodyPr>
          <a:lstStyle>
            <a:lvl1pPr marL="0" indent="0">
              <a:buFont typeface="Verdana" pitchFamily="34" charset="0"/>
              <a:buNone/>
              <a:defRPr sz="1800"/>
            </a:lvl1pPr>
          </a:lstStyle>
          <a:p>
            <a:pPr lvl="0"/>
            <a:r>
              <a:rPr lang="en-GB" noProof="0" dirty="0"/>
              <a:t>Click to edit Master subtitle style</a:t>
            </a:r>
          </a:p>
        </p:txBody>
      </p:sp>
      <p:sp>
        <p:nvSpPr>
          <p:cNvPr id="56325" name="Rectangle 6"/>
          <p:cNvSpPr>
            <a:spLocks noGrp="1" noChangeArrowheads="1"/>
          </p:cNvSpPr>
          <p:nvPr>
            <p:ph type="ctrTitle"/>
          </p:nvPr>
        </p:nvSpPr>
        <p:spPr>
          <a:xfrm>
            <a:off x="587374" y="2574925"/>
            <a:ext cx="7947025" cy="579438"/>
          </a:xfrm>
        </p:spPr>
        <p:txBody>
          <a:bodyPr/>
          <a:lstStyle>
            <a:lvl1pPr>
              <a:defRPr sz="3200">
                <a:solidFill>
                  <a:schemeClr val="accent1"/>
                </a:solidFill>
              </a:defRPr>
            </a:lvl1pPr>
          </a:lstStyle>
          <a:p>
            <a:pPr lvl="0"/>
            <a:r>
              <a:rPr lang="en-GB" noProof="0" dirty="0"/>
              <a:t>Click to edit Master title style</a:t>
            </a:r>
          </a:p>
        </p:txBody>
      </p:sp>
      <p:pic>
        <p:nvPicPr>
          <p:cNvPr id="56341" name="Picture 22" descr="signature"/>
          <p:cNvPicPr>
            <a:picLocks noChangeAspect="1" noChangeArrowheads="1"/>
          </p:cNvPicPr>
          <p:nvPr userDrawn="1"/>
        </p:nvPicPr>
        <p:blipFill>
          <a:blip r:embed="rId2">
            <a:extLst>
              <a:ext uri="{28A0092B-C50C-407E-A947-70E740481C1C}">
                <a14:useLocalDpi xmlns:a14="http://schemas.microsoft.com/office/drawing/2010/main" val="0"/>
              </a:ext>
            </a:extLst>
          </a:blip>
          <a:srcRect l="84.271%" t="-8.163%"/>
          <a:stretch>
            <a:fillRect/>
          </a:stretch>
        </p:blipFill>
        <p:spPr bwMode="auto">
          <a:xfrm>
            <a:off x="7705725" y="6202363"/>
            <a:ext cx="14382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56344" name="Picture 24" descr="PPT_Header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204913"/>
          </a:xfrm>
          <a:prstGeom prst="rect">
            <a:avLst/>
          </a:prstGeom>
          <a:noFill/>
          <a:extLst>
            <a:ext uri="{909E8E84-426E-40DD-AFC4-6F175D3DCCD1}">
              <a14:hiddenFill xmlns:a14="http://schemas.microsoft.com/office/drawing/2010/main">
                <a:solidFill>
                  <a:srgbClr val="FFFFFF"/>
                </a:solidFill>
              </a14:hiddenFill>
            </a:ext>
          </a:extLst>
        </p:spPr>
      </p:pic>
      <p:pic>
        <p:nvPicPr>
          <p:cNvPr id="56345" name="Picture 25" descr="PPT_Header01" hidden="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1204913"/>
          </a:xfrm>
          <a:prstGeom prst="rect">
            <a:avLst/>
          </a:prstGeom>
          <a:noFill/>
          <a:extLst>
            <a:ext uri="{909E8E84-426E-40DD-AFC4-6F175D3DCCD1}">
              <a14:hiddenFill xmlns:a14="http://schemas.microsoft.com/office/drawing/2010/main">
                <a:solidFill>
                  <a:srgbClr val="FFFFFF"/>
                </a:solidFill>
              </a14:hiddenFill>
            </a:ext>
          </a:extLst>
        </p:spPr>
      </p:pic>
      <p:sp>
        <p:nvSpPr>
          <p:cNvPr id="56347" name="Text Box 27"/>
          <p:cNvSpPr txBox="1">
            <a:spLocks noChangeArrowheads="1"/>
          </p:cNvSpPr>
          <p:nvPr userDrawn="1"/>
        </p:nvSpPr>
        <p:spPr bwMode="auto">
          <a:xfrm>
            <a:off x="631825" y="6429375"/>
            <a:ext cx="50165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
              </a:spcBef>
            </a:pPr>
            <a:r>
              <a:rPr lang="en-GB" sz="800" noProof="0" dirty="0"/>
              <a:t>ESA UNCLASSIFIED – For Official Use</a:t>
            </a:r>
          </a:p>
        </p:txBody>
      </p:sp>
    </p:spTree>
  </p:cSld>
  <p:clrMapOvr>
    <a:masterClrMapping/>
  </p:clrMapOvr>
  <p:hf sldNum="0" hdr="0" dt="0"/>
</p:sldLayout>
</file>

<file path=ppt/slideLayouts/slideLayout10.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299954"/>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6400" y="409890"/>
            <a:ext cx="6105600" cy="400110"/>
          </a:xfrm>
        </p:spPr>
        <p:txBody>
          <a:bodyPr anchor="b"/>
          <a:lstStyle>
            <a:lvl1pPr algn="l">
              <a:defRPr sz="2000" b="1"/>
            </a:lvl1pPr>
          </a:lstStyle>
          <a:p>
            <a:r>
              <a:rPr lang="en-GB" noProof="0" dirty="0"/>
              <a:t>Click to edit Master title style</a:t>
            </a:r>
          </a:p>
        </p:txBody>
      </p:sp>
      <p:sp>
        <p:nvSpPr>
          <p:cNvPr id="3" name="Content Placeholder 2"/>
          <p:cNvSpPr>
            <a:spLocks noGrp="1"/>
          </p:cNvSpPr>
          <p:nvPr>
            <p:ph idx="1"/>
          </p:nvPr>
        </p:nvSpPr>
        <p:spPr>
          <a:xfrm>
            <a:off x="3575050" y="1666874"/>
            <a:ext cx="4968875" cy="4324351"/>
          </a:xfrm>
        </p:spPr>
        <p:txBody>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ext Placeholder 3"/>
          <p:cNvSpPr>
            <a:spLocks noGrp="1"/>
          </p:cNvSpPr>
          <p:nvPr>
            <p:ph type="body" sz="half" idx="2"/>
          </p:nvPr>
        </p:nvSpPr>
        <p:spPr>
          <a:xfrm>
            <a:off x="619125" y="1666800"/>
            <a:ext cx="2846388" cy="4324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noProof="0" dirty="0"/>
              <a:t>Click to edit Master text styles</a:t>
            </a:r>
          </a:p>
        </p:txBody>
      </p:sp>
    </p:spTree>
    <p:extLst>
      <p:ext uri="{BB962C8B-B14F-4D97-AF65-F5344CB8AC3E}">
        <p14:creationId xmlns:p14="http://schemas.microsoft.com/office/powerpoint/2010/main" val="741985168"/>
      </p:ext>
    </p:extLst>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2000" y="5069086"/>
            <a:ext cx="5932800" cy="307777"/>
          </a:xfrm>
        </p:spPr>
        <p:txBody>
          <a:bodyPr anchor="b"/>
          <a:lstStyle>
            <a:lvl1pPr algn="l">
              <a:defRPr sz="1400" b="1"/>
            </a:lvl1pPr>
          </a:lstStyle>
          <a:p>
            <a:r>
              <a:rPr lang="en-GB" noProof="0" dirty="0"/>
              <a:t>Click to edit Master title style</a:t>
            </a:r>
          </a:p>
        </p:txBody>
      </p:sp>
      <p:sp>
        <p:nvSpPr>
          <p:cNvPr id="3" name="Picture Placeholder 2"/>
          <p:cNvSpPr>
            <a:spLocks noGrp="1"/>
          </p:cNvSpPr>
          <p:nvPr>
            <p:ph type="pic" idx="1"/>
          </p:nvPr>
        </p:nvSpPr>
        <p:spPr>
          <a:xfrm>
            <a:off x="1601787" y="1666873"/>
            <a:ext cx="5932488" cy="3390901"/>
          </a:xfrm>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p>
        </p:txBody>
      </p:sp>
      <p:sp>
        <p:nvSpPr>
          <p:cNvPr id="4" name="Text Placeholder 3"/>
          <p:cNvSpPr>
            <a:spLocks noGrp="1"/>
          </p:cNvSpPr>
          <p:nvPr>
            <p:ph type="body" sz="half" idx="2"/>
          </p:nvPr>
        </p:nvSpPr>
        <p:spPr>
          <a:xfrm>
            <a:off x="1602000" y="5372100"/>
            <a:ext cx="5932800" cy="6191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noProof="0" dirty="0"/>
              <a:t>Click to edit Master text styles</a:t>
            </a:r>
          </a:p>
        </p:txBody>
      </p:sp>
    </p:spTree>
    <p:extLst>
      <p:ext uri="{BB962C8B-B14F-4D97-AF65-F5344CB8AC3E}">
        <p14:creationId xmlns:p14="http://schemas.microsoft.com/office/powerpoint/2010/main" val="2231501152"/>
      </p:ext>
    </p:extLst>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5475" y="381000"/>
            <a:ext cx="6863896" cy="427038"/>
          </a:xfrm>
        </p:spPr>
        <p:txBody>
          <a:bodyPr/>
          <a:lstStyle/>
          <a:p>
            <a:r>
              <a:rPr lang="en-GB" noProof="0" dirty="0"/>
              <a:t>Click to edit Master title style</a:t>
            </a:r>
          </a:p>
        </p:txBody>
      </p:sp>
      <p:sp>
        <p:nvSpPr>
          <p:cNvPr id="3" name="Content Placeholder 2"/>
          <p:cNvSpPr>
            <a:spLocks noGrp="1"/>
          </p:cNvSpPr>
          <p:nvPr>
            <p:ph idx="1"/>
          </p:nvPr>
        </p:nvSpPr>
        <p:spPr>
          <a:xfrm>
            <a:off x="615950" y="1469570"/>
            <a:ext cx="7905750" cy="4855029"/>
          </a:xfrm>
        </p:spPr>
        <p:txBody>
          <a:bodyPr/>
          <a:lstStyle>
            <a:lvl1pPr>
              <a:buClr>
                <a:srgbClr val="7030A0"/>
              </a:buClr>
              <a:defRPr/>
            </a:lvl1pPr>
            <a:lvl2pPr marL="868363" indent="-509588" defTabSz="898525">
              <a:buClr>
                <a:srgbClr val="7030A0"/>
              </a:buClr>
              <a:defRPr/>
            </a:lvl2pPr>
            <a:lvl3pPr>
              <a:buClr>
                <a:srgbClr val="7030A0"/>
              </a:buClr>
              <a:defRPr/>
            </a:lvl3pPr>
            <a:lvl4pPr>
              <a:buClr>
                <a:srgbClr val="7030A0"/>
              </a:buClr>
              <a:defRPr/>
            </a:lvl4pPr>
            <a:lvl5pPr>
              <a:buClr>
                <a:srgbClr val="7030A0"/>
              </a:buClr>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118801956"/>
      </p:ext>
    </p:extLst>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2000" y="4406898"/>
            <a:ext cx="7789050" cy="1323439"/>
          </a:xfrm>
        </p:spPr>
        <p:txBody>
          <a:bodyPr anchor="t"/>
          <a:lstStyle>
            <a:lvl1pPr algn="l">
              <a:defRPr sz="4000" b="1" cap="all">
                <a:solidFill>
                  <a:srgbClr val="0098DB"/>
                </a:solidFill>
              </a:defRPr>
            </a:lvl1pPr>
          </a:lstStyle>
          <a:p>
            <a:r>
              <a:rPr lang="en-GB" noProof="0" dirty="0"/>
              <a:t>Click to edit Master title style</a:t>
            </a:r>
          </a:p>
        </p:txBody>
      </p:sp>
      <p:sp>
        <p:nvSpPr>
          <p:cNvPr id="3" name="Text Placeholder 2"/>
          <p:cNvSpPr>
            <a:spLocks noGrp="1"/>
          </p:cNvSpPr>
          <p:nvPr>
            <p:ph type="body" idx="1"/>
          </p:nvPr>
        </p:nvSpPr>
        <p:spPr>
          <a:xfrm>
            <a:off x="612000" y="2906713"/>
            <a:ext cx="77890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noProof="0" dirty="0"/>
              <a:t>Click to edit Master text styles</a:t>
            </a:r>
          </a:p>
        </p:txBody>
      </p:sp>
    </p:spTree>
    <p:extLst>
      <p:ext uri="{BB962C8B-B14F-4D97-AF65-F5344CB8AC3E}">
        <p14:creationId xmlns:p14="http://schemas.microsoft.com/office/powerpoint/2010/main" val="3195031253"/>
      </p:ext>
    </p:extLst>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sz="half" idx="1"/>
          </p:nvPr>
        </p:nvSpPr>
        <p:spPr>
          <a:xfrm>
            <a:off x="615950" y="1673225"/>
            <a:ext cx="3889376" cy="4318000"/>
          </a:xfrm>
        </p:spPr>
        <p:txBody>
          <a:bodyPr/>
          <a:lstStyle>
            <a:lvl1pPr>
              <a:defRPr sz="12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p:nvPr>
        </p:nvSpPr>
        <p:spPr>
          <a:xfrm>
            <a:off x="4657723" y="1673225"/>
            <a:ext cx="3888000" cy="4318000"/>
          </a:xfrm>
        </p:spPr>
        <p:txBody>
          <a:bodyPr/>
          <a:lstStyle>
            <a:lvl1pPr>
              <a:defRPr sz="12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698672369"/>
      </p:ext>
    </p:extLst>
  </p:cSld>
  <p:clrMapOvr>
    <a:masterClrMapping/>
  </p:clrMapOvr>
</p:sldLayout>
</file>

<file path=ppt/slideLayouts/slideLayout5.xml><?xml version="1.0" encoding="utf-8"?>
<p:sldLayout xmlns:a="http://purl.oclc.org/ooxml/drawingml/main" xmlns:r="http://purl.oclc.org/ooxml/officeDocument/relationships" xmlns:p="http://purl.oclc.org/ooxml/presentationml/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6400" y="381600"/>
            <a:ext cx="6105600" cy="428400"/>
          </a:xfrm>
        </p:spPr>
        <p:txBody>
          <a:bodyPr/>
          <a:lstStyle>
            <a:lvl1pPr>
              <a:defRPr/>
            </a:lvl1pPr>
          </a:lstStyle>
          <a:p>
            <a:r>
              <a:rPr lang="en-GB" noProof="0" dirty="0"/>
              <a:t>Click to edit Master title style</a:t>
            </a:r>
          </a:p>
        </p:txBody>
      </p:sp>
      <p:sp>
        <p:nvSpPr>
          <p:cNvPr id="3" name="Text Placeholder 2"/>
          <p:cNvSpPr>
            <a:spLocks noGrp="1"/>
          </p:cNvSpPr>
          <p:nvPr>
            <p:ph type="body" idx="1"/>
          </p:nvPr>
        </p:nvSpPr>
        <p:spPr>
          <a:xfrm>
            <a:off x="619123" y="1666800"/>
            <a:ext cx="3895200" cy="496800"/>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5" name="Text Placeholder 4"/>
          <p:cNvSpPr>
            <a:spLocks noGrp="1"/>
          </p:cNvSpPr>
          <p:nvPr>
            <p:ph type="body" sz="quarter" idx="3"/>
          </p:nvPr>
        </p:nvSpPr>
        <p:spPr>
          <a:xfrm>
            <a:off x="4645025" y="1666875"/>
            <a:ext cx="3896416" cy="495324"/>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6" name="Content Placeholder 5"/>
          <p:cNvSpPr>
            <a:spLocks noGrp="1"/>
          </p:cNvSpPr>
          <p:nvPr>
            <p:ph sz="quarter" idx="4"/>
          </p:nvPr>
        </p:nvSpPr>
        <p:spPr>
          <a:xfrm>
            <a:off x="4645026" y="2174875"/>
            <a:ext cx="3898900" cy="3816350"/>
          </a:xfrm>
        </p:spPr>
        <p:txBody>
          <a:bodyPr/>
          <a:lstStyle>
            <a:lvl1pPr>
              <a:defRPr sz="12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5"/>
          <p:cNvSpPr>
            <a:spLocks noGrp="1"/>
          </p:cNvSpPr>
          <p:nvPr>
            <p:ph sz="quarter" idx="10"/>
          </p:nvPr>
        </p:nvSpPr>
        <p:spPr>
          <a:xfrm>
            <a:off x="619200" y="2174400"/>
            <a:ext cx="3898900" cy="3816350"/>
          </a:xfrm>
        </p:spPr>
        <p:txBody>
          <a:bodyPr/>
          <a:lstStyle>
            <a:lvl1pPr>
              <a:defRPr sz="12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4093887"/>
      </p:ext>
    </p:extLst>
  </p:cSld>
  <p:clrMapOvr>
    <a:masterClrMapping/>
  </p:clrMapOvr>
</p:sldLayout>
</file>

<file path=ppt/slideLayouts/slideLayout6.xml><?xml version="1.0" encoding="utf-8"?>
<p:sldLayout xmlns:a="http://purl.oclc.org/ooxml/drawingml/main" xmlns:r="http://purl.oclc.org/ooxml/officeDocument/relationships" xmlns:p="http://purl.oclc.org/ooxml/presentationml/main" preserve="1" userDrawn="1">
  <p:cSld name="subservice types">
    <p:spTree>
      <p:nvGrpSpPr>
        <p:cNvPr id="1" name=""/>
        <p:cNvGrpSpPr/>
        <p:nvPr/>
      </p:nvGrpSpPr>
      <p:grpSpPr>
        <a:xfrm>
          <a:off x="0" y="0"/>
          <a:ext cx="0" cy="0"/>
          <a:chOff x="0" y="0"/>
          <a:chExt cx="0" cy="0"/>
        </a:xfrm>
      </p:grpSpPr>
      <p:sp>
        <p:nvSpPr>
          <p:cNvPr id="4" name="Rectangle 3"/>
          <p:cNvSpPr/>
          <p:nvPr userDrawn="1"/>
        </p:nvSpPr>
        <p:spPr>
          <a:xfrm>
            <a:off x="304800" y="1391920"/>
            <a:ext cx="8392160" cy="4826000"/>
          </a:xfrm>
          <a:prstGeom prst="rect">
            <a:avLst/>
          </a:prstGeom>
          <a:solidFill>
            <a:schemeClr val="bg1"/>
          </a:solidFill>
          <a:ln>
            <a:solidFill>
              <a:srgbClr val="00B050"/>
            </a:solidFill>
            <a:prstDash val="dash"/>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626400" y="381600"/>
            <a:ext cx="6948292" cy="428400"/>
          </a:xfrm>
        </p:spPr>
        <p:txBody>
          <a:bodyPr/>
          <a:lstStyle>
            <a:lvl1pPr>
              <a:defRPr/>
            </a:lvl1pPr>
          </a:lstStyle>
          <a:p>
            <a:r>
              <a:rPr lang="en-GB" noProof="0" dirty="0"/>
              <a:t>Click to edit Master title style</a:t>
            </a:r>
          </a:p>
        </p:txBody>
      </p:sp>
      <p:sp>
        <p:nvSpPr>
          <p:cNvPr id="3" name="Text Placeholder 2"/>
          <p:cNvSpPr>
            <a:spLocks noGrp="1"/>
          </p:cNvSpPr>
          <p:nvPr>
            <p:ph type="body" idx="1"/>
          </p:nvPr>
        </p:nvSpPr>
        <p:spPr>
          <a:xfrm>
            <a:off x="447041" y="1531520"/>
            <a:ext cx="3957320" cy="360000"/>
          </a:xfrm>
        </p:spPr>
        <p:txBody>
          <a:bodyPr anchor="b"/>
          <a:lstStyle>
            <a:lvl1pPr marL="0" indent="0" algn="ctr">
              <a:buNone/>
              <a:defRPr sz="1400" b="1">
                <a:solidFill>
                  <a:srgbClr val="FF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7" name="Content Placeholder 5"/>
          <p:cNvSpPr>
            <a:spLocks noGrp="1"/>
          </p:cNvSpPr>
          <p:nvPr>
            <p:ph sz="quarter" idx="10"/>
          </p:nvPr>
        </p:nvSpPr>
        <p:spPr>
          <a:xfrm>
            <a:off x="447041" y="1901680"/>
            <a:ext cx="3957319" cy="1796560"/>
          </a:xfrm>
          <a:ln w="25400">
            <a:solidFill>
              <a:srgbClr val="FF0000"/>
            </a:solidFill>
            <a:prstDash val="dash"/>
          </a:ln>
        </p:spPr>
        <p:txBody>
          <a:bodyPr/>
          <a:lstStyle>
            <a:lvl1pPr marL="0" indent="0">
              <a:buFont typeface="Arial" panose="020B0604020202020204" pitchFamily="34" charset="0"/>
              <a:buNone/>
              <a:defRPr sz="12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endParaRPr lang="en-GB" noProof="0" dirty="0"/>
          </a:p>
        </p:txBody>
      </p:sp>
      <p:sp>
        <p:nvSpPr>
          <p:cNvPr id="10" name="Text Placeholder 2"/>
          <p:cNvSpPr>
            <a:spLocks noGrp="1"/>
          </p:cNvSpPr>
          <p:nvPr>
            <p:ph type="body" idx="11"/>
          </p:nvPr>
        </p:nvSpPr>
        <p:spPr>
          <a:xfrm>
            <a:off x="4572000" y="1531520"/>
            <a:ext cx="3957320" cy="360000"/>
          </a:xfrm>
        </p:spPr>
        <p:txBody>
          <a:bodyPr anchor="b"/>
          <a:lstStyle>
            <a:lvl1pPr marL="0" indent="0" algn="ctr">
              <a:buNone/>
              <a:defRPr sz="1400" b="1">
                <a:solidFill>
                  <a:srgbClr val="FF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11" name="Content Placeholder 5"/>
          <p:cNvSpPr>
            <a:spLocks noGrp="1"/>
          </p:cNvSpPr>
          <p:nvPr>
            <p:ph sz="quarter" idx="12"/>
          </p:nvPr>
        </p:nvSpPr>
        <p:spPr>
          <a:xfrm>
            <a:off x="4572000" y="1922000"/>
            <a:ext cx="3957319" cy="1796560"/>
          </a:xfrm>
          <a:ln w="25400">
            <a:solidFill>
              <a:srgbClr val="FF0000"/>
            </a:solidFill>
            <a:prstDash val="dash"/>
          </a:ln>
        </p:spPr>
        <p:txBody>
          <a:bodyPr/>
          <a:lstStyle>
            <a:lvl1pPr marL="0" indent="0">
              <a:buFont typeface="Arial" panose="020B0604020202020204" pitchFamily="34" charset="0"/>
              <a:buNone/>
              <a:defRPr sz="12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endParaRPr lang="en-GB" noProof="0" dirty="0"/>
          </a:p>
        </p:txBody>
      </p:sp>
      <p:sp>
        <p:nvSpPr>
          <p:cNvPr id="17" name="Text Placeholder 2"/>
          <p:cNvSpPr>
            <a:spLocks noGrp="1"/>
          </p:cNvSpPr>
          <p:nvPr>
            <p:ph type="body" idx="13"/>
          </p:nvPr>
        </p:nvSpPr>
        <p:spPr>
          <a:xfrm>
            <a:off x="447040" y="3874720"/>
            <a:ext cx="3957320" cy="360000"/>
          </a:xfrm>
        </p:spPr>
        <p:txBody>
          <a:bodyPr anchor="b"/>
          <a:lstStyle>
            <a:lvl1pPr marL="0" indent="0" algn="ctr">
              <a:buNone/>
              <a:defRPr sz="1400" b="1">
                <a:solidFill>
                  <a:srgbClr val="FF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18" name="Content Placeholder 5"/>
          <p:cNvSpPr>
            <a:spLocks noGrp="1"/>
          </p:cNvSpPr>
          <p:nvPr>
            <p:ph sz="quarter" idx="14"/>
          </p:nvPr>
        </p:nvSpPr>
        <p:spPr>
          <a:xfrm>
            <a:off x="447040" y="4244880"/>
            <a:ext cx="3957319" cy="1796560"/>
          </a:xfrm>
          <a:ln w="25400">
            <a:solidFill>
              <a:srgbClr val="FF0000"/>
            </a:solidFill>
            <a:prstDash val="dash"/>
          </a:ln>
        </p:spPr>
        <p:txBody>
          <a:bodyPr/>
          <a:lstStyle>
            <a:lvl1pPr marL="0" indent="0">
              <a:buFont typeface="Arial" panose="020B0604020202020204" pitchFamily="34" charset="0"/>
              <a:buNone/>
              <a:defRPr sz="12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endParaRPr lang="en-GB" noProof="0" dirty="0"/>
          </a:p>
        </p:txBody>
      </p:sp>
      <p:sp>
        <p:nvSpPr>
          <p:cNvPr id="19" name="Text Placeholder 2"/>
          <p:cNvSpPr>
            <a:spLocks noGrp="1"/>
          </p:cNvSpPr>
          <p:nvPr>
            <p:ph type="body" idx="15"/>
          </p:nvPr>
        </p:nvSpPr>
        <p:spPr>
          <a:xfrm>
            <a:off x="4571999" y="3874720"/>
            <a:ext cx="3957320" cy="360000"/>
          </a:xfrm>
        </p:spPr>
        <p:txBody>
          <a:bodyPr anchor="b"/>
          <a:lstStyle>
            <a:lvl1pPr marL="0" indent="0" algn="ctr">
              <a:buNone/>
              <a:defRPr sz="1400" b="1">
                <a:solidFill>
                  <a:srgbClr val="FF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20" name="Content Placeholder 5"/>
          <p:cNvSpPr>
            <a:spLocks noGrp="1"/>
          </p:cNvSpPr>
          <p:nvPr>
            <p:ph sz="quarter" idx="16"/>
          </p:nvPr>
        </p:nvSpPr>
        <p:spPr>
          <a:xfrm>
            <a:off x="4571999" y="4244880"/>
            <a:ext cx="3957319" cy="1796560"/>
          </a:xfrm>
          <a:ln w="25400">
            <a:solidFill>
              <a:srgbClr val="FF0000"/>
            </a:solidFill>
            <a:prstDash val="dash"/>
          </a:ln>
        </p:spPr>
        <p:txBody>
          <a:bodyPr/>
          <a:lstStyle>
            <a:lvl1pPr marL="0" indent="0">
              <a:buFont typeface="Arial" panose="020B0604020202020204" pitchFamily="34" charset="0"/>
              <a:buNone/>
              <a:defRPr sz="12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endParaRPr lang="en-GB" noProof="0" dirty="0"/>
          </a:p>
        </p:txBody>
      </p:sp>
    </p:spTree>
    <p:extLst>
      <p:ext uri="{BB962C8B-B14F-4D97-AF65-F5344CB8AC3E}">
        <p14:creationId xmlns:p14="http://schemas.microsoft.com/office/powerpoint/2010/main" val="498265084"/>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preserve="1" userDrawn="1">
  <p:cSld name="service types">
    <p:spTree>
      <p:nvGrpSpPr>
        <p:cNvPr id="1" name=""/>
        <p:cNvGrpSpPr/>
        <p:nvPr/>
      </p:nvGrpSpPr>
      <p:grpSpPr>
        <a:xfrm>
          <a:off x="0" y="0"/>
          <a:ext cx="0" cy="0"/>
          <a:chOff x="0" y="0"/>
          <a:chExt cx="0" cy="0"/>
        </a:xfrm>
      </p:grpSpPr>
      <p:sp>
        <p:nvSpPr>
          <p:cNvPr id="2" name="Title 1"/>
          <p:cNvSpPr>
            <a:spLocks noGrp="1"/>
          </p:cNvSpPr>
          <p:nvPr>
            <p:ph type="title"/>
          </p:nvPr>
        </p:nvSpPr>
        <p:spPr>
          <a:xfrm>
            <a:off x="626400" y="381600"/>
            <a:ext cx="6948292" cy="428400"/>
          </a:xfrm>
        </p:spPr>
        <p:txBody>
          <a:bodyPr/>
          <a:lstStyle>
            <a:lvl1pPr>
              <a:defRPr baseline="0%"/>
            </a:lvl1pPr>
          </a:lstStyle>
          <a:p>
            <a:r>
              <a:rPr lang="en-GB" noProof="0" dirty="0"/>
              <a:t>Click to edit Master title style</a:t>
            </a:r>
          </a:p>
        </p:txBody>
      </p:sp>
      <p:sp>
        <p:nvSpPr>
          <p:cNvPr id="10" name="Text Placeholder 2"/>
          <p:cNvSpPr>
            <a:spLocks noGrp="1"/>
          </p:cNvSpPr>
          <p:nvPr>
            <p:ph type="body" idx="11"/>
          </p:nvPr>
        </p:nvSpPr>
        <p:spPr>
          <a:xfrm>
            <a:off x="5013960" y="1272743"/>
            <a:ext cx="3882904" cy="335077"/>
          </a:xfrm>
        </p:spPr>
        <p:txBody>
          <a:bodyPr anchor="b"/>
          <a:lstStyle>
            <a:lvl1pPr marL="0" indent="0" algn="ctr">
              <a:buNone/>
              <a:defRPr sz="1400" b="1">
                <a:solidFill>
                  <a:srgbClr val="00B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11" name="Content Placeholder 5"/>
          <p:cNvSpPr>
            <a:spLocks noGrp="1"/>
          </p:cNvSpPr>
          <p:nvPr>
            <p:ph sz="quarter" idx="12"/>
          </p:nvPr>
        </p:nvSpPr>
        <p:spPr>
          <a:xfrm>
            <a:off x="5013960" y="1607820"/>
            <a:ext cx="3987427" cy="4681769"/>
          </a:xfrm>
          <a:ln w="25400">
            <a:solidFill>
              <a:srgbClr val="00B050"/>
            </a:solidFill>
            <a:prstDash val="dash"/>
          </a:ln>
        </p:spPr>
        <p:txBody>
          <a:bodyPr/>
          <a:lstStyle>
            <a:lvl1pPr marL="0" indent="0">
              <a:buFont typeface="Arial" panose="020B0604020202020204" pitchFamily="34" charset="0"/>
              <a:buNone/>
              <a:defRPr sz="11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endParaRPr lang="en-GB" noProof="0" dirty="0"/>
          </a:p>
        </p:txBody>
      </p:sp>
    </p:spTree>
    <p:extLst>
      <p:ext uri="{BB962C8B-B14F-4D97-AF65-F5344CB8AC3E}">
        <p14:creationId xmlns:p14="http://schemas.microsoft.com/office/powerpoint/2010/main" val="4041904133"/>
      </p:ext>
    </p:extLst>
  </p:cSld>
  <p:clrMapOvr>
    <a:masterClrMapping/>
  </p:clrMapOvr>
</p:sldLayout>
</file>

<file path=ppt/slideLayouts/slideLayout8.xml><?xml version="1.0" encoding="utf-8"?>
<p:sldLayout xmlns:a="http://purl.oclc.org/ooxml/drawingml/main" xmlns:r="http://purl.oclc.org/ooxml/officeDocument/relationships" xmlns:p="http://purl.oclc.org/ooxml/presentationml/main" preserve="1" userDrawn="1">
  <p:cSld name="Set">
    <p:spTree>
      <p:nvGrpSpPr>
        <p:cNvPr id="1" name=""/>
        <p:cNvGrpSpPr/>
        <p:nvPr/>
      </p:nvGrpSpPr>
      <p:grpSpPr>
        <a:xfrm>
          <a:off x="0" y="0"/>
          <a:ext cx="0" cy="0"/>
          <a:chOff x="0" y="0"/>
          <a:chExt cx="0" cy="0"/>
        </a:xfrm>
      </p:grpSpPr>
      <p:sp>
        <p:nvSpPr>
          <p:cNvPr id="2" name="Title 1"/>
          <p:cNvSpPr>
            <a:spLocks noGrp="1"/>
          </p:cNvSpPr>
          <p:nvPr>
            <p:ph type="title"/>
          </p:nvPr>
        </p:nvSpPr>
        <p:spPr>
          <a:xfrm>
            <a:off x="626400" y="381600"/>
            <a:ext cx="6948292" cy="428400"/>
          </a:xfrm>
        </p:spPr>
        <p:txBody>
          <a:bodyPr/>
          <a:lstStyle>
            <a:lvl1pPr>
              <a:defRPr baseline="0%"/>
            </a:lvl1pPr>
          </a:lstStyle>
          <a:p>
            <a:r>
              <a:rPr lang="en-GB" noProof="0" dirty="0"/>
              <a:t>Click to edit Master title style</a:t>
            </a:r>
          </a:p>
        </p:txBody>
      </p:sp>
      <p:sp>
        <p:nvSpPr>
          <p:cNvPr id="10" name="Text Placeholder 2"/>
          <p:cNvSpPr>
            <a:spLocks noGrp="1"/>
          </p:cNvSpPr>
          <p:nvPr>
            <p:ph type="body" idx="11"/>
          </p:nvPr>
        </p:nvSpPr>
        <p:spPr>
          <a:xfrm>
            <a:off x="5013960" y="1272743"/>
            <a:ext cx="3882904" cy="335077"/>
          </a:xfrm>
        </p:spPr>
        <p:txBody>
          <a:bodyPr anchor="b"/>
          <a:lstStyle>
            <a:lvl1pPr marL="0" indent="0" algn="ctr">
              <a:buNone/>
              <a:defRPr sz="1400" b="1">
                <a:solidFill>
                  <a:srgbClr val="7030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11" name="Content Placeholder 5"/>
          <p:cNvSpPr>
            <a:spLocks noGrp="1"/>
          </p:cNvSpPr>
          <p:nvPr>
            <p:ph sz="quarter" idx="12"/>
          </p:nvPr>
        </p:nvSpPr>
        <p:spPr>
          <a:xfrm>
            <a:off x="5013960" y="1607820"/>
            <a:ext cx="3987427" cy="4681769"/>
          </a:xfrm>
          <a:ln w="25400">
            <a:solidFill>
              <a:srgbClr val="7030A0"/>
            </a:solidFill>
            <a:prstDash val="dash"/>
          </a:ln>
        </p:spPr>
        <p:txBody>
          <a:bodyPr/>
          <a:lstStyle>
            <a:lvl1pPr marL="0" indent="0">
              <a:buFont typeface="Arial" panose="020B0604020202020204" pitchFamily="34" charset="0"/>
              <a:buNone/>
              <a:defRPr sz="11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endParaRPr lang="en-GB" noProof="0" dirty="0"/>
          </a:p>
        </p:txBody>
      </p:sp>
    </p:spTree>
    <p:extLst>
      <p:ext uri="{BB962C8B-B14F-4D97-AF65-F5344CB8AC3E}">
        <p14:creationId xmlns:p14="http://schemas.microsoft.com/office/powerpoint/2010/main" val="3718346692"/>
      </p:ext>
    </p:extLst>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Tree>
    <p:extLst>
      <p:ext uri="{BB962C8B-B14F-4D97-AF65-F5344CB8AC3E}">
        <p14:creationId xmlns:p14="http://schemas.microsoft.com/office/powerpoint/2010/main" val="3391654558"/>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theme" Target="../theme/theme1.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2" Type="http://purl.oclc.org/ooxml/officeDocument/relationships/slideLayout" Target="../slideLayouts/slideLayout2.xml"/><Relationship Id="rId16" Type="http://purl.oclc.org/ooxml/officeDocument/relationships/image" Target="../media/image3.png"/><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5" Type="http://purl.oclc.org/ooxml/officeDocument/relationships/image" Target="../media/image2.png"/><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image" Target="../media/image1.png"/></Relationships>
</file>

<file path=ppt/slideMasters/slideMaster1.xml><?xml version="1.0" encoding="utf-8"?>
<p:sldMaster xmlns:a="http://purl.oclc.org/ooxml/drawingml/main" xmlns:r="http://purl.oclc.org/ooxml/officeDocument/relationships" xmlns:p="http://purl.oclc.org/ooxml/presentationml/main" preserve="1">
  <p:cSld>
    <p:bg>
      <p:bgPr>
        <a:solidFill>
          <a:schemeClr val="bg1"/>
        </a:solidFill>
        <a:effectLst/>
      </p:bgPr>
    </p:bg>
    <p:spTree>
      <p:nvGrpSpPr>
        <p:cNvPr id="1" name=""/>
        <p:cNvGrpSpPr/>
        <p:nvPr/>
      </p:nvGrpSpPr>
      <p:grpSpPr>
        <a:xfrm>
          <a:off x="0" y="0"/>
          <a:ext cx="0" cy="0"/>
          <a:chOff x="0" y="0"/>
          <a:chExt cx="0" cy="0"/>
        </a:xfrm>
      </p:grpSpPr>
      <p:pic>
        <p:nvPicPr>
          <p:cNvPr id="55331" name="Picture 35" descr="PPT_Header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1204913"/>
          </a:xfrm>
          <a:prstGeom prst="rect">
            <a:avLst/>
          </a:prstGeom>
          <a:noFill/>
          <a:extLst>
            <a:ext uri="{909E8E84-426E-40DD-AFC4-6F175D3DCCD1}">
              <a14:hiddenFill xmlns:a14="http://schemas.microsoft.com/office/drawing/2010/main">
                <a:solidFill>
                  <a:srgbClr val="FFFFFF"/>
                </a:solidFill>
              </a14:hiddenFill>
            </a:ext>
          </a:extLst>
        </p:spPr>
      </p:pic>
      <p:pic>
        <p:nvPicPr>
          <p:cNvPr id="55332" name="Picture 36" descr="PPT_Header01"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1204913"/>
          </a:xfrm>
          <a:prstGeom prst="rect">
            <a:avLst/>
          </a:prstGeom>
          <a:noFill/>
          <a:extLst>
            <a:ext uri="{909E8E84-426E-40DD-AFC4-6F175D3DCCD1}">
              <a14:hiddenFill xmlns:a14="http://schemas.microsoft.com/office/drawing/2010/main">
                <a:solidFill>
                  <a:srgbClr val="FFFFFF"/>
                </a:solidFill>
              </a14:hiddenFill>
            </a:ext>
          </a:extLst>
        </p:spPr>
      </p:pic>
      <p:pic>
        <p:nvPicPr>
          <p:cNvPr id="55321" name="Picture 22" descr="signature"/>
          <p:cNvPicPr>
            <a:picLocks noChangeAspect="1" noChangeArrowheads="1"/>
          </p:cNvPicPr>
          <p:nvPr/>
        </p:nvPicPr>
        <p:blipFill>
          <a:blip r:embed="rId16">
            <a:extLst>
              <a:ext uri="{28A0092B-C50C-407E-A947-70E740481C1C}">
                <a14:useLocalDpi xmlns:a14="http://schemas.microsoft.com/office/drawing/2010/main" val="0"/>
              </a:ext>
            </a:extLst>
          </a:blip>
          <a:srcRect l="84.271%" t="-8.163%"/>
          <a:stretch>
            <a:fillRect/>
          </a:stretch>
        </p:blipFill>
        <p:spPr bwMode="auto">
          <a:xfrm>
            <a:off x="7705725" y="6408103"/>
            <a:ext cx="14382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55299" name="Rectangle 2"/>
          <p:cNvSpPr>
            <a:spLocks noGrp="1" noChangeArrowheads="1"/>
          </p:cNvSpPr>
          <p:nvPr>
            <p:ph type="body" idx="1"/>
          </p:nvPr>
        </p:nvSpPr>
        <p:spPr bwMode="auto">
          <a:xfrm>
            <a:off x="615950" y="1673225"/>
            <a:ext cx="790575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5301" name="Rectangle 6"/>
          <p:cNvSpPr>
            <a:spLocks noGrp="1" noChangeArrowheads="1"/>
          </p:cNvSpPr>
          <p:nvPr>
            <p:ph type="title"/>
          </p:nvPr>
        </p:nvSpPr>
        <p:spPr bwMode="auto">
          <a:xfrm>
            <a:off x="625475" y="381000"/>
            <a:ext cx="61055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ctr" anchorCtr="0" compatLnSpc="1">
            <a:prstTxWarp prst="textNoShape">
              <a:avLst/>
            </a:prstTxWarp>
            <a:spAutoFit/>
          </a:bodyPr>
          <a:lstStyle/>
          <a:p>
            <a:pPr lvl="0"/>
            <a:r>
              <a:rPr lang="en-US"/>
              <a:t>Click to edit Master title style</a:t>
            </a:r>
            <a:endParaRPr lang="en-GB" dirty="0"/>
          </a:p>
        </p:txBody>
      </p:sp>
      <p:sp>
        <p:nvSpPr>
          <p:cNvPr id="55330" name="Text Box 34"/>
          <p:cNvSpPr txBox="1">
            <a:spLocks noChangeAspect="1" noChangeArrowheads="1"/>
          </p:cNvSpPr>
          <p:nvPr/>
        </p:nvSpPr>
        <p:spPr bwMode="auto">
          <a:xfrm>
            <a:off x="2781300" y="6551295"/>
            <a:ext cx="5277588" cy="2659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
              </a:spcBef>
            </a:pPr>
            <a:r>
              <a:rPr lang="en-GB" sz="800" noProof="1">
                <a:solidFill>
                  <a:schemeClr val="bg2"/>
                </a:solidFill>
              </a:rPr>
              <a:t>ECSS-E-ST-70-41C</a:t>
            </a:r>
            <a:r>
              <a:rPr lang="en-GB" sz="800" baseline="0%" noProof="1">
                <a:solidFill>
                  <a:schemeClr val="bg2"/>
                </a:solidFill>
              </a:rPr>
              <a:t> Training</a:t>
            </a:r>
            <a:r>
              <a:rPr lang="en-GB" sz="800" noProof="1">
                <a:solidFill>
                  <a:schemeClr val="bg2"/>
                </a:solidFill>
              </a:rPr>
              <a:t> | 15/03/2023 | Slide  </a:t>
            </a:r>
            <a:fld id="{7FABEFCA-E179-427C-8A25-94B334A08D33}" type="slidenum">
              <a:rPr lang="en-GB" sz="800" noProof="1" smtClean="0">
                <a:solidFill>
                  <a:schemeClr val="bg2"/>
                </a:solidFill>
              </a:rPr>
              <a:t>‹#›</a:t>
            </a:fld>
            <a:endParaRPr lang="en-GB" sz="800" noProof="1">
              <a:solidFill>
                <a:schemeClr val="bg2"/>
              </a:solidFill>
            </a:endParaRPr>
          </a:p>
        </p:txBody>
      </p:sp>
      <p:sp>
        <p:nvSpPr>
          <p:cNvPr id="55334" name="Text Box 38"/>
          <p:cNvSpPr txBox="1">
            <a:spLocks noChangeArrowheads="1"/>
          </p:cNvSpPr>
          <p:nvPr/>
        </p:nvSpPr>
        <p:spPr bwMode="auto">
          <a:xfrm>
            <a:off x="631825" y="6551295"/>
            <a:ext cx="214947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
              </a:spcBef>
            </a:pPr>
            <a:r>
              <a:rPr lang="en-US" sz="800" noProof="0" dirty="0"/>
              <a:t>ESA UNCLASSIFIED – For Official Use</a:t>
            </a:r>
            <a:endParaRPr lang="en-GB" sz="800" noProof="0" dirty="0"/>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8" r:id="rId6"/>
    <p:sldLayoutId id="2147483939" r:id="rId7"/>
    <p:sldLayoutId id="2147483940" r:id="rId8"/>
    <p:sldLayoutId id="2147483934" r:id="rId9"/>
    <p:sldLayoutId id="2147483935" r:id="rId10"/>
    <p:sldLayoutId id="2147483936" r:id="rId11"/>
    <p:sldLayoutId id="2147483937" r:id="rId12"/>
  </p:sldLayoutIdLst>
  <p:hf sldNum="0" hdr="0" dt="0"/>
  <p:txStyles>
    <p:titleStyle>
      <a:lvl1pPr algn="l" rtl="0" eaLnBrk="1" fontAlgn="base" hangingPunct="1">
        <a:spcBef>
          <a:spcPct val="0%"/>
        </a:spcBef>
        <a:spcAft>
          <a:spcPct val="0%"/>
        </a:spcAft>
        <a:defRPr sz="2200" b="1">
          <a:solidFill>
            <a:schemeClr val="bg1"/>
          </a:solidFill>
          <a:latin typeface="+mj-lt"/>
          <a:ea typeface="+mj-ea"/>
          <a:cs typeface="+mj-cs"/>
        </a:defRPr>
      </a:lvl1pPr>
      <a:lvl2pPr algn="l" rtl="0" eaLnBrk="1" fontAlgn="base" hangingPunct="1">
        <a:spcBef>
          <a:spcPct val="0%"/>
        </a:spcBef>
        <a:spcAft>
          <a:spcPct val="0%"/>
        </a:spcAft>
        <a:defRPr sz="2200" b="1">
          <a:solidFill>
            <a:schemeClr val="bg1"/>
          </a:solidFill>
          <a:latin typeface="Verdana" pitchFamily="34" charset="0"/>
        </a:defRPr>
      </a:lvl2pPr>
      <a:lvl3pPr algn="l" rtl="0" eaLnBrk="1" fontAlgn="base" hangingPunct="1">
        <a:spcBef>
          <a:spcPct val="0%"/>
        </a:spcBef>
        <a:spcAft>
          <a:spcPct val="0%"/>
        </a:spcAft>
        <a:defRPr sz="2200" b="1">
          <a:solidFill>
            <a:schemeClr val="bg1"/>
          </a:solidFill>
          <a:latin typeface="Verdana" pitchFamily="34" charset="0"/>
        </a:defRPr>
      </a:lvl3pPr>
      <a:lvl4pPr algn="l" rtl="0" eaLnBrk="1" fontAlgn="base" hangingPunct="1">
        <a:spcBef>
          <a:spcPct val="0%"/>
        </a:spcBef>
        <a:spcAft>
          <a:spcPct val="0%"/>
        </a:spcAft>
        <a:defRPr sz="2200" b="1">
          <a:solidFill>
            <a:schemeClr val="bg1"/>
          </a:solidFill>
          <a:latin typeface="Verdana" pitchFamily="34" charset="0"/>
        </a:defRPr>
      </a:lvl4pPr>
      <a:lvl5pPr algn="l" rtl="0" eaLnBrk="1" fontAlgn="base" hangingPunct="1">
        <a:spcBef>
          <a:spcPct val="0%"/>
        </a:spcBef>
        <a:spcAft>
          <a:spcPct val="0%"/>
        </a:spcAft>
        <a:defRPr sz="2200" b="1">
          <a:solidFill>
            <a:schemeClr val="bg1"/>
          </a:solidFill>
          <a:latin typeface="Verdana" pitchFamily="34" charset="0"/>
        </a:defRPr>
      </a:lvl5pPr>
      <a:lvl6pPr marL="457200" algn="l" rtl="0" eaLnBrk="1" fontAlgn="base" hangingPunct="1">
        <a:spcBef>
          <a:spcPct val="0%"/>
        </a:spcBef>
        <a:spcAft>
          <a:spcPct val="0%"/>
        </a:spcAft>
        <a:defRPr sz="2200" b="1">
          <a:solidFill>
            <a:schemeClr val="bg1"/>
          </a:solidFill>
          <a:latin typeface="Verdana" pitchFamily="34" charset="0"/>
        </a:defRPr>
      </a:lvl6pPr>
      <a:lvl7pPr marL="914400" algn="l" rtl="0" eaLnBrk="1" fontAlgn="base" hangingPunct="1">
        <a:spcBef>
          <a:spcPct val="0%"/>
        </a:spcBef>
        <a:spcAft>
          <a:spcPct val="0%"/>
        </a:spcAft>
        <a:defRPr sz="2200" b="1">
          <a:solidFill>
            <a:schemeClr val="bg1"/>
          </a:solidFill>
          <a:latin typeface="Verdana" pitchFamily="34" charset="0"/>
        </a:defRPr>
      </a:lvl7pPr>
      <a:lvl8pPr marL="1371600" algn="l" rtl="0" eaLnBrk="1" fontAlgn="base" hangingPunct="1">
        <a:spcBef>
          <a:spcPct val="0%"/>
        </a:spcBef>
        <a:spcAft>
          <a:spcPct val="0%"/>
        </a:spcAft>
        <a:defRPr sz="2200" b="1">
          <a:solidFill>
            <a:schemeClr val="bg1"/>
          </a:solidFill>
          <a:latin typeface="Verdana" pitchFamily="34" charset="0"/>
        </a:defRPr>
      </a:lvl8pPr>
      <a:lvl9pPr marL="1828800" algn="l" rtl="0" eaLnBrk="1" fontAlgn="base" hangingPunct="1">
        <a:spcBef>
          <a:spcPct val="0%"/>
        </a:spcBef>
        <a:spcAft>
          <a:spcPct val="0%"/>
        </a:spcAft>
        <a:defRPr sz="2200" b="1">
          <a:solidFill>
            <a:schemeClr val="bg1"/>
          </a:solidFill>
          <a:latin typeface="Verdana" pitchFamily="34" charset="0"/>
        </a:defRPr>
      </a:lvl9pPr>
    </p:titleStyle>
    <p:body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1227138" indent="-419100" algn="l"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image" Target="../media/image4.jpeg"/><Relationship Id="rId2" Type="http://purl.oclc.org/ooxml/officeDocument/relationships/notesSlide" Target="../notesSlides/notesSlide1.xml"/><Relationship Id="rId1" Type="http://purl.oclc.org/ooxml/officeDocument/relationships/slideLayout" Target="../slideLayouts/slideLayout1.xml"/><Relationship Id="rId5" Type="http://purl.oclc.org/ooxml/officeDocument/relationships/image" Target="../media/image6.png"/><Relationship Id="rId4" Type="http://purl.oclc.org/ooxml/officeDocument/relationships/image" Target="../media/image5.png"/></Relationships>
</file>

<file path=ppt/slides/_rels/slide10.xml.rels><?xml version="1.0" encoding="UTF-8" standalone="yes"?>
<Relationships xmlns="http://schemas.openxmlformats.org/package/2006/relationships"><Relationship Id="rId2" Type="http://purl.oclc.org/ooxml/officeDocument/relationships/notesSlide" Target="../notesSlides/notesSlide10.xml"/><Relationship Id="rId1" Type="http://purl.oclc.org/ooxml/officeDocument/relationships/slideLayout" Target="../slideLayouts/slideLayout2.xml"/></Relationships>
</file>

<file path=ppt/slides/_rels/slide100.xml.rels><?xml version="1.0" encoding="UTF-8" standalone="yes"?>
<Relationships xmlns="http://schemas.openxmlformats.org/package/2006/relationships"><Relationship Id="rId2" Type="http://purl.oclc.org/ooxml/officeDocument/relationships/notesSlide" Target="../notesSlides/notesSlide97.xml"/><Relationship Id="rId1" Type="http://purl.oclc.org/ooxml/officeDocument/relationships/slideLayout" Target="../slideLayouts/slideLayout2.xml"/></Relationships>
</file>

<file path=ppt/slides/_rels/slide101.xml.rels><?xml version="1.0" encoding="UTF-8" standalone="yes"?>
<Relationships xmlns="http://schemas.openxmlformats.org/package/2006/relationships"><Relationship Id="rId2" Type="http://purl.oclc.org/ooxml/officeDocument/relationships/notesSlide" Target="../notesSlides/notesSlide98.xml"/><Relationship Id="rId1" Type="http://purl.oclc.org/ooxml/officeDocument/relationships/slideLayout" Target="../slideLayouts/slideLayout2.xml"/></Relationships>
</file>

<file path=ppt/slides/_rels/slide102.xml.rels><?xml version="1.0" encoding="UTF-8" standalone="yes"?>
<Relationships xmlns="http://schemas.openxmlformats.org/package/2006/relationships"><Relationship Id="rId3" Type="http://purl.oclc.org/ooxml/officeDocument/relationships/image" Target="../media/image52.png"/><Relationship Id="rId2" Type="http://purl.oclc.org/ooxml/officeDocument/relationships/notesSlide" Target="../notesSlides/notesSlide99.xml"/><Relationship Id="rId1" Type="http://purl.oclc.org/ooxml/officeDocument/relationships/slideLayout" Target="../slideLayouts/slideLayout2.xml"/><Relationship Id="rId4" Type="http://purl.oclc.org/ooxml/officeDocument/relationships/image" Target="../media/image54.png"/></Relationships>
</file>

<file path=ppt/slides/_rels/slide103.xml.rels><?xml version="1.0" encoding="UTF-8" standalone="yes"?>
<Relationships xmlns="http://schemas.openxmlformats.org/package/2006/relationships"><Relationship Id="rId2" Type="http://purl.oclc.org/ooxml/officeDocument/relationships/notesSlide" Target="../notesSlides/notesSlide100.xml"/><Relationship Id="rId1" Type="http://purl.oclc.org/ooxml/officeDocument/relationships/slideLayout" Target="../slideLayouts/slideLayout2.xml"/></Relationships>
</file>

<file path=ppt/slides/_rels/slide104.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101.xml"/><Relationship Id="rId1" Type="http://purl.oclc.org/ooxml/officeDocument/relationships/slideLayout" Target="../slideLayouts/slideLayout10.xml"/><Relationship Id="rId4" Type="http://purl.oclc.org/ooxml/officeDocument/relationships/image" Target="../media/image5.png"/></Relationships>
</file>

<file path=ppt/slides/_rels/slide105.xml.rels><?xml version="1.0" encoding="UTF-8" standalone="yes"?>
<Relationships xmlns="http://schemas.openxmlformats.org/package/2006/relationships"><Relationship Id="rId2" Type="http://purl.oclc.org/ooxml/officeDocument/relationships/notesSlide" Target="../notesSlides/notesSlide102.xml"/><Relationship Id="rId1" Type="http://purl.oclc.org/ooxml/officeDocument/relationships/slideLayout" Target="../slideLayouts/slideLayout8.xml"/></Relationships>
</file>

<file path=ppt/slides/_rels/slide106.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107.xml.rels><?xml version="1.0" encoding="UTF-8" standalone="yes"?>
<Relationships xmlns="http://schemas.openxmlformats.org/package/2006/relationships"><Relationship Id="rId2" Type="http://purl.oclc.org/ooxml/officeDocument/relationships/notesSlide" Target="../notesSlides/notesSlide103.xml"/><Relationship Id="rId1" Type="http://purl.oclc.org/ooxml/officeDocument/relationships/slideLayout" Target="../slideLayouts/slideLayout6.xml"/></Relationships>
</file>

<file path=ppt/slides/_rels/slide108.xml.rels><?xml version="1.0" encoding="UTF-8" standalone="yes"?>
<Relationships xmlns="http://schemas.openxmlformats.org/package/2006/relationships"><Relationship Id="rId3" Type="http://purl.oclc.org/ooxml/officeDocument/relationships/image" Target="../media/image55.wmf"/><Relationship Id="rId2" Type="http://purl.oclc.org/ooxml/officeDocument/relationships/notesSlide" Target="../notesSlides/notesSlide104.xml"/><Relationship Id="rId1" Type="http://purl.oclc.org/ooxml/officeDocument/relationships/slideLayout" Target="../slideLayouts/slideLayout2.xml"/></Relationships>
</file>

<file path=ppt/slides/_rels/slide109.xml.rels><?xml version="1.0" encoding="UTF-8" standalone="yes"?>
<Relationships xmlns="http://schemas.openxmlformats.org/package/2006/relationships"><Relationship Id="rId3" Type="http://purl.oclc.org/ooxml/officeDocument/relationships/image" Target="../media/image56.png"/><Relationship Id="rId2" Type="http://purl.oclc.org/ooxml/officeDocument/relationships/notesSlide" Target="../notesSlides/notesSlide105.xml"/><Relationship Id="rId1" Type="http://purl.oclc.org/ooxml/officeDocument/relationships/slideLayout" Target="../slideLayouts/slideLayout2.xml"/></Relationships>
</file>

<file path=ppt/slides/_rels/slide11.xml.rels><?xml version="1.0" encoding="UTF-8" standalone="yes"?>
<Relationships xmlns="http://schemas.openxmlformats.org/package/2006/relationships"><Relationship Id="rId3" Type="http://purl.oclc.org/ooxml/officeDocument/relationships/oleObject" Target="../embeddings/oleObject3.bin"/><Relationship Id="rId2" Type="http://purl.oclc.org/ooxml/officeDocument/relationships/notesSlide" Target="../notesSlides/notesSlide11.xml"/><Relationship Id="rId1" Type="http://purl.oclc.org/ooxml/officeDocument/relationships/slideLayout" Target="../slideLayouts/slideLayout2.xml"/><Relationship Id="rId4" Type="http://purl.oclc.org/ooxml/officeDocument/relationships/image" Target="../media/image10.emf"/></Relationships>
</file>

<file path=ppt/slides/_rels/slide110.xml.rels><?xml version="1.0" encoding="UTF-8" standalone="yes"?>
<Relationships xmlns="http://schemas.openxmlformats.org/package/2006/relationships"><Relationship Id="rId3" Type="http://purl.oclc.org/ooxml/officeDocument/relationships/image" Target="../media/image55.wmf"/><Relationship Id="rId2" Type="http://purl.oclc.org/ooxml/officeDocument/relationships/notesSlide" Target="../notesSlides/notesSlide106.xml"/><Relationship Id="rId1" Type="http://purl.oclc.org/ooxml/officeDocument/relationships/slideLayout" Target="../slideLayouts/slideLayout2.xml"/></Relationships>
</file>

<file path=ppt/slides/_rels/slide111.xml.rels><?xml version="1.0" encoding="UTF-8" standalone="yes"?>
<Relationships xmlns="http://schemas.openxmlformats.org/package/2006/relationships"><Relationship Id="rId3" Type="http://purl.oclc.org/ooxml/officeDocument/relationships/image" Target="../media/image55.wmf"/><Relationship Id="rId2" Type="http://purl.oclc.org/ooxml/officeDocument/relationships/notesSlide" Target="../notesSlides/notesSlide107.xml"/><Relationship Id="rId1" Type="http://purl.oclc.org/ooxml/officeDocument/relationships/slideLayout" Target="../slideLayouts/slideLayout2.xml"/></Relationships>
</file>

<file path=ppt/slides/_rels/slide112.xml.rels><?xml version="1.0" encoding="UTF-8" standalone="yes"?>
<Relationships xmlns="http://schemas.openxmlformats.org/package/2006/relationships"><Relationship Id="rId3" Type="http://purl.oclc.org/ooxml/officeDocument/relationships/image" Target="../media/image55.wmf"/><Relationship Id="rId2" Type="http://purl.oclc.org/ooxml/officeDocument/relationships/notesSlide" Target="../notesSlides/notesSlide108.xml"/><Relationship Id="rId1" Type="http://purl.oclc.org/ooxml/officeDocument/relationships/slideLayout" Target="../slideLayouts/slideLayout2.xml"/></Relationships>
</file>

<file path=ppt/slides/_rels/slide113.xml.rels><?xml version="1.0" encoding="UTF-8" standalone="yes"?>
<Relationships xmlns="http://schemas.openxmlformats.org/package/2006/relationships"><Relationship Id="rId2" Type="http://purl.oclc.org/ooxml/officeDocument/relationships/notesSlide" Target="../notesSlides/notesSlide109.xml"/><Relationship Id="rId1" Type="http://purl.oclc.org/ooxml/officeDocument/relationships/slideLayout" Target="../slideLayouts/slideLayout2.xml"/></Relationships>
</file>

<file path=ppt/slides/_rels/slide114.xml.rels><?xml version="1.0" encoding="UTF-8" standalone="yes"?>
<Relationships xmlns="http://schemas.openxmlformats.org/package/2006/relationships"><Relationship Id="rId2" Type="http://purl.oclc.org/ooxml/officeDocument/relationships/notesSlide" Target="../notesSlides/notesSlide110.xml"/><Relationship Id="rId1" Type="http://purl.oclc.org/ooxml/officeDocument/relationships/slideLayout" Target="../slideLayouts/slideLayout2.xml"/></Relationships>
</file>

<file path=ppt/slides/_rels/slide115.xml.rels><?xml version="1.0" encoding="UTF-8" standalone="yes"?>
<Relationships xmlns="http://schemas.openxmlformats.org/package/2006/relationships"><Relationship Id="rId2" Type="http://purl.oclc.org/ooxml/officeDocument/relationships/notesSlide" Target="../notesSlides/notesSlide111.xml"/><Relationship Id="rId1" Type="http://purl.oclc.org/ooxml/officeDocument/relationships/slideLayout" Target="../slideLayouts/slideLayout2.xml"/></Relationships>
</file>

<file path=ppt/slides/_rels/slide116.xml.rels><?xml version="1.0" encoding="UTF-8" standalone="yes"?>
<Relationships xmlns="http://schemas.openxmlformats.org/package/2006/relationships"><Relationship Id="rId2" Type="http://purl.oclc.org/ooxml/officeDocument/relationships/notesSlide" Target="../notesSlides/notesSlide112.xml"/><Relationship Id="rId1" Type="http://purl.oclc.org/ooxml/officeDocument/relationships/slideLayout" Target="../slideLayouts/slideLayout2.xml"/></Relationships>
</file>

<file path=ppt/slides/_rels/slide117.xml.rels><?xml version="1.0" encoding="UTF-8" standalone="yes"?>
<Relationships xmlns="http://schemas.openxmlformats.org/package/2006/relationships"><Relationship Id="rId2" Type="http://purl.oclc.org/ooxml/officeDocument/relationships/notesSlide" Target="../notesSlides/notesSlide113.xml"/><Relationship Id="rId1" Type="http://purl.oclc.org/ooxml/officeDocument/relationships/slideLayout" Target="../slideLayouts/slideLayout2.xml"/></Relationships>
</file>

<file path=ppt/slides/_rels/slide118.xml.rels><?xml version="1.0" encoding="UTF-8" standalone="yes"?>
<Relationships xmlns="http://schemas.openxmlformats.org/package/2006/relationships"><Relationship Id="rId2" Type="http://purl.oclc.org/ooxml/officeDocument/relationships/notesSlide" Target="../notesSlides/notesSlide114.xml"/><Relationship Id="rId1" Type="http://purl.oclc.org/ooxml/officeDocument/relationships/slideLayout" Target="../slideLayouts/slideLayout2.xml"/></Relationships>
</file>

<file path=ppt/slides/_rels/slide119.xml.rels><?xml version="1.0" encoding="UTF-8" standalone="yes"?>
<Relationships xmlns="http://schemas.openxmlformats.org/package/2006/relationships"><Relationship Id="rId2" Type="http://purl.oclc.org/ooxml/officeDocument/relationships/notesSlide" Target="../notesSlides/notesSlide115.xml"/><Relationship Id="rId1" Type="http://purl.oclc.org/ooxml/officeDocument/relationships/slideLayout" Target="../slideLayouts/slideLayout2.xml"/></Relationships>
</file>

<file path=ppt/slides/_rels/slide12.xml.rels><?xml version="1.0" encoding="UTF-8" standalone="yes"?>
<Relationships xmlns="http://schemas.openxmlformats.org/package/2006/relationships"><Relationship Id="rId3" Type="http://purl.oclc.org/ooxml/officeDocument/relationships/oleObject" Target="../embeddings/oleObject4.bin"/><Relationship Id="rId2" Type="http://purl.oclc.org/ooxml/officeDocument/relationships/notesSlide" Target="../notesSlides/notesSlide12.xml"/><Relationship Id="rId1" Type="http://purl.oclc.org/ooxml/officeDocument/relationships/slideLayout" Target="../slideLayouts/slideLayout2.xml"/><Relationship Id="rId4" Type="http://purl.oclc.org/ooxml/officeDocument/relationships/image" Target="../media/image10.emf"/></Relationships>
</file>

<file path=ppt/slides/_rels/slide120.xml.rels><?xml version="1.0" encoding="UTF-8" standalone="yes"?>
<Relationships xmlns="http://schemas.openxmlformats.org/package/2006/relationships"><Relationship Id="rId2" Type="http://purl.oclc.org/ooxml/officeDocument/relationships/notesSlide" Target="../notesSlides/notesSlide116.xml"/><Relationship Id="rId1" Type="http://purl.oclc.org/ooxml/officeDocument/relationships/slideLayout" Target="../slideLayouts/slideLayout2.xml"/></Relationships>
</file>

<file path=ppt/slides/_rels/slide121.xml.rels><?xml version="1.0" encoding="UTF-8" standalone="yes"?>
<Relationships xmlns="http://schemas.openxmlformats.org/package/2006/relationships"><Relationship Id="rId2" Type="http://purl.oclc.org/ooxml/officeDocument/relationships/notesSlide" Target="../notesSlides/notesSlide117.xml"/><Relationship Id="rId1" Type="http://purl.oclc.org/ooxml/officeDocument/relationships/slideLayout" Target="../slideLayouts/slideLayout2.xml"/></Relationships>
</file>

<file path=ppt/slides/_rels/slide122.xml.rels><?xml version="1.0" encoding="UTF-8" standalone="yes"?>
<Relationships xmlns="http://schemas.openxmlformats.org/package/2006/relationships"><Relationship Id="rId2" Type="http://purl.oclc.org/ooxml/officeDocument/relationships/notesSlide" Target="../notesSlides/notesSlide118.xml"/><Relationship Id="rId1" Type="http://purl.oclc.org/ooxml/officeDocument/relationships/slideLayout" Target="../slideLayouts/slideLayout2.xml"/></Relationships>
</file>

<file path=ppt/slides/_rels/slide123.xml.rels><?xml version="1.0" encoding="UTF-8" standalone="yes"?>
<Relationships xmlns="http://schemas.openxmlformats.org/package/2006/relationships"><Relationship Id="rId2" Type="http://purl.oclc.org/ooxml/officeDocument/relationships/notesSlide" Target="../notesSlides/notesSlide119.xml"/><Relationship Id="rId1" Type="http://purl.oclc.org/ooxml/officeDocument/relationships/slideLayout" Target="../slideLayouts/slideLayout2.xml"/></Relationships>
</file>

<file path=ppt/slides/_rels/slide124.xml.rels><?xml version="1.0" encoding="UTF-8" standalone="yes"?>
<Relationships xmlns="http://schemas.openxmlformats.org/package/2006/relationships"><Relationship Id="rId2" Type="http://purl.oclc.org/ooxml/officeDocument/relationships/notesSlide" Target="../notesSlides/notesSlide120.xml"/><Relationship Id="rId1" Type="http://purl.oclc.org/ooxml/officeDocument/relationships/slideLayout" Target="../slideLayouts/slideLayout2.xml"/></Relationships>
</file>

<file path=ppt/slides/_rels/slide125.xml.rels><?xml version="1.0" encoding="UTF-8" standalone="yes"?>
<Relationships xmlns="http://schemas.openxmlformats.org/package/2006/relationships"><Relationship Id="rId2" Type="http://purl.oclc.org/ooxml/officeDocument/relationships/notesSlide" Target="../notesSlides/notesSlide121.xml"/><Relationship Id="rId1" Type="http://purl.oclc.org/ooxml/officeDocument/relationships/slideLayout" Target="../slideLayouts/slideLayout2.xml"/></Relationships>
</file>

<file path=ppt/slides/_rels/slide126.xml.rels><?xml version="1.0" encoding="UTF-8" standalone="yes"?>
<Relationships xmlns="http://schemas.openxmlformats.org/package/2006/relationships"><Relationship Id="rId2" Type="http://purl.oclc.org/ooxml/officeDocument/relationships/notesSlide" Target="../notesSlides/notesSlide122.xml"/><Relationship Id="rId1" Type="http://purl.oclc.org/ooxml/officeDocument/relationships/slideLayout" Target="../slideLayouts/slideLayout2.xml"/></Relationships>
</file>

<file path=ppt/slides/_rels/slide127.xml.rels><?xml version="1.0" encoding="UTF-8" standalone="yes"?>
<Relationships xmlns="http://schemas.openxmlformats.org/package/2006/relationships"><Relationship Id="rId2" Type="http://purl.oclc.org/ooxml/officeDocument/relationships/notesSlide" Target="../notesSlides/notesSlide123.xml"/><Relationship Id="rId1" Type="http://purl.oclc.org/ooxml/officeDocument/relationships/slideLayout" Target="../slideLayouts/slideLayout2.xml"/></Relationships>
</file>

<file path=ppt/slides/_rels/slide128.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129.xml.rels><?xml version="1.0" encoding="UTF-8" standalone="yes"?>
<Relationships xmlns="http://schemas.openxmlformats.org/package/2006/relationships"><Relationship Id="rId2" Type="http://purl.oclc.org/ooxml/officeDocument/relationships/notesSlide" Target="../notesSlides/notesSlide124.xml"/><Relationship Id="rId1" Type="http://purl.oclc.org/ooxml/officeDocument/relationships/slideLayout" Target="../slideLayouts/slideLayout6.xml"/></Relationships>
</file>

<file path=ppt/slides/_rels/slide13.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13.xml"/><Relationship Id="rId1" Type="http://purl.oclc.org/ooxml/officeDocument/relationships/slideLayout" Target="../slideLayouts/slideLayout10.xml"/><Relationship Id="rId4" Type="http://purl.oclc.org/ooxml/officeDocument/relationships/image" Target="../media/image5.png"/></Relationships>
</file>

<file path=ppt/slides/_rels/slide130.xml.rels><?xml version="1.0" encoding="UTF-8" standalone="yes"?>
<Relationships xmlns="http://schemas.openxmlformats.org/package/2006/relationships"><Relationship Id="rId3" Type="http://purl.oclc.org/ooxml/officeDocument/relationships/image" Target="../media/image57.jpeg"/><Relationship Id="rId2" Type="http://purl.oclc.org/ooxml/officeDocument/relationships/notesSlide" Target="../notesSlides/notesSlide125.xml"/><Relationship Id="rId1" Type="http://purl.oclc.org/ooxml/officeDocument/relationships/slideLayout" Target="../slideLayouts/slideLayout2.xml"/><Relationship Id="rId4" Type="http://purl.oclc.org/ooxml/officeDocument/relationships/image" Target="../media/image58.png"/></Relationships>
</file>

<file path=ppt/slides/_rels/slide131.xml.rels><?xml version="1.0" encoding="UTF-8" standalone="yes"?>
<Relationships xmlns="http://schemas.openxmlformats.org/package/2006/relationships"><Relationship Id="rId2" Type="http://purl.oclc.org/ooxml/officeDocument/relationships/notesSlide" Target="../notesSlides/notesSlide126.xml"/><Relationship Id="rId1" Type="http://purl.oclc.org/ooxml/officeDocument/relationships/slideLayout" Target="../slideLayouts/slideLayout2.xml"/></Relationships>
</file>

<file path=ppt/slides/_rels/slide132.xml.rels><?xml version="1.0" encoding="UTF-8" standalone="yes"?>
<Relationships xmlns="http://schemas.openxmlformats.org/package/2006/relationships"><Relationship Id="rId3" Type="http://purl.oclc.org/ooxml/officeDocument/relationships/image" Target="../media/image59.png"/><Relationship Id="rId2" Type="http://purl.oclc.org/ooxml/officeDocument/relationships/notesSlide" Target="../notesSlides/notesSlide127.xml"/><Relationship Id="rId1" Type="http://purl.oclc.org/ooxml/officeDocument/relationships/slideLayout" Target="../slideLayouts/slideLayout2.xml"/></Relationships>
</file>

<file path=ppt/slides/_rels/slide133.xml.rels><?xml version="1.0" encoding="UTF-8" standalone="yes"?>
<Relationships xmlns="http://schemas.openxmlformats.org/package/2006/relationships"><Relationship Id="rId2" Type="http://purl.oclc.org/ooxml/officeDocument/relationships/notesSlide" Target="../notesSlides/notesSlide128.xml"/><Relationship Id="rId1" Type="http://purl.oclc.org/ooxml/officeDocument/relationships/slideLayout" Target="../slideLayouts/slideLayout2.xml"/></Relationships>
</file>

<file path=ppt/slides/_rels/slide134.xml.rels><?xml version="1.0" encoding="UTF-8" standalone="yes"?>
<Relationships xmlns="http://schemas.openxmlformats.org/package/2006/relationships"><Relationship Id="rId2" Type="http://purl.oclc.org/ooxml/officeDocument/relationships/notesSlide" Target="../notesSlides/notesSlide129.xml"/><Relationship Id="rId1" Type="http://purl.oclc.org/ooxml/officeDocument/relationships/slideLayout" Target="../slideLayouts/slideLayout2.xml"/></Relationships>
</file>

<file path=ppt/slides/_rels/slide135.xml.rels><?xml version="1.0" encoding="UTF-8" standalone="yes"?>
<Relationships xmlns="http://schemas.openxmlformats.org/package/2006/relationships"><Relationship Id="rId2" Type="http://purl.oclc.org/ooxml/officeDocument/relationships/notesSlide" Target="../notesSlides/notesSlide130.xml"/><Relationship Id="rId1" Type="http://purl.oclc.org/ooxml/officeDocument/relationships/slideLayout" Target="../slideLayouts/slideLayout2.xml"/></Relationships>
</file>

<file path=ppt/slides/_rels/slide136.xml.rels><?xml version="1.0" encoding="UTF-8" standalone="yes"?>
<Relationships xmlns="http://schemas.openxmlformats.org/package/2006/relationships"><Relationship Id="rId2" Type="http://purl.oclc.org/ooxml/officeDocument/relationships/notesSlide" Target="../notesSlides/notesSlide131.xml"/><Relationship Id="rId1" Type="http://purl.oclc.org/ooxml/officeDocument/relationships/slideLayout" Target="../slideLayouts/slideLayout2.xml"/></Relationships>
</file>

<file path=ppt/slides/_rels/slide137.xml.rels><?xml version="1.0" encoding="UTF-8" standalone="yes"?>
<Relationships xmlns="http://schemas.openxmlformats.org/package/2006/relationships"><Relationship Id="rId2" Type="http://purl.oclc.org/ooxml/officeDocument/relationships/notesSlide" Target="../notesSlides/notesSlide132.xml"/><Relationship Id="rId1" Type="http://purl.oclc.org/ooxml/officeDocument/relationships/slideLayout" Target="../slideLayouts/slideLayout2.xml"/></Relationships>
</file>

<file path=ppt/slides/_rels/slide138.xml.rels><?xml version="1.0" encoding="UTF-8" standalone="yes"?>
<Relationships xmlns="http://schemas.openxmlformats.org/package/2006/relationships"><Relationship Id="rId2" Type="http://purl.oclc.org/ooxml/officeDocument/relationships/notesSlide" Target="../notesSlides/notesSlide133.xml"/><Relationship Id="rId1" Type="http://purl.oclc.org/ooxml/officeDocument/relationships/slideLayout" Target="../slideLayouts/slideLayout2.xml"/></Relationships>
</file>

<file path=ppt/slides/_rels/slide139.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14.xml.rels><?xml version="1.0" encoding="UTF-8" standalone="yes"?>
<Relationships xmlns="http://schemas.openxmlformats.org/package/2006/relationships"><Relationship Id="rId8" Type="http://purl.oclc.org/ooxml/officeDocument/relationships/image" Target="../media/image16.png"/><Relationship Id="rId13" Type="http://purl.oclc.org/ooxml/officeDocument/relationships/image" Target="../media/image21.jpeg"/><Relationship Id="rId3" Type="http://purl.oclc.org/ooxml/officeDocument/relationships/image" Target="../media/image11.png"/><Relationship Id="rId7" Type="http://purl.oclc.org/ooxml/officeDocument/relationships/image" Target="../media/image15.wmf"/><Relationship Id="rId12" Type="http://purl.oclc.org/ooxml/officeDocument/relationships/image" Target="../media/image20.png"/><Relationship Id="rId2" Type="http://purl.oclc.org/ooxml/officeDocument/relationships/notesSlide" Target="../notesSlides/notesSlide14.xml"/><Relationship Id="rId1" Type="http://purl.oclc.org/ooxml/officeDocument/relationships/slideLayout" Target="../slideLayouts/slideLayout2.xml"/><Relationship Id="rId6" Type="http://purl.oclc.org/ooxml/officeDocument/relationships/image" Target="../media/image14.png"/><Relationship Id="rId11" Type="http://purl.oclc.org/ooxml/officeDocument/relationships/image" Target="../media/image19.png"/><Relationship Id="rId5" Type="http://purl.oclc.org/ooxml/officeDocument/relationships/image" Target="../media/image13.png"/><Relationship Id="rId10" Type="http://purl.oclc.org/ooxml/officeDocument/relationships/image" Target="../media/image18.png"/><Relationship Id="rId4" Type="http://purl.oclc.org/ooxml/officeDocument/relationships/image" Target="../media/image12.png"/><Relationship Id="rId9" Type="http://purl.oclc.org/ooxml/officeDocument/relationships/image" Target="../media/image17.png"/></Relationships>
</file>

<file path=ppt/slides/_rels/slide140.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141.xml.rels><?xml version="1.0" encoding="UTF-8" standalone="yes"?>
<Relationships xmlns="http://schemas.openxmlformats.org/package/2006/relationships"><Relationship Id="rId2" Type="http://purl.oclc.org/ooxml/officeDocument/relationships/notesSlide" Target="../notesSlides/notesSlide134.xml"/><Relationship Id="rId1" Type="http://purl.oclc.org/ooxml/officeDocument/relationships/slideLayout" Target="../slideLayouts/slideLayout2.xml"/></Relationships>
</file>

<file path=ppt/slides/_rels/slide142.xml.rels><?xml version="1.0" encoding="UTF-8" standalone="yes"?>
<Relationships xmlns="http://schemas.openxmlformats.org/package/2006/relationships"><Relationship Id="rId2" Type="http://purl.oclc.org/ooxml/officeDocument/relationships/notesSlide" Target="../notesSlides/notesSlide135.xml"/><Relationship Id="rId1" Type="http://purl.oclc.org/ooxml/officeDocument/relationships/slideLayout" Target="../slideLayouts/slideLayout2.xml"/></Relationships>
</file>

<file path=ppt/slides/_rels/slide143.xml.rels><?xml version="1.0" encoding="UTF-8" standalone="yes"?>
<Relationships xmlns="http://schemas.openxmlformats.org/package/2006/relationships"><Relationship Id="rId3" Type="http://purl.oclc.org/ooxml/officeDocument/relationships/image" Target="../media/image60.png"/><Relationship Id="rId2" Type="http://purl.oclc.org/ooxml/officeDocument/relationships/notesSlide" Target="../notesSlides/notesSlide136.xml"/><Relationship Id="rId1" Type="http://purl.oclc.org/ooxml/officeDocument/relationships/slideLayout" Target="../slideLayouts/slideLayout2.xml"/></Relationships>
</file>

<file path=ppt/slides/_rels/slide144.xml.rels><?xml version="1.0" encoding="UTF-8" standalone="yes"?>
<Relationships xmlns="http://schemas.openxmlformats.org/package/2006/relationships"><Relationship Id="rId2" Type="http://purl.oclc.org/ooxml/officeDocument/relationships/notesSlide" Target="../notesSlides/notesSlide137.xml"/><Relationship Id="rId1" Type="http://purl.oclc.org/ooxml/officeDocument/relationships/slideLayout" Target="../slideLayouts/slideLayout2.xml"/></Relationships>
</file>

<file path=ppt/slides/_rels/slide145.xml.rels><?xml version="1.0" encoding="UTF-8" standalone="yes"?>
<Relationships xmlns="http://schemas.openxmlformats.org/package/2006/relationships"><Relationship Id="rId2" Type="http://purl.oclc.org/ooxml/officeDocument/relationships/notesSlide" Target="../notesSlides/notesSlide138.xml"/><Relationship Id="rId1" Type="http://purl.oclc.org/ooxml/officeDocument/relationships/slideLayout" Target="../slideLayouts/slideLayout2.xml"/></Relationships>
</file>

<file path=ppt/slides/_rels/slide146.xml.rels><?xml version="1.0" encoding="UTF-8" standalone="yes"?>
<Relationships xmlns="http://schemas.openxmlformats.org/package/2006/relationships"><Relationship Id="rId2" Type="http://purl.oclc.org/ooxml/officeDocument/relationships/notesSlide" Target="../notesSlides/notesSlide139.xml"/><Relationship Id="rId1" Type="http://purl.oclc.org/ooxml/officeDocument/relationships/slideLayout" Target="../slideLayouts/slideLayout2.xml"/></Relationships>
</file>

<file path=ppt/slides/_rels/slide147.xml.rels><?xml version="1.0" encoding="UTF-8" standalone="yes"?>
<Relationships xmlns="http://schemas.openxmlformats.org/package/2006/relationships"><Relationship Id="rId2" Type="http://purl.oclc.org/ooxml/officeDocument/relationships/notesSlide" Target="../notesSlides/notesSlide140.xml"/><Relationship Id="rId1" Type="http://purl.oclc.org/ooxml/officeDocument/relationships/slideLayout" Target="../slideLayouts/slideLayout2.xml"/></Relationships>
</file>

<file path=ppt/slides/_rels/slide148.xml.rels><?xml version="1.0" encoding="UTF-8" standalone="yes"?>
<Relationships xmlns="http://schemas.openxmlformats.org/package/2006/relationships"><Relationship Id="rId2" Type="http://purl.oclc.org/ooxml/officeDocument/relationships/notesSlide" Target="../notesSlides/notesSlide141.xml"/><Relationship Id="rId1" Type="http://purl.oclc.org/ooxml/officeDocument/relationships/slideLayout" Target="../slideLayouts/slideLayout2.xml"/></Relationships>
</file>

<file path=ppt/slides/_rels/slide149.xml.rels><?xml version="1.0" encoding="UTF-8" standalone="yes"?>
<Relationships xmlns="http://schemas.openxmlformats.org/package/2006/relationships"><Relationship Id="rId2" Type="http://purl.oclc.org/ooxml/officeDocument/relationships/notesSlide" Target="../notesSlides/notesSlide142.xml"/><Relationship Id="rId1" Type="http://purl.oclc.org/ooxml/officeDocument/relationships/slideLayout" Target="../slideLayouts/slideLayout2.xml"/></Relationships>
</file>

<file path=ppt/slides/_rels/slide15.xml.rels><?xml version="1.0" encoding="UTF-8" standalone="yes"?>
<Relationships xmlns="http://schemas.openxmlformats.org/package/2006/relationships"><Relationship Id="rId3" Type="http://purl.oclc.org/ooxml/officeDocument/relationships/image" Target="../media/image11.png"/><Relationship Id="rId2" Type="http://purl.oclc.org/ooxml/officeDocument/relationships/notesSlide" Target="../notesSlides/notesSlide15.xml"/><Relationship Id="rId1" Type="http://purl.oclc.org/ooxml/officeDocument/relationships/slideLayout" Target="../slideLayouts/slideLayout2.xml"/><Relationship Id="rId4" Type="http://purl.oclc.org/ooxml/officeDocument/relationships/image" Target="../media/image22.wmf"/></Relationships>
</file>

<file path=ppt/slides/_rels/slide150.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151.xml.rels><?xml version="1.0" encoding="UTF-8" standalone="yes"?>
<Relationships xmlns="http://schemas.openxmlformats.org/package/2006/relationships"><Relationship Id="rId2" Type="http://purl.oclc.org/ooxml/officeDocument/relationships/notesSlide" Target="../notesSlides/notesSlide143.xml"/><Relationship Id="rId1" Type="http://purl.oclc.org/ooxml/officeDocument/relationships/slideLayout" Target="../slideLayouts/slideLayout6.xml"/></Relationships>
</file>

<file path=ppt/slides/_rels/slide152.xml.rels><?xml version="1.0" encoding="UTF-8" standalone="yes"?>
<Relationships xmlns="http://schemas.openxmlformats.org/package/2006/relationships"><Relationship Id="rId2" Type="http://purl.oclc.org/ooxml/officeDocument/relationships/notesSlide" Target="../notesSlides/notesSlide144.xml"/><Relationship Id="rId1" Type="http://purl.oclc.org/ooxml/officeDocument/relationships/slideLayout" Target="../slideLayouts/slideLayout2.xml"/></Relationships>
</file>

<file path=ppt/slides/_rels/slide153.xml.rels><?xml version="1.0" encoding="UTF-8" standalone="yes"?>
<Relationships xmlns="http://schemas.openxmlformats.org/package/2006/relationships"><Relationship Id="rId2" Type="http://purl.oclc.org/ooxml/officeDocument/relationships/notesSlide" Target="../notesSlides/notesSlide145.xml"/><Relationship Id="rId1" Type="http://purl.oclc.org/ooxml/officeDocument/relationships/slideLayout" Target="../slideLayouts/slideLayout2.xml"/></Relationships>
</file>

<file path=ppt/slides/_rels/slide154.xml.rels><?xml version="1.0" encoding="UTF-8" standalone="yes"?>
<Relationships xmlns="http://schemas.openxmlformats.org/package/2006/relationships"><Relationship Id="rId2" Type="http://purl.oclc.org/ooxml/officeDocument/relationships/notesSlide" Target="../notesSlides/notesSlide146.xml"/><Relationship Id="rId1" Type="http://purl.oclc.org/ooxml/officeDocument/relationships/slideLayout" Target="../slideLayouts/slideLayout2.xml"/></Relationships>
</file>

<file path=ppt/slides/_rels/slide155.xml.rels><?xml version="1.0" encoding="UTF-8" standalone="yes"?>
<Relationships xmlns="http://schemas.openxmlformats.org/package/2006/relationships"><Relationship Id="rId2" Type="http://purl.oclc.org/ooxml/officeDocument/relationships/notesSlide" Target="../notesSlides/notesSlide147.xml"/><Relationship Id="rId1" Type="http://purl.oclc.org/ooxml/officeDocument/relationships/slideLayout" Target="../slideLayouts/slideLayout2.xml"/></Relationships>
</file>

<file path=ppt/slides/_rels/slide156.xml.rels><?xml version="1.0" encoding="UTF-8" standalone="yes"?>
<Relationships xmlns="http://schemas.openxmlformats.org/package/2006/relationships"><Relationship Id="rId2" Type="http://purl.oclc.org/ooxml/officeDocument/relationships/notesSlide" Target="../notesSlides/notesSlide148.xml"/><Relationship Id="rId1" Type="http://purl.oclc.org/ooxml/officeDocument/relationships/slideLayout" Target="../slideLayouts/slideLayout2.xml"/></Relationships>
</file>

<file path=ppt/slides/_rels/slide157.xml.rels><?xml version="1.0" encoding="UTF-8" standalone="yes"?>
<Relationships xmlns="http://schemas.openxmlformats.org/package/2006/relationships"><Relationship Id="rId2" Type="http://purl.oclc.org/ooxml/officeDocument/relationships/notesSlide" Target="../notesSlides/notesSlide149.xml"/><Relationship Id="rId1" Type="http://purl.oclc.org/ooxml/officeDocument/relationships/slideLayout" Target="../slideLayouts/slideLayout2.xml"/></Relationships>
</file>

<file path=ppt/slides/_rels/slide158.xml.rels><?xml version="1.0" encoding="UTF-8" standalone="yes"?>
<Relationships xmlns="http://schemas.openxmlformats.org/package/2006/relationships"><Relationship Id="rId2" Type="http://purl.oclc.org/ooxml/officeDocument/relationships/notesSlide" Target="../notesSlides/notesSlide150.xml"/><Relationship Id="rId1" Type="http://purl.oclc.org/ooxml/officeDocument/relationships/slideLayout" Target="../slideLayouts/slideLayout2.xml"/></Relationships>
</file>

<file path=ppt/slides/_rels/slide159.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151.xml"/><Relationship Id="rId1" Type="http://purl.oclc.org/ooxml/officeDocument/relationships/slideLayout" Target="../slideLayouts/slideLayout10.xml"/><Relationship Id="rId4" Type="http://purl.oclc.org/ooxml/officeDocument/relationships/image" Target="../media/image5.png"/></Relationships>
</file>

<file path=ppt/slides/_rels/slide16.xml.rels><?xml version="1.0" encoding="UTF-8" standalone="yes"?>
<Relationships xmlns="http://schemas.openxmlformats.org/package/2006/relationships"><Relationship Id="rId3" Type="http://purl.oclc.org/ooxml/officeDocument/relationships/image" Target="../media/image11.png"/><Relationship Id="rId2" Type="http://purl.oclc.org/ooxml/officeDocument/relationships/notesSlide" Target="../notesSlides/notesSlide16.xml"/><Relationship Id="rId1" Type="http://purl.oclc.org/ooxml/officeDocument/relationships/slideLayout" Target="../slideLayouts/slideLayout2.xml"/></Relationships>
</file>

<file path=ppt/slides/_rels/slide160.xml.rels><?xml version="1.0" encoding="UTF-8" standalone="yes"?>
<Relationships xmlns="http://schemas.openxmlformats.org/package/2006/relationships"><Relationship Id="rId2" Type="http://purl.oclc.org/ooxml/officeDocument/relationships/notesSlide" Target="../notesSlides/notesSlide152.xml"/><Relationship Id="rId1" Type="http://purl.oclc.org/ooxml/officeDocument/relationships/slideLayout" Target="../slideLayouts/slideLayout8.xml"/></Relationships>
</file>

<file path=ppt/slides/_rels/slide161.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162.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163.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164.xml.rels><?xml version="1.0" encoding="UTF-8" standalone="yes"?>
<Relationships xmlns="http://schemas.openxmlformats.org/package/2006/relationships"><Relationship Id="rId2" Type="http://purl.oclc.org/ooxml/officeDocument/relationships/notesSlide" Target="../notesSlides/notesSlide153.xml"/><Relationship Id="rId1" Type="http://purl.oclc.org/ooxml/officeDocument/relationships/slideLayout" Target="../slideLayouts/slideLayout6.xml"/></Relationships>
</file>

<file path=ppt/slides/_rels/slide165.xml.rels><?xml version="1.0" encoding="UTF-8" standalone="yes"?>
<Relationships xmlns="http://schemas.openxmlformats.org/package/2006/relationships"><Relationship Id="rId3" Type="http://purl.oclc.org/ooxml/officeDocument/relationships/image" Target="../media/image61.wmf"/><Relationship Id="rId2" Type="http://purl.oclc.org/ooxml/officeDocument/relationships/notesSlide" Target="../notesSlides/notesSlide154.xml"/><Relationship Id="rId1" Type="http://purl.oclc.org/ooxml/officeDocument/relationships/slideLayout" Target="../slideLayouts/slideLayout2.xml"/></Relationships>
</file>

<file path=ppt/slides/_rels/slide166.xml.rels><?xml version="1.0" encoding="UTF-8" standalone="yes"?>
<Relationships xmlns="http://schemas.openxmlformats.org/package/2006/relationships"><Relationship Id="rId2" Type="http://purl.oclc.org/ooxml/officeDocument/relationships/notesSlide" Target="../notesSlides/notesSlide155.xml"/><Relationship Id="rId1" Type="http://purl.oclc.org/ooxml/officeDocument/relationships/slideLayout" Target="../slideLayouts/slideLayout2.xml"/></Relationships>
</file>

<file path=ppt/slides/_rels/slide167.xml.rels><?xml version="1.0" encoding="UTF-8" standalone="yes"?>
<Relationships xmlns="http://schemas.openxmlformats.org/package/2006/relationships"><Relationship Id="rId2" Type="http://purl.oclc.org/ooxml/officeDocument/relationships/notesSlide" Target="../notesSlides/notesSlide156.xml"/><Relationship Id="rId1" Type="http://purl.oclc.org/ooxml/officeDocument/relationships/slideLayout" Target="../slideLayouts/slideLayout2.xml"/></Relationships>
</file>

<file path=ppt/slides/_rels/slide168.xml.rels><?xml version="1.0" encoding="UTF-8" standalone="yes"?>
<Relationships xmlns="http://schemas.openxmlformats.org/package/2006/relationships"><Relationship Id="rId2" Type="http://purl.oclc.org/ooxml/officeDocument/relationships/notesSlide" Target="../notesSlides/notesSlide157.xml"/><Relationship Id="rId1" Type="http://purl.oclc.org/ooxml/officeDocument/relationships/slideLayout" Target="../slideLayouts/slideLayout2.xml"/></Relationships>
</file>

<file path=ppt/slides/_rels/slide169.xml.rels><?xml version="1.0" encoding="UTF-8" standalone="yes"?>
<Relationships xmlns="http://schemas.openxmlformats.org/package/2006/relationships"><Relationship Id="rId2" Type="http://purl.oclc.org/ooxml/officeDocument/relationships/notesSlide" Target="../notesSlides/notesSlide158.xml"/><Relationship Id="rId1" Type="http://purl.oclc.org/ooxml/officeDocument/relationships/slideLayout" Target="../slideLayouts/slideLayout2.xml"/></Relationships>
</file>

<file path=ppt/slides/_rels/slide17.xml.rels><?xml version="1.0" encoding="UTF-8" standalone="yes"?>
<Relationships xmlns="http://schemas.openxmlformats.org/package/2006/relationships"><Relationship Id="rId2" Type="http://purl.oclc.org/ooxml/officeDocument/relationships/notesSlide" Target="../notesSlides/notesSlide17.xml"/><Relationship Id="rId1" Type="http://purl.oclc.org/ooxml/officeDocument/relationships/slideLayout" Target="../slideLayouts/slideLayout2.xml"/></Relationships>
</file>

<file path=ppt/slides/_rels/slide170.xml.rels><?xml version="1.0" encoding="UTF-8" standalone="yes"?>
<Relationships xmlns="http://schemas.openxmlformats.org/package/2006/relationships"><Relationship Id="rId2" Type="http://purl.oclc.org/ooxml/officeDocument/relationships/notesSlide" Target="../notesSlides/notesSlide159.xml"/><Relationship Id="rId1" Type="http://purl.oclc.org/ooxml/officeDocument/relationships/slideLayout" Target="../slideLayouts/slideLayout2.xml"/></Relationships>
</file>

<file path=ppt/slides/_rels/slide171.xml.rels><?xml version="1.0" encoding="UTF-8" standalone="yes"?>
<Relationships xmlns="http://schemas.openxmlformats.org/package/2006/relationships"><Relationship Id="rId2" Type="http://purl.oclc.org/ooxml/officeDocument/relationships/notesSlide" Target="../notesSlides/notesSlide160.xml"/><Relationship Id="rId1" Type="http://purl.oclc.org/ooxml/officeDocument/relationships/slideLayout" Target="../slideLayouts/slideLayout2.xml"/></Relationships>
</file>

<file path=ppt/slides/_rels/slide172.xml.rels><?xml version="1.0" encoding="UTF-8" standalone="yes"?>
<Relationships xmlns="http://schemas.openxmlformats.org/package/2006/relationships"><Relationship Id="rId3" Type="http://purl.oclc.org/ooxml/officeDocument/relationships/diagramData" Target="../diagrams/data1.xml"/><Relationship Id="rId7" Type="http://schemas.microsoft.com/office/2007/relationships/diagramDrawing" Target="../diagrams/drawing1.xml"/><Relationship Id="rId2" Type="http://purl.oclc.org/ooxml/officeDocument/relationships/notesSlide" Target="../notesSlides/notesSlide161.xml"/><Relationship Id="rId1" Type="http://purl.oclc.org/ooxml/officeDocument/relationships/slideLayout" Target="../slideLayouts/slideLayout2.xml"/><Relationship Id="rId6" Type="http://purl.oclc.org/ooxml/officeDocument/relationships/diagramColors" Target="../diagrams/colors1.xml"/><Relationship Id="rId5" Type="http://purl.oclc.org/ooxml/officeDocument/relationships/diagramQuickStyle" Target="../diagrams/quickStyle1.xml"/><Relationship Id="rId4" Type="http://purl.oclc.org/ooxml/officeDocument/relationships/diagramLayout" Target="../diagrams/layout1.xml"/></Relationships>
</file>

<file path=ppt/slides/_rels/slide173.xml.rels><?xml version="1.0" encoding="UTF-8" standalone="yes"?>
<Relationships xmlns="http://schemas.openxmlformats.org/package/2006/relationships"><Relationship Id="rId3" Type="http://purl.oclc.org/ooxml/officeDocument/relationships/diagramData" Target="../diagrams/data2.xml"/><Relationship Id="rId7" Type="http://schemas.microsoft.com/office/2007/relationships/diagramDrawing" Target="../diagrams/drawing2.xml"/><Relationship Id="rId2" Type="http://purl.oclc.org/ooxml/officeDocument/relationships/notesSlide" Target="../notesSlides/notesSlide162.xml"/><Relationship Id="rId1" Type="http://purl.oclc.org/ooxml/officeDocument/relationships/slideLayout" Target="../slideLayouts/slideLayout2.xml"/><Relationship Id="rId6" Type="http://purl.oclc.org/ooxml/officeDocument/relationships/diagramColors" Target="../diagrams/colors2.xml"/><Relationship Id="rId5" Type="http://purl.oclc.org/ooxml/officeDocument/relationships/diagramQuickStyle" Target="../diagrams/quickStyle2.xml"/><Relationship Id="rId4" Type="http://purl.oclc.org/ooxml/officeDocument/relationships/diagramLayout" Target="../diagrams/layout2.xml"/></Relationships>
</file>

<file path=ppt/slides/_rels/slide174.xml.rels><?xml version="1.0" encoding="UTF-8" standalone="yes"?>
<Relationships xmlns="http://schemas.openxmlformats.org/package/2006/relationships"><Relationship Id="rId2" Type="http://purl.oclc.org/ooxml/officeDocument/relationships/notesSlide" Target="../notesSlides/notesSlide163.xml"/><Relationship Id="rId1" Type="http://purl.oclc.org/ooxml/officeDocument/relationships/slideLayout" Target="../slideLayouts/slideLayout2.xml"/></Relationships>
</file>

<file path=ppt/slides/_rels/slide175.xml.rels><?xml version="1.0" encoding="UTF-8" standalone="yes"?>
<Relationships xmlns="http://schemas.openxmlformats.org/package/2006/relationships"><Relationship Id="rId3" Type="http://purl.oclc.org/ooxml/officeDocument/relationships/image" Target="../media/image52.png"/><Relationship Id="rId2" Type="http://purl.oclc.org/ooxml/officeDocument/relationships/notesSlide" Target="../notesSlides/notesSlide164.xml"/><Relationship Id="rId1" Type="http://purl.oclc.org/ooxml/officeDocument/relationships/slideLayout" Target="../slideLayouts/slideLayout2.xml"/></Relationships>
</file>

<file path=ppt/slides/_rels/slide176.xml.rels><?xml version="1.0" encoding="UTF-8" standalone="yes"?>
<Relationships xmlns="http://schemas.openxmlformats.org/package/2006/relationships"><Relationship Id="rId2" Type="http://purl.oclc.org/ooxml/officeDocument/relationships/notesSlide" Target="../notesSlides/notesSlide165.xml"/><Relationship Id="rId1" Type="http://purl.oclc.org/ooxml/officeDocument/relationships/slideLayout" Target="../slideLayouts/slideLayout2.xml"/></Relationships>
</file>

<file path=ppt/slides/_rels/slide177.xml.rels><?xml version="1.0" encoding="UTF-8" standalone="yes"?>
<Relationships xmlns="http://schemas.openxmlformats.org/package/2006/relationships"><Relationship Id="rId2" Type="http://purl.oclc.org/ooxml/officeDocument/relationships/notesSlide" Target="../notesSlides/notesSlide166.xml"/><Relationship Id="rId1" Type="http://purl.oclc.org/ooxml/officeDocument/relationships/slideLayout" Target="../slideLayouts/slideLayout2.xml"/></Relationships>
</file>

<file path=ppt/slides/_rels/slide178.xml.rels><?xml version="1.0" encoding="UTF-8" standalone="yes"?>
<Relationships xmlns="http://schemas.openxmlformats.org/package/2006/relationships"><Relationship Id="rId2" Type="http://purl.oclc.org/ooxml/officeDocument/relationships/notesSlide" Target="../notesSlides/notesSlide167.xml"/><Relationship Id="rId1" Type="http://purl.oclc.org/ooxml/officeDocument/relationships/slideLayout" Target="../slideLayouts/slideLayout2.xml"/></Relationships>
</file>

<file path=ppt/slides/_rels/slide179.xml.rels><?xml version="1.0" encoding="UTF-8" standalone="yes"?>
<Relationships xmlns="http://schemas.openxmlformats.org/package/2006/relationships"><Relationship Id="rId2" Type="http://purl.oclc.org/ooxml/officeDocument/relationships/notesSlide" Target="../notesSlides/notesSlide168.xml"/><Relationship Id="rId1" Type="http://purl.oclc.org/ooxml/officeDocument/relationships/slideLayout" Target="../slideLayouts/slideLayout2.xml"/></Relationships>
</file>

<file path=ppt/slides/_rels/slide18.xml.rels><?xml version="1.0" encoding="UTF-8" standalone="yes"?>
<Relationships xmlns="http://schemas.openxmlformats.org/package/2006/relationships"><Relationship Id="rId2" Type="http://purl.oclc.org/ooxml/officeDocument/relationships/notesSlide" Target="../notesSlides/notesSlide18.xml"/><Relationship Id="rId1" Type="http://purl.oclc.org/ooxml/officeDocument/relationships/slideLayout" Target="../slideLayouts/slideLayout2.xml"/></Relationships>
</file>

<file path=ppt/slides/_rels/slide180.xml.rels><?xml version="1.0" encoding="UTF-8" standalone="yes"?>
<Relationships xmlns="http://schemas.openxmlformats.org/package/2006/relationships"><Relationship Id="rId2" Type="http://purl.oclc.org/ooxml/officeDocument/relationships/notesSlide" Target="../notesSlides/notesSlide169.xml"/><Relationship Id="rId1" Type="http://purl.oclc.org/ooxml/officeDocument/relationships/slideLayout" Target="../slideLayouts/slideLayout2.xml"/></Relationships>
</file>

<file path=ppt/slides/_rels/slide181.xml.rels><?xml version="1.0" encoding="UTF-8" standalone="yes"?>
<Relationships xmlns="http://schemas.openxmlformats.org/package/2006/relationships"><Relationship Id="rId2" Type="http://purl.oclc.org/ooxml/officeDocument/relationships/notesSlide" Target="../notesSlides/notesSlide170.xml"/><Relationship Id="rId1" Type="http://purl.oclc.org/ooxml/officeDocument/relationships/slideLayout" Target="../slideLayouts/slideLayout2.xml"/></Relationships>
</file>

<file path=ppt/slides/_rels/slide182.xml.rels><?xml version="1.0" encoding="UTF-8" standalone="yes"?>
<Relationships xmlns="http://schemas.openxmlformats.org/package/2006/relationships"><Relationship Id="rId2" Type="http://purl.oclc.org/ooxml/officeDocument/relationships/notesSlide" Target="../notesSlides/notesSlide171.xml"/><Relationship Id="rId1" Type="http://purl.oclc.org/ooxml/officeDocument/relationships/slideLayout" Target="../slideLayouts/slideLayout2.xml"/></Relationships>
</file>

<file path=ppt/slides/_rels/slide183.xml.rels><?xml version="1.0" encoding="UTF-8" standalone="yes"?>
<Relationships xmlns="http://schemas.openxmlformats.org/package/2006/relationships"><Relationship Id="rId2" Type="http://purl.oclc.org/ooxml/officeDocument/relationships/notesSlide" Target="../notesSlides/notesSlide172.xml"/><Relationship Id="rId1" Type="http://purl.oclc.org/ooxml/officeDocument/relationships/slideLayout" Target="../slideLayouts/slideLayout2.xml"/></Relationships>
</file>

<file path=ppt/slides/_rels/slide184.xml.rels><?xml version="1.0" encoding="UTF-8" standalone="yes"?>
<Relationships xmlns="http://schemas.openxmlformats.org/package/2006/relationships"><Relationship Id="rId2" Type="http://purl.oclc.org/ooxml/officeDocument/relationships/notesSlide" Target="../notesSlides/notesSlide173.xml"/><Relationship Id="rId1" Type="http://purl.oclc.org/ooxml/officeDocument/relationships/slideLayout" Target="../slideLayouts/slideLayout2.xml"/></Relationships>
</file>

<file path=ppt/slides/_rels/slide185.xml.rels><?xml version="1.0" encoding="UTF-8" standalone="yes"?>
<Relationships xmlns="http://schemas.openxmlformats.org/package/2006/relationships"><Relationship Id="rId2" Type="http://purl.oclc.org/ooxml/officeDocument/relationships/notesSlide" Target="../notesSlides/notesSlide174.xml"/><Relationship Id="rId1" Type="http://purl.oclc.org/ooxml/officeDocument/relationships/slideLayout" Target="../slideLayouts/slideLayout2.xml"/></Relationships>
</file>

<file path=ppt/slides/_rels/slide186.xml.rels><?xml version="1.0" encoding="UTF-8" standalone="yes"?>
<Relationships xmlns="http://schemas.openxmlformats.org/package/2006/relationships"><Relationship Id="rId2" Type="http://purl.oclc.org/ooxml/officeDocument/relationships/notesSlide" Target="../notesSlides/notesSlide175.xml"/><Relationship Id="rId1" Type="http://purl.oclc.org/ooxml/officeDocument/relationships/slideLayout" Target="../slideLayouts/slideLayout2.xml"/></Relationships>
</file>

<file path=ppt/slides/_rels/slide187.xml.rels><?xml version="1.0" encoding="UTF-8" standalone="yes"?>
<Relationships xmlns="http://schemas.openxmlformats.org/package/2006/relationships"><Relationship Id="rId2" Type="http://purl.oclc.org/ooxml/officeDocument/relationships/notesSlide" Target="../notesSlides/notesSlide176.xml"/><Relationship Id="rId1" Type="http://purl.oclc.org/ooxml/officeDocument/relationships/slideLayout" Target="../slideLayouts/slideLayout2.xml"/></Relationships>
</file>

<file path=ppt/slides/_rels/slide188.xml.rels><?xml version="1.0" encoding="UTF-8" standalone="yes"?>
<Relationships xmlns="http://schemas.openxmlformats.org/package/2006/relationships"><Relationship Id="rId2" Type="http://purl.oclc.org/ooxml/officeDocument/relationships/notesSlide" Target="../notesSlides/notesSlide177.xml"/><Relationship Id="rId1" Type="http://purl.oclc.org/ooxml/officeDocument/relationships/slideLayout" Target="../slideLayouts/slideLayout2.xml"/></Relationships>
</file>

<file path=ppt/slides/_rels/slide189.xml.rels><?xml version="1.0" encoding="UTF-8" standalone="yes"?>
<Relationships xmlns="http://schemas.openxmlformats.org/package/2006/relationships"><Relationship Id="rId2" Type="http://purl.oclc.org/ooxml/officeDocument/relationships/notesSlide" Target="../notesSlides/notesSlide178.xml"/><Relationship Id="rId1" Type="http://purl.oclc.org/ooxml/officeDocument/relationships/slideLayout" Target="../slideLayouts/slideLayout2.xml"/></Relationships>
</file>

<file path=ppt/slides/_rels/slide19.xml.rels><?xml version="1.0" encoding="UTF-8" standalone="yes"?>
<Relationships xmlns="http://schemas.openxmlformats.org/package/2006/relationships"><Relationship Id="rId2" Type="http://purl.oclc.org/ooxml/officeDocument/relationships/notesSlide" Target="../notesSlides/notesSlide19.xml"/><Relationship Id="rId1" Type="http://purl.oclc.org/ooxml/officeDocument/relationships/slideLayout" Target="../slideLayouts/slideLayout2.xml"/></Relationships>
</file>

<file path=ppt/slides/_rels/slide190.xml.rels><?xml version="1.0" encoding="UTF-8" standalone="yes"?>
<Relationships xmlns="http://schemas.openxmlformats.org/package/2006/relationships"><Relationship Id="rId2" Type="http://purl.oclc.org/ooxml/officeDocument/relationships/notesSlide" Target="../notesSlides/notesSlide179.xml"/><Relationship Id="rId1" Type="http://purl.oclc.org/ooxml/officeDocument/relationships/slideLayout" Target="../slideLayouts/slideLayout2.xml"/></Relationships>
</file>

<file path=ppt/slides/_rels/slide191.xml.rels><?xml version="1.0" encoding="UTF-8" standalone="yes"?>
<Relationships xmlns="http://schemas.openxmlformats.org/package/2006/relationships"><Relationship Id="rId2" Type="http://purl.oclc.org/ooxml/officeDocument/relationships/notesSlide" Target="../notesSlides/notesSlide180.xml"/><Relationship Id="rId1" Type="http://purl.oclc.org/ooxml/officeDocument/relationships/slideLayout" Target="../slideLayouts/slideLayout2.xml"/></Relationships>
</file>

<file path=ppt/slides/_rels/slide192.xml.rels><?xml version="1.0" encoding="UTF-8" standalone="yes"?>
<Relationships xmlns="http://schemas.openxmlformats.org/package/2006/relationships"><Relationship Id="rId2" Type="http://purl.oclc.org/ooxml/officeDocument/relationships/notesSlide" Target="../notesSlides/notesSlide181.xml"/><Relationship Id="rId1" Type="http://purl.oclc.org/ooxml/officeDocument/relationships/slideLayout" Target="../slideLayouts/slideLayout2.xml"/></Relationships>
</file>

<file path=ppt/slides/_rels/slide193.xml.rels><?xml version="1.0" encoding="UTF-8" standalone="yes"?>
<Relationships xmlns="http://schemas.openxmlformats.org/package/2006/relationships"><Relationship Id="rId2" Type="http://purl.oclc.org/ooxml/officeDocument/relationships/notesSlide" Target="../notesSlides/notesSlide182.xml"/><Relationship Id="rId1" Type="http://purl.oclc.org/ooxml/officeDocument/relationships/slideLayout" Target="../slideLayouts/slideLayout2.xml"/></Relationships>
</file>

<file path=ppt/slides/_rels/slide194.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195.xml.rels><?xml version="1.0" encoding="UTF-8" standalone="yes"?>
<Relationships xmlns="http://schemas.openxmlformats.org/package/2006/relationships"><Relationship Id="rId2" Type="http://purl.oclc.org/ooxml/officeDocument/relationships/notesSlide" Target="../notesSlides/notesSlide183.xml"/><Relationship Id="rId1" Type="http://purl.oclc.org/ooxml/officeDocument/relationships/slideLayout" Target="../slideLayouts/slideLayout6.xml"/></Relationships>
</file>

<file path=ppt/slides/_rels/slide196.xml.rels><?xml version="1.0" encoding="UTF-8" standalone="yes"?>
<Relationships xmlns="http://schemas.openxmlformats.org/package/2006/relationships"><Relationship Id="rId2" Type="http://purl.oclc.org/ooxml/officeDocument/relationships/notesSlide" Target="../notesSlides/notesSlide184.xml"/><Relationship Id="rId1" Type="http://purl.oclc.org/ooxml/officeDocument/relationships/slideLayout" Target="../slideLayouts/slideLayout2.xml"/></Relationships>
</file>

<file path=ppt/slides/_rels/slide197.xml.rels><?xml version="1.0" encoding="UTF-8" standalone="yes"?>
<Relationships xmlns="http://schemas.openxmlformats.org/package/2006/relationships"><Relationship Id="rId2" Type="http://purl.oclc.org/ooxml/officeDocument/relationships/notesSlide" Target="../notesSlides/notesSlide185.xml"/><Relationship Id="rId1" Type="http://purl.oclc.org/ooxml/officeDocument/relationships/slideLayout" Target="../slideLayouts/slideLayout2.xml"/></Relationships>
</file>

<file path=ppt/slides/_rels/slide198.xml.rels><?xml version="1.0" encoding="UTF-8" standalone="yes"?>
<Relationships xmlns="http://schemas.openxmlformats.org/package/2006/relationships"><Relationship Id="rId2" Type="http://purl.oclc.org/ooxml/officeDocument/relationships/notesSlide" Target="../notesSlides/notesSlide186.xml"/><Relationship Id="rId1" Type="http://purl.oclc.org/ooxml/officeDocument/relationships/slideLayout" Target="../slideLayouts/slideLayout2.xml"/></Relationships>
</file>

<file path=ppt/slides/_rels/slide199.xml.rels><?xml version="1.0" encoding="UTF-8" standalone="yes"?>
<Relationships xmlns="http://schemas.openxmlformats.org/package/2006/relationships"><Relationship Id="rId2" Type="http://purl.oclc.org/ooxml/officeDocument/relationships/notesSlide" Target="../notesSlides/notesSlide187.xml"/><Relationship Id="rId1" Type="http://purl.oclc.org/ooxml/officeDocument/relationships/slideLayout" Target="../slideLayouts/slideLayout2.xml"/></Relationships>
</file>

<file path=ppt/slides/_rels/slide2.xml.rels><?xml version="1.0" encoding="UTF-8" standalone="yes"?>
<Relationships xmlns="http://schemas.openxmlformats.org/package/2006/relationships"><Relationship Id="rId2" Type="http://purl.oclc.org/ooxml/officeDocument/relationships/notesSlide" Target="../notesSlides/notesSlide2.xml"/><Relationship Id="rId1" Type="http://purl.oclc.org/ooxml/officeDocument/relationships/slideLayout" Target="../slideLayouts/slideLayout2.xml"/></Relationships>
</file>

<file path=ppt/slides/_rels/slide20.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20.xml"/><Relationship Id="rId1" Type="http://purl.oclc.org/ooxml/officeDocument/relationships/slideLayout" Target="../slideLayouts/slideLayout10.xml"/><Relationship Id="rId4" Type="http://purl.oclc.org/ooxml/officeDocument/relationships/image" Target="../media/image5.png"/></Relationships>
</file>

<file path=ppt/slides/_rels/slide200.xml.rels><?xml version="1.0" encoding="UTF-8" standalone="yes"?>
<Relationships xmlns="http://schemas.openxmlformats.org/package/2006/relationships"><Relationship Id="rId2" Type="http://purl.oclc.org/ooxml/officeDocument/relationships/notesSlide" Target="../notesSlides/notesSlide188.xml"/><Relationship Id="rId1" Type="http://purl.oclc.org/ooxml/officeDocument/relationships/slideLayout" Target="../slideLayouts/slideLayout2.xml"/></Relationships>
</file>

<file path=ppt/slides/_rels/slide201.xml.rels><?xml version="1.0" encoding="UTF-8" standalone="yes"?>
<Relationships xmlns="http://schemas.openxmlformats.org/package/2006/relationships"><Relationship Id="rId2" Type="http://purl.oclc.org/ooxml/officeDocument/relationships/notesSlide" Target="../notesSlides/notesSlide189.xml"/><Relationship Id="rId1" Type="http://purl.oclc.org/ooxml/officeDocument/relationships/slideLayout" Target="../slideLayouts/slideLayout2.xml"/></Relationships>
</file>

<file path=ppt/slides/_rels/slide202.xml.rels><?xml version="1.0" encoding="UTF-8" standalone="yes"?>
<Relationships xmlns="http://schemas.openxmlformats.org/package/2006/relationships"><Relationship Id="rId2" Type="http://purl.oclc.org/ooxml/officeDocument/relationships/notesSlide" Target="../notesSlides/notesSlide190.xml"/><Relationship Id="rId1" Type="http://purl.oclc.org/ooxml/officeDocument/relationships/slideLayout" Target="../slideLayouts/slideLayout2.xml"/></Relationships>
</file>

<file path=ppt/slides/_rels/slide203.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204.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205.xml.rels><?xml version="1.0" encoding="UTF-8" standalone="yes"?>
<Relationships xmlns="http://schemas.openxmlformats.org/package/2006/relationships"><Relationship Id="rId2" Type="http://purl.oclc.org/ooxml/officeDocument/relationships/notesSlide" Target="../notesSlides/notesSlide191.xml"/><Relationship Id="rId1" Type="http://purl.oclc.org/ooxml/officeDocument/relationships/slideLayout" Target="../slideLayouts/slideLayout2.xml"/></Relationships>
</file>

<file path=ppt/slides/_rels/slide206.xml.rels><?xml version="1.0" encoding="UTF-8" standalone="yes"?>
<Relationships xmlns="http://schemas.openxmlformats.org/package/2006/relationships"><Relationship Id="rId2" Type="http://purl.oclc.org/ooxml/officeDocument/relationships/notesSlide" Target="../notesSlides/notesSlide192.xml"/><Relationship Id="rId1" Type="http://purl.oclc.org/ooxml/officeDocument/relationships/slideLayout" Target="../slideLayouts/slideLayout2.xml"/></Relationships>
</file>

<file path=ppt/slides/_rels/slide207.xml.rels><?xml version="1.0" encoding="UTF-8" standalone="yes"?>
<Relationships xmlns="http://schemas.openxmlformats.org/package/2006/relationships"><Relationship Id="rId2" Type="http://purl.oclc.org/ooxml/officeDocument/relationships/notesSlide" Target="../notesSlides/notesSlide193.xml"/><Relationship Id="rId1" Type="http://purl.oclc.org/ooxml/officeDocument/relationships/slideLayout" Target="../slideLayouts/slideLayout2.xml"/></Relationships>
</file>

<file path=ppt/slides/_rels/slide208.xml.rels><?xml version="1.0" encoding="UTF-8" standalone="yes"?>
<Relationships xmlns="http://schemas.openxmlformats.org/package/2006/relationships"><Relationship Id="rId2" Type="http://purl.oclc.org/ooxml/officeDocument/relationships/notesSlide" Target="../notesSlides/notesSlide194.xml"/><Relationship Id="rId1" Type="http://purl.oclc.org/ooxml/officeDocument/relationships/slideLayout" Target="../slideLayouts/slideLayout2.xml"/></Relationships>
</file>

<file path=ppt/slides/_rels/slide209.xml.rels><?xml version="1.0" encoding="UTF-8" standalone="yes"?>
<Relationships xmlns="http://schemas.openxmlformats.org/package/2006/relationships"><Relationship Id="rId2" Type="http://purl.oclc.org/ooxml/officeDocument/relationships/notesSlide" Target="../notesSlides/notesSlide195.xml"/><Relationship Id="rId1" Type="http://purl.oclc.org/ooxml/officeDocument/relationships/slideLayout" Target="../slideLayouts/slideLayout2.xml"/></Relationships>
</file>

<file path=ppt/slides/_rels/slide21.xml.rels><?xml version="1.0" encoding="UTF-8" standalone="yes"?>
<Relationships xmlns="http://schemas.openxmlformats.org/package/2006/relationships"><Relationship Id="rId3" Type="http://purl.oclc.org/ooxml/officeDocument/relationships/image" Target="../media/image23.png"/><Relationship Id="rId2" Type="http://purl.oclc.org/ooxml/officeDocument/relationships/notesSlide" Target="../notesSlides/notesSlide21.xml"/><Relationship Id="rId1" Type="http://purl.oclc.org/ooxml/officeDocument/relationships/slideLayout" Target="../slideLayouts/slideLayout2.xml"/></Relationships>
</file>

<file path=ppt/slides/_rels/slide210.xml.rels><?xml version="1.0" encoding="UTF-8" standalone="yes"?>
<Relationships xmlns="http://schemas.openxmlformats.org/package/2006/relationships"><Relationship Id="rId2" Type="http://purl.oclc.org/ooxml/officeDocument/relationships/notesSlide" Target="../notesSlides/notesSlide196.xml"/><Relationship Id="rId1" Type="http://purl.oclc.org/ooxml/officeDocument/relationships/slideLayout" Target="../slideLayouts/slideLayout2.xml"/></Relationships>
</file>

<file path=ppt/slides/_rels/slide211.xml.rels><?xml version="1.0" encoding="UTF-8" standalone="yes"?>
<Relationships xmlns="http://schemas.openxmlformats.org/package/2006/relationships"><Relationship Id="rId2" Type="http://purl.oclc.org/ooxml/officeDocument/relationships/notesSlide" Target="../notesSlides/notesSlide197.xml"/><Relationship Id="rId1" Type="http://purl.oclc.org/ooxml/officeDocument/relationships/slideLayout" Target="../slideLayouts/slideLayout2.xml"/></Relationships>
</file>

<file path=ppt/slides/_rels/slide212.xml.rels><?xml version="1.0" encoding="UTF-8" standalone="yes"?>
<Relationships xmlns="http://schemas.openxmlformats.org/package/2006/relationships"><Relationship Id="rId2" Type="http://purl.oclc.org/ooxml/officeDocument/relationships/notesSlide" Target="../notesSlides/notesSlide198.xml"/><Relationship Id="rId1" Type="http://purl.oclc.org/ooxml/officeDocument/relationships/slideLayout" Target="../slideLayouts/slideLayout2.xml"/></Relationships>
</file>

<file path=ppt/slides/_rels/slide213.xml.rels><?xml version="1.0" encoding="UTF-8" standalone="yes"?>
<Relationships xmlns="http://schemas.openxmlformats.org/package/2006/relationships"><Relationship Id="rId2" Type="http://purl.oclc.org/ooxml/officeDocument/relationships/notesSlide" Target="../notesSlides/notesSlide199.xml"/><Relationship Id="rId1" Type="http://purl.oclc.org/ooxml/officeDocument/relationships/slideLayout" Target="../slideLayouts/slideLayout2.xml"/></Relationships>
</file>

<file path=ppt/slides/_rels/slide214.xml.rels><?xml version="1.0" encoding="UTF-8" standalone="yes"?>
<Relationships xmlns="http://schemas.openxmlformats.org/package/2006/relationships"><Relationship Id="rId2" Type="http://purl.oclc.org/ooxml/officeDocument/relationships/notesSlide" Target="../notesSlides/notesSlide200.xml"/><Relationship Id="rId1" Type="http://purl.oclc.org/ooxml/officeDocument/relationships/slideLayout" Target="../slideLayouts/slideLayout2.xml"/></Relationships>
</file>

<file path=ppt/slides/_rels/slide215.xml.rels><?xml version="1.0" encoding="UTF-8" standalone="yes"?>
<Relationships xmlns="http://schemas.openxmlformats.org/package/2006/relationships"><Relationship Id="rId2" Type="http://purl.oclc.org/ooxml/officeDocument/relationships/notesSlide" Target="../notesSlides/notesSlide201.xml"/><Relationship Id="rId1" Type="http://purl.oclc.org/ooxml/officeDocument/relationships/slideLayout" Target="../slideLayouts/slideLayout2.xml"/></Relationships>
</file>

<file path=ppt/slides/_rels/slide216.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217.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218.xml.rels><?xml version="1.0" encoding="UTF-8" standalone="yes"?>
<Relationships xmlns="http://schemas.openxmlformats.org/package/2006/relationships"><Relationship Id="rId2" Type="http://purl.oclc.org/ooxml/officeDocument/relationships/notesSlide" Target="../notesSlides/notesSlide202.xml"/><Relationship Id="rId1" Type="http://purl.oclc.org/ooxml/officeDocument/relationships/slideLayout" Target="../slideLayouts/slideLayout2.xml"/></Relationships>
</file>

<file path=ppt/slides/_rels/slide219.xml.rels><?xml version="1.0" encoding="UTF-8" standalone="yes"?>
<Relationships xmlns="http://schemas.openxmlformats.org/package/2006/relationships"><Relationship Id="rId2" Type="http://purl.oclc.org/ooxml/officeDocument/relationships/notesSlide" Target="../notesSlides/notesSlide203.xml"/><Relationship Id="rId1" Type="http://purl.oclc.org/ooxml/officeDocument/relationships/slideLayout" Target="../slideLayouts/slideLayout2.xml"/></Relationships>
</file>

<file path=ppt/slides/_rels/slide22.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22.xml"/><Relationship Id="rId1" Type="http://purl.oclc.org/ooxml/officeDocument/relationships/slideLayout" Target="../slideLayouts/slideLayout10.xml"/><Relationship Id="rId4" Type="http://purl.oclc.org/ooxml/officeDocument/relationships/image" Target="../media/image5.png"/></Relationships>
</file>

<file path=ppt/slides/_rels/slide220.xml.rels><?xml version="1.0" encoding="UTF-8" standalone="yes"?>
<Relationships xmlns="http://schemas.openxmlformats.org/package/2006/relationships"><Relationship Id="rId2" Type="http://purl.oclc.org/ooxml/officeDocument/relationships/notesSlide" Target="../notesSlides/notesSlide204.xml"/><Relationship Id="rId1" Type="http://purl.oclc.org/ooxml/officeDocument/relationships/slideLayout" Target="../slideLayouts/slideLayout2.xml"/></Relationships>
</file>

<file path=ppt/slides/_rels/slide221.xml.rels><?xml version="1.0" encoding="UTF-8" standalone="yes"?>
<Relationships xmlns="http://schemas.openxmlformats.org/package/2006/relationships"><Relationship Id="rId2" Type="http://purl.oclc.org/ooxml/officeDocument/relationships/notesSlide" Target="../notesSlides/notesSlide205.xml"/><Relationship Id="rId1" Type="http://purl.oclc.org/ooxml/officeDocument/relationships/slideLayout" Target="../slideLayouts/slideLayout2.xml"/></Relationships>
</file>

<file path=ppt/slides/_rels/slide222.xml.rels><?xml version="1.0" encoding="UTF-8" standalone="yes"?>
<Relationships xmlns="http://schemas.openxmlformats.org/package/2006/relationships"><Relationship Id="rId2" Type="http://purl.oclc.org/ooxml/officeDocument/relationships/notesSlide" Target="../notesSlides/notesSlide206.xml"/><Relationship Id="rId1" Type="http://purl.oclc.org/ooxml/officeDocument/relationships/slideLayout" Target="../slideLayouts/slideLayout2.xml"/></Relationships>
</file>

<file path=ppt/slides/_rels/slide223.xml.rels><?xml version="1.0" encoding="UTF-8" standalone="yes"?>
<Relationships xmlns="http://schemas.openxmlformats.org/package/2006/relationships"><Relationship Id="rId2" Type="http://purl.oclc.org/ooxml/officeDocument/relationships/notesSlide" Target="../notesSlides/notesSlide207.xml"/><Relationship Id="rId1" Type="http://purl.oclc.org/ooxml/officeDocument/relationships/slideLayout" Target="../slideLayouts/slideLayout2.xml"/></Relationships>
</file>

<file path=ppt/slides/_rels/slide224.xml.rels><?xml version="1.0" encoding="UTF-8" standalone="yes"?>
<Relationships xmlns="http://schemas.openxmlformats.org/package/2006/relationships"><Relationship Id="rId2" Type="http://purl.oclc.org/ooxml/officeDocument/relationships/notesSlide" Target="../notesSlides/notesSlide208.xml"/><Relationship Id="rId1" Type="http://purl.oclc.org/ooxml/officeDocument/relationships/slideLayout" Target="../slideLayouts/slideLayout2.xml"/></Relationships>
</file>

<file path=ppt/slides/_rels/slide225.xml.rels><?xml version="1.0" encoding="UTF-8" standalone="yes"?>
<Relationships xmlns="http://schemas.openxmlformats.org/package/2006/relationships"><Relationship Id="rId3" Type="http://purl.oclc.org/ooxml/officeDocument/relationships/image" Target="../media/image62.wmf"/><Relationship Id="rId2" Type="http://purl.oclc.org/ooxml/officeDocument/relationships/notesSlide" Target="../notesSlides/notesSlide209.xml"/><Relationship Id="rId1" Type="http://purl.oclc.org/ooxml/officeDocument/relationships/slideLayout" Target="../slideLayouts/slideLayout2.xml"/></Relationships>
</file>

<file path=ppt/slides/_rels/slide226.xml.rels><?xml version="1.0" encoding="UTF-8" standalone="yes"?>
<Relationships xmlns="http://schemas.openxmlformats.org/package/2006/relationships"><Relationship Id="rId3" Type="http://purl.oclc.org/ooxml/officeDocument/relationships/image" Target="../media/image63.wmf"/><Relationship Id="rId2" Type="http://purl.oclc.org/ooxml/officeDocument/relationships/notesSlide" Target="../notesSlides/notesSlide210.xml"/><Relationship Id="rId1" Type="http://purl.oclc.org/ooxml/officeDocument/relationships/slideLayout" Target="../slideLayouts/slideLayout2.xml"/></Relationships>
</file>

<file path=ppt/slides/_rels/slide227.xml.rels><?xml version="1.0" encoding="UTF-8" standalone="yes"?>
<Relationships xmlns="http://schemas.openxmlformats.org/package/2006/relationships"><Relationship Id="rId2" Type="http://purl.oclc.org/ooxml/officeDocument/relationships/notesSlide" Target="../notesSlides/notesSlide211.xml"/><Relationship Id="rId1" Type="http://purl.oclc.org/ooxml/officeDocument/relationships/slideLayout" Target="../slideLayouts/slideLayout2.xml"/></Relationships>
</file>

<file path=ppt/slides/_rels/slide228.xml.rels><?xml version="1.0" encoding="UTF-8" standalone="yes"?>
<Relationships xmlns="http://schemas.openxmlformats.org/package/2006/relationships"><Relationship Id="rId2" Type="http://purl.oclc.org/ooxml/officeDocument/relationships/notesSlide" Target="../notesSlides/notesSlide212.xml"/><Relationship Id="rId1" Type="http://purl.oclc.org/ooxml/officeDocument/relationships/slideLayout" Target="../slideLayouts/slideLayout2.xml"/></Relationships>
</file>

<file path=ppt/slides/_rels/slide229.xml.rels><?xml version="1.0" encoding="UTF-8" standalone="yes"?>
<Relationships xmlns="http://schemas.openxmlformats.org/package/2006/relationships"><Relationship Id="rId2" Type="http://purl.oclc.org/ooxml/officeDocument/relationships/notesSlide" Target="../notesSlides/notesSlide213.xml"/><Relationship Id="rId1" Type="http://purl.oclc.org/ooxml/officeDocument/relationships/slideLayout" Target="../slideLayouts/slideLayout2.xml"/></Relationships>
</file>

<file path=ppt/slides/_rels/slide23.xml.rels><?xml version="1.0" encoding="UTF-8" standalone="yes"?>
<Relationships xmlns="http://schemas.openxmlformats.org/package/2006/relationships"><Relationship Id="rId3" Type="http://purl.oclc.org/ooxml/officeDocument/relationships/image" Target="../media/image24.png"/><Relationship Id="rId2" Type="http://purl.oclc.org/ooxml/officeDocument/relationships/notesSlide" Target="../notesSlides/notesSlide23.xml"/><Relationship Id="rId1" Type="http://purl.oclc.org/ooxml/officeDocument/relationships/slideLayout" Target="../slideLayouts/slideLayout2.xml"/><Relationship Id="rId4" Type="http://purl.oclc.org/ooxml/officeDocument/relationships/image" Target="../media/image25.emf"/></Relationships>
</file>

<file path=ppt/slides/_rels/slide230.xml.rels><?xml version="1.0" encoding="UTF-8" standalone="yes"?>
<Relationships xmlns="http://schemas.openxmlformats.org/package/2006/relationships"><Relationship Id="rId2" Type="http://purl.oclc.org/ooxml/officeDocument/relationships/notesSlide" Target="../notesSlides/notesSlide214.xml"/><Relationship Id="rId1" Type="http://purl.oclc.org/ooxml/officeDocument/relationships/slideLayout" Target="../slideLayouts/slideLayout2.xml"/></Relationships>
</file>

<file path=ppt/slides/_rels/slide231.xml.rels><?xml version="1.0" encoding="UTF-8" standalone="yes"?>
<Relationships xmlns="http://schemas.openxmlformats.org/package/2006/relationships"><Relationship Id="rId3" Type="http://purl.oclc.org/ooxml/officeDocument/relationships/image" Target="../media/image64.png"/><Relationship Id="rId2" Type="http://purl.oclc.org/ooxml/officeDocument/relationships/notesSlide" Target="../notesSlides/notesSlide215.xml"/><Relationship Id="rId1" Type="http://purl.oclc.org/ooxml/officeDocument/relationships/slideLayout" Target="../slideLayouts/slideLayout2.xml"/></Relationships>
</file>

<file path=ppt/slides/_rels/slide232.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216.xml"/><Relationship Id="rId1" Type="http://purl.oclc.org/ooxml/officeDocument/relationships/slideLayout" Target="../slideLayouts/slideLayout10.xml"/><Relationship Id="rId4" Type="http://purl.oclc.org/ooxml/officeDocument/relationships/image" Target="../media/image5.png"/></Relationships>
</file>

<file path=ppt/slides/_rels/slide233.xml.rels><?xml version="1.0" encoding="UTF-8" standalone="yes"?>
<Relationships xmlns="http://schemas.openxmlformats.org/package/2006/relationships"><Relationship Id="rId2" Type="http://purl.oclc.org/ooxml/officeDocument/relationships/notesSlide" Target="../notesSlides/notesSlide217.xml"/><Relationship Id="rId1" Type="http://purl.oclc.org/ooxml/officeDocument/relationships/slideLayout" Target="../slideLayouts/slideLayout8.xml"/></Relationships>
</file>

<file path=ppt/slides/_rels/slide234.xml.rels><?xml version="1.0" encoding="UTF-8" standalone="yes"?>
<Relationships xmlns="http://schemas.openxmlformats.org/package/2006/relationships"><Relationship Id="rId3" Type="http://purl.oclc.org/ooxml/officeDocument/relationships/image" Target="../media/image65.png"/><Relationship Id="rId2" Type="http://purl.oclc.org/ooxml/officeDocument/relationships/notesSlide" Target="../notesSlides/notesSlide218.xml"/><Relationship Id="rId1" Type="http://purl.oclc.org/ooxml/officeDocument/relationships/slideLayout" Target="../slideLayouts/slideLayout2.xml"/><Relationship Id="rId4" Type="http://purl.oclc.org/ooxml/officeDocument/relationships/image" Target="../media/image66.png"/></Relationships>
</file>

<file path=ppt/slides/_rels/slide235.xml.rels><?xml version="1.0" encoding="UTF-8" standalone="yes"?>
<Relationships xmlns="http://schemas.openxmlformats.org/package/2006/relationships"><Relationship Id="rId2" Type="http://purl.oclc.org/ooxml/officeDocument/relationships/notesSlide" Target="../notesSlides/notesSlide219.xml"/><Relationship Id="rId1" Type="http://purl.oclc.org/ooxml/officeDocument/relationships/slideLayout" Target="../slideLayouts/slideLayout7.xml"/></Relationships>
</file>

<file path=ppt/slides/_rels/slide236.xml.rels><?xml version="1.0" encoding="UTF-8" standalone="yes"?>
<Relationships xmlns="http://schemas.openxmlformats.org/package/2006/relationships"><Relationship Id="rId2" Type="http://purl.oclc.org/ooxml/officeDocument/relationships/notesSlide" Target="../notesSlides/notesSlide220.xml"/><Relationship Id="rId1" Type="http://purl.oclc.org/ooxml/officeDocument/relationships/slideLayout" Target="../slideLayouts/slideLayout6.xml"/></Relationships>
</file>

<file path=ppt/slides/_rels/slide237.xml.rels><?xml version="1.0" encoding="UTF-8" standalone="yes"?>
<Relationships xmlns="http://schemas.openxmlformats.org/package/2006/relationships"><Relationship Id="rId2" Type="http://purl.oclc.org/ooxml/officeDocument/relationships/notesSlide" Target="../notesSlides/notesSlide221.xml"/><Relationship Id="rId1" Type="http://purl.oclc.org/ooxml/officeDocument/relationships/slideLayout" Target="../slideLayouts/slideLayout2.xml"/></Relationships>
</file>

<file path=ppt/slides/_rels/slide238.xml.rels><?xml version="1.0" encoding="UTF-8" standalone="yes"?>
<Relationships xmlns="http://schemas.openxmlformats.org/package/2006/relationships"><Relationship Id="rId2" Type="http://purl.oclc.org/ooxml/officeDocument/relationships/notesSlide" Target="../notesSlides/notesSlide222.xml"/><Relationship Id="rId1" Type="http://purl.oclc.org/ooxml/officeDocument/relationships/slideLayout" Target="../slideLayouts/slideLayout2.xml"/></Relationships>
</file>

<file path=ppt/slides/_rels/slide239.xml.rels><?xml version="1.0" encoding="UTF-8" standalone="yes"?>
<Relationships xmlns="http://schemas.openxmlformats.org/package/2006/relationships"><Relationship Id="rId2" Type="http://purl.oclc.org/ooxml/officeDocument/relationships/notesSlide" Target="../notesSlides/notesSlide223.xml"/><Relationship Id="rId1" Type="http://purl.oclc.org/ooxml/officeDocument/relationships/slideLayout" Target="../slideLayouts/slideLayout2.xml"/></Relationships>
</file>

<file path=ppt/slides/_rels/slide24.xml.rels><?xml version="1.0" encoding="UTF-8" standalone="yes"?>
<Relationships xmlns="http://schemas.openxmlformats.org/package/2006/relationships"><Relationship Id="rId8" Type="http://purl.oclc.org/ooxml/officeDocument/relationships/oleObject" Target="../embeddings/oleObject5.bin"/><Relationship Id="rId3" Type="http://purl.oclc.org/ooxml/officeDocument/relationships/slide" Target="slide98.xml"/><Relationship Id="rId7" Type="http://purl.oclc.org/ooxml/officeDocument/relationships/image" Target="../media/image29.jpeg"/><Relationship Id="rId2" Type="http://purl.oclc.org/ooxml/officeDocument/relationships/notesSlide" Target="../notesSlides/notesSlide24.xml"/><Relationship Id="rId1" Type="http://purl.oclc.org/ooxml/officeDocument/relationships/slideLayout" Target="../slideLayouts/slideLayout2.xml"/><Relationship Id="rId6" Type="http://purl.oclc.org/ooxml/officeDocument/relationships/image" Target="../media/image28.jpeg"/><Relationship Id="rId5" Type="http://purl.oclc.org/ooxml/officeDocument/relationships/image" Target="../media/image27.jpeg"/><Relationship Id="rId10" Type="http://purl.oclc.org/ooxml/officeDocument/relationships/image" Target="../media/image30.png"/><Relationship Id="rId4" Type="http://purl.oclc.org/ooxml/officeDocument/relationships/image" Target="../media/image26.png"/><Relationship Id="rId9" Type="http://purl.oclc.org/ooxml/officeDocument/relationships/image" Target="../media/image8.emf"/></Relationships>
</file>

<file path=ppt/slides/_rels/slide240.xml.rels><?xml version="1.0" encoding="UTF-8" standalone="yes"?>
<Relationships xmlns="http://schemas.openxmlformats.org/package/2006/relationships"><Relationship Id="rId3" Type="http://purl.oclc.org/ooxml/officeDocument/relationships/image" Target="../media/image600.png"/><Relationship Id="rId2" Type="http://purl.oclc.org/ooxml/officeDocument/relationships/notesSlide" Target="../notesSlides/notesSlide224.xml"/><Relationship Id="rId1" Type="http://purl.oclc.org/ooxml/officeDocument/relationships/slideLayout" Target="../slideLayouts/slideLayout2.xml"/></Relationships>
</file>

<file path=ppt/slides/_rels/slide241.xml.rels><?xml version="1.0" encoding="UTF-8" standalone="yes"?>
<Relationships xmlns="http://schemas.openxmlformats.org/package/2006/relationships"><Relationship Id="rId2" Type="http://purl.oclc.org/ooxml/officeDocument/relationships/notesSlide" Target="../notesSlides/notesSlide225.xml"/><Relationship Id="rId1" Type="http://purl.oclc.org/ooxml/officeDocument/relationships/slideLayout" Target="../slideLayouts/slideLayout2.xml"/></Relationships>
</file>

<file path=ppt/slides/_rels/slide242.xml.rels><?xml version="1.0" encoding="UTF-8" standalone="yes"?>
<Relationships xmlns="http://schemas.openxmlformats.org/package/2006/relationships"><Relationship Id="rId2" Type="http://purl.oclc.org/ooxml/officeDocument/relationships/notesSlide" Target="../notesSlides/notesSlide226.xml"/><Relationship Id="rId1" Type="http://purl.oclc.org/ooxml/officeDocument/relationships/slideLayout" Target="../slideLayouts/slideLayout2.xml"/></Relationships>
</file>

<file path=ppt/slides/_rels/slide243.xml.rels><?xml version="1.0" encoding="UTF-8" standalone="yes"?>
<Relationships xmlns="http://schemas.openxmlformats.org/package/2006/relationships"><Relationship Id="rId2" Type="http://purl.oclc.org/ooxml/officeDocument/relationships/notesSlide" Target="../notesSlides/notesSlide227.xml"/><Relationship Id="rId1" Type="http://purl.oclc.org/ooxml/officeDocument/relationships/slideLayout" Target="../slideLayouts/slideLayout2.xml"/></Relationships>
</file>

<file path=ppt/slides/_rels/slide244.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245.xml.rels><?xml version="1.0" encoding="UTF-8" standalone="yes"?>
<Relationships xmlns="http://schemas.openxmlformats.org/package/2006/relationships"><Relationship Id="rId2" Type="http://purl.oclc.org/ooxml/officeDocument/relationships/notesSlide" Target="../notesSlides/notesSlide228.xml"/><Relationship Id="rId1" Type="http://purl.oclc.org/ooxml/officeDocument/relationships/slideLayout" Target="../slideLayouts/slideLayout6.xml"/></Relationships>
</file>

<file path=ppt/slides/_rels/slide246.xml.rels><?xml version="1.0" encoding="UTF-8" standalone="yes"?>
<Relationships xmlns="http://schemas.openxmlformats.org/package/2006/relationships"><Relationship Id="rId2" Type="http://purl.oclc.org/ooxml/officeDocument/relationships/notesSlide" Target="../notesSlides/notesSlide229.xml"/><Relationship Id="rId1" Type="http://purl.oclc.org/ooxml/officeDocument/relationships/slideLayout" Target="../slideLayouts/slideLayout2.xml"/></Relationships>
</file>

<file path=ppt/slides/_rels/slide247.xml.rels><?xml version="1.0" encoding="UTF-8" standalone="yes"?>
<Relationships xmlns="http://schemas.openxmlformats.org/package/2006/relationships"><Relationship Id="rId2" Type="http://purl.oclc.org/ooxml/officeDocument/relationships/notesSlide" Target="../notesSlides/notesSlide230.xml"/><Relationship Id="rId1" Type="http://purl.oclc.org/ooxml/officeDocument/relationships/slideLayout" Target="../slideLayouts/slideLayout2.xml"/></Relationships>
</file>

<file path=ppt/slides/_rels/slide248.xml.rels><?xml version="1.0" encoding="UTF-8" standalone="yes"?>
<Relationships xmlns="http://schemas.openxmlformats.org/package/2006/relationships"><Relationship Id="rId2" Type="http://purl.oclc.org/ooxml/officeDocument/relationships/notesSlide" Target="../notesSlides/notesSlide231.xml"/><Relationship Id="rId1" Type="http://purl.oclc.org/ooxml/officeDocument/relationships/slideLayout" Target="../slideLayouts/slideLayout2.xml"/></Relationships>
</file>

<file path=ppt/slides/_rels/slide249.xml.rels><?xml version="1.0" encoding="UTF-8" standalone="yes"?>
<Relationships xmlns="http://schemas.openxmlformats.org/package/2006/relationships"><Relationship Id="rId2" Type="http://purl.oclc.org/ooxml/officeDocument/relationships/notesSlide" Target="../notesSlides/notesSlide232.xml"/><Relationship Id="rId1" Type="http://purl.oclc.org/ooxml/officeDocument/relationships/slideLayout" Target="../slideLayouts/slideLayout2.xml"/></Relationships>
</file>

<file path=ppt/slides/_rels/slide25.xml.rels><?xml version="1.0" encoding="UTF-8" standalone="yes"?>
<Relationships xmlns="http://schemas.openxmlformats.org/package/2006/relationships"><Relationship Id="rId8" Type="http://purl.oclc.org/ooxml/officeDocument/relationships/oleObject" Target="../embeddings/oleObject6.bin"/><Relationship Id="rId3" Type="http://purl.oclc.org/ooxml/officeDocument/relationships/slide" Target="slide98.xml"/><Relationship Id="rId7" Type="http://purl.oclc.org/ooxml/officeDocument/relationships/image" Target="../media/image29.jpeg"/><Relationship Id="rId2" Type="http://purl.oclc.org/ooxml/officeDocument/relationships/notesSlide" Target="../notesSlides/notesSlide25.xml"/><Relationship Id="rId1" Type="http://purl.oclc.org/ooxml/officeDocument/relationships/slideLayout" Target="../slideLayouts/slideLayout2.xml"/><Relationship Id="rId6" Type="http://purl.oclc.org/ooxml/officeDocument/relationships/image" Target="../media/image28.jpeg"/><Relationship Id="rId5" Type="http://purl.oclc.org/ooxml/officeDocument/relationships/image" Target="../media/image27.jpeg"/><Relationship Id="rId10" Type="http://purl.oclc.org/ooxml/officeDocument/relationships/image" Target="../media/image30.png"/><Relationship Id="rId4" Type="http://purl.oclc.org/ooxml/officeDocument/relationships/image" Target="../media/image26.png"/><Relationship Id="rId9" Type="http://purl.oclc.org/ooxml/officeDocument/relationships/image" Target="../media/image9.emf"/></Relationships>
</file>

<file path=ppt/slides/_rels/slide250.xml.rels><?xml version="1.0" encoding="UTF-8" standalone="yes"?>
<Relationships xmlns="http://schemas.openxmlformats.org/package/2006/relationships"><Relationship Id="rId3" Type="http://purl.oclc.org/ooxml/officeDocument/relationships/image" Target="../media/image54.png"/><Relationship Id="rId2" Type="http://purl.oclc.org/ooxml/officeDocument/relationships/notesSlide" Target="../notesSlides/notesSlide233.xml"/><Relationship Id="rId1" Type="http://purl.oclc.org/ooxml/officeDocument/relationships/slideLayout" Target="../slideLayouts/slideLayout2.xml"/><Relationship Id="rId5" Type="http://purl.oclc.org/ooxml/officeDocument/relationships/image" Target="../media/image67.png"/><Relationship Id="rId4" Type="http://purl.oclc.org/ooxml/officeDocument/relationships/image" Target="../media/image52.png"/></Relationships>
</file>

<file path=ppt/slides/_rels/slide251.xml.rels><?xml version="1.0" encoding="UTF-8" standalone="yes"?>
<Relationships xmlns="http://schemas.openxmlformats.org/package/2006/relationships"><Relationship Id="rId2" Type="http://purl.oclc.org/ooxml/officeDocument/relationships/notesSlide" Target="../notesSlides/notesSlide234.xml"/><Relationship Id="rId1" Type="http://purl.oclc.org/ooxml/officeDocument/relationships/slideLayout" Target="../slideLayouts/slideLayout2.xml"/></Relationships>
</file>

<file path=ppt/slides/_rels/slide252.xml.rels><?xml version="1.0" encoding="UTF-8" standalone="yes"?>
<Relationships xmlns="http://schemas.openxmlformats.org/package/2006/relationships"><Relationship Id="rId2" Type="http://purl.oclc.org/ooxml/officeDocument/relationships/notesSlide" Target="../notesSlides/notesSlide235.xml"/><Relationship Id="rId1" Type="http://purl.oclc.org/ooxml/officeDocument/relationships/slideLayout" Target="../slideLayouts/slideLayout2.xml"/></Relationships>
</file>

<file path=ppt/slides/_rels/slide253.xml.rels><?xml version="1.0" encoding="UTF-8" standalone="yes"?>
<Relationships xmlns="http://schemas.openxmlformats.org/package/2006/relationships"><Relationship Id="rId2" Type="http://purl.oclc.org/ooxml/officeDocument/relationships/notesSlide" Target="../notesSlides/notesSlide236.xml"/><Relationship Id="rId1" Type="http://purl.oclc.org/ooxml/officeDocument/relationships/slideLayout" Target="../slideLayouts/slideLayout2.xml"/></Relationships>
</file>

<file path=ppt/slides/_rels/slide254.xml.rels><?xml version="1.0" encoding="UTF-8" standalone="yes"?>
<Relationships xmlns="http://schemas.openxmlformats.org/package/2006/relationships"><Relationship Id="rId2" Type="http://purl.oclc.org/ooxml/officeDocument/relationships/notesSlide" Target="../notesSlides/notesSlide237.xml"/><Relationship Id="rId1" Type="http://purl.oclc.org/ooxml/officeDocument/relationships/slideLayout" Target="../slideLayouts/slideLayout2.xml"/></Relationships>
</file>

<file path=ppt/slides/_rels/slide255.xml.rels><?xml version="1.0" encoding="UTF-8" standalone="yes"?>
<Relationships xmlns="http://schemas.openxmlformats.org/package/2006/relationships"><Relationship Id="rId2" Type="http://purl.oclc.org/ooxml/officeDocument/relationships/notesSlide" Target="../notesSlides/notesSlide238.xml"/><Relationship Id="rId1" Type="http://purl.oclc.org/ooxml/officeDocument/relationships/slideLayout" Target="../slideLayouts/slideLayout2.xml"/></Relationships>
</file>

<file path=ppt/slides/_rels/slide256.xml.rels><?xml version="1.0" encoding="UTF-8" standalone="yes"?>
<Relationships xmlns="http://schemas.openxmlformats.org/package/2006/relationships"><Relationship Id="rId2" Type="http://purl.oclc.org/ooxml/officeDocument/relationships/notesSlide" Target="../notesSlides/notesSlide239.xml"/><Relationship Id="rId1" Type="http://purl.oclc.org/ooxml/officeDocument/relationships/slideLayout" Target="../slideLayouts/slideLayout2.xml"/></Relationships>
</file>

<file path=ppt/slides/_rels/slide257.xml.rels><?xml version="1.0" encoding="UTF-8" standalone="yes"?>
<Relationships xmlns="http://schemas.openxmlformats.org/package/2006/relationships"><Relationship Id="rId2" Type="http://purl.oclc.org/ooxml/officeDocument/relationships/notesSlide" Target="../notesSlides/notesSlide240.xml"/><Relationship Id="rId1" Type="http://purl.oclc.org/ooxml/officeDocument/relationships/slideLayout" Target="../slideLayouts/slideLayout2.xml"/></Relationships>
</file>

<file path=ppt/slides/_rels/slide258.xml.rels><?xml version="1.0" encoding="UTF-8" standalone="yes"?>
<Relationships xmlns="http://schemas.openxmlformats.org/package/2006/relationships"><Relationship Id="rId2" Type="http://purl.oclc.org/ooxml/officeDocument/relationships/notesSlide" Target="../notesSlides/notesSlide241.xml"/><Relationship Id="rId1" Type="http://purl.oclc.org/ooxml/officeDocument/relationships/slideLayout" Target="../slideLayouts/slideLayout2.xml"/></Relationships>
</file>

<file path=ppt/slides/_rels/slide259.xml.rels><?xml version="1.0" encoding="UTF-8" standalone="yes"?>
<Relationships xmlns="http://schemas.openxmlformats.org/package/2006/relationships"><Relationship Id="rId2" Type="http://purl.oclc.org/ooxml/officeDocument/relationships/notesSlide" Target="../notesSlides/notesSlide242.xml"/><Relationship Id="rId1" Type="http://purl.oclc.org/ooxml/officeDocument/relationships/slideLayout" Target="../slideLayouts/slideLayout2.xml"/></Relationships>
</file>

<file path=ppt/slides/_rels/slide26.xml.rels><?xml version="1.0" encoding="UTF-8" standalone="yes"?>
<Relationships xmlns="http://schemas.openxmlformats.org/package/2006/relationships"><Relationship Id="rId8" Type="http://purl.oclc.org/ooxml/officeDocument/relationships/oleObject" Target="../embeddings/oleObject7.bin"/><Relationship Id="rId3" Type="http://purl.oclc.org/ooxml/officeDocument/relationships/slide" Target="slide98.xml"/><Relationship Id="rId7" Type="http://purl.oclc.org/ooxml/officeDocument/relationships/image" Target="../media/image29.jpeg"/><Relationship Id="rId2" Type="http://purl.oclc.org/ooxml/officeDocument/relationships/notesSlide" Target="../notesSlides/notesSlide26.xml"/><Relationship Id="rId1" Type="http://purl.oclc.org/ooxml/officeDocument/relationships/slideLayout" Target="../slideLayouts/slideLayout2.xml"/><Relationship Id="rId6" Type="http://purl.oclc.org/ooxml/officeDocument/relationships/image" Target="../media/image28.jpeg"/><Relationship Id="rId5" Type="http://purl.oclc.org/ooxml/officeDocument/relationships/image" Target="../media/image27.jpeg"/><Relationship Id="rId10" Type="http://purl.oclc.org/ooxml/officeDocument/relationships/image" Target="../media/image30.png"/><Relationship Id="rId4" Type="http://purl.oclc.org/ooxml/officeDocument/relationships/image" Target="../media/image26.png"/><Relationship Id="rId9" Type="http://purl.oclc.org/ooxml/officeDocument/relationships/image" Target="../media/image9.emf"/></Relationships>
</file>

<file path=ppt/slides/_rels/slide260.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261.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262.xml.rels><?xml version="1.0" encoding="UTF-8" standalone="yes"?>
<Relationships xmlns="http://schemas.openxmlformats.org/package/2006/relationships"><Relationship Id="rId3" Type="http://purl.oclc.org/ooxml/officeDocument/relationships/image" Target="../media/image68.png"/><Relationship Id="rId2" Type="http://purl.oclc.org/ooxml/officeDocument/relationships/notesSlide" Target="../notesSlides/notesSlide243.xml"/><Relationship Id="rId1" Type="http://purl.oclc.org/ooxml/officeDocument/relationships/slideLayout" Target="../slideLayouts/slideLayout2.xml"/></Relationships>
</file>

<file path=ppt/slides/_rels/slide263.xml.rels><?xml version="1.0" encoding="UTF-8" standalone="yes"?>
<Relationships xmlns="http://schemas.openxmlformats.org/package/2006/relationships"><Relationship Id="rId2" Type="http://purl.oclc.org/ooxml/officeDocument/relationships/notesSlide" Target="../notesSlides/notesSlide244.xml"/><Relationship Id="rId1" Type="http://purl.oclc.org/ooxml/officeDocument/relationships/slideLayout" Target="../slideLayouts/slideLayout2.xml"/></Relationships>
</file>

<file path=ppt/slides/_rels/slide264.xml.rels><?xml version="1.0" encoding="UTF-8" standalone="yes"?>
<Relationships xmlns="http://schemas.openxmlformats.org/package/2006/relationships"><Relationship Id="rId2" Type="http://purl.oclc.org/ooxml/officeDocument/relationships/notesSlide" Target="../notesSlides/notesSlide245.xml"/><Relationship Id="rId1" Type="http://purl.oclc.org/ooxml/officeDocument/relationships/slideLayout" Target="../slideLayouts/slideLayout2.xml"/></Relationships>
</file>

<file path=ppt/slides/_rels/slide265.xml.rels><?xml version="1.0" encoding="UTF-8" standalone="yes"?>
<Relationships xmlns="http://schemas.openxmlformats.org/package/2006/relationships"><Relationship Id="rId2" Type="http://purl.oclc.org/ooxml/officeDocument/relationships/notesSlide" Target="../notesSlides/notesSlide246.xml"/><Relationship Id="rId1" Type="http://purl.oclc.org/ooxml/officeDocument/relationships/slideLayout" Target="../slideLayouts/slideLayout2.xml"/></Relationships>
</file>

<file path=ppt/slides/_rels/slide266.xml.rels><?xml version="1.0" encoding="UTF-8" standalone="yes"?>
<Relationships xmlns="http://schemas.openxmlformats.org/package/2006/relationships"><Relationship Id="rId2" Type="http://purl.oclc.org/ooxml/officeDocument/relationships/notesSlide" Target="../notesSlides/notesSlide247.xml"/><Relationship Id="rId1" Type="http://purl.oclc.org/ooxml/officeDocument/relationships/slideLayout" Target="../slideLayouts/slideLayout2.xml"/></Relationships>
</file>

<file path=ppt/slides/_rels/slide267.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268.xml.rels><?xml version="1.0" encoding="UTF-8" standalone="yes"?>
<Relationships xmlns="http://schemas.openxmlformats.org/package/2006/relationships"><Relationship Id="rId2" Type="http://purl.oclc.org/ooxml/officeDocument/relationships/notesSlide" Target="../notesSlides/notesSlide248.xml"/><Relationship Id="rId1" Type="http://purl.oclc.org/ooxml/officeDocument/relationships/slideLayout" Target="../slideLayouts/slideLayout6.xml"/></Relationships>
</file>

<file path=ppt/slides/_rels/slide269.xml.rels><?xml version="1.0" encoding="UTF-8" standalone="yes"?>
<Relationships xmlns="http://schemas.openxmlformats.org/package/2006/relationships"><Relationship Id="rId2" Type="http://purl.oclc.org/ooxml/officeDocument/relationships/notesSlide" Target="../notesSlides/notesSlide249.xml"/><Relationship Id="rId1" Type="http://purl.oclc.org/ooxml/officeDocument/relationships/slideLayout" Target="../slideLayouts/slideLayout2.xml"/></Relationships>
</file>

<file path=ppt/slides/_rels/slide27.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27.xml"/><Relationship Id="rId1" Type="http://purl.oclc.org/ooxml/officeDocument/relationships/slideLayout" Target="../slideLayouts/slideLayout10.xml"/><Relationship Id="rId4" Type="http://purl.oclc.org/ooxml/officeDocument/relationships/image" Target="../media/image5.png"/></Relationships>
</file>

<file path=ppt/slides/_rels/slide270.xml.rels><?xml version="1.0" encoding="UTF-8" standalone="yes"?>
<Relationships xmlns="http://schemas.openxmlformats.org/package/2006/relationships"><Relationship Id="rId2" Type="http://purl.oclc.org/ooxml/officeDocument/relationships/notesSlide" Target="../notesSlides/notesSlide250.xml"/><Relationship Id="rId1" Type="http://purl.oclc.org/ooxml/officeDocument/relationships/slideLayout" Target="../slideLayouts/slideLayout2.xml"/></Relationships>
</file>

<file path=ppt/slides/_rels/slide271.xml.rels><?xml version="1.0" encoding="UTF-8" standalone="yes"?>
<Relationships xmlns="http://schemas.openxmlformats.org/package/2006/relationships"><Relationship Id="rId2" Type="http://purl.oclc.org/ooxml/officeDocument/relationships/notesSlide" Target="../notesSlides/notesSlide251.xml"/><Relationship Id="rId1" Type="http://purl.oclc.org/ooxml/officeDocument/relationships/slideLayout" Target="../slideLayouts/slideLayout2.xml"/></Relationships>
</file>

<file path=ppt/slides/_rels/slide272.xml.rels><?xml version="1.0" encoding="UTF-8" standalone="yes"?>
<Relationships xmlns="http://schemas.openxmlformats.org/package/2006/relationships"><Relationship Id="rId2" Type="http://purl.oclc.org/ooxml/officeDocument/relationships/notesSlide" Target="../notesSlides/notesSlide252.xml"/><Relationship Id="rId1" Type="http://purl.oclc.org/ooxml/officeDocument/relationships/slideLayout" Target="../slideLayouts/slideLayout2.xml"/></Relationships>
</file>

<file path=ppt/slides/_rels/slide273.xml.rels><?xml version="1.0" encoding="UTF-8" standalone="yes"?>
<Relationships xmlns="http://schemas.openxmlformats.org/package/2006/relationships"><Relationship Id="rId3" Type="http://purl.oclc.org/ooxml/officeDocument/relationships/image" Target="../media/image69.png"/><Relationship Id="rId2" Type="http://purl.oclc.org/ooxml/officeDocument/relationships/notesSlide" Target="../notesSlides/notesSlide253.xml"/><Relationship Id="rId1" Type="http://purl.oclc.org/ooxml/officeDocument/relationships/slideLayout" Target="../slideLayouts/slideLayout2.xml"/></Relationships>
</file>

<file path=ppt/slides/_rels/slide274.xml.rels><?xml version="1.0" encoding="UTF-8" standalone="yes"?>
<Relationships xmlns="http://schemas.openxmlformats.org/package/2006/relationships"><Relationship Id="rId2" Type="http://purl.oclc.org/ooxml/officeDocument/relationships/notesSlide" Target="../notesSlides/notesSlide254.xml"/><Relationship Id="rId1" Type="http://purl.oclc.org/ooxml/officeDocument/relationships/slideLayout" Target="../slideLayouts/slideLayout2.xml"/></Relationships>
</file>

<file path=ppt/slides/_rels/slide275.xml.rels><?xml version="1.0" encoding="UTF-8" standalone="yes"?>
<Relationships xmlns="http://schemas.openxmlformats.org/package/2006/relationships"><Relationship Id="rId2" Type="http://purl.oclc.org/ooxml/officeDocument/relationships/notesSlide" Target="../notesSlides/notesSlide255.xml"/><Relationship Id="rId1" Type="http://purl.oclc.org/ooxml/officeDocument/relationships/slideLayout" Target="../slideLayouts/slideLayout2.xml"/></Relationships>
</file>

<file path=ppt/slides/_rels/slide276.xml.rels><?xml version="1.0" encoding="UTF-8" standalone="yes"?>
<Relationships xmlns="http://schemas.openxmlformats.org/package/2006/relationships"><Relationship Id="rId3" Type="http://purl.oclc.org/ooxml/officeDocument/relationships/image" Target="../media/image70.png"/><Relationship Id="rId2" Type="http://purl.oclc.org/ooxml/officeDocument/relationships/notesSlide" Target="../notesSlides/notesSlide256.xml"/><Relationship Id="rId1" Type="http://purl.oclc.org/ooxml/officeDocument/relationships/slideLayout" Target="../slideLayouts/slideLayout2.xml"/></Relationships>
</file>

<file path=ppt/slides/_rels/slide277.xml.rels><?xml version="1.0" encoding="UTF-8" standalone="yes"?>
<Relationships xmlns="http://schemas.openxmlformats.org/package/2006/relationships"><Relationship Id="rId2" Type="http://purl.oclc.org/ooxml/officeDocument/relationships/notesSlide" Target="../notesSlides/notesSlide257.xml"/><Relationship Id="rId1" Type="http://purl.oclc.org/ooxml/officeDocument/relationships/slideLayout" Target="../slideLayouts/slideLayout2.xml"/></Relationships>
</file>

<file path=ppt/slides/_rels/slide278.xml.rels><?xml version="1.0" encoding="UTF-8" standalone="yes"?>
<Relationships xmlns="http://schemas.openxmlformats.org/package/2006/relationships"><Relationship Id="rId2" Type="http://purl.oclc.org/ooxml/officeDocument/relationships/notesSlide" Target="../notesSlides/notesSlide258.xml"/><Relationship Id="rId1" Type="http://purl.oclc.org/ooxml/officeDocument/relationships/slideLayout" Target="../slideLayouts/slideLayout2.xml"/></Relationships>
</file>

<file path=ppt/slides/_rels/slide279.xml.rels><?xml version="1.0" encoding="UTF-8" standalone="yes"?>
<Relationships xmlns="http://schemas.openxmlformats.org/package/2006/relationships"><Relationship Id="rId2" Type="http://purl.oclc.org/ooxml/officeDocument/relationships/notesSlide" Target="../notesSlides/notesSlide259.xml"/><Relationship Id="rId1" Type="http://purl.oclc.org/ooxml/officeDocument/relationships/slideLayout" Target="../slideLayouts/slideLayout2.xml"/></Relationships>
</file>

<file path=ppt/slides/_rels/slide28.xml.rels><?xml version="1.0" encoding="UTF-8" standalone="yes"?>
<Relationships xmlns="http://schemas.openxmlformats.org/package/2006/relationships"><Relationship Id="rId3" Type="http://purl.oclc.org/ooxml/officeDocument/relationships/image" Target="../media/image31.jpeg"/><Relationship Id="rId2" Type="http://purl.oclc.org/ooxml/officeDocument/relationships/notesSlide" Target="../notesSlides/notesSlide28.xml"/><Relationship Id="rId1" Type="http://purl.oclc.org/ooxml/officeDocument/relationships/slideLayout" Target="../slideLayouts/slideLayout2.xml"/><Relationship Id="rId5" Type="http://purl.oclc.org/ooxml/officeDocument/relationships/image" Target="../media/image33.jpeg"/><Relationship Id="rId4" Type="http://purl.oclc.org/ooxml/officeDocument/relationships/image" Target="../media/image32.jpeg"/></Relationships>
</file>

<file path=ppt/slides/_rels/slide280.xml.rels><?xml version="1.0" encoding="UTF-8" standalone="yes"?>
<Relationships xmlns="http://schemas.openxmlformats.org/package/2006/relationships"><Relationship Id="rId2" Type="http://purl.oclc.org/ooxml/officeDocument/relationships/notesSlide" Target="../notesSlides/notesSlide260.xml"/><Relationship Id="rId1" Type="http://purl.oclc.org/ooxml/officeDocument/relationships/slideLayout" Target="../slideLayouts/slideLayout2.xml"/></Relationships>
</file>

<file path=ppt/slides/_rels/slide281.xml.rels><?xml version="1.0" encoding="UTF-8" standalone="yes"?>
<Relationships xmlns="http://schemas.openxmlformats.org/package/2006/relationships"><Relationship Id="rId2" Type="http://purl.oclc.org/ooxml/officeDocument/relationships/notesSlide" Target="../notesSlides/notesSlide261.xml"/><Relationship Id="rId1" Type="http://purl.oclc.org/ooxml/officeDocument/relationships/slideLayout" Target="../slideLayouts/slideLayout2.xml"/></Relationships>
</file>

<file path=ppt/slides/_rels/slide282.xml.rels><?xml version="1.0" encoding="UTF-8" standalone="yes"?>
<Relationships xmlns="http://schemas.openxmlformats.org/package/2006/relationships"><Relationship Id="rId2" Type="http://purl.oclc.org/ooxml/officeDocument/relationships/notesSlide" Target="../notesSlides/notesSlide262.xml"/><Relationship Id="rId1" Type="http://purl.oclc.org/ooxml/officeDocument/relationships/slideLayout" Target="../slideLayouts/slideLayout2.xml"/></Relationships>
</file>

<file path=ppt/slides/_rels/slide283.xml.rels><?xml version="1.0" encoding="UTF-8" standalone="yes"?>
<Relationships xmlns="http://schemas.openxmlformats.org/package/2006/relationships"><Relationship Id="rId2" Type="http://purl.oclc.org/ooxml/officeDocument/relationships/notesSlide" Target="../notesSlides/notesSlide263.xml"/><Relationship Id="rId1" Type="http://purl.oclc.org/ooxml/officeDocument/relationships/slideLayout" Target="../slideLayouts/slideLayout2.xml"/></Relationships>
</file>

<file path=ppt/slides/_rels/slide284.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264.xml"/><Relationship Id="rId1" Type="http://purl.oclc.org/ooxml/officeDocument/relationships/slideLayout" Target="../slideLayouts/slideLayout10.xml"/><Relationship Id="rId4" Type="http://purl.oclc.org/ooxml/officeDocument/relationships/image" Target="../media/image5.png"/></Relationships>
</file>

<file path=ppt/slides/_rels/slide285.xml.rels><?xml version="1.0" encoding="UTF-8" standalone="yes"?>
<Relationships xmlns="http://schemas.openxmlformats.org/package/2006/relationships"><Relationship Id="rId2" Type="http://purl.oclc.org/ooxml/officeDocument/relationships/notesSlide" Target="../notesSlides/notesSlide265.xml"/><Relationship Id="rId1" Type="http://purl.oclc.org/ooxml/officeDocument/relationships/slideLayout" Target="../slideLayouts/slideLayout8.xml"/></Relationships>
</file>

<file path=ppt/slides/_rels/slide286.xml.rels><?xml version="1.0" encoding="UTF-8" standalone="yes"?>
<Relationships xmlns="http://schemas.openxmlformats.org/package/2006/relationships"><Relationship Id="rId3" Type="http://purl.oclc.org/ooxml/officeDocument/relationships/image" Target="../media/image69.png"/><Relationship Id="rId2" Type="http://purl.oclc.org/ooxml/officeDocument/relationships/notesSlide" Target="../notesSlides/notesSlide266.xml"/><Relationship Id="rId1" Type="http://purl.oclc.org/ooxml/officeDocument/relationships/slideLayout" Target="../slideLayouts/slideLayout2.xml"/><Relationship Id="rId5" Type="http://purl.oclc.org/ooxml/officeDocument/relationships/image" Target="../media/image61.wmf"/><Relationship Id="rId4" Type="http://purl.oclc.org/ooxml/officeDocument/relationships/image" Target="../media/image71.jpeg"/></Relationships>
</file>

<file path=ppt/slides/_rels/slide287.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288.xml.rels><?xml version="1.0" encoding="UTF-8" standalone="yes"?>
<Relationships xmlns="http://schemas.openxmlformats.org/package/2006/relationships"><Relationship Id="rId2" Type="http://purl.oclc.org/ooxml/officeDocument/relationships/notesSlide" Target="../notesSlides/notesSlide267.xml"/><Relationship Id="rId1" Type="http://purl.oclc.org/ooxml/officeDocument/relationships/slideLayout" Target="../slideLayouts/slideLayout6.xml"/></Relationships>
</file>

<file path=ppt/slides/_rels/slide289.xml.rels><?xml version="1.0" encoding="UTF-8" standalone="yes"?>
<Relationships xmlns="http://schemas.openxmlformats.org/package/2006/relationships"><Relationship Id="rId2" Type="http://purl.oclc.org/ooxml/officeDocument/relationships/notesSlide" Target="../notesSlides/notesSlide268.xml"/><Relationship Id="rId1" Type="http://purl.oclc.org/ooxml/officeDocument/relationships/slideLayout" Target="../slideLayouts/slideLayout2.xml"/></Relationships>
</file>

<file path=ppt/slides/_rels/slide29.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29.xml"/><Relationship Id="rId1" Type="http://purl.oclc.org/ooxml/officeDocument/relationships/slideLayout" Target="../slideLayouts/slideLayout10.xml"/><Relationship Id="rId4" Type="http://purl.oclc.org/ooxml/officeDocument/relationships/image" Target="../media/image5.png"/></Relationships>
</file>

<file path=ppt/slides/_rels/slide290.xml.rels><?xml version="1.0" encoding="UTF-8" standalone="yes"?>
<Relationships xmlns="http://schemas.openxmlformats.org/package/2006/relationships"><Relationship Id="rId2" Type="http://purl.oclc.org/ooxml/officeDocument/relationships/notesSlide" Target="../notesSlides/notesSlide269.xml"/><Relationship Id="rId1" Type="http://purl.oclc.org/ooxml/officeDocument/relationships/slideLayout" Target="../slideLayouts/slideLayout2.xml"/></Relationships>
</file>

<file path=ppt/slides/_rels/slide291.xml.rels><?xml version="1.0" encoding="UTF-8" standalone="yes"?>
<Relationships xmlns="http://schemas.openxmlformats.org/package/2006/relationships"><Relationship Id="rId2" Type="http://purl.oclc.org/ooxml/officeDocument/relationships/notesSlide" Target="../notesSlides/notesSlide270.xml"/><Relationship Id="rId1" Type="http://purl.oclc.org/ooxml/officeDocument/relationships/slideLayout" Target="../slideLayouts/slideLayout2.xml"/></Relationships>
</file>

<file path=ppt/slides/_rels/slide292.xml.rels><?xml version="1.0" encoding="UTF-8" standalone="yes"?>
<Relationships xmlns="http://schemas.openxmlformats.org/package/2006/relationships"><Relationship Id="rId2" Type="http://purl.oclc.org/ooxml/officeDocument/relationships/notesSlide" Target="../notesSlides/notesSlide271.xml"/><Relationship Id="rId1" Type="http://purl.oclc.org/ooxml/officeDocument/relationships/slideLayout" Target="../slideLayouts/slideLayout2.xml"/></Relationships>
</file>

<file path=ppt/slides/_rels/slide293.xml.rels><?xml version="1.0" encoding="UTF-8" standalone="yes"?>
<Relationships xmlns="http://schemas.openxmlformats.org/package/2006/relationships"><Relationship Id="rId2" Type="http://purl.oclc.org/ooxml/officeDocument/relationships/notesSlide" Target="../notesSlides/notesSlide272.xml"/><Relationship Id="rId1" Type="http://purl.oclc.org/ooxml/officeDocument/relationships/slideLayout" Target="../slideLayouts/slideLayout2.xml"/></Relationships>
</file>

<file path=ppt/slides/_rels/slide294.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295.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296.xml.rels><?xml version="1.0" encoding="UTF-8" standalone="yes"?>
<Relationships xmlns="http://schemas.openxmlformats.org/package/2006/relationships"><Relationship Id="rId2" Type="http://purl.oclc.org/ooxml/officeDocument/relationships/notesSlide" Target="../notesSlides/notesSlide273.xml"/><Relationship Id="rId1" Type="http://purl.oclc.org/ooxml/officeDocument/relationships/slideLayout" Target="../slideLayouts/slideLayout2.xml"/></Relationships>
</file>

<file path=ppt/slides/_rels/slide297.xml.rels><?xml version="1.0" encoding="UTF-8" standalone="yes"?>
<Relationships xmlns="http://schemas.openxmlformats.org/package/2006/relationships"><Relationship Id="rId2" Type="http://purl.oclc.org/ooxml/officeDocument/relationships/notesSlide" Target="../notesSlides/notesSlide274.xml"/><Relationship Id="rId1" Type="http://purl.oclc.org/ooxml/officeDocument/relationships/slideLayout" Target="../slideLayouts/slideLayout2.xml"/></Relationships>
</file>

<file path=ppt/slides/_rels/slide298.xml.rels><?xml version="1.0" encoding="UTF-8" standalone="yes"?>
<Relationships xmlns="http://schemas.openxmlformats.org/package/2006/relationships"><Relationship Id="rId2" Type="http://purl.oclc.org/ooxml/officeDocument/relationships/notesSlide" Target="../notesSlides/notesSlide275.xml"/><Relationship Id="rId1" Type="http://purl.oclc.org/ooxml/officeDocument/relationships/slideLayout" Target="../slideLayouts/slideLayout2.xml"/></Relationships>
</file>

<file path=ppt/slides/_rels/slide299.xml.rels><?xml version="1.0" encoding="UTF-8" standalone="yes"?>
<Relationships xmlns="http://schemas.openxmlformats.org/package/2006/relationships"><Relationship Id="rId2" Type="http://purl.oclc.org/ooxml/officeDocument/relationships/notesSlide" Target="../notesSlides/notesSlide276.xml"/><Relationship Id="rId1" Type="http://purl.oclc.org/ooxml/officeDocument/relationships/slideLayout" Target="../slideLayouts/slideLayout2.xml"/></Relationships>
</file>

<file path=ppt/slides/_rels/slide3.xml.rels><?xml version="1.0" encoding="UTF-8" standalone="yes"?>
<Relationships xmlns="http://schemas.openxmlformats.org/package/2006/relationships"><Relationship Id="rId2" Type="http://purl.oclc.org/ooxml/officeDocument/relationships/notesSlide" Target="../notesSlides/notesSlide3.xml"/><Relationship Id="rId1" Type="http://purl.oclc.org/ooxml/officeDocument/relationships/slideLayout" Target="../slideLayouts/slideLayout2.xml"/></Relationships>
</file>

<file path=ppt/slides/_rels/slide30.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30.xml"/><Relationship Id="rId1" Type="http://purl.oclc.org/ooxml/officeDocument/relationships/slideLayout" Target="../slideLayouts/slideLayout10.xml"/><Relationship Id="rId4" Type="http://purl.oclc.org/ooxml/officeDocument/relationships/image" Target="../media/image5.png"/></Relationships>
</file>

<file path=ppt/slides/_rels/slide300.xml.rels><?xml version="1.0" encoding="UTF-8" standalone="yes"?>
<Relationships xmlns="http://schemas.openxmlformats.org/package/2006/relationships"><Relationship Id="rId2" Type="http://purl.oclc.org/ooxml/officeDocument/relationships/notesSlide" Target="../notesSlides/notesSlide277.xml"/><Relationship Id="rId1" Type="http://purl.oclc.org/ooxml/officeDocument/relationships/slideLayout" Target="../slideLayouts/slideLayout2.xml"/></Relationships>
</file>

<file path=ppt/slides/_rels/slide301.xml.rels><?xml version="1.0" encoding="UTF-8" standalone="yes"?>
<Relationships xmlns="http://schemas.openxmlformats.org/package/2006/relationships"><Relationship Id="rId2" Type="http://purl.oclc.org/ooxml/officeDocument/relationships/notesSlide" Target="../notesSlides/notesSlide278.xml"/><Relationship Id="rId1" Type="http://purl.oclc.org/ooxml/officeDocument/relationships/slideLayout" Target="../slideLayouts/slideLayout2.xml"/></Relationships>
</file>

<file path=ppt/slides/_rels/slide302.xml.rels><?xml version="1.0" encoding="UTF-8" standalone="yes"?>
<Relationships xmlns="http://schemas.openxmlformats.org/package/2006/relationships"><Relationship Id="rId2" Type="http://purl.oclc.org/ooxml/officeDocument/relationships/notesSlide" Target="../notesSlides/notesSlide279.xml"/><Relationship Id="rId1" Type="http://purl.oclc.org/ooxml/officeDocument/relationships/slideLayout" Target="../slideLayouts/slideLayout2.xml"/></Relationships>
</file>

<file path=ppt/slides/_rels/slide303.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280.xml"/><Relationship Id="rId1" Type="http://purl.oclc.org/ooxml/officeDocument/relationships/slideLayout" Target="../slideLayouts/slideLayout10.xml"/><Relationship Id="rId4" Type="http://purl.oclc.org/ooxml/officeDocument/relationships/image" Target="../media/image5.png"/></Relationships>
</file>

<file path=ppt/slides/_rels/slide304.xml.rels><?xml version="1.0" encoding="UTF-8" standalone="yes"?>
<Relationships xmlns="http://schemas.openxmlformats.org/package/2006/relationships"><Relationship Id="rId2" Type="http://purl.oclc.org/ooxml/officeDocument/relationships/notesSlide" Target="../notesSlides/notesSlide281.xml"/><Relationship Id="rId1" Type="http://purl.oclc.org/ooxml/officeDocument/relationships/slideLayout" Target="../slideLayouts/slideLayout8.xml"/></Relationships>
</file>

<file path=ppt/slides/_rels/slide305.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306.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307.xml.rels><?xml version="1.0" encoding="UTF-8" standalone="yes"?>
<Relationships xmlns="http://schemas.openxmlformats.org/package/2006/relationships"><Relationship Id="rId2" Type="http://purl.oclc.org/ooxml/officeDocument/relationships/notesSlide" Target="../notesSlides/notesSlide282.xml"/><Relationship Id="rId1" Type="http://purl.oclc.org/ooxml/officeDocument/relationships/slideLayout" Target="../slideLayouts/slideLayout2.xml"/></Relationships>
</file>

<file path=ppt/slides/_rels/slide308.xml.rels><?xml version="1.0" encoding="UTF-8" standalone="yes"?>
<Relationships xmlns="http://schemas.openxmlformats.org/package/2006/relationships"><Relationship Id="rId2" Type="http://purl.oclc.org/ooxml/officeDocument/relationships/notesSlide" Target="../notesSlides/notesSlide283.xml"/><Relationship Id="rId1" Type="http://purl.oclc.org/ooxml/officeDocument/relationships/slideLayout" Target="../slideLayouts/slideLayout2.xml"/></Relationships>
</file>

<file path=ppt/slides/_rels/slide309.xml.rels><?xml version="1.0" encoding="UTF-8" standalone="yes"?>
<Relationships xmlns="http://schemas.openxmlformats.org/package/2006/relationships"><Relationship Id="rId2" Type="http://purl.oclc.org/ooxml/officeDocument/relationships/notesSlide" Target="../notesSlides/notesSlide284.xml"/><Relationship Id="rId1" Type="http://purl.oclc.org/ooxml/officeDocument/relationships/slideLayout" Target="../slideLayouts/slideLayout2.xml"/></Relationships>
</file>

<file path=ppt/slides/_rels/slide31.xml.rels><?xml version="1.0" encoding="UTF-8" standalone="yes"?>
<Relationships xmlns="http://schemas.openxmlformats.org/package/2006/relationships"><Relationship Id="rId2" Type="http://purl.oclc.org/ooxml/officeDocument/relationships/notesSlide" Target="../notesSlides/notesSlide31.xml"/><Relationship Id="rId1" Type="http://purl.oclc.org/ooxml/officeDocument/relationships/slideLayout" Target="../slideLayouts/slideLayout2.xml"/></Relationships>
</file>

<file path=ppt/slides/_rels/slide310.xml.rels><?xml version="1.0" encoding="UTF-8" standalone="yes"?>
<Relationships xmlns="http://schemas.openxmlformats.org/package/2006/relationships"><Relationship Id="rId2" Type="http://purl.oclc.org/ooxml/officeDocument/relationships/notesSlide" Target="../notesSlides/notesSlide285.xml"/><Relationship Id="rId1" Type="http://purl.oclc.org/ooxml/officeDocument/relationships/slideLayout" Target="../slideLayouts/slideLayout2.xml"/></Relationships>
</file>

<file path=ppt/slides/_rels/slide311.xml.rels><?xml version="1.0" encoding="UTF-8" standalone="yes"?>
<Relationships xmlns="http://schemas.openxmlformats.org/package/2006/relationships"><Relationship Id="rId2" Type="http://purl.oclc.org/ooxml/officeDocument/relationships/notesSlide" Target="../notesSlides/notesSlide286.xml"/><Relationship Id="rId1" Type="http://purl.oclc.org/ooxml/officeDocument/relationships/slideLayout" Target="../slideLayouts/slideLayout2.xml"/></Relationships>
</file>

<file path=ppt/slides/_rels/slide312.xml.rels><?xml version="1.0" encoding="UTF-8" standalone="yes"?>
<Relationships xmlns="http://schemas.openxmlformats.org/package/2006/relationships"><Relationship Id="rId2" Type="http://purl.oclc.org/ooxml/officeDocument/relationships/notesSlide" Target="../notesSlides/notesSlide287.xml"/><Relationship Id="rId1" Type="http://purl.oclc.org/ooxml/officeDocument/relationships/slideLayout" Target="../slideLayouts/slideLayout2.xml"/></Relationships>
</file>

<file path=ppt/slides/_rels/slide313.xml.rels><?xml version="1.0" encoding="UTF-8" standalone="yes"?>
<Relationships xmlns="http://schemas.openxmlformats.org/package/2006/relationships"><Relationship Id="rId2" Type="http://purl.oclc.org/ooxml/officeDocument/relationships/notesSlide" Target="../notesSlides/notesSlide288.xml"/><Relationship Id="rId1" Type="http://purl.oclc.org/ooxml/officeDocument/relationships/slideLayout" Target="../slideLayouts/slideLayout2.xml"/></Relationships>
</file>

<file path=ppt/slides/_rels/slide314.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315.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316.xml.rels><?xml version="1.0" encoding="UTF-8" standalone="yes"?>
<Relationships xmlns="http://schemas.openxmlformats.org/package/2006/relationships"><Relationship Id="rId2" Type="http://purl.oclc.org/ooxml/officeDocument/relationships/notesSlide" Target="../notesSlides/notesSlide289.xml"/><Relationship Id="rId1" Type="http://purl.oclc.org/ooxml/officeDocument/relationships/slideLayout" Target="../slideLayouts/slideLayout2.xml"/></Relationships>
</file>

<file path=ppt/slides/_rels/slide317.xml.rels><?xml version="1.0" encoding="UTF-8" standalone="yes"?>
<Relationships xmlns="http://schemas.openxmlformats.org/package/2006/relationships"><Relationship Id="rId2" Type="http://purl.oclc.org/ooxml/officeDocument/relationships/notesSlide" Target="../notesSlides/notesSlide290.xml"/><Relationship Id="rId1" Type="http://purl.oclc.org/ooxml/officeDocument/relationships/slideLayout" Target="../slideLayouts/slideLayout2.xml"/></Relationships>
</file>

<file path=ppt/slides/_rels/slide318.xml.rels><?xml version="1.0" encoding="UTF-8" standalone="yes"?>
<Relationships xmlns="http://schemas.openxmlformats.org/package/2006/relationships"><Relationship Id="rId2" Type="http://purl.oclc.org/ooxml/officeDocument/relationships/notesSlide" Target="../notesSlides/notesSlide291.xml"/><Relationship Id="rId1" Type="http://purl.oclc.org/ooxml/officeDocument/relationships/slideLayout" Target="../slideLayouts/slideLayout2.xml"/></Relationships>
</file>

<file path=ppt/slides/_rels/slide319.xml.rels><?xml version="1.0" encoding="UTF-8" standalone="yes"?>
<Relationships xmlns="http://schemas.openxmlformats.org/package/2006/relationships"><Relationship Id="rId2" Type="http://purl.oclc.org/ooxml/officeDocument/relationships/notesSlide" Target="../notesSlides/notesSlide292.xml"/><Relationship Id="rId1" Type="http://purl.oclc.org/ooxml/officeDocument/relationships/slideLayout" Target="../slideLayouts/slideLayout2.xml"/></Relationships>
</file>

<file path=ppt/slides/_rels/slide32.xml.rels><?xml version="1.0" encoding="UTF-8" standalone="yes"?>
<Relationships xmlns="http://schemas.openxmlformats.org/package/2006/relationships"><Relationship Id="rId2" Type="http://purl.oclc.org/ooxml/officeDocument/relationships/notesSlide" Target="../notesSlides/notesSlide32.xml"/><Relationship Id="rId1" Type="http://purl.oclc.org/ooxml/officeDocument/relationships/slideLayout" Target="../slideLayouts/slideLayout2.xml"/></Relationships>
</file>

<file path=ppt/slides/_rels/slide320.xml.rels><?xml version="1.0" encoding="UTF-8" standalone="yes"?>
<Relationships xmlns="http://schemas.openxmlformats.org/package/2006/relationships"><Relationship Id="rId2" Type="http://purl.oclc.org/ooxml/officeDocument/relationships/notesSlide" Target="../notesSlides/notesSlide293.xml"/><Relationship Id="rId1" Type="http://purl.oclc.org/ooxml/officeDocument/relationships/slideLayout" Target="../slideLayouts/slideLayout2.xml"/></Relationships>
</file>

<file path=ppt/slides/_rels/slide321.xml.rels><?xml version="1.0" encoding="UTF-8" standalone="yes"?>
<Relationships xmlns="http://schemas.openxmlformats.org/package/2006/relationships"><Relationship Id="rId2" Type="http://purl.oclc.org/ooxml/officeDocument/relationships/notesSlide" Target="../notesSlides/notesSlide294.xml"/><Relationship Id="rId1" Type="http://purl.oclc.org/ooxml/officeDocument/relationships/slideLayout" Target="../slideLayouts/slideLayout7.xml"/></Relationships>
</file>

<file path=ppt/slides/_rels/slide322.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323.xml.rels><?xml version="1.0" encoding="UTF-8" standalone="yes"?>
<Relationships xmlns="http://schemas.openxmlformats.org/package/2006/relationships"><Relationship Id="rId2" Type="http://purl.oclc.org/ooxml/officeDocument/relationships/notesSlide" Target="../notesSlides/notesSlide295.xml"/><Relationship Id="rId1" Type="http://purl.oclc.org/ooxml/officeDocument/relationships/slideLayout" Target="../slideLayouts/slideLayout2.xml"/></Relationships>
</file>

<file path=ppt/slides/_rels/slide324.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296.xml"/><Relationship Id="rId1" Type="http://purl.oclc.org/ooxml/officeDocument/relationships/slideLayout" Target="../slideLayouts/slideLayout10.xml"/><Relationship Id="rId4" Type="http://purl.oclc.org/ooxml/officeDocument/relationships/image" Target="../media/image5.png"/></Relationships>
</file>

<file path=ppt/slides/_rels/slide325.xml.rels><?xml version="1.0" encoding="UTF-8" standalone="yes"?>
<Relationships xmlns="http://schemas.openxmlformats.org/package/2006/relationships"><Relationship Id="rId3" Type="http://purl.oclc.org/ooxml/officeDocument/relationships/image" Target="../media/image73.png"/><Relationship Id="rId2" Type="http://purl.oclc.org/ooxml/officeDocument/relationships/notesSlide" Target="../notesSlides/notesSlide297.xml"/><Relationship Id="rId1" Type="http://purl.oclc.org/ooxml/officeDocument/relationships/slideLayout" Target="../slideLayouts/slideLayout2.xml"/></Relationships>
</file>

<file path=ppt/slides/_rels/slide326.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298.xml"/><Relationship Id="rId1" Type="http://purl.oclc.org/ooxml/officeDocument/relationships/slideLayout" Target="../slideLayouts/slideLayout10.xml"/><Relationship Id="rId4" Type="http://purl.oclc.org/ooxml/officeDocument/relationships/image" Target="../media/image5.png"/></Relationships>
</file>

<file path=ppt/slides/_rels/slide327.xml.rels><?xml version="1.0" encoding="UTF-8" standalone="yes"?>
<Relationships xmlns="http://schemas.openxmlformats.org/package/2006/relationships"><Relationship Id="rId3" Type="http://purl.oclc.org/ooxml/officeDocument/relationships/hyperlink" Target="http://www.ecss.nl/" TargetMode="External"/><Relationship Id="rId2" Type="http://purl.oclc.org/ooxml/officeDocument/relationships/notesSlide" Target="../notesSlides/notesSlide299.xml"/><Relationship Id="rId1" Type="http://purl.oclc.org/ooxml/officeDocument/relationships/slideLayout" Target="../slideLayouts/slideLayout2.xml"/><Relationship Id="rId5" Type="http://purl.oclc.org/ooxml/officeDocument/relationships/hyperlink" Target="http://www.ecss.nl/standards/change-requests/" TargetMode="External"/><Relationship Id="rId4" Type="http://purl.oclc.org/ooxml/officeDocument/relationships/hyperlink" Target="http://www.ecss.nl/ecss-change-requests/" TargetMode="External"/></Relationships>
</file>

<file path=ppt/slides/_rels/slide328.xml.rels><?xml version="1.0" encoding="UTF-8" standalone="yes"?>
<Relationships xmlns="http://schemas.openxmlformats.org/package/2006/relationships"><Relationship Id="rId3" Type="http://purl.oclc.org/ooxml/officeDocument/relationships/image" Target="../media/image72.png"/><Relationship Id="rId2" Type="http://purl.oclc.org/ooxml/officeDocument/relationships/notesSlide" Target="../notesSlides/notesSlide300.xml"/><Relationship Id="rId1" Type="http://purl.oclc.org/ooxml/officeDocument/relationships/slideLayout" Target="../slideLayouts/slideLayout2.xml"/></Relationships>
</file>

<file path=ppt/slides/_rels/slide329.xml.rels><?xml version="1.0" encoding="UTF-8" standalone="yes"?>
<Relationships xmlns="http://schemas.openxmlformats.org/package/2006/relationships"><Relationship Id="rId2" Type="http://purl.oclc.org/ooxml/officeDocument/relationships/notesSlide" Target="../notesSlides/notesSlide301.xml"/><Relationship Id="rId1" Type="http://purl.oclc.org/ooxml/officeDocument/relationships/slideLayout" Target="../slideLayouts/slideLayout2.xml"/></Relationships>
</file>

<file path=ppt/slides/_rels/slide33.xml.rels><?xml version="1.0" encoding="UTF-8" standalone="yes"?>
<Relationships xmlns="http://schemas.openxmlformats.org/package/2006/relationships"><Relationship Id="rId2" Type="http://purl.oclc.org/ooxml/officeDocument/relationships/notesSlide" Target="../notesSlides/notesSlide33.xml"/><Relationship Id="rId1" Type="http://purl.oclc.org/ooxml/officeDocument/relationships/slideLayout" Target="../slideLayouts/slideLayout2.xml"/></Relationships>
</file>

<file path=ppt/slides/_rels/slide330.xml.rels><?xml version="1.0" encoding="UTF-8" standalone="yes"?>
<Relationships xmlns="http://schemas.openxmlformats.org/package/2006/relationships"><Relationship Id="rId2" Type="http://purl.oclc.org/ooxml/officeDocument/relationships/notesSlide" Target="../notesSlides/notesSlide302.xml"/><Relationship Id="rId1" Type="http://purl.oclc.org/ooxml/officeDocument/relationships/slideLayout" Target="../slideLayouts/slideLayout2.xml"/></Relationships>
</file>

<file path=ppt/slides/_rels/slide331.xml.rels><?xml version="1.0" encoding="UTF-8" standalone="yes"?>
<Relationships xmlns="http://schemas.openxmlformats.org/package/2006/relationships"><Relationship Id="rId2" Type="http://purl.oclc.org/ooxml/officeDocument/relationships/notesSlide" Target="../notesSlides/notesSlide303.xml"/><Relationship Id="rId1" Type="http://purl.oclc.org/ooxml/officeDocument/relationships/slideLayout" Target="../slideLayouts/slideLayout2.xml"/></Relationships>
</file>

<file path=ppt/slides/_rels/slide332.xml.rels><?xml version="1.0" encoding="UTF-8" standalone="yes"?>
<Relationships xmlns="http://schemas.openxmlformats.org/package/2006/relationships"><Relationship Id="rId2" Type="http://purl.oclc.org/ooxml/officeDocument/relationships/notesSlide" Target="../notesSlides/notesSlide304.xml"/><Relationship Id="rId1" Type="http://purl.oclc.org/ooxml/officeDocument/relationships/slideLayout" Target="../slideLayouts/slideLayout2.xml"/></Relationships>
</file>

<file path=ppt/slides/_rels/slide333.xml.rels><?xml version="1.0" encoding="UTF-8" standalone="yes"?>
<Relationships xmlns="http://schemas.openxmlformats.org/package/2006/relationships"><Relationship Id="rId2" Type="http://purl.oclc.org/ooxml/officeDocument/relationships/notesSlide" Target="../notesSlides/notesSlide305.xml"/><Relationship Id="rId1" Type="http://purl.oclc.org/ooxml/officeDocument/relationships/slideLayout" Target="../slideLayouts/slideLayout2.xml"/></Relationships>
</file>

<file path=ppt/slides/_rels/slide334.xml.rels><?xml version="1.0" encoding="UTF-8" standalone="yes"?>
<Relationships xmlns="http://schemas.openxmlformats.org/package/2006/relationships"><Relationship Id="rId2" Type="http://purl.oclc.org/ooxml/officeDocument/relationships/notesSlide" Target="../notesSlides/notesSlide306.xml"/><Relationship Id="rId1" Type="http://purl.oclc.org/ooxml/officeDocument/relationships/slideLayout" Target="../slideLayouts/slideLayout2.xml"/></Relationships>
</file>

<file path=ppt/slides/_rels/slide335.xml.rels><?xml version="1.0" encoding="UTF-8" standalone="yes"?>
<Relationships xmlns="http://schemas.openxmlformats.org/package/2006/relationships"><Relationship Id="rId2" Type="http://purl.oclc.org/ooxml/officeDocument/relationships/notesSlide" Target="../notesSlides/notesSlide307.xml"/><Relationship Id="rId1" Type="http://purl.oclc.org/ooxml/officeDocument/relationships/slideLayout" Target="../slideLayouts/slideLayout2.xml"/></Relationships>
</file>

<file path=ppt/slides/_rels/slide336.xml.rels><?xml version="1.0" encoding="UTF-8" standalone="yes"?>
<Relationships xmlns="http://schemas.openxmlformats.org/package/2006/relationships"><Relationship Id="rId2" Type="http://purl.oclc.org/ooxml/officeDocument/relationships/notesSlide" Target="../notesSlides/notesSlide308.xml"/><Relationship Id="rId1" Type="http://purl.oclc.org/ooxml/officeDocument/relationships/slideLayout" Target="../slideLayouts/slideLayout2.xml"/></Relationships>
</file>

<file path=ppt/slides/_rels/slide337.xml.rels><?xml version="1.0" encoding="UTF-8" standalone="yes"?>
<Relationships xmlns="http://schemas.openxmlformats.org/package/2006/relationships"><Relationship Id="rId2" Type="http://purl.oclc.org/ooxml/officeDocument/relationships/notesSlide" Target="../notesSlides/notesSlide309.xml"/><Relationship Id="rId1" Type="http://purl.oclc.org/ooxml/officeDocument/relationships/slideLayout" Target="../slideLayouts/slideLayout2.xml"/></Relationships>
</file>

<file path=ppt/slides/_rels/slide338.xml.rels><?xml version="1.0" encoding="UTF-8" standalone="yes"?>
<Relationships xmlns="http://schemas.openxmlformats.org/package/2006/relationships"><Relationship Id="rId2" Type="http://purl.oclc.org/ooxml/officeDocument/relationships/notesSlide" Target="../notesSlides/notesSlide310.xml"/><Relationship Id="rId1" Type="http://purl.oclc.org/ooxml/officeDocument/relationships/slideLayout" Target="../slideLayouts/slideLayout2.xml"/></Relationships>
</file>

<file path=ppt/slides/_rels/slide339.xml.rels><?xml version="1.0" encoding="UTF-8" standalone="yes"?>
<Relationships xmlns="http://schemas.openxmlformats.org/package/2006/relationships"><Relationship Id="rId2" Type="http://purl.oclc.org/ooxml/officeDocument/relationships/notesSlide" Target="../notesSlides/notesSlide311.xml"/><Relationship Id="rId1" Type="http://purl.oclc.org/ooxml/officeDocument/relationships/slideLayout" Target="../slideLayouts/slideLayout2.xml"/></Relationships>
</file>

<file path=ppt/slides/_rels/slide34.xml.rels><?xml version="1.0" encoding="UTF-8" standalone="yes"?>
<Relationships xmlns="http://schemas.openxmlformats.org/package/2006/relationships"><Relationship Id="rId2" Type="http://purl.oclc.org/ooxml/officeDocument/relationships/notesSlide" Target="../notesSlides/notesSlide34.xml"/><Relationship Id="rId1" Type="http://purl.oclc.org/ooxml/officeDocument/relationships/slideLayout" Target="../slideLayouts/slideLayout2.xml"/></Relationships>
</file>

<file path=ppt/slides/_rels/slide340.xml.rels><?xml version="1.0" encoding="UTF-8" standalone="yes"?>
<Relationships xmlns="http://schemas.openxmlformats.org/package/2006/relationships"><Relationship Id="rId2" Type="http://purl.oclc.org/ooxml/officeDocument/relationships/notesSlide" Target="../notesSlides/notesSlide312.xml"/><Relationship Id="rId1" Type="http://purl.oclc.org/ooxml/officeDocument/relationships/slideLayout" Target="../slideLayouts/slideLayout2.xml"/></Relationships>
</file>

<file path=ppt/slides/_rels/slide341.xml.rels><?xml version="1.0" encoding="UTF-8" standalone="yes"?>
<Relationships xmlns="http://schemas.openxmlformats.org/package/2006/relationships"><Relationship Id="rId2" Type="http://purl.oclc.org/ooxml/officeDocument/relationships/notesSlide" Target="../notesSlides/notesSlide313.xml"/><Relationship Id="rId1" Type="http://purl.oclc.org/ooxml/officeDocument/relationships/slideLayout" Target="../slideLayouts/slideLayout2.xml"/></Relationships>
</file>

<file path=ppt/slides/_rels/slide342.xml.rels><?xml version="1.0" encoding="UTF-8" standalone="yes"?>
<Relationships xmlns="http://schemas.openxmlformats.org/package/2006/relationships"><Relationship Id="rId2" Type="http://purl.oclc.org/ooxml/officeDocument/relationships/notesSlide" Target="../notesSlides/notesSlide314.xml"/><Relationship Id="rId1" Type="http://purl.oclc.org/ooxml/officeDocument/relationships/slideLayout" Target="../slideLayouts/slideLayout2.xml"/></Relationships>
</file>

<file path=ppt/slides/_rels/slide343.xml.rels><?xml version="1.0" encoding="UTF-8" standalone="yes"?>
<Relationships xmlns="http://schemas.openxmlformats.org/package/2006/relationships"><Relationship Id="rId2" Type="http://purl.oclc.org/ooxml/officeDocument/relationships/notesSlide" Target="../notesSlides/notesSlide315.xml"/><Relationship Id="rId1" Type="http://purl.oclc.org/ooxml/officeDocument/relationships/slideLayout" Target="../slideLayouts/slideLayout2.xml"/></Relationships>
</file>

<file path=ppt/slides/_rels/slide344.xml.rels><?xml version="1.0" encoding="UTF-8" standalone="yes"?>
<Relationships xmlns="http://schemas.openxmlformats.org/package/2006/relationships"><Relationship Id="rId2" Type="http://purl.oclc.org/ooxml/officeDocument/relationships/notesSlide" Target="../notesSlides/notesSlide316.xml"/><Relationship Id="rId1" Type="http://purl.oclc.org/ooxml/officeDocument/relationships/slideLayout" Target="../slideLayouts/slideLayout2.xml"/></Relationships>
</file>

<file path=ppt/slides/_rels/slide345.xml.rels><?xml version="1.0" encoding="UTF-8" standalone="yes"?>
<Relationships xmlns="http://schemas.openxmlformats.org/package/2006/relationships"><Relationship Id="rId2" Type="http://purl.oclc.org/ooxml/officeDocument/relationships/notesSlide" Target="../notesSlides/notesSlide317.xml"/><Relationship Id="rId1" Type="http://purl.oclc.org/ooxml/officeDocument/relationships/slideLayout" Target="../slideLayouts/slideLayout2.xml"/></Relationships>
</file>

<file path=ppt/slides/_rels/slide346.xml.rels><?xml version="1.0" encoding="UTF-8" standalone="yes"?>
<Relationships xmlns="http://schemas.openxmlformats.org/package/2006/relationships"><Relationship Id="rId2" Type="http://purl.oclc.org/ooxml/officeDocument/relationships/notesSlide" Target="../notesSlides/notesSlide318.xml"/><Relationship Id="rId1" Type="http://purl.oclc.org/ooxml/officeDocument/relationships/slideLayout" Target="../slideLayouts/slideLayout2.xml"/></Relationships>
</file>

<file path=ppt/slides/_rels/slide347.xml.rels><?xml version="1.0" encoding="UTF-8" standalone="yes"?>
<Relationships xmlns="http://schemas.openxmlformats.org/package/2006/relationships"><Relationship Id="rId2" Type="http://purl.oclc.org/ooxml/officeDocument/relationships/notesSlide" Target="../notesSlides/notesSlide319.xml"/><Relationship Id="rId1" Type="http://purl.oclc.org/ooxml/officeDocument/relationships/slideLayout" Target="../slideLayouts/slideLayout2.xml"/></Relationships>
</file>

<file path=ppt/slides/_rels/slide348.xml.rels><?xml version="1.0" encoding="UTF-8" standalone="yes"?>
<Relationships xmlns="http://schemas.openxmlformats.org/package/2006/relationships"><Relationship Id="rId2" Type="http://purl.oclc.org/ooxml/officeDocument/relationships/notesSlide" Target="../notesSlides/notesSlide320.xml"/><Relationship Id="rId1" Type="http://purl.oclc.org/ooxml/officeDocument/relationships/slideLayout" Target="../slideLayouts/slideLayout2.xml"/></Relationships>
</file>

<file path=ppt/slides/_rels/slide349.xml.rels><?xml version="1.0" encoding="UTF-8" standalone="yes"?>
<Relationships xmlns="http://schemas.openxmlformats.org/package/2006/relationships"><Relationship Id="rId2" Type="http://purl.oclc.org/ooxml/officeDocument/relationships/notesSlide" Target="../notesSlides/notesSlide321.xml"/><Relationship Id="rId1" Type="http://purl.oclc.org/ooxml/officeDocument/relationships/slideLayout" Target="../slideLayouts/slideLayout2.xml"/></Relationships>
</file>

<file path=ppt/slides/_rels/slide35.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35.xml"/><Relationship Id="rId1" Type="http://purl.oclc.org/ooxml/officeDocument/relationships/slideLayout" Target="../slideLayouts/slideLayout10.xml"/><Relationship Id="rId4" Type="http://purl.oclc.org/ooxml/officeDocument/relationships/image" Target="../media/image5.png"/></Relationships>
</file>

<file path=ppt/slides/_rels/slide350.xml.rels><?xml version="1.0" encoding="UTF-8" standalone="yes"?>
<Relationships xmlns="http://schemas.openxmlformats.org/package/2006/relationships"><Relationship Id="rId2" Type="http://purl.oclc.org/ooxml/officeDocument/relationships/notesSlide" Target="../notesSlides/notesSlide322.xml"/><Relationship Id="rId1" Type="http://purl.oclc.org/ooxml/officeDocument/relationships/slideLayout" Target="../slideLayouts/slideLayout2.xml"/></Relationships>
</file>

<file path=ppt/slides/_rels/slide351.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323.xml"/><Relationship Id="rId1" Type="http://purl.oclc.org/ooxml/officeDocument/relationships/slideLayout" Target="../slideLayouts/slideLayout10.xml"/><Relationship Id="rId4" Type="http://purl.oclc.org/ooxml/officeDocument/relationships/image" Target="../media/image5.png"/></Relationships>
</file>

<file path=ppt/slides/_rels/slide35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353.xml.rels><?xml version="1.0" encoding="UTF-8" standalone="yes"?>
<Relationships xmlns="http://schemas.openxmlformats.org/package/2006/relationships"><Relationship Id="rId2" Type="http://purl.oclc.org/ooxml/officeDocument/relationships/notesSlide" Target="../notesSlides/notesSlide324.xml"/><Relationship Id="rId1" Type="http://purl.oclc.org/ooxml/officeDocument/relationships/slideLayout" Target="../slideLayouts/slideLayout2.xml"/></Relationships>
</file>

<file path=ppt/slides/_rels/slide354.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355.xml.rels><?xml version="1.0" encoding="UTF-8" standalone="yes"?>
<Relationships xmlns="http://schemas.openxmlformats.org/package/2006/relationships"><Relationship Id="rId2" Type="http://purl.oclc.org/ooxml/officeDocument/relationships/notesSlide" Target="../notesSlides/notesSlide325.xml"/><Relationship Id="rId1" Type="http://purl.oclc.org/ooxml/officeDocument/relationships/slideLayout" Target="../slideLayouts/slideLayout2.xml"/></Relationships>
</file>

<file path=ppt/slides/_rels/slide36.xml.rels><?xml version="1.0" encoding="UTF-8" standalone="yes"?>
<Relationships xmlns="http://schemas.openxmlformats.org/package/2006/relationships"><Relationship Id="rId2" Type="http://purl.oclc.org/ooxml/officeDocument/relationships/notesSlide" Target="../notesSlides/notesSlide36.xml"/><Relationship Id="rId1" Type="http://purl.oclc.org/ooxml/officeDocument/relationships/slideLayout" Target="../slideLayouts/slideLayout10.xml"/></Relationships>
</file>

<file path=ppt/slides/_rels/slide37.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37.xml"/><Relationship Id="rId1" Type="http://purl.oclc.org/ooxml/officeDocument/relationships/slideLayout" Target="../slideLayouts/slideLayout10.xml"/><Relationship Id="rId4" Type="http://purl.oclc.org/ooxml/officeDocument/relationships/image" Target="../media/image5.png"/></Relationships>
</file>

<file path=ppt/slides/_rels/slide38.xml.rels><?xml version="1.0" encoding="UTF-8" standalone="yes"?>
<Relationships xmlns="http://schemas.openxmlformats.org/package/2006/relationships"><Relationship Id="rId2" Type="http://purl.oclc.org/ooxml/officeDocument/relationships/notesSlide" Target="../notesSlides/notesSlide38.xml"/><Relationship Id="rId1" Type="http://purl.oclc.org/ooxml/officeDocument/relationships/slideLayout" Target="../slideLayouts/slideLayout2.xml"/></Relationships>
</file>

<file path=ppt/slides/_rels/slide39.xml.rels><?xml version="1.0" encoding="UTF-8" standalone="yes"?>
<Relationships xmlns="http://schemas.openxmlformats.org/package/2006/relationships"><Relationship Id="rId2" Type="http://purl.oclc.org/ooxml/officeDocument/relationships/notesSlide" Target="../notesSlides/notesSlide39.xml"/><Relationship Id="rId1" Type="http://purl.oclc.org/ooxml/officeDocument/relationships/slideLayout" Target="../slideLayouts/slideLayout2.xml"/></Relationships>
</file>

<file path=ppt/slides/_rels/slide4.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4.xml"/><Relationship Id="rId1" Type="http://purl.oclc.org/ooxml/officeDocument/relationships/slideLayout" Target="../slideLayouts/slideLayout10.xml"/><Relationship Id="rId4" Type="http://purl.oclc.org/ooxml/officeDocument/relationships/image" Target="../media/image5.png"/></Relationships>
</file>

<file path=ppt/slides/_rels/slide40.xml.rels><?xml version="1.0" encoding="UTF-8" standalone="yes"?>
<Relationships xmlns="http://schemas.openxmlformats.org/package/2006/relationships"><Relationship Id="rId2" Type="http://purl.oclc.org/ooxml/officeDocument/relationships/notesSlide" Target="../notesSlides/notesSlide40.xml"/><Relationship Id="rId1" Type="http://purl.oclc.org/ooxml/officeDocument/relationships/slideLayout" Target="../slideLayouts/slideLayout2.xml"/></Relationships>
</file>

<file path=ppt/slides/_rels/slide41.xml.rels><?xml version="1.0" encoding="UTF-8" standalone="yes"?>
<Relationships xmlns="http://schemas.openxmlformats.org/package/2006/relationships"><Relationship Id="rId2" Type="http://purl.oclc.org/ooxml/officeDocument/relationships/notesSlide" Target="../notesSlides/notesSlide41.xml"/><Relationship Id="rId1" Type="http://purl.oclc.org/ooxml/officeDocument/relationships/slideLayout" Target="../slideLayouts/slideLayout2.xml"/></Relationships>
</file>

<file path=ppt/slides/_rels/slide42.xml.rels><?xml version="1.0" encoding="UTF-8" standalone="yes"?>
<Relationships xmlns="http://schemas.openxmlformats.org/package/2006/relationships"><Relationship Id="rId2" Type="http://purl.oclc.org/ooxml/officeDocument/relationships/notesSlide" Target="../notesSlides/notesSlide42.xml"/><Relationship Id="rId1" Type="http://purl.oclc.org/ooxml/officeDocument/relationships/slideLayout" Target="../slideLayouts/slideLayout2.xml"/></Relationships>
</file>

<file path=ppt/slides/_rels/slide43.xml.rels><?xml version="1.0" encoding="UTF-8" standalone="yes"?>
<Relationships xmlns="http://schemas.openxmlformats.org/package/2006/relationships"><Relationship Id="rId2" Type="http://purl.oclc.org/ooxml/officeDocument/relationships/notesSlide" Target="../notesSlides/notesSlide43.xml"/><Relationship Id="rId1" Type="http://purl.oclc.org/ooxml/officeDocument/relationships/slideLayout" Target="../slideLayouts/slideLayout2.xml"/></Relationships>
</file>

<file path=ppt/slides/_rels/slide44.xml.rels><?xml version="1.0" encoding="UTF-8" standalone="yes"?>
<Relationships xmlns="http://schemas.openxmlformats.org/package/2006/relationships"><Relationship Id="rId2" Type="http://purl.oclc.org/ooxml/officeDocument/relationships/notesSlide" Target="../notesSlides/notesSlide44.xml"/><Relationship Id="rId1" Type="http://purl.oclc.org/ooxml/officeDocument/relationships/slideLayout" Target="../slideLayouts/slideLayout2.xml"/></Relationships>
</file>

<file path=ppt/slides/_rels/slide45.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45.xml"/><Relationship Id="rId1" Type="http://purl.oclc.org/ooxml/officeDocument/relationships/slideLayout" Target="../slideLayouts/slideLayout10.xml"/><Relationship Id="rId4" Type="http://purl.oclc.org/ooxml/officeDocument/relationships/image" Target="../media/image5.png"/></Relationships>
</file>

<file path=ppt/slides/_rels/slide46.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46.xml"/><Relationship Id="rId1" Type="http://purl.oclc.org/ooxml/officeDocument/relationships/slideLayout" Target="../slideLayouts/slideLayout10.xml"/><Relationship Id="rId4" Type="http://purl.oclc.org/ooxml/officeDocument/relationships/image" Target="../media/image5.png"/></Relationships>
</file>

<file path=ppt/slides/_rels/slide47.xml.rels><?xml version="1.0" encoding="UTF-8" standalone="yes"?>
<Relationships xmlns="http://schemas.openxmlformats.org/package/2006/relationships"><Relationship Id="rId8" Type="http://purl.oclc.org/ooxml/officeDocument/relationships/image" Target="../media/image39.png"/><Relationship Id="rId13" Type="http://purl.oclc.org/ooxml/officeDocument/relationships/image" Target="../media/image44.png"/><Relationship Id="rId18" Type="http://purl.oclc.org/ooxml/officeDocument/relationships/image" Target="../media/image48.png"/><Relationship Id="rId3" Type="http://purl.oclc.org/ooxml/officeDocument/relationships/image" Target="../media/image34.png"/><Relationship Id="rId21" Type="http://purl.oclc.org/ooxml/officeDocument/relationships/image" Target="../media/image51.png"/><Relationship Id="rId7" Type="http://purl.oclc.org/ooxml/officeDocument/relationships/image" Target="../media/image38.png"/><Relationship Id="rId12" Type="http://purl.oclc.org/ooxml/officeDocument/relationships/image" Target="../media/image43.png"/><Relationship Id="rId17" Type="http://purl.oclc.org/ooxml/officeDocument/relationships/image" Target="../media/image47.png"/><Relationship Id="rId2" Type="http://purl.oclc.org/ooxml/officeDocument/relationships/notesSlide" Target="../notesSlides/notesSlide47.xml"/><Relationship Id="rId16" Type="http://purl.oclc.org/ooxml/officeDocument/relationships/image" Target="../media/image30.png"/><Relationship Id="rId20" Type="http://purl.oclc.org/ooxml/officeDocument/relationships/image" Target="../media/image50.png"/><Relationship Id="rId1" Type="http://purl.oclc.org/ooxml/officeDocument/relationships/slideLayout" Target="../slideLayouts/slideLayout2.xml"/><Relationship Id="rId6" Type="http://purl.oclc.org/ooxml/officeDocument/relationships/image" Target="../media/image37.png"/><Relationship Id="rId11" Type="http://purl.oclc.org/ooxml/officeDocument/relationships/image" Target="../media/image42.png"/><Relationship Id="rId5" Type="http://purl.oclc.org/ooxml/officeDocument/relationships/image" Target="../media/image36.png"/><Relationship Id="rId15" Type="http://purl.oclc.org/ooxml/officeDocument/relationships/image" Target="../media/image46.png"/><Relationship Id="rId10" Type="http://purl.oclc.org/ooxml/officeDocument/relationships/image" Target="../media/image41.png"/><Relationship Id="rId19" Type="http://purl.oclc.org/ooxml/officeDocument/relationships/image" Target="../media/image49.png"/><Relationship Id="rId4" Type="http://purl.oclc.org/ooxml/officeDocument/relationships/image" Target="../media/image35.png"/><Relationship Id="rId9" Type="http://purl.oclc.org/ooxml/officeDocument/relationships/image" Target="../media/image40.png"/><Relationship Id="rId14" Type="http://purl.oclc.org/ooxml/officeDocument/relationships/image" Target="../media/image45.png"/></Relationships>
</file>

<file path=ppt/slides/_rels/slide48.xml.rels><?xml version="1.0" encoding="UTF-8" standalone="yes"?>
<Relationships xmlns="http://schemas.openxmlformats.org/package/2006/relationships"><Relationship Id="rId8" Type="http://purl.oclc.org/ooxml/officeDocument/relationships/image" Target="../media/image50.png"/><Relationship Id="rId3" Type="http://purl.oclc.org/ooxml/officeDocument/relationships/image" Target="../media/image46.png"/><Relationship Id="rId7" Type="http://purl.oclc.org/ooxml/officeDocument/relationships/image" Target="../media/image49.png"/><Relationship Id="rId2" Type="http://purl.oclc.org/ooxml/officeDocument/relationships/notesSlide" Target="../notesSlides/notesSlide48.xml"/><Relationship Id="rId1" Type="http://purl.oclc.org/ooxml/officeDocument/relationships/slideLayout" Target="../slideLayouts/slideLayout2.xml"/><Relationship Id="rId6" Type="http://purl.oclc.org/ooxml/officeDocument/relationships/image" Target="../media/image48.png"/><Relationship Id="rId5" Type="http://purl.oclc.org/ooxml/officeDocument/relationships/image" Target="../media/image47.png"/><Relationship Id="rId4" Type="http://purl.oclc.org/ooxml/officeDocument/relationships/image" Target="../media/image30.png"/><Relationship Id="rId9" Type="http://purl.oclc.org/ooxml/officeDocument/relationships/image" Target="../media/image51.png"/></Relationships>
</file>

<file path=ppt/slides/_rels/slide49.xml.rels><?xml version="1.0" encoding="UTF-8" standalone="yes"?>
<Relationships xmlns="http://schemas.openxmlformats.org/package/2006/relationships"><Relationship Id="rId2" Type="http://purl.oclc.org/ooxml/officeDocument/relationships/notesSlide" Target="../notesSlides/notesSlide49.xml"/><Relationship Id="rId1" Type="http://purl.oclc.org/ooxml/officeDocument/relationships/slideLayout" Target="../slideLayouts/slideLayout2.xml"/></Relationships>
</file>

<file path=ppt/slides/_rels/slide5.xml.rels><?xml version="1.0" encoding="UTF-8" standalone="yes"?>
<Relationships xmlns="http://schemas.openxmlformats.org/package/2006/relationships"><Relationship Id="rId2" Type="http://purl.oclc.org/ooxml/officeDocument/relationships/notesSlide" Target="../notesSlides/notesSlide5.xml"/><Relationship Id="rId1" Type="http://purl.oclc.org/ooxml/officeDocument/relationships/slideLayout" Target="../slideLayouts/slideLayout2.xml"/></Relationships>
</file>

<file path=ppt/slides/_rels/slide50.xml.rels><?xml version="1.0" encoding="UTF-8" standalone="yes"?>
<Relationships xmlns="http://schemas.openxmlformats.org/package/2006/relationships"><Relationship Id="rId2" Type="http://purl.oclc.org/ooxml/officeDocument/relationships/notesSlide" Target="../notesSlides/notesSlide50.xml"/><Relationship Id="rId1" Type="http://purl.oclc.org/ooxml/officeDocument/relationships/slideLayout" Target="../slideLayouts/slideLayout2.xml"/></Relationships>
</file>

<file path=ppt/slides/_rels/slide51.xml.rels><?xml version="1.0" encoding="UTF-8" standalone="yes"?>
<Relationships xmlns="http://schemas.openxmlformats.org/package/2006/relationships"><Relationship Id="rId2" Type="http://purl.oclc.org/ooxml/officeDocument/relationships/notesSlide" Target="../notesSlides/notesSlide51.xml"/><Relationship Id="rId1" Type="http://purl.oclc.org/ooxml/officeDocument/relationships/slideLayout" Target="../slideLayouts/slideLayout2.xml"/></Relationships>
</file>

<file path=ppt/slides/_rels/slide52.xml.rels><?xml version="1.0" encoding="UTF-8" standalone="yes"?>
<Relationships xmlns="http://schemas.openxmlformats.org/package/2006/relationships"><Relationship Id="rId2" Type="http://purl.oclc.org/ooxml/officeDocument/relationships/notesSlide" Target="../notesSlides/notesSlide52.xml"/><Relationship Id="rId1" Type="http://purl.oclc.org/ooxml/officeDocument/relationships/slideLayout" Target="../slideLayouts/slideLayout2.xml"/></Relationships>
</file>

<file path=ppt/slides/_rels/slide53.xml.rels><?xml version="1.0" encoding="UTF-8" standalone="yes"?>
<Relationships xmlns="http://schemas.openxmlformats.org/package/2006/relationships"><Relationship Id="rId2" Type="http://purl.oclc.org/ooxml/officeDocument/relationships/notesSlide" Target="../notesSlides/notesSlide53.xml"/><Relationship Id="rId1" Type="http://purl.oclc.org/ooxml/officeDocument/relationships/slideLayout" Target="../slideLayouts/slideLayout2.xml"/></Relationships>
</file>

<file path=ppt/slides/_rels/slide54.xml.rels><?xml version="1.0" encoding="UTF-8" standalone="yes"?>
<Relationships xmlns="http://schemas.openxmlformats.org/package/2006/relationships"><Relationship Id="rId2" Type="http://purl.oclc.org/ooxml/officeDocument/relationships/notesSlide" Target="../notesSlides/notesSlide54.xml"/><Relationship Id="rId1" Type="http://purl.oclc.org/ooxml/officeDocument/relationships/slideLayout" Target="../slideLayouts/slideLayout2.xml"/></Relationships>
</file>

<file path=ppt/slides/_rels/slide55.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55.xml"/><Relationship Id="rId1" Type="http://purl.oclc.org/ooxml/officeDocument/relationships/slideLayout" Target="../slideLayouts/slideLayout10.xml"/><Relationship Id="rId4" Type="http://purl.oclc.org/ooxml/officeDocument/relationships/image" Target="../media/image5.png"/></Relationships>
</file>

<file path=ppt/slides/_rels/slide56.xml.rels><?xml version="1.0" encoding="UTF-8" standalone="yes"?>
<Relationships xmlns="http://schemas.openxmlformats.org/package/2006/relationships"><Relationship Id="rId2" Type="http://purl.oclc.org/ooxml/officeDocument/relationships/notesSlide" Target="../notesSlides/notesSlide56.xml"/><Relationship Id="rId1" Type="http://purl.oclc.org/ooxml/officeDocument/relationships/slideLayout" Target="../slideLayouts/slideLayout2.xml"/></Relationships>
</file>

<file path=ppt/slides/_rels/slide57.xml.rels><?xml version="1.0" encoding="UTF-8" standalone="yes"?>
<Relationships xmlns="http://schemas.openxmlformats.org/package/2006/relationships"><Relationship Id="rId2" Type="http://purl.oclc.org/ooxml/officeDocument/relationships/notesSlide" Target="../notesSlides/notesSlide57.xml"/><Relationship Id="rId1" Type="http://purl.oclc.org/ooxml/officeDocument/relationships/slideLayout" Target="../slideLayouts/slideLayout2.xml"/></Relationships>
</file>

<file path=ppt/slides/_rels/slide58.xml.rels><?xml version="1.0" encoding="UTF-8" standalone="yes"?>
<Relationships xmlns="http://schemas.openxmlformats.org/package/2006/relationships"><Relationship Id="rId2" Type="http://purl.oclc.org/ooxml/officeDocument/relationships/notesSlide" Target="../notesSlides/notesSlide58.xml"/><Relationship Id="rId1" Type="http://purl.oclc.org/ooxml/officeDocument/relationships/slideLayout" Target="../slideLayouts/slideLayout2.xml"/></Relationships>
</file>

<file path=ppt/slides/_rels/slide59.xml.rels><?xml version="1.0" encoding="UTF-8" standalone="yes"?>
<Relationships xmlns="http://schemas.openxmlformats.org/package/2006/relationships"><Relationship Id="rId2" Type="http://purl.oclc.org/ooxml/officeDocument/relationships/notesSlide" Target="../notesSlides/notesSlide59.xml"/><Relationship Id="rId1" Type="http://purl.oclc.org/ooxml/officeDocument/relationships/slideLayout" Target="../slideLayouts/slideLayout2.xml"/></Relationships>
</file>

<file path=ppt/slides/_rels/slide6.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6.xml"/><Relationship Id="rId1" Type="http://purl.oclc.org/ooxml/officeDocument/relationships/slideLayout" Target="../slideLayouts/slideLayout10.xml"/><Relationship Id="rId4" Type="http://purl.oclc.org/ooxml/officeDocument/relationships/image" Target="../media/image5.png"/></Relationships>
</file>

<file path=ppt/slides/_rels/slide60.xml.rels><?xml version="1.0" encoding="UTF-8" standalone="yes"?>
<Relationships xmlns="http://schemas.openxmlformats.org/package/2006/relationships"><Relationship Id="rId2" Type="http://purl.oclc.org/ooxml/officeDocument/relationships/notesSlide" Target="../notesSlides/notesSlide60.xml"/><Relationship Id="rId1" Type="http://purl.oclc.org/ooxml/officeDocument/relationships/slideLayout" Target="../slideLayouts/slideLayout2.xml"/></Relationships>
</file>

<file path=ppt/slides/_rels/slide61.xml.rels><?xml version="1.0" encoding="UTF-8" standalone="yes"?>
<Relationships xmlns="http://schemas.openxmlformats.org/package/2006/relationships"><Relationship Id="rId3" Type="http://purl.oclc.org/ooxml/officeDocument/relationships/image" Target="../media/image340.png"/><Relationship Id="rId2" Type="http://purl.oclc.org/ooxml/officeDocument/relationships/notesSlide" Target="../notesSlides/notesSlide61.xml"/><Relationship Id="rId1" Type="http://purl.oclc.org/ooxml/officeDocument/relationships/slideLayout" Target="../slideLayouts/slideLayout4.xml"/><Relationship Id="rId4" Type="http://purl.oclc.org/ooxml/officeDocument/relationships/image" Target="../media/image350.png"/></Relationships>
</file>

<file path=ppt/slides/_rels/slide62.xml.rels><?xml version="1.0" encoding="UTF-8" standalone="yes"?>
<Relationships xmlns="http://schemas.openxmlformats.org/package/2006/relationships"><Relationship Id="rId2" Type="http://purl.oclc.org/ooxml/officeDocument/relationships/notesSlide" Target="../notesSlides/notesSlide62.xml"/><Relationship Id="rId1" Type="http://purl.oclc.org/ooxml/officeDocument/relationships/slideLayout" Target="../slideLayouts/slideLayout2.xml"/></Relationships>
</file>

<file path=ppt/slides/_rels/slide63.xml.rels><?xml version="1.0" encoding="UTF-8" standalone="yes"?>
<Relationships xmlns="http://schemas.openxmlformats.org/package/2006/relationships"><Relationship Id="rId3" Type="http://purl.oclc.org/ooxml/officeDocument/relationships/image" Target="../media/image53.png"/><Relationship Id="rId2" Type="http://purl.oclc.org/ooxml/officeDocument/relationships/notesSlide" Target="../notesSlides/notesSlide63.xml"/><Relationship Id="rId1" Type="http://purl.oclc.org/ooxml/officeDocument/relationships/slideLayout" Target="../slideLayouts/slideLayout2.xml"/><Relationship Id="rId4" Type="http://purl.oclc.org/ooxml/officeDocument/relationships/image" Target="../media/image380.png"/></Relationships>
</file>

<file path=ppt/slides/_rels/slide64.xml.rels><?xml version="1.0" encoding="UTF-8" standalone="yes"?>
<Relationships xmlns="http://schemas.openxmlformats.org/package/2006/relationships"><Relationship Id="rId2" Type="http://purl.oclc.org/ooxml/officeDocument/relationships/notesSlide" Target="../notesSlides/notesSlide64.xml"/><Relationship Id="rId1" Type="http://purl.oclc.org/ooxml/officeDocument/relationships/slideLayout" Target="../slideLayouts/slideLayout2.xml"/></Relationships>
</file>

<file path=ppt/slides/_rels/slide65.xml.rels><?xml version="1.0" encoding="UTF-8" standalone="yes"?>
<Relationships xmlns="http://schemas.openxmlformats.org/package/2006/relationships"><Relationship Id="rId2" Type="http://purl.oclc.org/ooxml/officeDocument/relationships/notesSlide" Target="../notesSlides/notesSlide65.xml"/><Relationship Id="rId1" Type="http://purl.oclc.org/ooxml/officeDocument/relationships/slideLayout" Target="../slideLayouts/slideLayout2.xml"/></Relationships>
</file>

<file path=ppt/slides/_rels/slide6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67.xml.rels><?xml version="1.0" encoding="UTF-8" standalone="yes"?>
<Relationships xmlns="http://schemas.openxmlformats.org/package/2006/relationships"><Relationship Id="rId2" Type="http://purl.oclc.org/ooxml/officeDocument/relationships/notesSlide" Target="../notesSlides/notesSlide66.xml"/><Relationship Id="rId1" Type="http://purl.oclc.org/ooxml/officeDocument/relationships/slideLayout" Target="../slideLayouts/slideLayout2.xml"/></Relationships>
</file>

<file path=ppt/slides/_rels/slide68.xml.rels><?xml version="1.0" encoding="UTF-8" standalone="yes"?>
<Relationships xmlns="http://schemas.openxmlformats.org/package/2006/relationships"><Relationship Id="rId2" Type="http://purl.oclc.org/ooxml/officeDocument/relationships/notesSlide" Target="../notesSlides/notesSlide67.xml"/><Relationship Id="rId1" Type="http://purl.oclc.org/ooxml/officeDocument/relationships/slideLayout" Target="../slideLayouts/slideLayout2.xml"/></Relationships>
</file>

<file path=ppt/slides/_rels/slide69.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68.xml"/><Relationship Id="rId1" Type="http://purl.oclc.org/ooxml/officeDocument/relationships/slideLayout" Target="../slideLayouts/slideLayout10.xml"/><Relationship Id="rId4" Type="http://purl.oclc.org/ooxml/officeDocument/relationships/image" Target="../media/image5.png"/></Relationships>
</file>

<file path=ppt/slides/_rels/slide7.xml.rels><?xml version="1.0" encoding="UTF-8" standalone="yes"?>
<Relationships xmlns="http://schemas.openxmlformats.org/package/2006/relationships"><Relationship Id="rId2" Type="http://purl.oclc.org/ooxml/officeDocument/relationships/notesSlide" Target="../notesSlides/notesSlide7.xml"/><Relationship Id="rId1" Type="http://purl.oclc.org/ooxml/officeDocument/relationships/slideLayout" Target="../slideLayouts/slideLayout2.xml"/></Relationships>
</file>

<file path=ppt/slides/_rels/slide70.xml.rels><?xml version="1.0" encoding="UTF-8" standalone="yes"?>
<Relationships xmlns="http://schemas.openxmlformats.org/package/2006/relationships"><Relationship Id="rId2" Type="http://purl.oclc.org/ooxml/officeDocument/relationships/notesSlide" Target="../notesSlides/notesSlide69.xml"/><Relationship Id="rId1" Type="http://purl.oclc.org/ooxml/officeDocument/relationships/slideLayout" Target="../slideLayouts/slideLayout2.xml"/></Relationships>
</file>

<file path=ppt/slides/_rels/slide71.xml.rels><?xml version="1.0" encoding="UTF-8" standalone="yes"?>
<Relationships xmlns="http://schemas.openxmlformats.org/package/2006/relationships"><Relationship Id="rId2" Type="http://purl.oclc.org/ooxml/officeDocument/relationships/notesSlide" Target="../notesSlides/notesSlide70.xml"/><Relationship Id="rId1" Type="http://purl.oclc.org/ooxml/officeDocument/relationships/slideLayout" Target="../slideLayouts/slideLayout2.xml"/></Relationships>
</file>

<file path=ppt/slides/_rels/slide72.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notesSlide" Target="../notesSlides/notesSlide71.xml"/><Relationship Id="rId1" Type="http://purl.oclc.org/ooxml/officeDocument/relationships/slideLayout" Target="../slideLayouts/slideLayout10.xml"/><Relationship Id="rId4" Type="http://purl.oclc.org/ooxml/officeDocument/relationships/image" Target="../media/image5.png"/></Relationships>
</file>

<file path=ppt/slides/_rels/slide73.xml.rels><?xml version="1.0" encoding="UTF-8" standalone="yes"?>
<Relationships xmlns="http://schemas.openxmlformats.org/package/2006/relationships"><Relationship Id="rId2" Type="http://purl.oclc.org/ooxml/officeDocument/relationships/notesSlide" Target="../notesSlides/notesSlide72.xml"/><Relationship Id="rId1" Type="http://purl.oclc.org/ooxml/officeDocument/relationships/slideLayout" Target="../slideLayouts/slideLayout8.xml"/></Relationships>
</file>

<file path=ppt/slides/_rels/slide74.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75.xml.rels><?xml version="1.0" encoding="UTF-8" standalone="yes"?>
<Relationships xmlns="http://schemas.openxmlformats.org/package/2006/relationships"><Relationship Id="rId1" Type="http://purl.oclc.org/ooxml/officeDocument/relationships/slideLayout" Target="../slideLayouts/slideLayout6.xml"/></Relationships>
</file>

<file path=ppt/slides/_rels/slide76.xml.rels><?xml version="1.0" encoding="UTF-8" standalone="yes"?>
<Relationships xmlns="http://schemas.openxmlformats.org/package/2006/relationships"><Relationship Id="rId2" Type="http://purl.oclc.org/ooxml/officeDocument/relationships/notesSlide" Target="../notesSlides/notesSlide73.xml"/><Relationship Id="rId1" Type="http://purl.oclc.org/ooxml/officeDocument/relationships/slideLayout" Target="../slideLayouts/slideLayout2.xml"/></Relationships>
</file>

<file path=ppt/slides/_rels/slide77.xml.rels><?xml version="1.0" encoding="UTF-8" standalone="yes"?>
<Relationships xmlns="http://schemas.openxmlformats.org/package/2006/relationships"><Relationship Id="rId2" Type="http://purl.oclc.org/ooxml/officeDocument/relationships/notesSlide" Target="../notesSlides/notesSlide74.xml"/><Relationship Id="rId1" Type="http://purl.oclc.org/ooxml/officeDocument/relationships/slideLayout" Target="../slideLayouts/slideLayout2.xml"/></Relationships>
</file>

<file path=ppt/slides/_rels/slide78.xml.rels><?xml version="1.0" encoding="UTF-8" standalone="yes"?>
<Relationships xmlns="http://schemas.openxmlformats.org/package/2006/relationships"><Relationship Id="rId2" Type="http://purl.oclc.org/ooxml/officeDocument/relationships/notesSlide" Target="../notesSlides/notesSlide75.xml"/><Relationship Id="rId1" Type="http://purl.oclc.org/ooxml/officeDocument/relationships/slideLayout" Target="../slideLayouts/slideLayout2.xml"/></Relationships>
</file>

<file path=ppt/slides/_rels/slide79.xml.rels><?xml version="1.0" encoding="UTF-8" standalone="yes"?>
<Relationships xmlns="http://schemas.openxmlformats.org/package/2006/relationships"><Relationship Id="rId2" Type="http://purl.oclc.org/ooxml/officeDocument/relationships/notesSlide" Target="../notesSlides/notesSlide76.xml"/><Relationship Id="rId1" Type="http://purl.oclc.org/ooxml/officeDocument/relationships/slideLayout" Target="../slideLayouts/slideLayout2.xml"/></Relationships>
</file>

<file path=ppt/slides/_rels/slide8.xml.rels><?xml version="1.0" encoding="UTF-8" standalone="yes"?>
<Relationships xmlns="http://schemas.openxmlformats.org/package/2006/relationships"><Relationship Id="rId3" Type="http://purl.oclc.org/ooxml/officeDocument/relationships/oleObject" Target="../embeddings/oleObject1.bin"/><Relationship Id="rId2" Type="http://purl.oclc.org/ooxml/officeDocument/relationships/notesSlide" Target="../notesSlides/notesSlide8.xml"/><Relationship Id="rId1" Type="http://purl.oclc.org/ooxml/officeDocument/relationships/slideLayout" Target="../slideLayouts/slideLayout2.xml"/><Relationship Id="rId4" Type="http://purl.oclc.org/ooxml/officeDocument/relationships/image" Target="../media/image8.emf"/></Relationships>
</file>

<file path=ppt/slides/_rels/slide80.xml.rels><?xml version="1.0" encoding="UTF-8" standalone="yes"?>
<Relationships xmlns="http://schemas.openxmlformats.org/package/2006/relationships"><Relationship Id="rId2" Type="http://purl.oclc.org/ooxml/officeDocument/relationships/notesSlide" Target="../notesSlides/notesSlide77.xml"/><Relationship Id="rId1" Type="http://purl.oclc.org/ooxml/officeDocument/relationships/slideLayout" Target="../slideLayouts/slideLayout2.xml"/></Relationships>
</file>

<file path=ppt/slides/_rels/slide81.xml.rels><?xml version="1.0" encoding="UTF-8" standalone="yes"?>
<Relationships xmlns="http://schemas.openxmlformats.org/package/2006/relationships"><Relationship Id="rId2" Type="http://purl.oclc.org/ooxml/officeDocument/relationships/notesSlide" Target="../notesSlides/notesSlide78.xml"/><Relationship Id="rId1" Type="http://purl.oclc.org/ooxml/officeDocument/relationships/slideLayout" Target="../slideLayouts/slideLayout2.xml"/></Relationships>
</file>

<file path=ppt/slides/_rels/slide82.xml.rels><?xml version="1.0" encoding="UTF-8" standalone="yes"?>
<Relationships xmlns="http://schemas.openxmlformats.org/package/2006/relationships"><Relationship Id="rId2" Type="http://purl.oclc.org/ooxml/officeDocument/relationships/notesSlide" Target="../notesSlides/notesSlide79.xml"/><Relationship Id="rId1" Type="http://purl.oclc.org/ooxml/officeDocument/relationships/slideLayout" Target="../slideLayouts/slideLayout7.xml"/></Relationships>
</file>

<file path=ppt/slides/_rels/slide83.xml.rels><?xml version="1.0" encoding="UTF-8" standalone="yes"?>
<Relationships xmlns="http://schemas.openxmlformats.org/package/2006/relationships"><Relationship Id="rId2" Type="http://purl.oclc.org/ooxml/officeDocument/relationships/notesSlide" Target="../notesSlides/notesSlide80.xml"/><Relationship Id="rId1" Type="http://purl.oclc.org/ooxml/officeDocument/relationships/slideLayout" Target="../slideLayouts/slideLayout2.xml"/></Relationships>
</file>

<file path=ppt/slides/_rels/slide84.xml.rels><?xml version="1.0" encoding="UTF-8" standalone="yes"?>
<Relationships xmlns="http://schemas.openxmlformats.org/package/2006/relationships"><Relationship Id="rId2" Type="http://purl.oclc.org/ooxml/officeDocument/relationships/notesSlide" Target="../notesSlides/notesSlide81.xml"/><Relationship Id="rId1" Type="http://purl.oclc.org/ooxml/officeDocument/relationships/slideLayout" Target="../slideLayouts/slideLayout6.xml"/></Relationships>
</file>

<file path=ppt/slides/_rels/slide85.xml.rels><?xml version="1.0" encoding="UTF-8" standalone="yes"?>
<Relationships xmlns="http://schemas.openxmlformats.org/package/2006/relationships"><Relationship Id="rId2" Type="http://purl.oclc.org/ooxml/officeDocument/relationships/notesSlide" Target="../notesSlides/notesSlide82.xml"/><Relationship Id="rId1" Type="http://purl.oclc.org/ooxml/officeDocument/relationships/slideLayout" Target="../slideLayouts/slideLayout2.xml"/></Relationships>
</file>

<file path=ppt/slides/_rels/slide86.xml.rels><?xml version="1.0" encoding="UTF-8" standalone="yes"?>
<Relationships xmlns="http://schemas.openxmlformats.org/package/2006/relationships"><Relationship Id="rId3" Type="http://purl.oclc.org/ooxml/officeDocument/relationships/image" Target="../media/image52.png"/><Relationship Id="rId2" Type="http://purl.oclc.org/ooxml/officeDocument/relationships/notesSlide" Target="../notesSlides/notesSlide83.xml"/><Relationship Id="rId1" Type="http://purl.oclc.org/ooxml/officeDocument/relationships/slideLayout" Target="../slideLayouts/slideLayout2.xml"/></Relationships>
</file>

<file path=ppt/slides/_rels/slide87.xml.rels><?xml version="1.0" encoding="UTF-8" standalone="yes"?>
<Relationships xmlns="http://schemas.openxmlformats.org/package/2006/relationships"><Relationship Id="rId3" Type="http://purl.oclc.org/ooxml/officeDocument/relationships/image" Target="../media/image54.png"/><Relationship Id="rId2" Type="http://purl.oclc.org/ooxml/officeDocument/relationships/notesSlide" Target="../notesSlides/notesSlide84.xml"/><Relationship Id="rId1" Type="http://purl.oclc.org/ooxml/officeDocument/relationships/slideLayout" Target="../slideLayouts/slideLayout2.xml"/><Relationship Id="rId4" Type="http://purl.oclc.org/ooxml/officeDocument/relationships/image" Target="../media/image52.png"/></Relationships>
</file>

<file path=ppt/slides/_rels/slide88.xml.rels><?xml version="1.0" encoding="UTF-8" standalone="yes"?>
<Relationships xmlns="http://schemas.openxmlformats.org/package/2006/relationships"><Relationship Id="rId3" Type="http://purl.oclc.org/ooxml/officeDocument/relationships/image" Target="../media/image54.png"/><Relationship Id="rId2" Type="http://purl.oclc.org/ooxml/officeDocument/relationships/notesSlide" Target="../notesSlides/notesSlide85.xml"/><Relationship Id="rId1" Type="http://purl.oclc.org/ooxml/officeDocument/relationships/slideLayout" Target="../slideLayouts/slideLayout2.xml"/><Relationship Id="rId4" Type="http://purl.oclc.org/ooxml/officeDocument/relationships/image" Target="../media/image52.png"/></Relationships>
</file>

<file path=ppt/slides/_rels/slide89.xml.rels><?xml version="1.0" encoding="UTF-8" standalone="yes"?>
<Relationships xmlns="http://schemas.openxmlformats.org/package/2006/relationships"><Relationship Id="rId3" Type="http://purl.oclc.org/ooxml/officeDocument/relationships/image" Target="../media/image54.png"/><Relationship Id="rId2" Type="http://purl.oclc.org/ooxml/officeDocument/relationships/notesSlide" Target="../notesSlides/notesSlide86.xml"/><Relationship Id="rId1" Type="http://purl.oclc.org/ooxml/officeDocument/relationships/slideLayout" Target="../slideLayouts/slideLayout2.xml"/><Relationship Id="rId4" Type="http://purl.oclc.org/ooxml/officeDocument/relationships/image" Target="../media/image52.png"/></Relationships>
</file>

<file path=ppt/slides/_rels/slide9.xml.rels><?xml version="1.0" encoding="UTF-8" standalone="yes"?>
<Relationships xmlns="http://schemas.openxmlformats.org/package/2006/relationships"><Relationship Id="rId3" Type="http://purl.oclc.org/ooxml/officeDocument/relationships/oleObject" Target="../embeddings/oleObject2.bin"/><Relationship Id="rId2" Type="http://purl.oclc.org/ooxml/officeDocument/relationships/notesSlide" Target="../notesSlides/notesSlide9.xml"/><Relationship Id="rId1" Type="http://purl.oclc.org/ooxml/officeDocument/relationships/slideLayout" Target="../slideLayouts/slideLayout2.xml"/><Relationship Id="rId4" Type="http://purl.oclc.org/ooxml/officeDocument/relationships/image" Target="../media/image9.emf"/></Relationships>
</file>

<file path=ppt/slides/_rels/slide90.xml.rels><?xml version="1.0" encoding="UTF-8" standalone="yes"?>
<Relationships xmlns="http://schemas.openxmlformats.org/package/2006/relationships"><Relationship Id="rId3" Type="http://purl.oclc.org/ooxml/officeDocument/relationships/image" Target="../media/image54.png"/><Relationship Id="rId2" Type="http://purl.oclc.org/ooxml/officeDocument/relationships/notesSlide" Target="../notesSlides/notesSlide87.xml"/><Relationship Id="rId1" Type="http://purl.oclc.org/ooxml/officeDocument/relationships/slideLayout" Target="../slideLayouts/slideLayout2.xml"/><Relationship Id="rId4" Type="http://purl.oclc.org/ooxml/officeDocument/relationships/image" Target="../media/image52.png"/></Relationships>
</file>

<file path=ppt/slides/_rels/slide91.xml.rels><?xml version="1.0" encoding="UTF-8" standalone="yes"?>
<Relationships xmlns="http://schemas.openxmlformats.org/package/2006/relationships"><Relationship Id="rId3" Type="http://purl.oclc.org/ooxml/officeDocument/relationships/image" Target="../media/image54.png"/><Relationship Id="rId2" Type="http://purl.oclc.org/ooxml/officeDocument/relationships/notesSlide" Target="../notesSlides/notesSlide88.xml"/><Relationship Id="rId1" Type="http://purl.oclc.org/ooxml/officeDocument/relationships/slideLayout" Target="../slideLayouts/slideLayout2.xml"/></Relationships>
</file>

<file path=ppt/slides/_rels/slide92.xml.rels><?xml version="1.0" encoding="UTF-8" standalone="yes"?>
<Relationships xmlns="http://schemas.openxmlformats.org/package/2006/relationships"><Relationship Id="rId2" Type="http://purl.oclc.org/ooxml/officeDocument/relationships/notesSlide" Target="../notesSlides/notesSlide89.xml"/><Relationship Id="rId1" Type="http://purl.oclc.org/ooxml/officeDocument/relationships/slideLayout" Target="../slideLayouts/slideLayout2.xml"/></Relationships>
</file>

<file path=ppt/slides/_rels/slide93.xml.rels><?xml version="1.0" encoding="UTF-8" standalone="yes"?>
<Relationships xmlns="http://schemas.openxmlformats.org/package/2006/relationships"><Relationship Id="rId2" Type="http://purl.oclc.org/ooxml/officeDocument/relationships/notesSlide" Target="../notesSlides/notesSlide90.xml"/><Relationship Id="rId1" Type="http://purl.oclc.org/ooxml/officeDocument/relationships/slideLayout" Target="../slideLayouts/slideLayout2.xml"/></Relationships>
</file>

<file path=ppt/slides/_rels/slide94.xml.rels><?xml version="1.0" encoding="UTF-8" standalone="yes"?>
<Relationships xmlns="http://schemas.openxmlformats.org/package/2006/relationships"><Relationship Id="rId2" Type="http://purl.oclc.org/ooxml/officeDocument/relationships/notesSlide" Target="../notesSlides/notesSlide91.xml"/><Relationship Id="rId1" Type="http://purl.oclc.org/ooxml/officeDocument/relationships/slideLayout" Target="../slideLayouts/slideLayout2.xml"/></Relationships>
</file>

<file path=ppt/slides/_rels/slide95.xml.rels><?xml version="1.0" encoding="UTF-8" standalone="yes"?>
<Relationships xmlns="http://schemas.openxmlformats.org/package/2006/relationships"><Relationship Id="rId2" Type="http://purl.oclc.org/ooxml/officeDocument/relationships/notesSlide" Target="../notesSlides/notesSlide92.xml"/><Relationship Id="rId1" Type="http://purl.oclc.org/ooxml/officeDocument/relationships/slideLayout" Target="../slideLayouts/slideLayout2.xml"/></Relationships>
</file>

<file path=ppt/slides/_rels/slide96.xml.rels><?xml version="1.0" encoding="UTF-8" standalone="yes"?>
<Relationships xmlns="http://schemas.openxmlformats.org/package/2006/relationships"><Relationship Id="rId2" Type="http://purl.oclc.org/ooxml/officeDocument/relationships/notesSlide" Target="../notesSlides/notesSlide93.xml"/><Relationship Id="rId1" Type="http://purl.oclc.org/ooxml/officeDocument/relationships/slideLayout" Target="../slideLayouts/slideLayout2.xml"/></Relationships>
</file>

<file path=ppt/slides/_rels/slide97.xml.rels><?xml version="1.0" encoding="UTF-8" standalone="yes"?>
<Relationships xmlns="http://schemas.openxmlformats.org/package/2006/relationships"><Relationship Id="rId2" Type="http://purl.oclc.org/ooxml/officeDocument/relationships/notesSlide" Target="../notesSlides/notesSlide94.xml"/><Relationship Id="rId1" Type="http://purl.oclc.org/ooxml/officeDocument/relationships/slideLayout" Target="../slideLayouts/slideLayout2.xml"/></Relationships>
</file>

<file path=ppt/slides/_rels/slide98.xml.rels><?xml version="1.0" encoding="UTF-8" standalone="yes"?>
<Relationships xmlns="http://schemas.openxmlformats.org/package/2006/relationships"><Relationship Id="rId2" Type="http://purl.oclc.org/ooxml/officeDocument/relationships/notesSlide" Target="../notesSlides/notesSlide95.xml"/><Relationship Id="rId1" Type="http://purl.oclc.org/ooxml/officeDocument/relationships/slideLayout" Target="../slideLayouts/slideLayout2.xml"/></Relationships>
</file>

<file path=ppt/slides/_rels/slide99.xml.rels><?xml version="1.0" encoding="UTF-8" standalone="yes"?>
<Relationships xmlns="http://schemas.openxmlformats.org/package/2006/relationships"><Relationship Id="rId2" Type="http://purl.oclc.org/ooxml/officeDocument/relationships/notesSlide" Target="../notesSlides/notesSlide96.xml"/><Relationship Id="rId1" Type="http://purl.oclc.org/ooxml/officeDocument/relationships/slideLayout" Target="../slideLayouts/slideLayout2.xml"/></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5" name="Picture 9" descr="SED_walltilt_1920x1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6"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510414"/>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7" name="Rectangle 2"/>
          <p:cNvSpPr>
            <a:spLocks noChangeArrowheads="1"/>
          </p:cNvSpPr>
          <p:nvPr/>
        </p:nvSpPr>
        <p:spPr bwMode="auto">
          <a:xfrm>
            <a:off x="828040" y="1749425"/>
            <a:ext cx="7277100" cy="2294751"/>
          </a:xfrm>
          <a:prstGeom prst="rect">
            <a:avLst/>
          </a:prstGeom>
          <a:solidFill>
            <a:schemeClr val="tx2"/>
          </a:solidFill>
          <a:ln>
            <a:noFill/>
          </a:ln>
          <a:extLst>
            <a:ext uri="{91240B29-F687-4F45-9708-019B960494DF}">
              <a14:hiddenLine xmlns:a14="http://schemas.microsoft.com/office/drawing/2010/main" w="9525">
                <a:solidFill>
                  <a:srgbClr val="000000"/>
                </a:solidFill>
                <a:miter lim="800%"/>
                <a:headEnd/>
                <a:tailEnd/>
              </a14:hiddenLine>
            </a:ext>
          </a:extLst>
        </p:spPr>
        <p:txBody>
          <a:bodyPr tIns="0" bIns="0"/>
          <a:lstStyle/>
          <a:p>
            <a:pPr algn="ctr">
              <a:lnSpc>
                <a:spcPct val="130%"/>
              </a:lnSpc>
            </a:pPr>
            <a:endParaRPr lang="en-GB" sz="1600" b="1" dirty="0">
              <a:solidFill>
                <a:schemeClr val="bg1"/>
              </a:solidFill>
              <a:ea typeface="ＭＳ Ｐゴシック" charset="-128"/>
            </a:endParaRPr>
          </a:p>
          <a:p>
            <a:pPr algn="ctr">
              <a:lnSpc>
                <a:spcPct val="130%"/>
              </a:lnSpc>
            </a:pPr>
            <a:r>
              <a:rPr lang="en-GB" sz="1600" b="1" i="1" dirty="0">
                <a:solidFill>
                  <a:schemeClr val="bg1"/>
                </a:solidFill>
                <a:ea typeface="ＭＳ Ｐゴシック" charset="-128"/>
              </a:rPr>
              <a:t>Telemetry and Telecommand Packet Utilization</a:t>
            </a:r>
          </a:p>
          <a:p>
            <a:pPr algn="ctr">
              <a:lnSpc>
                <a:spcPct val="130%"/>
              </a:lnSpc>
            </a:pPr>
            <a:r>
              <a:rPr lang="en-GB" sz="1600" b="1" i="1" dirty="0">
                <a:solidFill>
                  <a:schemeClr val="bg1"/>
                </a:solidFill>
                <a:ea typeface="ＭＳ Ｐゴシック" charset="-128"/>
              </a:rPr>
              <a:t> The ECSS-E-ST-70-41</a:t>
            </a:r>
            <a:r>
              <a:rPr lang="en-GB" sz="2400" b="1" i="1" dirty="0">
                <a:solidFill>
                  <a:schemeClr val="accent1">
                    <a:lumMod val="60%"/>
                    <a:lumOff val="40%"/>
                  </a:schemeClr>
                </a:solidFill>
                <a:ea typeface="ＭＳ Ｐゴシック" charset="-128"/>
              </a:rPr>
              <a:t>C</a:t>
            </a:r>
          </a:p>
          <a:p>
            <a:pPr algn="ctr">
              <a:lnSpc>
                <a:spcPct val="130%"/>
              </a:lnSpc>
            </a:pPr>
            <a:r>
              <a:rPr lang="en-GB" sz="2400" b="1" i="1" dirty="0">
                <a:solidFill>
                  <a:schemeClr val="accent1">
                    <a:lumMod val="60%"/>
                    <a:lumOff val="40%"/>
                  </a:schemeClr>
                </a:solidFill>
                <a:ea typeface="ＭＳ Ｐゴシック" charset="-128"/>
              </a:rPr>
              <a:t>-------</a:t>
            </a:r>
          </a:p>
          <a:p>
            <a:pPr algn="ctr">
              <a:lnSpc>
                <a:spcPct val="130%"/>
              </a:lnSpc>
            </a:pPr>
            <a:r>
              <a:rPr lang="en-GB" sz="1600" b="1" i="1" dirty="0">
                <a:solidFill>
                  <a:schemeClr val="accent1">
                    <a:lumMod val="60%"/>
                    <a:lumOff val="40%"/>
                  </a:schemeClr>
                </a:solidFill>
                <a:ea typeface="ＭＳ Ｐゴシック" charset="-128"/>
              </a:rPr>
              <a:t>Training Material</a:t>
            </a:r>
          </a:p>
        </p:txBody>
      </p:sp>
      <p:sp>
        <p:nvSpPr>
          <p:cNvPr id="8" name="Rectangle 3"/>
          <p:cNvSpPr>
            <a:spLocks noGrp="1" noChangeArrowheads="1"/>
          </p:cNvSpPr>
          <p:nvPr>
            <p:ph type="subTitle" idx="4294967295"/>
          </p:nvPr>
        </p:nvSpPr>
        <p:spPr>
          <a:xfrm>
            <a:off x="104084" y="4809893"/>
            <a:ext cx="3341919" cy="631165"/>
          </a:xfrm>
        </p:spPr>
        <p:txBody>
          <a:bodyPr lIns="432000" tIns="36000" rIns="90000" bIns="36000"/>
          <a:lstStyle/>
          <a:p>
            <a:pPr marL="0" indent="0" algn="ctr" eaLnBrk="1" hangingPunct="1">
              <a:lnSpc>
                <a:spcPct val="100%"/>
              </a:lnSpc>
              <a:spcBef>
                <a:spcPct val="25%"/>
              </a:spcBef>
              <a:buFontTx/>
              <a:buNone/>
            </a:pPr>
            <a:r>
              <a:rPr lang="en-GB" sz="1200" noProof="0" dirty="0">
                <a:solidFill>
                  <a:schemeClr val="bg1"/>
                </a:solidFill>
              </a:rPr>
              <a:t>Arnaud Bourdoux – ESA/TEC-SWF</a:t>
            </a:r>
          </a:p>
          <a:p>
            <a:pPr marL="0" indent="0" algn="ctr" eaLnBrk="1" hangingPunct="1">
              <a:lnSpc>
                <a:spcPct val="100%"/>
              </a:lnSpc>
              <a:spcBef>
                <a:spcPct val="25%"/>
              </a:spcBef>
              <a:buFontTx/>
              <a:buNone/>
            </a:pPr>
            <a:r>
              <a:rPr lang="en-GB" sz="1200" dirty="0">
                <a:solidFill>
                  <a:schemeClr val="bg1"/>
                </a:solidFill>
              </a:rPr>
              <a:t>Serge Valera – ESA/</a:t>
            </a:r>
            <a:r>
              <a:rPr lang="en-GB" sz="1200" noProof="0" dirty="0">
                <a:solidFill>
                  <a:schemeClr val="bg1"/>
                </a:solidFill>
              </a:rPr>
              <a:t>TEC-SWT</a:t>
            </a:r>
          </a:p>
        </p:txBody>
      </p:sp>
      <p:pic>
        <p:nvPicPr>
          <p:cNvPr id="9" name="Picture 9" descr="url.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4925" y="5943600"/>
            <a:ext cx="933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do Monitoring and Control imply?</a:t>
            </a:r>
          </a:p>
        </p:txBody>
      </p:sp>
      <p:sp>
        <p:nvSpPr>
          <p:cNvPr id="3" name="Content Placeholder 2"/>
          <p:cNvSpPr>
            <a:spLocks noGrp="1"/>
          </p:cNvSpPr>
          <p:nvPr>
            <p:ph idx="1"/>
          </p:nvPr>
        </p:nvSpPr>
        <p:spPr/>
        <p:txBody>
          <a:bodyPr/>
          <a:lstStyle/>
          <a:p>
            <a:pPr marL="0" indent="0">
              <a:buNone/>
            </a:pPr>
            <a:r>
              <a:rPr lang="en-GB" dirty="0"/>
              <a:t>For AIT:</a:t>
            </a:r>
          </a:p>
          <a:p>
            <a:pPr marL="1616075" indent="-1260475">
              <a:buNone/>
              <a:tabLst>
                <a:tab pos="1616075" algn="l"/>
              </a:tabLst>
            </a:pPr>
            <a:r>
              <a:rPr lang="en-GB" dirty="0">
                <a:sym typeface="Wingdings" panose="05000000000000000000" pitchFamily="2" charset="2"/>
              </a:rPr>
              <a:t>requests to and r</a:t>
            </a:r>
            <a:r>
              <a:rPr lang="en-GB" dirty="0"/>
              <a:t>eports from the unit under test</a:t>
            </a:r>
          </a:p>
          <a:p>
            <a:pPr marL="1616075" indent="-1260475">
              <a:buNone/>
              <a:tabLst>
                <a:tab pos="1616075" algn="l"/>
              </a:tabLst>
            </a:pPr>
            <a:r>
              <a:rPr lang="en-GB" dirty="0"/>
              <a:t>requests to and reports from the SCOEs (special checkout equipment)</a:t>
            </a:r>
          </a:p>
          <a:p>
            <a:pPr marL="1616075" indent="-1260475">
              <a:buNone/>
              <a:tabLst>
                <a:tab pos="1616075" algn="l"/>
              </a:tabLst>
            </a:pPr>
            <a:endParaRPr lang="en-GB" dirty="0"/>
          </a:p>
          <a:p>
            <a:pPr marL="355600" indent="-355600">
              <a:buNone/>
            </a:pPr>
            <a:r>
              <a:rPr lang="en-GB" dirty="0"/>
              <a:t>For operations:</a:t>
            </a:r>
          </a:p>
          <a:p>
            <a:pPr marL="1616075" indent="-1260475">
              <a:buNone/>
              <a:tabLst>
                <a:tab pos="1616075" algn="l"/>
              </a:tabLst>
            </a:pPr>
            <a:r>
              <a:rPr lang="en-GB" dirty="0"/>
              <a:t>requests to and reports from the spacecraft</a:t>
            </a:r>
          </a:p>
          <a:p>
            <a:pPr marL="1616075" indent="-1260475">
              <a:buNone/>
              <a:tabLst>
                <a:tab pos="1616075" algn="l"/>
              </a:tabLst>
            </a:pPr>
            <a:r>
              <a:rPr lang="en-GB" dirty="0"/>
              <a:t>requests to and reports from the ground segment equipment</a:t>
            </a:r>
          </a:p>
        </p:txBody>
      </p:sp>
    </p:spTree>
    <p:extLst>
      <p:ext uri="{BB962C8B-B14F-4D97-AF65-F5344CB8AC3E}">
        <p14:creationId xmlns:p14="http://schemas.microsoft.com/office/powerpoint/2010/main" val="255357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ST[01] – Implementation guidelines</a:t>
            </a:r>
          </a:p>
        </p:txBody>
      </p:sp>
      <p:sp>
        <p:nvSpPr>
          <p:cNvPr id="9" name="Content Placeholder 8"/>
          <p:cNvSpPr>
            <a:spLocks noGrp="1"/>
          </p:cNvSpPr>
          <p:nvPr>
            <p:ph idx="1"/>
          </p:nvPr>
        </p:nvSpPr>
        <p:spPr/>
        <p:txBody>
          <a:bodyPr/>
          <a:lstStyle/>
          <a:p>
            <a:pPr marL="0" indent="0">
              <a:buNone/>
            </a:pPr>
            <a:r>
              <a:rPr lang="en-GB" dirty="0"/>
              <a:t>Request verification (ST[01]) vs. Event reporting (ST[05])</a:t>
            </a:r>
          </a:p>
          <a:p>
            <a:pPr marL="0" indent="0">
              <a:buNone/>
            </a:pPr>
            <a:endParaRPr lang="en-GB" dirty="0"/>
          </a:p>
          <a:p>
            <a:pPr>
              <a:buFont typeface="Arial" panose="020B0604020202020204" pitchFamily="34" charset="0"/>
              <a:buChar char="•"/>
            </a:pPr>
            <a:r>
              <a:rPr lang="en-GB" dirty="0"/>
              <a:t>Service 1 is used to report on verification stages of a request</a:t>
            </a:r>
          </a:p>
          <a:p>
            <a:pPr>
              <a:buFont typeface="Arial" panose="020B0604020202020204" pitchFamily="34" charset="0"/>
              <a:buChar char="•"/>
            </a:pPr>
            <a:r>
              <a:rPr lang="en-GB" noProof="0" dirty="0"/>
              <a:t>Service 5 is used to report on events of operational significance </a:t>
            </a:r>
            <a:r>
              <a:rPr lang="en-US" dirty="0"/>
              <a:t>not explicitly provided by other services</a:t>
            </a:r>
          </a:p>
          <a:p>
            <a:pPr>
              <a:buFont typeface="Arial" panose="020B0604020202020204" pitchFamily="34" charset="0"/>
              <a:buChar char="•"/>
            </a:pPr>
            <a:endParaRPr lang="en-US" noProof="0" dirty="0"/>
          </a:p>
          <a:p>
            <a:pPr>
              <a:buFont typeface="Arial" panose="020B0604020202020204" pitchFamily="34" charset="0"/>
              <a:buChar char="•"/>
            </a:pPr>
            <a:r>
              <a:rPr lang="en-US" dirty="0"/>
              <a:t>It may happen that event reports are triggered because of the execution of a request</a:t>
            </a:r>
          </a:p>
          <a:p>
            <a:pPr>
              <a:buFont typeface="Arial" panose="020B0604020202020204" pitchFamily="34" charset="0"/>
              <a:buChar char="•"/>
            </a:pPr>
            <a:r>
              <a:rPr lang="en-US" noProof="0" dirty="0"/>
              <a:t>This however does not preclude the corresponding notifications (in particular, progress) to be generated and forwarded.</a:t>
            </a:r>
            <a:endParaRPr lang="en-GB" noProof="0" dirty="0"/>
          </a:p>
        </p:txBody>
      </p:sp>
    </p:spTree>
    <p:extLst>
      <p:ext uri="{BB962C8B-B14F-4D97-AF65-F5344CB8AC3E}">
        <p14:creationId xmlns:p14="http://schemas.microsoft.com/office/powerpoint/2010/main" val="388552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ST[01] – Implementation guidelines</a:t>
            </a:r>
          </a:p>
        </p:txBody>
      </p:sp>
      <p:sp>
        <p:nvSpPr>
          <p:cNvPr id="9" name="Content Placeholder 8"/>
          <p:cNvSpPr>
            <a:spLocks noGrp="1"/>
          </p:cNvSpPr>
          <p:nvPr>
            <p:ph idx="1"/>
          </p:nvPr>
        </p:nvSpPr>
        <p:spPr/>
        <p:txBody>
          <a:bodyPr/>
          <a:lstStyle/>
          <a:p>
            <a:pPr marL="0" indent="0">
              <a:buNone/>
            </a:pPr>
            <a:r>
              <a:rPr lang="en-GB" dirty="0"/>
              <a:t>Upcoming change in revision 1:</a:t>
            </a:r>
          </a:p>
          <a:p>
            <a:pPr marL="0" indent="0">
              <a:buNone/>
            </a:pPr>
            <a:endParaRPr lang="en-GB" dirty="0"/>
          </a:p>
          <a:p>
            <a:pPr>
              <a:buFont typeface="Arial" panose="020B0604020202020204" pitchFamily="34" charset="0"/>
              <a:buChar char="•"/>
            </a:pPr>
            <a:r>
              <a:rPr lang="en-US" dirty="0"/>
              <a:t>Many services provide requests allowing multiple instructions</a:t>
            </a:r>
          </a:p>
          <a:p>
            <a:pPr>
              <a:buFont typeface="Arial" panose="020B0604020202020204" pitchFamily="34" charset="0"/>
              <a:buChar char="•"/>
            </a:pPr>
            <a:r>
              <a:rPr lang="en-US" noProof="0" dirty="0"/>
              <a:t>PUS-C al</a:t>
            </a:r>
            <a:r>
              <a:rPr lang="en-US" dirty="0"/>
              <a:t>lowed partial executions for most (do as much as possible, report all errors), but this leads to several issues in the reporting</a:t>
            </a:r>
          </a:p>
          <a:p>
            <a:pPr>
              <a:buFont typeface="Arial" panose="020B0604020202020204" pitchFamily="34" charset="0"/>
              <a:buChar char="•"/>
            </a:pPr>
            <a:r>
              <a:rPr lang="en-US" noProof="0" dirty="0"/>
              <a:t>Rev</a:t>
            </a:r>
            <a:r>
              <a:rPr lang="en-US" dirty="0" err="1"/>
              <a:t>ision</a:t>
            </a:r>
            <a:r>
              <a:rPr lang="en-US" dirty="0"/>
              <a:t> 1 will simplify the behavior but reduce flexibility:</a:t>
            </a:r>
          </a:p>
          <a:p>
            <a:pPr lvl="1">
              <a:buFont typeface="Arial" panose="020B0604020202020204" pitchFamily="34" charset="0"/>
              <a:buChar char="•"/>
            </a:pPr>
            <a:r>
              <a:rPr lang="en-US" noProof="0" dirty="0"/>
              <a:t>All instructions are to be checked for start of execution failure conditions before execution</a:t>
            </a:r>
            <a:endParaRPr lang="en-US" dirty="0"/>
          </a:p>
          <a:p>
            <a:pPr lvl="1">
              <a:buFont typeface="Arial" panose="020B0604020202020204" pitchFamily="34" charset="0"/>
              <a:buChar char="•"/>
            </a:pPr>
            <a:r>
              <a:rPr lang="en-US" noProof="0" dirty="0"/>
              <a:t>Processing stops as soon as an error is encountered, and this error is reported.</a:t>
            </a:r>
            <a:endParaRPr lang="en-GB" noProof="0" dirty="0"/>
          </a:p>
        </p:txBody>
      </p:sp>
    </p:spTree>
    <p:extLst>
      <p:ext uri="{BB962C8B-B14F-4D97-AF65-F5344CB8AC3E}">
        <p14:creationId xmlns:p14="http://schemas.microsoft.com/office/powerpoint/2010/main" val="220398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ST[01] – Implementation guidelines</a:t>
            </a:r>
          </a:p>
        </p:txBody>
      </p:sp>
      <p:sp>
        <p:nvSpPr>
          <p:cNvPr id="9" name="Content Placeholder 8"/>
          <p:cNvSpPr>
            <a:spLocks noGrp="1"/>
          </p:cNvSpPr>
          <p:nvPr>
            <p:ph idx="1"/>
          </p:nvPr>
        </p:nvSpPr>
        <p:spPr>
          <a:xfrm>
            <a:off x="6484219" y="1930377"/>
            <a:ext cx="1013248" cy="342828"/>
          </a:xfrm>
        </p:spPr>
        <p:txBody>
          <a:bodyPr/>
          <a:lstStyle/>
          <a:p>
            <a:pPr marL="0" indent="0">
              <a:buNone/>
            </a:pPr>
            <a:r>
              <a:rPr lang="en-GB" dirty="0"/>
              <a:t>PUS-C</a:t>
            </a:r>
          </a:p>
        </p:txBody>
      </p:sp>
      <p:sp>
        <p:nvSpPr>
          <p:cNvPr id="3" name="Content Placeholder 8">
            <a:extLst>
              <a:ext uri="{FF2B5EF4-FFF2-40B4-BE49-F238E27FC236}">
                <a16:creationId xmlns:a16="http://schemas.microsoft.com/office/drawing/2014/main" id="{A9FE189A-4E1D-6E6E-76E9-451CC9A31C45}"/>
              </a:ext>
            </a:extLst>
          </p:cNvPr>
          <p:cNvSpPr txBox="1">
            <a:spLocks/>
          </p:cNvSpPr>
          <p:nvPr/>
        </p:nvSpPr>
        <p:spPr bwMode="auto">
          <a:xfrm>
            <a:off x="7757454" y="1933088"/>
            <a:ext cx="1343393" cy="34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r>
              <a:rPr lang="en-GB" kern="0" dirty="0"/>
              <a:t>Revision 1</a:t>
            </a:r>
          </a:p>
        </p:txBody>
      </p:sp>
      <p:sp>
        <p:nvSpPr>
          <p:cNvPr id="5" name="Content Placeholder 8">
            <a:extLst>
              <a:ext uri="{FF2B5EF4-FFF2-40B4-BE49-F238E27FC236}">
                <a16:creationId xmlns:a16="http://schemas.microsoft.com/office/drawing/2014/main" id="{05ED58B1-0A56-79F4-3EE7-54805C7C5A10}"/>
              </a:ext>
            </a:extLst>
          </p:cNvPr>
          <p:cNvSpPr txBox="1">
            <a:spLocks/>
          </p:cNvSpPr>
          <p:nvPr/>
        </p:nvSpPr>
        <p:spPr bwMode="auto">
          <a:xfrm>
            <a:off x="473118" y="1307272"/>
            <a:ext cx="7905750" cy="34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r>
              <a:rPr lang="en-GB" kern="0" dirty="0"/>
              <a:t>Example: TC [3,5] Enable Housekeeping – SIDs {5, 7, 9} – Assuming SID 7 does not exist </a:t>
            </a:r>
          </a:p>
        </p:txBody>
      </p:sp>
      <p:sp>
        <p:nvSpPr>
          <p:cNvPr id="10" name="Content Placeholder 8">
            <a:extLst>
              <a:ext uri="{FF2B5EF4-FFF2-40B4-BE49-F238E27FC236}">
                <a16:creationId xmlns:a16="http://schemas.microsoft.com/office/drawing/2014/main" id="{E5B009D4-D551-ACFD-0A74-D6A91E98C7BB}"/>
              </a:ext>
            </a:extLst>
          </p:cNvPr>
          <p:cNvSpPr txBox="1">
            <a:spLocks/>
          </p:cNvSpPr>
          <p:nvPr/>
        </p:nvSpPr>
        <p:spPr bwMode="auto">
          <a:xfrm>
            <a:off x="469018" y="2426918"/>
            <a:ext cx="5738812" cy="277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285750" indent="-285750">
              <a:buFont typeface="Arial" panose="020B0604020202020204" pitchFamily="34" charset="0"/>
              <a:buChar char="•"/>
            </a:pPr>
            <a:r>
              <a:rPr lang="en-GB" kern="0" dirty="0"/>
              <a:t>Acceptance checks</a:t>
            </a:r>
          </a:p>
          <a:p>
            <a:pPr marL="285750" indent="-285750">
              <a:buFont typeface="Arial" panose="020B0604020202020204" pitchFamily="34" charset="0"/>
              <a:buChar char="•"/>
            </a:pPr>
            <a:endParaRPr lang="en-GB" kern="0" dirty="0"/>
          </a:p>
          <a:p>
            <a:pPr marL="285750" indent="-285750">
              <a:buFont typeface="Arial" panose="020B0604020202020204" pitchFamily="34" charset="0"/>
              <a:buChar char="•"/>
            </a:pPr>
            <a:r>
              <a:rPr lang="en-GB" kern="0" dirty="0"/>
              <a:t>Request level Start of Execution Checks</a:t>
            </a:r>
          </a:p>
          <a:p>
            <a:pPr marL="811213" lvl="1" indent="-285750">
              <a:buFont typeface="Arial" panose="020B0604020202020204" pitchFamily="34" charset="0"/>
              <a:buChar char="•"/>
            </a:pPr>
            <a:r>
              <a:rPr lang="en-GB" kern="0" dirty="0"/>
              <a:t>Instruction Level Start of Execution Checks</a:t>
            </a:r>
          </a:p>
          <a:p>
            <a:pPr marL="811213" lvl="1" indent="-285750">
              <a:buFont typeface="Arial" panose="020B0604020202020204" pitchFamily="34" charset="0"/>
              <a:buChar char="•"/>
            </a:pPr>
            <a:r>
              <a:rPr lang="en-GB" kern="0" dirty="0"/>
              <a:t>Instruction Execution</a:t>
            </a:r>
          </a:p>
          <a:p>
            <a:pPr marL="811213" lvl="1" indent="-285750">
              <a:buFont typeface="Arial" panose="020B0604020202020204" pitchFamily="34" charset="0"/>
              <a:buChar char="•"/>
            </a:pPr>
            <a:r>
              <a:rPr lang="en-GB" kern="0" dirty="0"/>
              <a:t>Instruction Post Execution Checks</a:t>
            </a:r>
          </a:p>
          <a:p>
            <a:pPr marL="525463" lvl="1" indent="0">
              <a:buNone/>
            </a:pPr>
            <a:endParaRPr lang="en-GB" kern="0" dirty="0"/>
          </a:p>
          <a:p>
            <a:pPr marL="285750" indent="-285750">
              <a:buFont typeface="Arial" panose="020B0604020202020204" pitchFamily="34" charset="0"/>
              <a:buChar char="•"/>
            </a:pPr>
            <a:r>
              <a:rPr lang="en-GB" kern="0" dirty="0"/>
              <a:t>Request level Post Execution Checks</a:t>
            </a:r>
          </a:p>
        </p:txBody>
      </p:sp>
      <p:pic>
        <p:nvPicPr>
          <p:cNvPr id="14" name="Picture 3" descr="C:\Users\abx\AppData\Local\Microsoft\Windows\Temporary Internet Files\Content.IE5\BTKZ039J\120px-Red_x_large[1].png">
            <a:extLst>
              <a:ext uri="{FF2B5EF4-FFF2-40B4-BE49-F238E27FC236}">
                <a16:creationId xmlns:a16="http://schemas.microsoft.com/office/drawing/2014/main" id="{021CB71E-B544-2295-A7CC-0C25B843F0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5856" y="3461630"/>
            <a:ext cx="295200" cy="295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abx\AppData\Local\Microsoft\Windows\Temporary Internet Files\Content.IE5\5RK4O32O\raemi-Check-mark[1].png">
            <a:extLst>
              <a:ext uri="{FF2B5EF4-FFF2-40B4-BE49-F238E27FC236}">
                <a16:creationId xmlns:a16="http://schemas.microsoft.com/office/drawing/2014/main" id="{616D5F07-E3BE-61DB-97F8-32D5303577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8011" y="3438036"/>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abx\AppData\Local\Microsoft\Windows\Temporary Internet Files\Content.IE5\5RK4O32O\raemi-Check-mark[1].png">
            <a:extLst>
              <a:ext uri="{FF2B5EF4-FFF2-40B4-BE49-F238E27FC236}">
                <a16:creationId xmlns:a16="http://schemas.microsoft.com/office/drawing/2014/main" id="{1ADD826F-1220-A455-2E68-3E11DF4D5C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3649" y="3791054"/>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bx\AppData\Local\Microsoft\Windows\Temporary Internet Files\Content.IE5\5RK4O32O\raemi-Check-mark[1].png">
            <a:extLst>
              <a:ext uri="{FF2B5EF4-FFF2-40B4-BE49-F238E27FC236}">
                <a16:creationId xmlns:a16="http://schemas.microsoft.com/office/drawing/2014/main" id="{31C7E543-66F6-3126-A70E-B82C35E2DA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3649" y="4119746"/>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abx\AppData\Local\Microsoft\Windows\Temporary Internet Files\Content.IE5\5RK4O32O\raemi-Check-mark[1].png">
            <a:extLst>
              <a:ext uri="{FF2B5EF4-FFF2-40B4-BE49-F238E27FC236}">
                <a16:creationId xmlns:a16="http://schemas.microsoft.com/office/drawing/2014/main" id="{1CC5C0C3-EFB6-AACC-304A-57C5BAFB79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3770" y="3447162"/>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abx\AppData\Local\Microsoft\Windows\Temporary Internet Files\Content.IE5\5RK4O32O\raemi-Check-mark[1].png">
            <a:extLst>
              <a:ext uri="{FF2B5EF4-FFF2-40B4-BE49-F238E27FC236}">
                <a16:creationId xmlns:a16="http://schemas.microsoft.com/office/drawing/2014/main" id="{17C991AD-F9B0-5F59-E0C0-1F71A3808D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0893" y="3766096"/>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bx\AppData\Local\Microsoft\Windows\Temporary Internet Files\Content.IE5\5RK4O32O\raemi-Check-mark[1].png">
            <a:extLst>
              <a:ext uri="{FF2B5EF4-FFF2-40B4-BE49-F238E27FC236}">
                <a16:creationId xmlns:a16="http://schemas.microsoft.com/office/drawing/2014/main" id="{A345F597-460D-DBB0-8B58-D90C7BC257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5722" y="4083415"/>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bx\AppData\Local\Microsoft\Windows\Temporary Internet Files\Content.IE5\5RK4O32O\raemi-Check-mark[1].png">
            <a:extLst>
              <a:ext uri="{FF2B5EF4-FFF2-40B4-BE49-F238E27FC236}">
                <a16:creationId xmlns:a16="http://schemas.microsoft.com/office/drawing/2014/main" id="{AE61625D-E804-3F1F-B1CA-BF0F14AF48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0954" y="3111231"/>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abx\AppData\Local\Microsoft\Windows\Temporary Internet Files\Content.IE5\5RK4O32O\raemi-Check-mark[1].png">
            <a:extLst>
              <a:ext uri="{FF2B5EF4-FFF2-40B4-BE49-F238E27FC236}">
                <a16:creationId xmlns:a16="http://schemas.microsoft.com/office/drawing/2014/main" id="{929040E2-EC18-0F09-ACC1-73106FF76B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3040" y="3462362"/>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Folded Corner 29">
            <a:extLst>
              <a:ext uri="{FF2B5EF4-FFF2-40B4-BE49-F238E27FC236}">
                <a16:creationId xmlns:a16="http://schemas.microsoft.com/office/drawing/2014/main" id="{68332414-4E09-8646-2153-88173680204A}"/>
              </a:ext>
            </a:extLst>
          </p:cNvPr>
          <p:cNvSpPr/>
          <p:nvPr/>
        </p:nvSpPr>
        <p:spPr>
          <a:xfrm>
            <a:off x="6082891" y="2529157"/>
            <a:ext cx="757904" cy="430024"/>
          </a:xfrm>
          <a:prstGeom prst="foldedCorner">
            <a:avLst/>
          </a:prstGeom>
          <a:solidFill>
            <a:schemeClr val="bg1">
              <a:lumMod val="85%"/>
            </a:schemeClr>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TM [1,1]</a:t>
            </a:r>
            <a:endParaRPr lang="en-GB" sz="1200" dirty="0">
              <a:solidFill>
                <a:schemeClr val="tx1"/>
              </a:solidFill>
            </a:endParaRPr>
          </a:p>
        </p:txBody>
      </p:sp>
      <p:pic>
        <p:nvPicPr>
          <p:cNvPr id="6" name="Picture 2" descr="C:\Users\abx\AppData\Local\Microsoft\Windows\Temporary Internet Files\Content.IE5\5RK4O32O\raemi-Check-mark[1].png">
            <a:extLst>
              <a:ext uri="{FF2B5EF4-FFF2-40B4-BE49-F238E27FC236}">
                <a16:creationId xmlns:a16="http://schemas.microsoft.com/office/drawing/2014/main" id="{3705F496-E786-6744-B8D7-29D1DE6D95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5925" y="2426918"/>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Folded Corner 30">
            <a:extLst>
              <a:ext uri="{FF2B5EF4-FFF2-40B4-BE49-F238E27FC236}">
                <a16:creationId xmlns:a16="http://schemas.microsoft.com/office/drawing/2014/main" id="{CD38D545-0170-63A2-FF16-E652F7D01CF1}"/>
              </a:ext>
            </a:extLst>
          </p:cNvPr>
          <p:cNvSpPr/>
          <p:nvPr/>
        </p:nvSpPr>
        <p:spPr>
          <a:xfrm>
            <a:off x="6884330" y="2848059"/>
            <a:ext cx="757904" cy="430024"/>
          </a:xfrm>
          <a:prstGeom prst="foldedCorner">
            <a:avLst/>
          </a:prstGeom>
          <a:solidFill>
            <a:schemeClr val="bg1">
              <a:lumMod val="85%"/>
            </a:schemeClr>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TM [1,3]</a:t>
            </a:r>
            <a:endParaRPr lang="en-GB" sz="1200" dirty="0">
              <a:solidFill>
                <a:schemeClr val="tx1"/>
              </a:solidFill>
            </a:endParaRPr>
          </a:p>
        </p:txBody>
      </p:sp>
      <p:pic>
        <p:nvPicPr>
          <p:cNvPr id="19" name="Picture 2" descr="C:\Users\abx\AppData\Local\Microsoft\Windows\Temporary Internet Files\Content.IE5\5RK4O32O\raemi-Check-mark[1].png">
            <a:extLst>
              <a:ext uri="{FF2B5EF4-FFF2-40B4-BE49-F238E27FC236}">
                <a16:creationId xmlns:a16="http://schemas.microsoft.com/office/drawing/2014/main" id="{CC46617F-62B8-7421-8C2A-3342AB3F23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5925" y="3063171"/>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Folded Corner 31">
            <a:extLst>
              <a:ext uri="{FF2B5EF4-FFF2-40B4-BE49-F238E27FC236}">
                <a16:creationId xmlns:a16="http://schemas.microsoft.com/office/drawing/2014/main" id="{7F2DEBF7-6847-41CF-9C95-DCEA4AC73511}"/>
              </a:ext>
            </a:extLst>
          </p:cNvPr>
          <p:cNvSpPr/>
          <p:nvPr/>
        </p:nvSpPr>
        <p:spPr>
          <a:xfrm>
            <a:off x="6405970" y="4537836"/>
            <a:ext cx="757904" cy="430024"/>
          </a:xfrm>
          <a:prstGeom prst="foldedCorner">
            <a:avLst/>
          </a:prstGeom>
          <a:solidFill>
            <a:schemeClr val="bg1">
              <a:lumMod val="85%"/>
            </a:schemeClr>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TM [1,8]</a:t>
            </a:r>
            <a:endParaRPr lang="en-GB" sz="1200" dirty="0">
              <a:solidFill>
                <a:schemeClr val="tx1"/>
              </a:solidFill>
            </a:endParaRPr>
          </a:p>
        </p:txBody>
      </p:sp>
      <p:sp>
        <p:nvSpPr>
          <p:cNvPr id="34" name="Rectangle: Folded Corner 33">
            <a:extLst>
              <a:ext uri="{FF2B5EF4-FFF2-40B4-BE49-F238E27FC236}">
                <a16:creationId xmlns:a16="http://schemas.microsoft.com/office/drawing/2014/main" id="{65679955-F8D6-7FDC-EA1A-C9E38AB5AA9A}"/>
              </a:ext>
            </a:extLst>
          </p:cNvPr>
          <p:cNvSpPr/>
          <p:nvPr/>
        </p:nvSpPr>
        <p:spPr>
          <a:xfrm>
            <a:off x="7479884" y="2545709"/>
            <a:ext cx="757904" cy="430024"/>
          </a:xfrm>
          <a:prstGeom prst="foldedCorner">
            <a:avLst/>
          </a:prstGeom>
          <a:solidFill>
            <a:schemeClr val="bg1">
              <a:lumMod val="85%"/>
            </a:schemeClr>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TM [1,1]</a:t>
            </a:r>
            <a:endParaRPr lang="en-GB" sz="1200" dirty="0">
              <a:solidFill>
                <a:schemeClr val="tx1"/>
              </a:solidFill>
            </a:endParaRPr>
          </a:p>
        </p:txBody>
      </p:sp>
      <p:pic>
        <p:nvPicPr>
          <p:cNvPr id="26" name="Picture 2" descr="C:\Users\abx\AppData\Local\Microsoft\Windows\Temporary Internet Files\Content.IE5\5RK4O32O\raemi-Check-mark[1].png">
            <a:extLst>
              <a:ext uri="{FF2B5EF4-FFF2-40B4-BE49-F238E27FC236}">
                <a16:creationId xmlns:a16="http://schemas.microsoft.com/office/drawing/2014/main" id="{B048534C-4127-4B2A-2F30-4BE89A853B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1236" y="2426918"/>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Folded Corner 34">
            <a:extLst>
              <a:ext uri="{FF2B5EF4-FFF2-40B4-BE49-F238E27FC236}">
                <a16:creationId xmlns:a16="http://schemas.microsoft.com/office/drawing/2014/main" id="{D243D943-8FC3-EADE-B270-7E67F911E588}"/>
              </a:ext>
            </a:extLst>
          </p:cNvPr>
          <p:cNvSpPr/>
          <p:nvPr/>
        </p:nvSpPr>
        <p:spPr>
          <a:xfrm>
            <a:off x="8219911" y="3652870"/>
            <a:ext cx="757904" cy="430024"/>
          </a:xfrm>
          <a:prstGeom prst="foldedCorner">
            <a:avLst/>
          </a:prstGeom>
          <a:solidFill>
            <a:schemeClr val="bg1">
              <a:lumMod val="85%"/>
            </a:schemeClr>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TM [1,4]</a:t>
            </a:r>
            <a:endParaRPr lang="en-GB" sz="1200" dirty="0">
              <a:solidFill>
                <a:schemeClr val="tx1"/>
              </a:solidFill>
            </a:endParaRPr>
          </a:p>
        </p:txBody>
      </p:sp>
      <p:pic>
        <p:nvPicPr>
          <p:cNvPr id="29" name="Picture 3" descr="C:\Users\abx\AppData\Local\Microsoft\Windows\Temporary Internet Files\Content.IE5\BTKZ039J\120px-Red_x_large[1].png">
            <a:extLst>
              <a:ext uri="{FF2B5EF4-FFF2-40B4-BE49-F238E27FC236}">
                <a16:creationId xmlns:a16="http://schemas.microsoft.com/office/drawing/2014/main" id="{6D6C65AB-1C3F-BF4D-4433-DEE32DD736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4270" y="3475816"/>
            <a:ext cx="295200" cy="29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1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1500"/>
                            </p:stCondLst>
                            <p:childTnLst>
                              <p:par>
                                <p:cTn id="35" presetID="14" presetClass="entr" presetSubtype="10" fill="hold" nodeType="afterEffect">
                                  <p:stCondLst>
                                    <p:cond delay="200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par>
                          <p:cTn id="38" fill="hold">
                            <p:stCondLst>
                              <p:cond delay="4000"/>
                            </p:stCondLst>
                            <p:childTnLst>
                              <p:par>
                                <p:cTn id="39" presetID="10" presetClass="entr" presetSubtype="0" fill="hold" nodeType="afterEffect">
                                  <p:stCondLst>
                                    <p:cond delay="20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6500"/>
                            </p:stCondLst>
                            <p:childTnLst>
                              <p:par>
                                <p:cTn id="43" presetID="10" presetClass="entr" presetSubtype="0"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par>
                          <p:cTn id="46" fill="hold">
                            <p:stCondLst>
                              <p:cond delay="7000"/>
                            </p:stCondLst>
                            <p:childTnLst>
                              <p:par>
                                <p:cTn id="47" presetID="10" presetClass="entr" presetSubtype="0"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par>
                          <p:cTn id="50" fill="hold">
                            <p:stCondLst>
                              <p:cond delay="7500"/>
                            </p:stCondLst>
                            <p:childTnLst>
                              <p:par>
                                <p:cTn id="51" presetID="10" presetClass="entr" presetSubtype="0"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1000"/>
                            </p:stCondLst>
                            <p:childTnLst>
                              <p:par>
                                <p:cTn id="73" presetID="14" presetClass="entr" presetSubtype="10"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randombar(horizontal)">
                                      <p:cBhvr>
                                        <p:cTn id="75" dur="500"/>
                                        <p:tgtEl>
                                          <p:spTgt spid="29"/>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10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ST[01] – PUS-A to PUS-C evolution</a:t>
            </a:r>
          </a:p>
        </p:txBody>
      </p:sp>
      <p:sp>
        <p:nvSpPr>
          <p:cNvPr id="9" name="Content Placeholder 8"/>
          <p:cNvSpPr>
            <a:spLocks noGrp="1"/>
          </p:cNvSpPr>
          <p:nvPr>
            <p:ph idx="1"/>
          </p:nvPr>
        </p:nvSpPr>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Routing and reporting subservice</a:t>
            </a:r>
          </a:p>
          <a:p>
            <a:pPr lvl="1">
              <a:lnSpc>
                <a:spcPct val="90%"/>
              </a:lnSpc>
              <a:buClr>
                <a:srgbClr val="0098DB"/>
              </a:buClr>
              <a:buFont typeface="Arial" panose="020B0604020202020204" pitchFamily="34" charset="0"/>
              <a:buChar char="•"/>
            </a:pPr>
            <a:r>
              <a:rPr lang="en-US" sz="1400" dirty="0">
                <a:solidFill>
                  <a:srgbClr val="4D4F53"/>
                </a:solidFill>
              </a:rPr>
              <a:t>TM[1,10] failed routing verification report</a:t>
            </a:r>
            <a:endParaRPr lang="en-GB" dirty="0">
              <a:solidFill>
                <a:srgbClr val="4D4F53"/>
              </a:solidFill>
            </a:endParaRP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All service types now have a functional specification of their request verification profiles</a:t>
            </a:r>
            <a:endParaRPr lang="en-GB" sz="1400" dirty="0">
              <a:solidFill>
                <a:srgbClr val="4D4F53"/>
              </a:solidFill>
            </a:endParaRPr>
          </a:p>
          <a:p>
            <a:pPr marL="0" indent="0">
              <a:buNone/>
            </a:pPr>
            <a:endParaRPr lang="en-GB" noProof="0" dirty="0"/>
          </a:p>
        </p:txBody>
      </p:sp>
    </p:spTree>
    <p:extLst>
      <p:ext uri="{BB962C8B-B14F-4D97-AF65-F5344CB8AC3E}">
        <p14:creationId xmlns:p14="http://schemas.microsoft.com/office/powerpoint/2010/main" val="221084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1400" b="1" i="1" dirty="0">
                <a:solidFill>
                  <a:schemeClr val="bg1"/>
                </a:solidFill>
                <a:ea typeface="ＭＳ Ｐゴシック" charset="-128"/>
              </a:rPr>
              <a:t>PUS for </a:t>
            </a:r>
            <a:r>
              <a:rPr lang="en-GB" sz="1400" b="1" i="1" dirty="0">
                <a:solidFill>
                  <a:schemeClr val="bg1"/>
                </a:solidFill>
                <a:ea typeface="ＭＳ Ｐゴシック" charset="-128"/>
                <a:sym typeface="Wingdings" panose="05000000000000000000" pitchFamily="2" charset="2"/>
              </a:rPr>
              <a:t></a:t>
            </a:r>
            <a:endParaRPr lang="en-GB" sz="1400" b="1" i="1" dirty="0">
              <a:solidFill>
                <a:schemeClr val="bg1"/>
              </a:solidFill>
              <a:ea typeface="ＭＳ Ｐゴシック" charset="-128"/>
            </a:endParaRPr>
          </a:p>
          <a:p>
            <a:pPr marL="355600">
              <a:spcBef>
                <a:spcPct val="25%"/>
              </a:spcBef>
              <a:buFont typeface="NotesEsa" pitchFamily="2" charset="0"/>
              <a:buNone/>
            </a:pPr>
            <a:r>
              <a:rPr lang="en-GB" sz="2000" b="1" dirty="0">
                <a:solidFill>
                  <a:schemeClr val="bg1"/>
                </a:solidFill>
                <a:ea typeface="ＭＳ Ｐゴシック" charset="-128"/>
              </a:rPr>
              <a:t>High level commanding</a:t>
            </a:r>
          </a:p>
        </p:txBody>
      </p:sp>
    </p:spTree>
    <p:extLst>
      <p:ext uri="{BB962C8B-B14F-4D97-AF65-F5344CB8AC3E}">
        <p14:creationId xmlns:p14="http://schemas.microsoft.com/office/powerpoint/2010/main" val="352708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GB" dirty="0">
                <a:solidFill>
                  <a:srgbClr val="7030A0"/>
                </a:solidFill>
              </a:rPr>
              <a:t>SET – High level commanding</a:t>
            </a:r>
            <a:endParaRPr lang="en-GB" noProof="0" dirty="0">
              <a:solidFill>
                <a:srgbClr val="FFC000"/>
              </a:solidFill>
            </a:endParaRPr>
          </a:p>
        </p:txBody>
      </p:sp>
      <p:sp>
        <p:nvSpPr>
          <p:cNvPr id="4" name="Text Placeholder 3"/>
          <p:cNvSpPr>
            <a:spLocks noGrp="1"/>
          </p:cNvSpPr>
          <p:nvPr>
            <p:ph type="body" idx="11"/>
          </p:nvPr>
        </p:nvSpPr>
        <p:spPr/>
        <p:txBody>
          <a:bodyPr/>
          <a:lstStyle/>
          <a:p>
            <a:r>
              <a:rPr lang="en-GB" dirty="0"/>
              <a:t>High level commanding</a:t>
            </a:r>
          </a:p>
        </p:txBody>
      </p:sp>
      <p:sp>
        <p:nvSpPr>
          <p:cNvPr id="5" name="Content Placeholder 4"/>
          <p:cNvSpPr>
            <a:spLocks noGrp="1"/>
          </p:cNvSpPr>
          <p:nvPr>
            <p:ph sz="quarter" idx="12"/>
          </p:nvPr>
        </p:nvSpPr>
        <p:spPr/>
        <p:txBody>
          <a:bodyPr/>
          <a:lstStyle/>
          <a:p>
            <a:r>
              <a:rPr lang="en-US" dirty="0"/>
              <a:t>The standard service types gathered in this set all provide several ways of loading commands on board. In addition to simply executing commands in real time, the following capabilities are supported:</a:t>
            </a:r>
          </a:p>
          <a:p>
            <a:pPr marL="171450" indent="-171450">
              <a:buFont typeface="Arial" panose="020B0604020202020204" pitchFamily="34" charset="0"/>
              <a:buChar char="•"/>
            </a:pPr>
            <a:r>
              <a:rPr lang="en-US" dirty="0"/>
              <a:t>Loading commands for execution at a later time;</a:t>
            </a:r>
          </a:p>
          <a:p>
            <a:pPr marL="171450" indent="-171450">
              <a:buFont typeface="Arial" panose="020B0604020202020204" pitchFamily="34" charset="0"/>
              <a:buChar char="•"/>
            </a:pPr>
            <a:r>
              <a:rPr lang="en-US" dirty="0"/>
              <a:t>Loading commands for execution at a specific orbital position;</a:t>
            </a:r>
          </a:p>
          <a:p>
            <a:pPr marL="171450" indent="-171450">
              <a:buFont typeface="Arial" panose="020B0604020202020204" pitchFamily="34" charset="0"/>
              <a:buChar char="•"/>
            </a:pPr>
            <a:r>
              <a:rPr lang="en-US" dirty="0"/>
              <a:t>Loading sequences of commands with interleaved delays;</a:t>
            </a:r>
          </a:p>
          <a:p>
            <a:pPr marL="171450" indent="-171450">
              <a:buFont typeface="Arial" panose="020B0604020202020204" pitchFamily="34" charset="0"/>
              <a:buChar char="•"/>
            </a:pPr>
            <a:r>
              <a:rPr lang="en-US" dirty="0"/>
              <a:t>Loading complex procedures capable of releasing commands based on on-board states or decision trees.</a:t>
            </a:r>
          </a:p>
          <a:p>
            <a:endParaRPr lang="en-GB" dirty="0"/>
          </a:p>
        </p:txBody>
      </p:sp>
      <p:graphicFrame>
        <p:nvGraphicFramePr>
          <p:cNvPr id="9" name="Table 8"/>
          <p:cNvGraphicFramePr>
            <a:graphicFrameLocks noGrp="1"/>
          </p:cNvGraphicFramePr>
          <p:nvPr>
            <p:extLst>
              <p:ext uri="{D42A27DB-BD31-4B8C-83A1-F6EECF244321}">
                <p14:modId xmlns:p14="http://schemas.microsoft.com/office/powerpoint/2010/main" val="2537011995"/>
              </p:ext>
            </p:extLst>
          </p:nvPr>
        </p:nvGraphicFramePr>
        <p:xfrm>
          <a:off x="203200" y="1320800"/>
          <a:ext cx="4483101" cy="1752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endParaRPr lang="en-GB"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gradFill>
                      <a:gsLst>
                        <a:gs pos="0%">
                          <a:srgbClr val="7030A0"/>
                        </a:gs>
                        <a:gs pos="20%">
                          <a:srgbClr val="E593F5"/>
                        </a:gs>
                        <a:gs pos="100%">
                          <a:srgbClr val="E593F5"/>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request verification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tx1"/>
                          </a:solidFill>
                          <a:latin typeface="+mn-lt"/>
                          <a:ea typeface="+mn-ea"/>
                          <a:cs typeface="+mn-cs"/>
                        </a:rPr>
                        <a:t>time-based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baseline="0%" dirty="0"/>
                        <a:t>ST[18]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on-board control procedure</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t>ST[21]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request sequencing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t>ST[22]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position-based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6424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ST[11] – Time-based scheduling</a:t>
            </a:r>
          </a:p>
        </p:txBody>
      </p:sp>
      <p:sp>
        <p:nvSpPr>
          <p:cNvPr id="5" name="Text Placeholder 4"/>
          <p:cNvSpPr>
            <a:spLocks noGrp="1"/>
          </p:cNvSpPr>
          <p:nvPr>
            <p:ph type="body" idx="11"/>
          </p:nvPr>
        </p:nvSpPr>
        <p:spPr/>
        <p:txBody>
          <a:bodyPr/>
          <a:lstStyle/>
          <a:p>
            <a:r>
              <a:rPr lang="en-GB" dirty="0"/>
              <a:t>ST[11] scope</a:t>
            </a:r>
          </a:p>
        </p:txBody>
      </p:sp>
      <p:sp>
        <p:nvSpPr>
          <p:cNvPr id="6" name="Content Placeholder 5"/>
          <p:cNvSpPr>
            <a:spLocks noGrp="1"/>
          </p:cNvSpPr>
          <p:nvPr>
            <p:ph sz="quarter" idx="12"/>
          </p:nvPr>
        </p:nvSpPr>
        <p:spPr/>
        <p:txBody>
          <a:bodyPr/>
          <a:lstStyle/>
          <a:p>
            <a:r>
              <a:rPr lang="en-US" dirty="0"/>
              <a:t>The time-based scheduling service provides the capability to command on-board application processes using requests pre­loaded on-board the satellite and released at their due time. To achieve this, the service maintains an on-board command time-based schedule and ensures the timely execution of requests contained in the schedule.</a:t>
            </a:r>
          </a:p>
        </p:txBody>
      </p:sp>
      <p:graphicFrame>
        <p:nvGraphicFramePr>
          <p:cNvPr id="7" name="Table 6"/>
          <p:cNvGraphicFramePr>
            <a:graphicFrameLocks noGrp="1"/>
          </p:cNvGraphicFramePr>
          <p:nvPr>
            <p:extLst>
              <p:ext uri="{D42A27DB-BD31-4B8C-83A1-F6EECF244321}">
                <p14:modId xmlns:p14="http://schemas.microsoft.com/office/powerpoint/2010/main" val="995763586"/>
              </p:ext>
            </p:extLst>
          </p:nvPr>
        </p:nvGraphicFramePr>
        <p:xfrm>
          <a:off x="203200" y="1320800"/>
          <a:ext cx="4483101" cy="14605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High level commanding</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t>ST[11]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tx1"/>
                          </a:solidFill>
                          <a:latin typeface="+mn-lt"/>
                          <a:ea typeface="+mn-ea"/>
                          <a:cs typeface="+mn-cs"/>
                        </a:rPr>
                        <a:t>time-based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baseline="0%" dirty="0">
                          <a:solidFill>
                            <a:schemeClr val="bg1">
                              <a:lumMod val="65%"/>
                            </a:schemeClr>
                          </a:solidFill>
                        </a:rPr>
                        <a:t>ST[18]</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on-board control procedure</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pPr marL="0" lvl="0" indent="-279400">
                        <a:buFont typeface="Arial" pitchFamily="34" charset="0"/>
                        <a:buNone/>
                      </a:pPr>
                      <a:r>
                        <a:rPr lang="en-GB" sz="1200" baseline="0%" dirty="0">
                          <a:solidFill>
                            <a:schemeClr val="bg1">
                              <a:lumMod val="65%"/>
                            </a:schemeClr>
                          </a:solidFill>
                        </a:rPr>
                        <a:t>ST[21]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request sequencing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solidFill>
                            <a:schemeClr val="bg1">
                              <a:lumMod val="65%"/>
                            </a:schemeClr>
                          </a:solidFill>
                        </a:rPr>
                        <a:t>ST[22]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position-based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Right Arrow 7"/>
          <p:cNvSpPr/>
          <p:nvPr/>
        </p:nvSpPr>
        <p:spPr>
          <a:xfrm flipH="1">
            <a:off x="4724400" y="168656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4680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ST[11] – Standardized subservice type</a:t>
            </a:r>
          </a:p>
        </p:txBody>
      </p:sp>
      <p:sp>
        <p:nvSpPr>
          <p:cNvPr id="5" name="Text Placeholder 4"/>
          <p:cNvSpPr>
            <a:spLocks noGrp="1"/>
          </p:cNvSpPr>
          <p:nvPr>
            <p:ph type="body" idx="1"/>
          </p:nvPr>
        </p:nvSpPr>
        <p:spPr>
          <a:xfrm>
            <a:off x="2490289" y="1541680"/>
            <a:ext cx="3957320" cy="360000"/>
          </a:xfrm>
        </p:spPr>
        <p:txBody>
          <a:bodyPr/>
          <a:lstStyle/>
          <a:p>
            <a:r>
              <a:rPr lang="en-GB" dirty="0"/>
              <a:t>Time-based scheduling</a:t>
            </a:r>
          </a:p>
        </p:txBody>
      </p:sp>
      <p:sp>
        <p:nvSpPr>
          <p:cNvPr id="6" name="Content Placeholder 5"/>
          <p:cNvSpPr>
            <a:spLocks noGrp="1"/>
          </p:cNvSpPr>
          <p:nvPr>
            <p:ph sz="quarter" idx="10"/>
          </p:nvPr>
        </p:nvSpPr>
        <p:spPr>
          <a:xfrm>
            <a:off x="447041" y="1901680"/>
            <a:ext cx="8043816" cy="4157476"/>
          </a:xfrm>
        </p:spPr>
        <p:txBody>
          <a:bodyPr/>
          <a:lstStyle/>
          <a:p>
            <a:r>
              <a:rPr lang="en-US" dirty="0"/>
              <a:t>The time-based scheduling subservice type includes the capability to maintain an on-board time-based schedule of requests and to ensure the timely release of those requests. </a:t>
            </a:r>
          </a:p>
          <a:p>
            <a:r>
              <a:rPr lang="en-US" dirty="0"/>
              <a:t>The time-based scheduling subservice type provides the optional concept of sub-schedules.</a:t>
            </a:r>
          </a:p>
          <a:p>
            <a:pPr marL="357188" lvl="1" indent="0">
              <a:buNone/>
            </a:pPr>
            <a:r>
              <a:rPr lang="en-US" dirty="0"/>
              <a:t>Each request is associated to a sub-schedule. Each sub-schedule reflects a coherent on-board operation. Once that operation is completed, the sub-schedule has no further reason to exist. Therefore, sub-schedules are automatically created when used and deleted when empty. The time-based scheduling subservice type includes the capability for enabling and disabling the execution of each sub-schedule.</a:t>
            </a:r>
          </a:p>
          <a:p>
            <a:pPr marL="357188" lvl="1" indent="-357188">
              <a:buNone/>
            </a:pPr>
            <a:r>
              <a:rPr lang="en-US" dirty="0"/>
              <a:t>The time-based scheduling subservice type also provides the optional concept of groups. </a:t>
            </a:r>
          </a:p>
          <a:p>
            <a:pPr marL="357188" lvl="1" indent="0">
              <a:buNone/>
            </a:pPr>
            <a:r>
              <a:rPr lang="en-US" dirty="0"/>
              <a:t>Each request in the time-based schedule is associated to a group. The time-based scheduling subservice type includes the capability for enabling and disabling the execution of grouped requests, independently of the application processes they are released to and of the sub-schedules they belong to. Groups are typically related to spacecraft entities (e.g. hardware or software). Groups can be created and deleted by request and can exist even if empty. They are used, for example, to group all requests associated to a specific instrument and disable their release when the conditions for their execution are not fulfilled, while other requests for the same application process are associated to a different group and enabled for release.</a:t>
            </a:r>
            <a:endParaRPr lang="en-GB" dirty="0"/>
          </a:p>
        </p:txBody>
      </p:sp>
      <p:sp>
        <p:nvSpPr>
          <p:cNvPr id="7" name="Rectangle 6"/>
          <p:cNvSpPr/>
          <p:nvPr/>
        </p:nvSpPr>
        <p:spPr>
          <a:xfrm>
            <a:off x="0" y="1155785"/>
            <a:ext cx="4140877"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Time-based scheduling service</a:t>
            </a:r>
          </a:p>
        </p:txBody>
      </p:sp>
      <p:sp>
        <p:nvSpPr>
          <p:cNvPr id="2" name="Rectangle 1"/>
          <p:cNvSpPr/>
          <p:nvPr/>
        </p:nvSpPr>
        <p:spPr>
          <a:xfrm>
            <a:off x="1713281" y="5781115"/>
            <a:ext cx="5511335" cy="276999"/>
          </a:xfrm>
          <a:prstGeom prst="rect">
            <a:avLst/>
          </a:prstGeom>
          <a:noFill/>
        </p:spPr>
        <p:txBody>
          <a:bodyPr wrap="square" lIns="91440" tIns="45720" rIns="91440" bIns="45720">
            <a:spAutoFit/>
          </a:bodyPr>
          <a:lstStyle/>
          <a:p>
            <a:pPr algn="ctr"/>
            <a:r>
              <a:rPr lang="en-US" sz="1200" b="1" i="1" dirty="0">
                <a:ln w="0">
                  <a:solidFill>
                    <a:srgbClr val="FF0000"/>
                  </a:solidFill>
                </a:ln>
                <a:solidFill>
                  <a:srgbClr val="FABF8F"/>
                </a:solidFill>
                <a:effectLst>
                  <a:reflection blurRad="6350" stA="53%" endA="0.3%" endPos="35.5%" dir="5400000" sy="-90%" algn="bl" rotWithShape="0"/>
                </a:effectLst>
              </a:rPr>
              <a:t>extension of the ground monitoring and control</a:t>
            </a:r>
            <a:endParaRPr lang="en-US" sz="4400" b="1" i="1" cap="none" spc="0" dirty="0">
              <a:ln w="0">
                <a:solidFill>
                  <a:srgbClr val="FF0000"/>
                </a:solidFill>
              </a:ln>
              <a:solidFill>
                <a:srgbClr val="FABF8F"/>
              </a:solidFill>
              <a:effectLst>
                <a:reflection blurRad="6350" stA="53%" endA="0.3%" endPos="35.5%" dir="5400000" sy="-90%" algn="bl" rotWithShape="0"/>
              </a:effectLst>
            </a:endParaRPr>
          </a:p>
        </p:txBody>
      </p:sp>
    </p:spTree>
    <p:extLst>
      <p:ext uri="{BB962C8B-B14F-4D97-AF65-F5344CB8AC3E}">
        <p14:creationId xmlns:p14="http://schemas.microsoft.com/office/powerpoint/2010/main" val="45244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
                                          <p:val>
                                            <p:fltVal val="0"/>
                                          </p:val>
                                        </p:tav>
                                      </p:tavLst>
                                    </p:anim>
                                    <p:animEffect transition="in" filter="fade">
                                      <p:cBhvr>
                                        <p:cTn id="18" dur="1000"/>
                                        <p:tgtEl>
                                          <p:spTgt spid="6">
                                            <p:txEl>
                                              <p:pRg st="1" end="1"/>
                                            </p:txEl>
                                          </p:spTgt>
                                        </p:tgtEl>
                                      </p:cBhvr>
                                    </p:animEffect>
                                  </p:childTnLst>
                                </p:cTn>
                              </p:par>
                              <p:par>
                                <p:cTn id="19" presetID="3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fltVal val="0"/>
                                          </p:val>
                                        </p:tav>
                                        <p:tav tm="100%">
                                          <p:val>
                                            <p:strVal val="#ppt_w"/>
                                          </p:val>
                                        </p:tav>
                                      </p:tavLst>
                                    </p:anim>
                                    <p:anim calcmode="lin" valueType="num">
                                      <p:cBhvr>
                                        <p:cTn id="22" dur="1000" fill="hold"/>
                                        <p:tgtEl>
                                          <p:spTgt spid="6">
                                            <p:txEl>
                                              <p:pRg st="2" end="2"/>
                                            </p:txEl>
                                          </p:spTgt>
                                        </p:tgtEl>
                                        <p:attrNameLst>
                                          <p:attrName>ppt_h</p:attrName>
                                        </p:attrNameLst>
                                      </p:cBhvr>
                                      <p:tavLst>
                                        <p:tav tm="0%">
                                          <p:val>
                                            <p:fltVal val="0"/>
                                          </p:val>
                                        </p:tav>
                                        <p:tav tm="100%">
                                          <p:val>
                                            <p:strVal val="#ppt_h"/>
                                          </p:val>
                                        </p:tav>
                                      </p:tavLst>
                                    </p:anim>
                                    <p:anim calcmode="lin" valueType="num">
                                      <p:cBhvr>
                                        <p:cTn id="23" dur="1000" fill="hold"/>
                                        <p:tgtEl>
                                          <p:spTgt spid="6">
                                            <p:txEl>
                                              <p:pRg st="2" end="2"/>
                                            </p:txEl>
                                          </p:spTgt>
                                        </p:tgtEl>
                                        <p:attrNameLst>
                                          <p:attrName>style.rotation</p:attrName>
                                        </p:attrNameLst>
                                      </p:cBhvr>
                                      <p:tavLst>
                                        <p:tav tm="0%">
                                          <p:val>
                                            <p:fltVal val="90"/>
                                          </p:val>
                                        </p:tav>
                                        <p:tav tm="100%">
                                          <p:val>
                                            <p:fltVal val="0"/>
                                          </p:val>
                                        </p:tav>
                                      </p:tavLst>
                                    </p:anim>
                                    <p:animEffect transition="in" filter="fade">
                                      <p:cBhvr>
                                        <p:cTn id="24" dur="1000"/>
                                        <p:tgtEl>
                                          <p:spTgt spid="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p:cTn id="29" dur="1000" fill="hold"/>
                                        <p:tgtEl>
                                          <p:spTgt spid="6">
                                            <p:txEl>
                                              <p:pRg st="3" end="3"/>
                                            </p:txEl>
                                          </p:spTgt>
                                        </p:tgtEl>
                                        <p:attrNameLst>
                                          <p:attrName>ppt_w</p:attrName>
                                        </p:attrNameLst>
                                      </p:cBhvr>
                                      <p:tavLst>
                                        <p:tav tm="0%">
                                          <p:val>
                                            <p:fltVal val="0"/>
                                          </p:val>
                                        </p:tav>
                                        <p:tav tm="100%">
                                          <p:val>
                                            <p:strVal val="#ppt_w"/>
                                          </p:val>
                                        </p:tav>
                                      </p:tavLst>
                                    </p:anim>
                                    <p:anim calcmode="lin" valueType="num">
                                      <p:cBhvr>
                                        <p:cTn id="30" dur="1000" fill="hold"/>
                                        <p:tgtEl>
                                          <p:spTgt spid="6">
                                            <p:txEl>
                                              <p:pRg st="3" end="3"/>
                                            </p:txEl>
                                          </p:spTgt>
                                        </p:tgtEl>
                                        <p:attrNameLst>
                                          <p:attrName>ppt_h</p:attrName>
                                        </p:attrNameLst>
                                      </p:cBhvr>
                                      <p:tavLst>
                                        <p:tav tm="0%">
                                          <p:val>
                                            <p:fltVal val="0"/>
                                          </p:val>
                                        </p:tav>
                                        <p:tav tm="100%">
                                          <p:val>
                                            <p:strVal val="#ppt_h"/>
                                          </p:val>
                                        </p:tav>
                                      </p:tavLst>
                                    </p:anim>
                                    <p:anim calcmode="lin" valueType="num">
                                      <p:cBhvr>
                                        <p:cTn id="31" dur="1000" fill="hold"/>
                                        <p:tgtEl>
                                          <p:spTgt spid="6">
                                            <p:txEl>
                                              <p:pRg st="3" end="3"/>
                                            </p:txEl>
                                          </p:spTgt>
                                        </p:tgtEl>
                                        <p:attrNameLst>
                                          <p:attrName>style.rotation</p:attrName>
                                        </p:attrNameLst>
                                      </p:cBhvr>
                                      <p:tavLst>
                                        <p:tav tm="0%">
                                          <p:val>
                                            <p:fltVal val="90"/>
                                          </p:val>
                                        </p:tav>
                                        <p:tav tm="100%">
                                          <p:val>
                                            <p:fltVal val="0"/>
                                          </p:val>
                                        </p:tav>
                                      </p:tavLst>
                                    </p:anim>
                                    <p:animEffect transition="in" filter="fade">
                                      <p:cBhvr>
                                        <p:cTn id="32" dur="1000"/>
                                        <p:tgtEl>
                                          <p:spTgt spid="6">
                                            <p:txEl>
                                              <p:pRg st="3" end="3"/>
                                            </p:txEl>
                                          </p:spTgt>
                                        </p:tgtEl>
                                      </p:cBhvr>
                                    </p:animEffect>
                                  </p:childTnLst>
                                </p:cTn>
                              </p:par>
                              <p:par>
                                <p:cTn id="33" presetID="3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fltVal val="0"/>
                                          </p:val>
                                        </p:tav>
                                        <p:tav tm="100%">
                                          <p:val>
                                            <p:strVal val="#ppt_w"/>
                                          </p:val>
                                        </p:tav>
                                      </p:tavLst>
                                    </p:anim>
                                    <p:anim calcmode="lin" valueType="num">
                                      <p:cBhvr>
                                        <p:cTn id="36" dur="1000" fill="hold"/>
                                        <p:tgtEl>
                                          <p:spTgt spid="6">
                                            <p:txEl>
                                              <p:pRg st="4" end="4"/>
                                            </p:txEl>
                                          </p:spTgt>
                                        </p:tgtEl>
                                        <p:attrNameLst>
                                          <p:attrName>ppt_h</p:attrName>
                                        </p:attrNameLst>
                                      </p:cBhvr>
                                      <p:tavLst>
                                        <p:tav tm="0%">
                                          <p:val>
                                            <p:fltVal val="0"/>
                                          </p:val>
                                        </p:tav>
                                        <p:tav tm="100%">
                                          <p:val>
                                            <p:strVal val="#ppt_h"/>
                                          </p:val>
                                        </p:tav>
                                      </p:tavLst>
                                    </p:anim>
                                    <p:anim calcmode="lin" valueType="num">
                                      <p:cBhvr>
                                        <p:cTn id="37" dur="1000" fill="hold"/>
                                        <p:tgtEl>
                                          <p:spTgt spid="6">
                                            <p:txEl>
                                              <p:pRg st="4" end="4"/>
                                            </p:txEl>
                                          </p:spTgt>
                                        </p:tgtEl>
                                        <p:attrNameLst>
                                          <p:attrName>style.rotation</p:attrName>
                                        </p:attrNameLst>
                                      </p:cBhvr>
                                      <p:tavLst>
                                        <p:tav tm="0%">
                                          <p:val>
                                            <p:fltVal val="90"/>
                                          </p:val>
                                        </p:tav>
                                        <p:tav tm="100%">
                                          <p:val>
                                            <p:fltVal val="0"/>
                                          </p:val>
                                        </p:tav>
                                      </p:tavLst>
                                    </p:anim>
                                    <p:animEffect transition="in" filter="fade">
                                      <p:cBhvr>
                                        <p:cTn id="38" dur="1000"/>
                                        <p:tgtEl>
                                          <p:spTgt spid="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2000"/>
                                        <p:tgtEl>
                                          <p:spTgt spid="2"/>
                                        </p:tgtEl>
                                      </p:cBhvr>
                                    </p:animEffect>
                                    <p:anim calcmode="lin" valueType="num">
                                      <p:cBhvr>
                                        <p:cTn id="44" dur="2000" fill="hold"/>
                                        <p:tgtEl>
                                          <p:spTgt spid="2"/>
                                        </p:tgtEl>
                                        <p:attrNameLst>
                                          <p:attrName>ppt_w</p:attrName>
                                        </p:attrNameLst>
                                      </p:cBhvr>
                                      <p:tavLst>
                                        <p:tav tm="0%" fmla="#ppt_w*sin(2.5*pi*$)">
                                          <p:val>
                                            <p:fltVal val="0"/>
                                          </p:val>
                                        </p:tav>
                                        <p:tav tm="100%">
                                          <p:val>
                                            <p:fltVal val="1"/>
                                          </p:val>
                                        </p:tav>
                                      </p:tavLst>
                                    </p:anim>
                                    <p:anim calcmode="lin" valueType="num">
                                      <p:cBhvr>
                                        <p:cTn id="45" dur="2000" fill="hold"/>
                                        <p:tgtEl>
                                          <p:spTgt spid="2"/>
                                        </p:tgtEl>
                                        <p:attrNameLst>
                                          <p:attrName>ppt_h</p:attrName>
                                        </p:attrNameLst>
                                      </p:cBhvr>
                                      <p:tavLst>
                                        <p:tav tm="0%">
                                          <p:val>
                                            <p:strVal val="#ppt_h"/>
                                          </p:val>
                                        </p:tav>
                                        <p:tav tm="1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Overview</a:t>
            </a:r>
          </a:p>
        </p:txBody>
      </p:sp>
      <p:sp>
        <p:nvSpPr>
          <p:cNvPr id="9" name="Content Placeholder 8"/>
          <p:cNvSpPr>
            <a:spLocks noGrp="1"/>
          </p:cNvSpPr>
          <p:nvPr>
            <p:ph idx="1"/>
          </p:nvPr>
        </p:nvSpPr>
        <p:spPr>
          <a:xfrm>
            <a:off x="615950" y="1673225"/>
            <a:ext cx="7905750" cy="2517775"/>
          </a:xfrm>
        </p:spPr>
        <p:txBody>
          <a:bodyPr/>
          <a:lstStyle/>
          <a:p>
            <a:pPr>
              <a:buFont typeface="Arial" panose="020B0604020202020204" pitchFamily="34" charset="0"/>
              <a:buChar char="•"/>
            </a:pPr>
            <a:r>
              <a:rPr lang="en-GB" noProof="0" dirty="0"/>
              <a:t>Mission timelines containing up to thousands of requests (30000+ for missions in development – typically one week of operations)</a:t>
            </a:r>
          </a:p>
          <a:p>
            <a:pPr>
              <a:buFont typeface="Arial" panose="020B0604020202020204" pitchFamily="34" charset="0"/>
              <a:buChar char="•"/>
            </a:pPr>
            <a:r>
              <a:rPr lang="en-GB" noProof="0" dirty="0"/>
              <a:t>Each scheduled activity contains a request and related metadata:</a:t>
            </a:r>
          </a:p>
          <a:p>
            <a:pPr lvl="1">
              <a:buFont typeface="Arial" panose="020B0604020202020204" pitchFamily="34" charset="0"/>
              <a:buChar char="•"/>
            </a:pPr>
            <a:r>
              <a:rPr lang="en-GB" noProof="0" dirty="0"/>
              <a:t>Release date;</a:t>
            </a:r>
          </a:p>
          <a:p>
            <a:pPr lvl="1">
              <a:buFont typeface="Arial" panose="020B0604020202020204" pitchFamily="34" charset="0"/>
              <a:buChar char="•"/>
            </a:pPr>
            <a:r>
              <a:rPr lang="en-GB" noProof="0" dirty="0"/>
              <a:t>Sub-schedule;</a:t>
            </a:r>
          </a:p>
          <a:p>
            <a:pPr lvl="1">
              <a:buFont typeface="Arial" panose="020B0604020202020204" pitchFamily="34" charset="0"/>
              <a:buChar char="•"/>
            </a:pPr>
            <a:r>
              <a:rPr lang="en-GB" noProof="0" dirty="0"/>
              <a:t>Group.</a:t>
            </a:r>
          </a:p>
          <a:p>
            <a:pPr marL="0" indent="0">
              <a:buNone/>
            </a:pPr>
            <a:endParaRPr lang="en-GB" noProof="0" dirty="0"/>
          </a:p>
        </p:txBody>
      </p:sp>
      <p:grpSp>
        <p:nvGrpSpPr>
          <p:cNvPr id="13" name="Group 12"/>
          <p:cNvGrpSpPr/>
          <p:nvPr/>
        </p:nvGrpSpPr>
        <p:grpSpPr>
          <a:xfrm>
            <a:off x="611561" y="4155269"/>
            <a:ext cx="7704856" cy="2321731"/>
            <a:chOff x="611561" y="4155269"/>
            <a:chExt cx="7704856" cy="2321731"/>
          </a:xfrm>
        </p:grpSpPr>
        <p:sp>
          <p:nvSpPr>
            <p:cNvPr id="14" name="Notched Right Arrow 13"/>
            <p:cNvSpPr/>
            <p:nvPr/>
          </p:nvSpPr>
          <p:spPr>
            <a:xfrm>
              <a:off x="611561" y="5757737"/>
              <a:ext cx="7704856" cy="432048"/>
            </a:xfrm>
            <a:prstGeom prst="notchedRightArrow">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white"/>
                </a:solidFill>
                <a:effectLst/>
                <a:uLnTx/>
                <a:uFillTx/>
                <a:latin typeface="Arial"/>
                <a:ea typeface="+mn-ea"/>
                <a:cs typeface="+mn-cs"/>
              </a:endParaRPr>
            </a:p>
          </p:txBody>
        </p:sp>
        <p:pic>
          <p:nvPicPr>
            <p:cNvPr id="15" name="Picture 2" descr="C:\Users\abx\AppData\Local\Microsoft\Windows\Temporary Internet Files\Content.IE5\RWQJ3QFL\MC90032628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1176" y="5470525"/>
              <a:ext cx="1825625" cy="1006475"/>
            </a:xfrm>
            <a:prstGeom prst="rect">
              <a:avLst/>
            </a:prstGeom>
            <a:noFill/>
            <a:extLst>
              <a:ext uri="{909E8E84-426E-40DD-AFC4-6F175D3DCCD1}">
                <a14:hiddenFill xmlns:a14="http://schemas.microsoft.com/office/drawing/2010/main">
                  <a:solidFill>
                    <a:srgbClr val="FFFFFF"/>
                  </a:solidFill>
                </a14:hiddenFill>
              </a:ext>
            </a:extLst>
          </p:spPr>
        </p:pic>
        <p:sp>
          <p:nvSpPr>
            <p:cNvPr id="16" name="Line Callout 2 15"/>
            <p:cNvSpPr/>
            <p:nvPr/>
          </p:nvSpPr>
          <p:spPr>
            <a:xfrm>
              <a:off x="1259633" y="5171729"/>
              <a:ext cx="1008112" cy="612648"/>
            </a:xfrm>
            <a:prstGeom prst="borderCallout2">
              <a:avLst>
                <a:gd name="adj1" fmla="val 58551"/>
                <a:gd name="adj2" fmla="val 1"/>
                <a:gd name="adj3" fmla="val 59795"/>
                <a:gd name="adj4" fmla="val -46667"/>
                <a:gd name="adj5" fmla="val 112500"/>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1: SS1/G1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14:00:12</a:t>
              </a:r>
            </a:p>
          </p:txBody>
        </p:sp>
        <p:sp>
          <p:nvSpPr>
            <p:cNvPr id="17" name="Line Callout 2 16"/>
            <p:cNvSpPr/>
            <p:nvPr/>
          </p:nvSpPr>
          <p:spPr>
            <a:xfrm>
              <a:off x="1412445" y="4461593"/>
              <a:ext cx="1008112" cy="612648"/>
            </a:xfrm>
            <a:prstGeom prst="borderCallout2">
              <a:avLst>
                <a:gd name="adj1" fmla="val 58551"/>
                <a:gd name="adj2" fmla="val 1"/>
                <a:gd name="adj3" fmla="val 59795"/>
                <a:gd name="adj4" fmla="val -46667"/>
                <a:gd name="adj5" fmla="val 228172"/>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2: SS1/G2</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14:00:20</a:t>
              </a:r>
            </a:p>
          </p:txBody>
        </p:sp>
        <p:sp>
          <p:nvSpPr>
            <p:cNvPr id="18" name="Line Callout 2 17"/>
            <p:cNvSpPr/>
            <p:nvPr/>
          </p:nvSpPr>
          <p:spPr>
            <a:xfrm>
              <a:off x="6588224" y="4559081"/>
              <a:ext cx="1080120" cy="612648"/>
            </a:xfrm>
            <a:prstGeom prst="borderCallout2">
              <a:avLst>
                <a:gd name="adj1" fmla="val 62282"/>
                <a:gd name="adj2" fmla="val 100531"/>
                <a:gd name="adj3" fmla="val 62283"/>
                <a:gd name="adj4" fmla="val 123403"/>
                <a:gd name="adj5" fmla="val 213246"/>
                <a:gd name="adj6" fmla="val 124160"/>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900: SS3/G3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28/08/2014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00:34:52</a:t>
              </a:r>
            </a:p>
          </p:txBody>
        </p:sp>
        <p:sp>
          <p:nvSpPr>
            <p:cNvPr id="19" name="Line Callout 2 18"/>
            <p:cNvSpPr/>
            <p:nvPr/>
          </p:nvSpPr>
          <p:spPr>
            <a:xfrm>
              <a:off x="3455877" y="4851339"/>
              <a:ext cx="1008112" cy="612648"/>
            </a:xfrm>
            <a:prstGeom prst="borderCallout2">
              <a:avLst>
                <a:gd name="adj1" fmla="val 58551"/>
                <a:gd name="adj2" fmla="val 1"/>
                <a:gd name="adj3" fmla="val 59795"/>
                <a:gd name="adj4" fmla="val -46667"/>
                <a:gd name="adj5" fmla="val 165983"/>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4: SS1/G1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14:05:00</a:t>
              </a:r>
            </a:p>
          </p:txBody>
        </p:sp>
        <p:sp>
          <p:nvSpPr>
            <p:cNvPr id="20" name="Line Callout 2 19"/>
            <p:cNvSpPr/>
            <p:nvPr/>
          </p:nvSpPr>
          <p:spPr>
            <a:xfrm>
              <a:off x="3203849" y="4155269"/>
              <a:ext cx="1008112" cy="612648"/>
            </a:xfrm>
            <a:prstGeom prst="borderCallout2">
              <a:avLst>
                <a:gd name="adj1" fmla="val 58551"/>
                <a:gd name="adj2" fmla="val 1"/>
                <a:gd name="adj3" fmla="val 59795"/>
                <a:gd name="adj4" fmla="val -46667"/>
                <a:gd name="adj5" fmla="val 277923"/>
                <a:gd name="adj6" fmla="val -47423"/>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3: SS2/G3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14:03:53</a:t>
              </a:r>
            </a:p>
          </p:txBody>
        </p:sp>
      </p:grpSp>
    </p:spTree>
    <p:extLst>
      <p:ext uri="{BB962C8B-B14F-4D97-AF65-F5344CB8AC3E}">
        <p14:creationId xmlns:p14="http://schemas.microsoft.com/office/powerpoint/2010/main" val="34188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Overview</a:t>
            </a:r>
          </a:p>
        </p:txBody>
      </p:sp>
      <p:pic>
        <p:nvPicPr>
          <p:cNvPr id="4" name="Picture 3" descr="ms-cmds-ar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295400"/>
            <a:ext cx="7239000" cy="450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20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aphicFrame>
        <p:nvGraphicFramePr>
          <p:cNvPr id="31" name="Object 30"/>
          <p:cNvGraphicFramePr>
            <a:graphicFrameLocks noChangeAspect="1"/>
          </p:cNvGraphicFramePr>
          <p:nvPr/>
        </p:nvGraphicFramePr>
        <p:xfrm>
          <a:off x="34925" y="1916113"/>
          <a:ext cx="7999413" cy="3722687"/>
        </p:xfrm>
        <a:graphic>
          <a:graphicData uri="http://purl.oclc.org/ooxml/officeDocument/oleObject">
            <mc:AlternateContent xmlns:mc="http://schemas.openxmlformats.org/markup-compatibility/2006">
              <mc:Choice xmlns:v="urn:schemas-microsoft-com:vml" Requires="v">
                <p:oleObj name="Visio" r:id="rId3" imgW="17617420" imgH="8191584" progId="Visio.Drawing.11">
                  <p:embed/>
                </p:oleObj>
              </mc:Choice>
              <mc:Fallback>
                <p:oleObj name="Visio" r:id="rId3" imgW="17617420" imgH="8191584" progId="Visio.Drawing.11">
                  <p:embed/>
                  <p:pic>
                    <p:nvPicPr>
                      <p:cNvPr id="0" name=""/>
                      <p:cNvPicPr>
                        <a:picLocks noChangeAspect="1" noChangeArrowheads="1"/>
                      </p:cNvPicPr>
                      <p:nvPr/>
                    </p:nvPicPr>
                    <p:blipFill>
                      <a:blip r:embed="rId4"/>
                      <a:srcRect/>
                      <a:stretch>
                        <a:fillRect/>
                      </a:stretch>
                    </p:blipFill>
                    <p:spPr bwMode="auto">
                      <a:xfrm>
                        <a:off x="34925" y="1916113"/>
                        <a:ext cx="7999413"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2670"/>
          <p:cNvSpPr txBox="1">
            <a:spLocks noChangeArrowheads="1"/>
          </p:cNvSpPr>
          <p:nvPr/>
        </p:nvSpPr>
        <p:spPr bwMode="auto">
          <a:xfrm>
            <a:off x="281570" y="5388906"/>
            <a:ext cx="2293990" cy="507831"/>
          </a:xfrm>
          <a:prstGeom prst="rect">
            <a:avLst/>
          </a:prstGeom>
          <a:solidFill>
            <a:schemeClr val="bg1">
              <a:lumMod val="85%"/>
            </a:schemeClr>
          </a:solidFill>
          <a:ln>
            <a:noFill/>
          </a:ln>
          <a:effectLst/>
        </p:spPr>
        <p:txBody>
          <a:bodyPr wrap="square">
            <a:spAutoFit/>
          </a:bodyPr>
          <a:lstStyle/>
          <a:p>
            <a:r>
              <a:rPr lang="en-GB" altLang="en-US" sz="900" b="1" dirty="0">
                <a:solidFill>
                  <a:srgbClr val="003366"/>
                </a:solidFill>
                <a:latin typeface="Arial" panose="020B0604020202020204" pitchFamily="34" charset="0"/>
              </a:rPr>
              <a:t>The user reacts to the verification reports as necessary</a:t>
            </a:r>
          </a:p>
          <a:p>
            <a:r>
              <a:rPr lang="en-GB" altLang="en-US" sz="900" b="1" dirty="0">
                <a:solidFill>
                  <a:srgbClr val="003366"/>
                </a:solidFill>
                <a:latin typeface="Arial" panose="020B0604020202020204" pitchFamily="34" charset="0"/>
              </a:rPr>
              <a:t>(e.g. rectifies malfunction)</a:t>
            </a:r>
          </a:p>
        </p:txBody>
      </p:sp>
      <p:sp>
        <p:nvSpPr>
          <p:cNvPr id="2" name="Title 1"/>
          <p:cNvSpPr>
            <a:spLocks noGrp="1"/>
          </p:cNvSpPr>
          <p:nvPr>
            <p:ph type="title"/>
          </p:nvPr>
        </p:nvSpPr>
        <p:spPr/>
        <p:txBody>
          <a:bodyPr/>
          <a:lstStyle/>
          <a:p>
            <a:r>
              <a:rPr lang="en-GB" dirty="0"/>
              <a:t>A typical commanding sequence</a:t>
            </a:r>
          </a:p>
        </p:txBody>
      </p:sp>
      <p:sp>
        <p:nvSpPr>
          <p:cNvPr id="10" name="Text Box 2658"/>
          <p:cNvSpPr txBox="1">
            <a:spLocks noChangeArrowheads="1"/>
          </p:cNvSpPr>
          <p:nvPr/>
        </p:nvSpPr>
        <p:spPr bwMode="auto">
          <a:xfrm>
            <a:off x="281570" y="1325726"/>
            <a:ext cx="2634054" cy="230832"/>
          </a:xfrm>
          <a:prstGeom prst="rect">
            <a:avLst/>
          </a:prstGeom>
          <a:solidFill>
            <a:schemeClr val="bg1">
              <a:lumMod val="85%"/>
            </a:schemeClr>
          </a:solidFill>
          <a:ln>
            <a:noFill/>
          </a:ln>
          <a:effectLst/>
        </p:spPr>
        <p:txBody>
          <a:bodyPr wrap="none">
            <a:spAutoFit/>
          </a:bodyPr>
          <a:lstStyle/>
          <a:p>
            <a:r>
              <a:rPr lang="en-US" altLang="en-US" sz="900" b="1" dirty="0">
                <a:solidFill>
                  <a:srgbClr val="003366"/>
                </a:solidFill>
                <a:latin typeface="Arial" panose="020B0604020202020204" pitchFamily="34" charset="0"/>
              </a:rPr>
              <a:t>The user requests the initiation of an activity</a:t>
            </a:r>
            <a:endParaRPr lang="en-GB" altLang="en-US" sz="900" b="1" dirty="0">
              <a:solidFill>
                <a:srgbClr val="003366"/>
              </a:solidFill>
              <a:latin typeface="Arial" panose="020B0604020202020204" pitchFamily="34" charset="0"/>
            </a:endParaRPr>
          </a:p>
        </p:txBody>
      </p:sp>
      <p:sp>
        <p:nvSpPr>
          <p:cNvPr id="11" name="Text Box 2660"/>
          <p:cNvSpPr txBox="1">
            <a:spLocks noChangeArrowheads="1"/>
          </p:cNvSpPr>
          <p:nvPr/>
        </p:nvSpPr>
        <p:spPr bwMode="auto">
          <a:xfrm>
            <a:off x="3424419" y="1324376"/>
            <a:ext cx="2165978" cy="369332"/>
          </a:xfrm>
          <a:prstGeom prst="rect">
            <a:avLst/>
          </a:prstGeom>
          <a:solidFill>
            <a:schemeClr val="bg1">
              <a:lumMod val="85%"/>
            </a:schemeClr>
          </a:solidFill>
          <a:ln>
            <a:noFill/>
          </a:ln>
          <a:effectLst/>
        </p:spPr>
        <p:txBody>
          <a:bodyPr wrap="none">
            <a:spAutoFit/>
          </a:bodyPr>
          <a:lstStyle/>
          <a:p>
            <a:r>
              <a:rPr lang="en-GB" altLang="en-US" sz="900" b="1" dirty="0">
                <a:solidFill>
                  <a:srgbClr val="003366"/>
                </a:solidFill>
                <a:latin typeface="Arial" panose="020B0604020202020204" pitchFamily="34" charset="0"/>
              </a:rPr>
              <a:t>The request is routed to its final</a:t>
            </a:r>
          </a:p>
          <a:p>
            <a:r>
              <a:rPr lang="en-GB" altLang="en-US" sz="900" b="1" dirty="0">
                <a:solidFill>
                  <a:srgbClr val="003366"/>
                </a:solidFill>
                <a:latin typeface="Arial" panose="020B0604020202020204" pitchFamily="34" charset="0"/>
              </a:rPr>
              <a:t>destination e.g. Spacecraft or SCOE</a:t>
            </a:r>
          </a:p>
        </p:txBody>
      </p:sp>
      <p:sp>
        <p:nvSpPr>
          <p:cNvPr id="13" name="Text Box 2667"/>
          <p:cNvSpPr txBox="1">
            <a:spLocks noChangeArrowheads="1"/>
          </p:cNvSpPr>
          <p:nvPr/>
        </p:nvSpPr>
        <p:spPr bwMode="auto">
          <a:xfrm>
            <a:off x="6047665" y="1279858"/>
            <a:ext cx="2508250" cy="1200329"/>
          </a:xfrm>
          <a:prstGeom prst="rect">
            <a:avLst/>
          </a:prstGeom>
          <a:solidFill>
            <a:schemeClr val="bg1">
              <a:lumMod val="85%"/>
            </a:schemeClr>
          </a:solidFill>
          <a:ln>
            <a:noFill/>
          </a:ln>
          <a:effectLst/>
        </p:spPr>
        <p:txBody>
          <a:bodyPr>
            <a:spAutoFit/>
          </a:bodyPr>
          <a:lstStyle>
            <a:lvl1pPr marL="457200" indent="-457200" algn="l">
              <a:spcBef>
                <a:spcPct val="0%"/>
              </a:spcBef>
              <a:defRPr sz="2400">
                <a:solidFill>
                  <a:schemeClr val="tx1"/>
                </a:solidFill>
                <a:latin typeface="Times New Roman" panose="02020603050405020304" pitchFamily="18" charset="0"/>
              </a:defRPr>
            </a:lvl1pPr>
            <a:lvl2pPr marL="914400" indent="-457200" algn="l">
              <a:spcBef>
                <a:spcPct val="0%"/>
              </a:spcBef>
              <a:defRPr sz="2400">
                <a:solidFill>
                  <a:schemeClr val="tx1"/>
                </a:solidFill>
                <a:latin typeface="Times New Roman" panose="02020603050405020304" pitchFamily="18" charset="0"/>
              </a:defRPr>
            </a:lvl2pPr>
            <a:lvl3pPr marL="1371600" indent="-457200" algn="l">
              <a:spcBef>
                <a:spcPct val="0%"/>
              </a:spcBef>
              <a:defRPr sz="2400">
                <a:solidFill>
                  <a:schemeClr val="tx1"/>
                </a:solidFill>
                <a:latin typeface="Times New Roman" panose="02020603050405020304" pitchFamily="18" charset="0"/>
              </a:defRPr>
            </a:lvl3pPr>
            <a:lvl4pPr marL="1828800" indent="-457200" algn="l">
              <a:spcBef>
                <a:spcPct val="0%"/>
              </a:spcBef>
              <a:defRPr sz="2400">
                <a:solidFill>
                  <a:schemeClr val="tx1"/>
                </a:solidFill>
                <a:latin typeface="Times New Roman" panose="02020603050405020304" pitchFamily="18" charset="0"/>
              </a:defRPr>
            </a:lvl4pPr>
            <a:lvl5pPr marL="2286000" indent="-457200" algn="l">
              <a:spcBef>
                <a:spcPct val="0%"/>
              </a:spcBef>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GB" altLang="en-US" sz="900" b="1" dirty="0">
                <a:solidFill>
                  <a:srgbClr val="003366"/>
                </a:solidFill>
                <a:latin typeface="Arial" panose="020B0604020202020204" pitchFamily="34" charset="0"/>
              </a:rPr>
              <a:t>The Destination e.g. Spacecraft or SCOE</a:t>
            </a:r>
          </a:p>
          <a:p>
            <a:pPr marL="182563" indent="-182563">
              <a:buFontTx/>
              <a:buAutoNum type="arabicPeriod"/>
            </a:pPr>
            <a:r>
              <a:rPr lang="en-GB" altLang="en-US" sz="900" b="1" dirty="0">
                <a:solidFill>
                  <a:srgbClr val="003366"/>
                </a:solidFill>
                <a:latin typeface="Arial" panose="020B0604020202020204" pitchFamily="34" charset="0"/>
              </a:rPr>
              <a:t>verifies that the request has not been corrupted</a:t>
            </a:r>
          </a:p>
          <a:p>
            <a:pPr marL="182563" indent="-182563">
              <a:buFontTx/>
              <a:buAutoNum type="arabicPeriod"/>
            </a:pPr>
            <a:r>
              <a:rPr lang="en-GB" altLang="en-US" sz="900" b="1" dirty="0">
                <a:solidFill>
                  <a:srgbClr val="003366"/>
                </a:solidFill>
                <a:latin typeface="Arial" panose="020B0604020202020204" pitchFamily="34" charset="0"/>
              </a:rPr>
              <a:t>generates the acceptance verification notification and relevant verification report</a:t>
            </a:r>
          </a:p>
          <a:p>
            <a:pPr marL="182563" indent="-182563">
              <a:buFontTx/>
              <a:buAutoNum type="arabicPeriod"/>
            </a:pPr>
            <a:r>
              <a:rPr lang="en-GB" altLang="en-US" sz="900" b="1" dirty="0">
                <a:solidFill>
                  <a:srgbClr val="003366"/>
                </a:solidFill>
                <a:latin typeface="Arial" panose="020B0604020202020204" pitchFamily="34" charset="0"/>
              </a:rPr>
              <a:t>forward the request to the service responsible of its execution</a:t>
            </a:r>
          </a:p>
        </p:txBody>
      </p:sp>
      <p:sp>
        <p:nvSpPr>
          <p:cNvPr id="14" name="Text Box 2668"/>
          <p:cNvSpPr txBox="1">
            <a:spLocks noChangeArrowheads="1"/>
          </p:cNvSpPr>
          <p:nvPr/>
        </p:nvSpPr>
        <p:spPr bwMode="auto">
          <a:xfrm>
            <a:off x="7711440" y="4340225"/>
            <a:ext cx="1292982" cy="1477328"/>
          </a:xfrm>
          <a:prstGeom prst="rect">
            <a:avLst/>
          </a:prstGeom>
          <a:solidFill>
            <a:schemeClr val="bg1">
              <a:lumMod val="85%"/>
            </a:schemeClr>
          </a:solidFill>
          <a:ln>
            <a:noFill/>
          </a:ln>
          <a:effectLst/>
        </p:spPr>
        <p:txBody>
          <a:bodyPr wrap="square">
            <a:spAutoFit/>
          </a:bodyPr>
          <a:lstStyle/>
          <a:p>
            <a:r>
              <a:rPr lang="en-GB" altLang="en-US" sz="900" b="1" dirty="0">
                <a:solidFill>
                  <a:srgbClr val="003366"/>
                </a:solidFill>
                <a:latin typeface="Arial" panose="020B0604020202020204" pitchFamily="34" charset="0"/>
              </a:rPr>
              <a:t>The Service: </a:t>
            </a:r>
          </a:p>
          <a:p>
            <a:pPr marL="182563" indent="-182563">
              <a:buFontTx/>
              <a:buAutoNum type="arabicPeriod"/>
            </a:pPr>
            <a:r>
              <a:rPr lang="en-GB" altLang="en-US" sz="900" b="1" dirty="0">
                <a:solidFill>
                  <a:srgbClr val="003366"/>
                </a:solidFill>
                <a:latin typeface="Arial" panose="020B0604020202020204" pitchFamily="34" charset="0"/>
              </a:rPr>
              <a:t>executes the request</a:t>
            </a:r>
          </a:p>
          <a:p>
            <a:pPr marL="182563" indent="-182563">
              <a:buFontTx/>
              <a:buAutoNum type="arabicPeriod"/>
            </a:pPr>
            <a:r>
              <a:rPr lang="en-GB" altLang="en-US" sz="900" b="1" dirty="0">
                <a:solidFill>
                  <a:srgbClr val="003366"/>
                </a:solidFill>
                <a:latin typeface="Arial" panose="020B0604020202020204" pitchFamily="34" charset="0"/>
              </a:rPr>
              <a:t>generates the execution verification notifications and relevant verification reports</a:t>
            </a:r>
          </a:p>
        </p:txBody>
      </p:sp>
      <p:sp>
        <p:nvSpPr>
          <p:cNvPr id="17" name="Text Box 2669"/>
          <p:cNvSpPr txBox="1">
            <a:spLocks noChangeArrowheads="1"/>
          </p:cNvSpPr>
          <p:nvPr/>
        </p:nvSpPr>
        <p:spPr bwMode="auto">
          <a:xfrm>
            <a:off x="2989035" y="5388907"/>
            <a:ext cx="2722790" cy="784830"/>
          </a:xfrm>
          <a:prstGeom prst="rect">
            <a:avLst/>
          </a:prstGeom>
          <a:solidFill>
            <a:schemeClr val="bg1">
              <a:lumMod val="85%"/>
            </a:schemeClr>
          </a:solidFill>
          <a:ln>
            <a:noFill/>
          </a:ln>
          <a:effectLst/>
        </p:spPr>
        <p:txBody>
          <a:bodyPr wrap="square">
            <a:spAutoFit/>
          </a:bodyPr>
          <a:lstStyle>
            <a:lvl1pPr marL="457200" indent="-457200" algn="l">
              <a:spcBef>
                <a:spcPct val="0%"/>
              </a:spcBef>
              <a:defRPr sz="2400">
                <a:solidFill>
                  <a:schemeClr val="tx1"/>
                </a:solidFill>
                <a:latin typeface="Times New Roman" panose="02020603050405020304" pitchFamily="18" charset="0"/>
              </a:defRPr>
            </a:lvl1pPr>
            <a:lvl2pPr marL="914400" indent="-457200" algn="l">
              <a:spcBef>
                <a:spcPct val="0%"/>
              </a:spcBef>
              <a:defRPr sz="2400">
                <a:solidFill>
                  <a:schemeClr val="tx1"/>
                </a:solidFill>
                <a:latin typeface="Times New Roman" panose="02020603050405020304" pitchFamily="18" charset="0"/>
              </a:defRPr>
            </a:lvl2pPr>
            <a:lvl3pPr marL="1371600" indent="-457200" algn="l">
              <a:spcBef>
                <a:spcPct val="0%"/>
              </a:spcBef>
              <a:defRPr sz="2400">
                <a:solidFill>
                  <a:schemeClr val="tx1"/>
                </a:solidFill>
                <a:latin typeface="Times New Roman" panose="02020603050405020304" pitchFamily="18" charset="0"/>
              </a:defRPr>
            </a:lvl3pPr>
            <a:lvl4pPr marL="1828800" indent="-457200" algn="l">
              <a:spcBef>
                <a:spcPct val="0%"/>
              </a:spcBef>
              <a:defRPr sz="2400">
                <a:solidFill>
                  <a:schemeClr val="tx1"/>
                </a:solidFill>
                <a:latin typeface="Times New Roman" panose="02020603050405020304" pitchFamily="18" charset="0"/>
              </a:defRPr>
            </a:lvl4pPr>
            <a:lvl5pPr marL="2286000" indent="-457200" algn="l">
              <a:spcBef>
                <a:spcPct val="0%"/>
              </a:spcBef>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GB" altLang="en-US" sz="900" b="1" dirty="0">
                <a:solidFill>
                  <a:srgbClr val="003366"/>
                </a:solidFill>
                <a:latin typeface="Arial" panose="020B0604020202020204" pitchFamily="34" charset="0"/>
              </a:rPr>
              <a:t>The EGSE:</a:t>
            </a:r>
          </a:p>
          <a:p>
            <a:pPr>
              <a:buFontTx/>
              <a:buAutoNum type="arabicPeriod"/>
            </a:pPr>
            <a:r>
              <a:rPr lang="en-GB" altLang="en-US" sz="900" b="1" dirty="0">
                <a:solidFill>
                  <a:srgbClr val="003366"/>
                </a:solidFill>
                <a:latin typeface="Arial" panose="020B0604020202020204" pitchFamily="34" charset="0"/>
              </a:rPr>
              <a:t>interprets the verification reports</a:t>
            </a:r>
          </a:p>
          <a:p>
            <a:pPr>
              <a:buFontTx/>
              <a:buAutoNum type="arabicPeriod"/>
            </a:pPr>
            <a:r>
              <a:rPr lang="en-GB" altLang="en-US" sz="900" b="1" dirty="0">
                <a:solidFill>
                  <a:srgbClr val="003366"/>
                </a:solidFill>
                <a:latin typeface="Arial" panose="020B0604020202020204" pitchFamily="34" charset="0"/>
              </a:rPr>
              <a:t>react to the verification reports</a:t>
            </a:r>
          </a:p>
          <a:p>
            <a:pPr>
              <a:buFontTx/>
              <a:buAutoNum type="arabicPeriod"/>
            </a:pPr>
            <a:r>
              <a:rPr lang="en-GB" altLang="en-US" sz="900" b="1" dirty="0">
                <a:solidFill>
                  <a:srgbClr val="003366"/>
                </a:solidFill>
                <a:latin typeface="Arial" panose="020B0604020202020204" pitchFamily="34" charset="0"/>
              </a:rPr>
              <a:t>routes the verification reports to the source of the request</a:t>
            </a:r>
          </a:p>
        </p:txBody>
      </p:sp>
      <p:sp>
        <p:nvSpPr>
          <p:cNvPr id="18" name="Text Box 2668"/>
          <p:cNvSpPr txBox="1">
            <a:spLocks noChangeArrowheads="1"/>
          </p:cNvSpPr>
          <p:nvPr/>
        </p:nvSpPr>
        <p:spPr bwMode="auto">
          <a:xfrm>
            <a:off x="6947582" y="5942905"/>
            <a:ext cx="2056840" cy="369332"/>
          </a:xfrm>
          <a:prstGeom prst="rect">
            <a:avLst/>
          </a:prstGeom>
          <a:solidFill>
            <a:schemeClr val="bg1">
              <a:lumMod val="85%"/>
            </a:schemeClr>
          </a:solidFill>
          <a:ln>
            <a:noFill/>
          </a:ln>
          <a:effectLst/>
        </p:spPr>
        <p:txBody>
          <a:bodyPr wrap="square">
            <a:spAutoFit/>
          </a:bodyPr>
          <a:lstStyle/>
          <a:p>
            <a:r>
              <a:rPr lang="en-GB" altLang="en-US" sz="900" b="1" dirty="0">
                <a:solidFill>
                  <a:srgbClr val="003366"/>
                </a:solidFill>
                <a:latin typeface="Arial" panose="020B0604020202020204" pitchFamily="34" charset="0"/>
              </a:rPr>
              <a:t>The verification reports are routed to the source of the request</a:t>
            </a:r>
          </a:p>
        </p:txBody>
      </p:sp>
      <p:sp>
        <p:nvSpPr>
          <p:cNvPr id="3" name="Freeform 2"/>
          <p:cNvSpPr/>
          <p:nvPr/>
        </p:nvSpPr>
        <p:spPr>
          <a:xfrm>
            <a:off x="2423160" y="3870960"/>
            <a:ext cx="678180" cy="444500"/>
          </a:xfrm>
          <a:custGeom>
            <a:avLst/>
            <a:gdLst>
              <a:gd name="connsiteX0" fmla="*/ 0 w 678180"/>
              <a:gd name="connsiteY0" fmla="*/ 444500 h 444500"/>
              <a:gd name="connsiteX1" fmla="*/ 104140 w 678180"/>
              <a:gd name="connsiteY1" fmla="*/ 332740 h 444500"/>
              <a:gd name="connsiteX2" fmla="*/ 185420 w 678180"/>
              <a:gd name="connsiteY2" fmla="*/ 266700 h 444500"/>
              <a:gd name="connsiteX3" fmla="*/ 304800 w 678180"/>
              <a:gd name="connsiteY3" fmla="*/ 200660 h 444500"/>
              <a:gd name="connsiteX4" fmla="*/ 401320 w 678180"/>
              <a:gd name="connsiteY4" fmla="*/ 142240 h 444500"/>
              <a:gd name="connsiteX5" fmla="*/ 515620 w 678180"/>
              <a:gd name="connsiteY5" fmla="*/ 73660 h 444500"/>
              <a:gd name="connsiteX6" fmla="*/ 678180 w 678180"/>
              <a:gd name="connsiteY6" fmla="*/ 0 h 444500"/>
              <a:gd name="connsiteX7" fmla="*/ 678180 w 678180"/>
              <a:gd name="connsiteY7" fmla="*/ 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180" h="444500">
                <a:moveTo>
                  <a:pt x="0" y="444500"/>
                </a:moveTo>
                <a:cubicBezTo>
                  <a:pt x="36618" y="403436"/>
                  <a:pt x="73237" y="362373"/>
                  <a:pt x="104140" y="332740"/>
                </a:cubicBezTo>
                <a:cubicBezTo>
                  <a:pt x="135043" y="303107"/>
                  <a:pt x="151977" y="288713"/>
                  <a:pt x="185420" y="266700"/>
                </a:cubicBezTo>
                <a:cubicBezTo>
                  <a:pt x="218863" y="244687"/>
                  <a:pt x="268817" y="221403"/>
                  <a:pt x="304800" y="200660"/>
                </a:cubicBezTo>
                <a:cubicBezTo>
                  <a:pt x="340783" y="179917"/>
                  <a:pt x="401320" y="142240"/>
                  <a:pt x="401320" y="142240"/>
                </a:cubicBezTo>
                <a:cubicBezTo>
                  <a:pt x="436457" y="121073"/>
                  <a:pt x="469477" y="97367"/>
                  <a:pt x="515620" y="73660"/>
                </a:cubicBezTo>
                <a:cubicBezTo>
                  <a:pt x="561763" y="49953"/>
                  <a:pt x="678180" y="0"/>
                  <a:pt x="678180" y="0"/>
                </a:cubicBezTo>
                <a:lnTo>
                  <a:pt x="678180" y="0"/>
                </a:lnTo>
              </a:path>
            </a:pathLst>
          </a:custGeom>
          <a:noFill/>
          <a:ln>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flipV="1">
            <a:off x="3883660" y="3777456"/>
            <a:ext cx="726440" cy="528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945380" y="3830320"/>
            <a:ext cx="766445" cy="3454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81570" y="1692568"/>
            <a:ext cx="2557110" cy="1061829"/>
          </a:xfrm>
          <a:prstGeom prst="rect">
            <a:avLst/>
          </a:prstGeom>
          <a:solidFill>
            <a:schemeClr val="bg1">
              <a:lumMod val="85%"/>
            </a:schemeClr>
          </a:solidFill>
        </p:spPr>
        <p:txBody>
          <a:bodyPr wrap="square" rtlCol="0">
            <a:spAutoFit/>
          </a:bodyPr>
          <a:lstStyle/>
          <a:p>
            <a:r>
              <a:rPr lang="en-GB" altLang="en-US" sz="900" b="1" dirty="0">
                <a:solidFill>
                  <a:srgbClr val="003366"/>
                </a:solidFill>
                <a:latin typeface="Arial" panose="020B0604020202020204" pitchFamily="34" charset="0"/>
              </a:rPr>
              <a:t>The EGSE:</a:t>
            </a:r>
          </a:p>
          <a:p>
            <a:pPr marL="182563" indent="-182563">
              <a:buFontTx/>
              <a:buAutoNum type="arabicPeriod"/>
            </a:pPr>
            <a:r>
              <a:rPr lang="en-GB" altLang="en-US" sz="900" b="1" dirty="0">
                <a:solidFill>
                  <a:srgbClr val="003366"/>
                </a:solidFill>
                <a:latin typeface="Arial" panose="020B0604020202020204" pitchFamily="34" charset="0"/>
              </a:rPr>
              <a:t>verifies that the request’s arguments are within the expected ranges</a:t>
            </a:r>
          </a:p>
          <a:p>
            <a:pPr marL="182563" indent="-182563">
              <a:buFontTx/>
              <a:buAutoNum type="arabicPeriod"/>
            </a:pPr>
            <a:r>
              <a:rPr lang="en-GB" altLang="en-US" sz="900" b="1" dirty="0">
                <a:solidFill>
                  <a:srgbClr val="003366"/>
                </a:solidFill>
                <a:latin typeface="Arial" panose="020B0604020202020204" pitchFamily="34" charset="0"/>
              </a:rPr>
              <a:t>verifies that the preconditions are met prior to releasing the command</a:t>
            </a:r>
          </a:p>
          <a:p>
            <a:pPr marL="182563" indent="-182563">
              <a:buFontTx/>
              <a:buAutoNum type="arabicPeriod"/>
            </a:pPr>
            <a:r>
              <a:rPr lang="en-GB" altLang="en-US" sz="900" b="1" dirty="0">
                <a:solidFill>
                  <a:srgbClr val="003366"/>
                </a:solidFill>
                <a:latin typeface="Arial" panose="020B0604020202020204" pitchFamily="34" charset="0"/>
              </a:rPr>
              <a:t>encodes the request into a TC Packet or a SCOE command</a:t>
            </a:r>
          </a:p>
        </p:txBody>
      </p:sp>
      <p:sp>
        <p:nvSpPr>
          <p:cNvPr id="6" name="Oval 5"/>
          <p:cNvSpPr/>
          <p:nvPr/>
        </p:nvSpPr>
        <p:spPr>
          <a:xfrm>
            <a:off x="3362082" y="3777456"/>
            <a:ext cx="389847" cy="337344"/>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7069204" y="3294060"/>
            <a:ext cx="622150" cy="765433"/>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7176114" y="3588262"/>
            <a:ext cx="373262" cy="358140"/>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10"/>
          <p:cNvSpPr>
            <a:spLocks/>
          </p:cNvSpPr>
          <p:nvPr/>
        </p:nvSpPr>
        <p:spPr bwMode="auto">
          <a:xfrm>
            <a:off x="5841361" y="3642201"/>
            <a:ext cx="1571625" cy="579437"/>
          </a:xfrm>
          <a:custGeom>
            <a:avLst/>
            <a:gdLst>
              <a:gd name="T0" fmla="*/ 990 w 990"/>
              <a:gd name="T1" fmla="*/ 0 h 365"/>
              <a:gd name="T2" fmla="*/ 471 w 990"/>
              <a:gd name="T3" fmla="*/ 235 h 365"/>
              <a:gd name="T4" fmla="*/ 480 w 990"/>
              <a:gd name="T5" fmla="*/ 171 h 365"/>
              <a:gd name="T6" fmla="*/ 0 w 990"/>
              <a:gd name="T7" fmla="*/ 365 h 365"/>
              <a:gd name="T8" fmla="*/ 519 w 990"/>
              <a:gd name="T9" fmla="*/ 130 h 365"/>
              <a:gd name="T10" fmla="*/ 510 w 990"/>
              <a:gd name="T11" fmla="*/ 194 h 365"/>
              <a:gd name="T12" fmla="*/ 990 w 990"/>
              <a:gd name="T13" fmla="*/ 0 h 365"/>
            </a:gdLst>
            <a:ahLst/>
            <a:cxnLst>
              <a:cxn ang="0">
                <a:pos x="T0" y="T1"/>
              </a:cxn>
              <a:cxn ang="0">
                <a:pos x="T2" y="T3"/>
              </a:cxn>
              <a:cxn ang="0">
                <a:pos x="T4" y="T5"/>
              </a:cxn>
              <a:cxn ang="0">
                <a:pos x="T6" y="T7"/>
              </a:cxn>
              <a:cxn ang="0">
                <a:pos x="T8" y="T9"/>
              </a:cxn>
              <a:cxn ang="0">
                <a:pos x="T10" y="T11"/>
              </a:cxn>
              <a:cxn ang="0">
                <a:pos x="T12" y="T13"/>
              </a:cxn>
            </a:cxnLst>
            <a:rect l="0" t="0" r="r" b="b"/>
            <a:pathLst>
              <a:path w="990" h="365">
                <a:moveTo>
                  <a:pt x="990" y="0"/>
                </a:moveTo>
                <a:lnTo>
                  <a:pt x="471" y="235"/>
                </a:lnTo>
                <a:lnTo>
                  <a:pt x="480" y="171"/>
                </a:lnTo>
                <a:lnTo>
                  <a:pt x="0" y="365"/>
                </a:lnTo>
                <a:lnTo>
                  <a:pt x="519" y="130"/>
                </a:lnTo>
                <a:lnTo>
                  <a:pt x="510" y="194"/>
                </a:lnTo>
                <a:lnTo>
                  <a:pt x="990" y="0"/>
                </a:lnTo>
                <a:close/>
              </a:path>
            </a:pathLst>
          </a:custGeom>
          <a:solidFill>
            <a:srgbClr val="FF0000"/>
          </a:solidFill>
          <a:ln>
            <a:noFill/>
          </a:ln>
          <a:extLst>
            <a:ext uri="{91240B29-F687-4F45-9708-019B960494DF}">
              <a14:hiddenLine xmlns:a14="http://schemas.microsoft.com/office/drawing/2010/main" w="1651" cap="rnd">
                <a:solidFill>
                  <a:srgbClr val="000000"/>
                </a:solidFill>
                <a:prstDash val="solid"/>
                <a:round/>
                <a:headEnd/>
                <a:tailEnd/>
              </a14:hiddenLine>
            </a:ext>
          </a:extLst>
        </p:spPr>
        <p:txBody>
          <a:bodyPr/>
          <a:lstStyle/>
          <a:p>
            <a:pPr algn="ctr">
              <a:spcBef>
                <a:spcPct val="50%"/>
              </a:spcBef>
            </a:pPr>
            <a:endParaRPr lang="en-GB" sz="1000" b="1" dirty="0">
              <a:solidFill>
                <a:srgbClr val="003366"/>
              </a:solidFill>
              <a:latin typeface="Arial" panose="020B0604020202020204" pitchFamily="34" charset="0"/>
            </a:endParaRPr>
          </a:p>
        </p:txBody>
      </p:sp>
    </p:spTree>
    <p:extLst>
      <p:ext uri="{BB962C8B-B14F-4D97-AF65-F5344CB8AC3E}">
        <p14:creationId xmlns:p14="http://schemas.microsoft.com/office/powerpoint/2010/main" val="213742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
                                          <p:val>
                                            <p:strVal val="#ppt_w"/>
                                          </p:val>
                                        </p:tav>
                                      </p:tavLst>
                                    </p:anim>
                                    <p:anim calcmode="lin" valueType="num">
                                      <p:cBhvr>
                                        <p:cTn id="8" dur="500" fill="hold"/>
                                        <p:tgtEl>
                                          <p:spTgt spid="10"/>
                                        </p:tgtEl>
                                        <p:attrNameLst>
                                          <p:attrName>ppt_h</p:attrName>
                                        </p:attrNameLst>
                                      </p:cBhvr>
                                      <p:tavLst>
                                        <p:tav tm="0%">
                                          <p:val>
                                            <p:fltVal val="0"/>
                                          </p:val>
                                        </p:tav>
                                        <p:tav tm="1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
                                          <p:val>
                                            <p:strVal val="#ppt_w"/>
                                          </p:val>
                                        </p:tav>
                                      </p:tavLst>
                                    </p:anim>
                                    <p:anim calcmode="lin" valueType="num">
                                      <p:cBhvr>
                                        <p:cTn id="13" dur="500" fill="hold"/>
                                        <p:tgtEl>
                                          <p:spTgt spid="3"/>
                                        </p:tgtEl>
                                        <p:attrNameLst>
                                          <p:attrName>ppt_h</p:attrName>
                                        </p:attrNameLst>
                                      </p:cBhvr>
                                      <p:tavLst>
                                        <p:tav tm="0%">
                                          <p:val>
                                            <p:fltVal val="0"/>
                                          </p:val>
                                        </p:tav>
                                        <p:tav tm="1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7" presetClass="emph" presetSubtype="6" repeatCount="indefinite" fill="hold" nodeType="afterEffect">
                                  <p:stCondLst>
                                    <p:cond delay="0"/>
                                  </p:stCondLst>
                                  <p:endCondLst>
                                    <p:cond evt="onNext" delay="0">
                                      <p:tgtEl>
                                        <p:sldTgt/>
                                      </p:tgtEl>
                                    </p:cond>
                                  </p:endCondLst>
                                  <p:childTnLst>
                                    <p:animClr clrSpc="hsl" dir="cw">
                                      <p:cBhvr>
                                        <p:cTn id="17" dur="500" fill="hold"/>
                                        <p:tgtEl>
                                          <p:spTgt spid="3"/>
                                        </p:tgtEl>
                                        <p:attrNameLst>
                                          <p:attrName>stroke.color</p:attrName>
                                        </p:attrNameLst>
                                      </p:cBhvr>
                                      <p:to>
                                        <a:srgbClr val="FF0000"/>
                                      </p:to>
                                    </p:animClr>
                                    <p:set>
                                      <p:cBhvr>
                                        <p:cTn id="18" dur="500" fill="hold"/>
                                        <p:tgtEl>
                                          <p:spTgt spid="3"/>
                                        </p:tgtEl>
                                        <p:attrNameLst>
                                          <p:attrName>stroke.on</p:attrName>
                                        </p:attrNameLst>
                                      </p:cBhvr>
                                      <p:to>
                                        <p:strVal val="tru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53" presetClass="exit" presetSubtype="32" fill="hold" grpId="1" nodeType="clickEffect">
                                  <p:stCondLst>
                                    <p:cond delay="0"/>
                                  </p:stCondLst>
                                  <p:childTnLst>
                                    <p:anim calcmode="lin" valueType="num">
                                      <p:cBhvr>
                                        <p:cTn id="22" dur="500"/>
                                        <p:tgtEl>
                                          <p:spTgt spid="3"/>
                                        </p:tgtEl>
                                        <p:attrNameLst>
                                          <p:attrName>ppt_w</p:attrName>
                                        </p:attrNameLst>
                                      </p:cBhvr>
                                      <p:tavLst>
                                        <p:tav tm="0%">
                                          <p:val>
                                            <p:strVal val="ppt_w"/>
                                          </p:val>
                                        </p:tav>
                                        <p:tav tm="100%">
                                          <p:val>
                                            <p:fltVal val="0"/>
                                          </p:val>
                                        </p:tav>
                                      </p:tavLst>
                                    </p:anim>
                                    <p:anim calcmode="lin" valueType="num">
                                      <p:cBhvr>
                                        <p:cTn id="23" dur="500"/>
                                        <p:tgtEl>
                                          <p:spTgt spid="3"/>
                                        </p:tgtEl>
                                        <p:attrNameLst>
                                          <p:attrName>ppt_h</p:attrName>
                                        </p:attrNameLst>
                                      </p:cBhvr>
                                      <p:tavLst>
                                        <p:tav tm="0%">
                                          <p:val>
                                            <p:strVal val="ppt_h"/>
                                          </p:val>
                                        </p:tav>
                                        <p:tav tm="100%">
                                          <p:val>
                                            <p:fltVal val="0"/>
                                          </p:val>
                                        </p:tav>
                                      </p:tavLst>
                                    </p:anim>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
                                          <p:val>
                                            <p:strVal val="#ppt_x"/>
                                          </p:val>
                                        </p:tav>
                                      </p:tavLst>
                                    </p:anim>
                                    <p:anim calcmode="lin" valueType="num">
                                      <p:cBhvr additive="base">
                                        <p:cTn id="29" dur="500" fill="hold"/>
                                        <p:tgtEl>
                                          <p:spTgt spid="4"/>
                                        </p:tgtEl>
                                        <p:attrNameLst>
                                          <p:attrName>ppt_y</p:attrName>
                                        </p:attrNameLst>
                                      </p:cBhvr>
                                      <p:tavLst>
                                        <p:tav tm="0%">
                                          <p:val>
                                            <p:strVal val="1+#ppt_h/2"/>
                                          </p:val>
                                        </p:tav>
                                        <p:tav tm="1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par>
                          <p:cTn id="32" fill="hold">
                            <p:stCondLst>
                              <p:cond delay="500"/>
                            </p:stCondLst>
                            <p:childTnLst>
                              <p:par>
                                <p:cTn id="33" presetID="7" presetClass="emph" presetSubtype="10" repeatCount="indefinite" fill="hold" nodeType="afterEffect">
                                  <p:stCondLst>
                                    <p:cond delay="0"/>
                                  </p:stCondLst>
                                  <p:endCondLst>
                                    <p:cond evt="onNext" delay="0">
                                      <p:tgtEl>
                                        <p:sldTgt/>
                                      </p:tgtEl>
                                    </p:cond>
                                  </p:endCondLst>
                                  <p:childTnLst>
                                    <p:animClr clrSpc="hsl" dir="ccw">
                                      <p:cBhvr>
                                        <p:cTn id="34" dur="1000" fill="hold"/>
                                        <p:tgtEl>
                                          <p:spTgt spid="6"/>
                                        </p:tgtEl>
                                        <p:attrNameLst>
                                          <p:attrName>stroke.color</p:attrName>
                                        </p:attrNameLst>
                                      </p:cBhvr>
                                      <p:to>
                                        <a:srgbClr val="FC1010"/>
                                      </p:to>
                                    </p:animClr>
                                    <p:set>
                                      <p:cBhvr>
                                        <p:cTn id="35" dur="1000" fill="hold"/>
                                        <p:tgtEl>
                                          <p:spTgt spid="6"/>
                                        </p:tgtEl>
                                        <p:attrNameLst>
                                          <p:attrName>stroke.on</p:attrName>
                                        </p:attrNameLst>
                                      </p:cBhvr>
                                      <p:to>
                                        <p:strVal val="tru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
                                          <p:val>
                                            <p:strVal val="#ppt_x"/>
                                          </p:val>
                                        </p:tav>
                                      </p:tavLst>
                                    </p:anim>
                                    <p:anim calcmode="lin" valueType="num">
                                      <p:cBhvr additive="base">
                                        <p:cTn id="41" dur="500" fill="hold"/>
                                        <p:tgtEl>
                                          <p:spTgt spid="11"/>
                                        </p:tgtEl>
                                        <p:attrNameLst>
                                          <p:attrName>ppt_y</p:attrName>
                                        </p:attrNameLst>
                                      </p:cBhvr>
                                      <p:tavLst>
                                        <p:tav tm="0%">
                                          <p:val>
                                            <p:strVal val="1+#ppt_h/2"/>
                                          </p:val>
                                        </p:tav>
                                        <p:tav tm="100%">
                                          <p:val>
                                            <p:strVal val="#ppt_y"/>
                                          </p:val>
                                        </p:tav>
                                      </p:tavLst>
                                    </p:anim>
                                  </p:childTnLst>
                                </p:cTn>
                              </p:par>
                              <p:par>
                                <p:cTn id="42" presetID="53" presetClass="exit" presetSubtype="32" fill="hold" grpId="1" nodeType="withEffect">
                                  <p:stCondLst>
                                    <p:cond delay="0"/>
                                  </p:stCondLst>
                                  <p:childTnLst>
                                    <p:anim calcmode="lin" valueType="num">
                                      <p:cBhvr>
                                        <p:cTn id="43" dur="500"/>
                                        <p:tgtEl>
                                          <p:spTgt spid="6"/>
                                        </p:tgtEl>
                                        <p:attrNameLst>
                                          <p:attrName>ppt_w</p:attrName>
                                        </p:attrNameLst>
                                      </p:cBhvr>
                                      <p:tavLst>
                                        <p:tav tm="0%">
                                          <p:val>
                                            <p:strVal val="ppt_w"/>
                                          </p:val>
                                        </p:tav>
                                        <p:tav tm="100%">
                                          <p:val>
                                            <p:fltVal val="0"/>
                                          </p:val>
                                        </p:tav>
                                      </p:tavLst>
                                    </p:anim>
                                    <p:anim calcmode="lin" valueType="num">
                                      <p:cBhvr>
                                        <p:cTn id="44" dur="500"/>
                                        <p:tgtEl>
                                          <p:spTgt spid="6"/>
                                        </p:tgtEl>
                                        <p:attrNameLst>
                                          <p:attrName>ppt_h</p:attrName>
                                        </p:attrNameLst>
                                      </p:cBhvr>
                                      <p:tavLst>
                                        <p:tav tm="0%">
                                          <p:val>
                                            <p:strVal val="ppt_h"/>
                                          </p:val>
                                        </p:tav>
                                        <p:tav tm="100%">
                                          <p:val>
                                            <p:fltVal val="0"/>
                                          </p:val>
                                        </p:tav>
                                      </p:tavLst>
                                    </p:anim>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7" presetClass="emph" presetSubtype="10" repeatCount="indefinite" fill="hold" nodeType="withEffect">
                                  <p:stCondLst>
                                    <p:cond delay="0"/>
                                  </p:stCondLst>
                                  <p:endCondLst>
                                    <p:cond evt="onNext" delay="0">
                                      <p:tgtEl>
                                        <p:sldTgt/>
                                      </p:tgtEl>
                                    </p:cond>
                                  </p:endCondLst>
                                  <p:childTnLst>
                                    <p:animClr clrSpc="hsl" dir="ccw">
                                      <p:cBhvr>
                                        <p:cTn id="50" dur="500" fill="hold"/>
                                        <p:tgtEl>
                                          <p:spTgt spid="9"/>
                                        </p:tgtEl>
                                        <p:attrNameLst>
                                          <p:attrName>stroke.color</p:attrName>
                                        </p:attrNameLst>
                                      </p:cBhvr>
                                      <p:to>
                                        <a:srgbClr val="FC1010"/>
                                      </p:to>
                                    </p:animClr>
                                    <p:set>
                                      <p:cBhvr>
                                        <p:cTn id="51" dur="500" fill="hold"/>
                                        <p:tgtEl>
                                          <p:spTgt spid="9"/>
                                        </p:tgtEl>
                                        <p:attrNameLst>
                                          <p:attrName>stroke.on</p:attrName>
                                        </p:attrNameLst>
                                      </p:cBhvr>
                                      <p:to>
                                        <p:strVal val="true"/>
                                      </p:to>
                                    </p:se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7" presetClass="emph" presetSubtype="10" repeatCount="indefinite" fill="hold" nodeType="withEffect">
                                  <p:stCondLst>
                                    <p:cond delay="0"/>
                                  </p:stCondLst>
                                  <p:endCondLst>
                                    <p:cond evt="onNext" delay="0">
                                      <p:tgtEl>
                                        <p:sldTgt/>
                                      </p:tgtEl>
                                    </p:cond>
                                  </p:endCondLst>
                                  <p:childTnLst>
                                    <p:animClr clrSpc="hsl" dir="ccw">
                                      <p:cBhvr>
                                        <p:cTn id="56" dur="500" fill="hold"/>
                                        <p:tgtEl>
                                          <p:spTgt spid="25"/>
                                        </p:tgtEl>
                                        <p:attrNameLst>
                                          <p:attrName>stroke.color</p:attrName>
                                        </p:attrNameLst>
                                      </p:cBhvr>
                                      <p:to>
                                        <a:srgbClr val="FC1010"/>
                                      </p:to>
                                    </p:animClr>
                                    <p:set>
                                      <p:cBhvr>
                                        <p:cTn id="57" dur="500" fill="hold"/>
                                        <p:tgtEl>
                                          <p:spTgt spid="25"/>
                                        </p:tgtEl>
                                        <p:attrNameLst>
                                          <p:attrName>stroke.on</p:attrName>
                                        </p:attrNameLst>
                                      </p:cBhvr>
                                      <p:to>
                                        <p:strVal val="true"/>
                                      </p:to>
                                    </p:set>
                                  </p:childTnLst>
                                </p:cTn>
                              </p:par>
                            </p:childTnLst>
                          </p:cTn>
                        </p:par>
                        <p:par>
                          <p:cTn id="58" fill="hold">
                            <p:stCondLst>
                              <p:cond delay="1000"/>
                            </p:stCondLst>
                            <p:childTnLst>
                              <p:par>
                                <p:cTn id="59" presetID="53" presetClass="entr" presetSubtype="0"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
                                          <p:val>
                                            <p:strVal val="#ppt_w"/>
                                          </p:val>
                                        </p:tav>
                                      </p:tavLst>
                                    </p:anim>
                                    <p:anim calcmode="lin" valueType="num">
                                      <p:cBhvr>
                                        <p:cTn id="62" dur="500" fill="hold"/>
                                        <p:tgtEl>
                                          <p:spTgt spid="30"/>
                                        </p:tgtEl>
                                        <p:attrNameLst>
                                          <p:attrName>ppt_h</p:attrName>
                                        </p:attrNameLst>
                                      </p:cBhvr>
                                      <p:tavLst>
                                        <p:tav tm="0%">
                                          <p:val>
                                            <p:fltVal val="0"/>
                                          </p:val>
                                        </p:tav>
                                        <p:tav tm="100%">
                                          <p:val>
                                            <p:strVal val="#ppt_h"/>
                                          </p:val>
                                        </p:tav>
                                      </p:tavLst>
                                    </p:anim>
                                    <p:animEffect transition="in" filter="fade">
                                      <p:cBhvr>
                                        <p:cTn id="63" dur="500"/>
                                        <p:tgtEl>
                                          <p:spTgt spid="30"/>
                                        </p:tgtEl>
                                      </p:cBhvr>
                                    </p:animEffect>
                                  </p:childTnLst>
                                </p:cTn>
                              </p:par>
                              <p:par>
                                <p:cTn id="64" presetID="1" presetClass="emph" presetSubtype="10" repeatCount="indefinite" fill="hold" nodeType="withEffect">
                                  <p:stCondLst>
                                    <p:cond delay="0"/>
                                  </p:stCondLst>
                                  <p:endCondLst>
                                    <p:cond evt="onNext" delay="0">
                                      <p:tgtEl>
                                        <p:sldTgt/>
                                      </p:tgtEl>
                                    </p:cond>
                                  </p:endCondLst>
                                  <p:childTnLst>
                                    <p:animClr clrSpc="hsl" dir="ccw">
                                      <p:cBhvr>
                                        <p:cTn id="65" dur="500" fill="hold"/>
                                        <p:tgtEl>
                                          <p:spTgt spid="30"/>
                                        </p:tgtEl>
                                        <p:attrNameLst>
                                          <p:attrName>fillcolor</p:attrName>
                                        </p:attrNameLst>
                                      </p:cBhvr>
                                      <p:to>
                                        <a:srgbClr val="FC1010"/>
                                      </p:to>
                                    </p:animClr>
                                    <p:set>
                                      <p:cBhvr>
                                        <p:cTn id="66" dur="500" fill="hold"/>
                                        <p:tgtEl>
                                          <p:spTgt spid="30"/>
                                        </p:tgtEl>
                                        <p:attrNameLst>
                                          <p:attrName>fill.type</p:attrName>
                                        </p:attrNameLst>
                                      </p:cBhvr>
                                      <p:to>
                                        <p:strVal val="solid"/>
                                      </p:to>
                                    </p:set>
                                    <p:set>
                                      <p:cBhvr>
                                        <p:cTn id="67" dur="500" fill="hold"/>
                                        <p:tgtEl>
                                          <p:spTgt spid="30"/>
                                        </p:tgtEl>
                                        <p:attrNameLst>
                                          <p:attrName>fill.on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500" fill="hold"/>
                                        <p:tgtEl>
                                          <p:spTgt spid="13"/>
                                        </p:tgtEl>
                                        <p:attrNameLst>
                                          <p:attrName>ppt_x</p:attrName>
                                        </p:attrNameLst>
                                      </p:cBhvr>
                                      <p:tavLst>
                                        <p:tav tm="0%">
                                          <p:val>
                                            <p:strVal val="#ppt_x"/>
                                          </p:val>
                                        </p:tav>
                                        <p:tav tm="100%">
                                          <p:val>
                                            <p:strVal val="#ppt_x"/>
                                          </p:val>
                                        </p:tav>
                                      </p:tavLst>
                                    </p:anim>
                                    <p:anim calcmode="lin" valueType="num">
                                      <p:cBhvr additive="base">
                                        <p:cTn id="73" dur="500" fill="hold"/>
                                        <p:tgtEl>
                                          <p:spTgt spid="13"/>
                                        </p:tgtEl>
                                        <p:attrNameLst>
                                          <p:attrName>ppt_y</p:attrName>
                                        </p:attrNameLst>
                                      </p:cBhvr>
                                      <p:tavLst>
                                        <p:tav tm="0%">
                                          <p:val>
                                            <p:strVal val="1+#ppt_h/2"/>
                                          </p:val>
                                        </p:tav>
                                        <p:tav tm="100%">
                                          <p:val>
                                            <p:strVal val="#ppt_y"/>
                                          </p:val>
                                        </p:tav>
                                      </p:tavLst>
                                    </p:anim>
                                  </p:childTnLst>
                                </p:cTn>
                              </p:par>
                              <p:par>
                                <p:cTn id="74" presetID="53" presetClass="exit" presetSubtype="32" fill="hold" nodeType="withEffect">
                                  <p:stCondLst>
                                    <p:cond delay="0"/>
                                  </p:stCondLst>
                                  <p:childTnLst>
                                    <p:anim calcmode="lin" valueType="num">
                                      <p:cBhvr>
                                        <p:cTn id="75" dur="500"/>
                                        <p:tgtEl>
                                          <p:spTgt spid="9"/>
                                        </p:tgtEl>
                                        <p:attrNameLst>
                                          <p:attrName>ppt_w</p:attrName>
                                        </p:attrNameLst>
                                      </p:cBhvr>
                                      <p:tavLst>
                                        <p:tav tm="0%">
                                          <p:val>
                                            <p:strVal val="ppt_w"/>
                                          </p:val>
                                        </p:tav>
                                        <p:tav tm="100%">
                                          <p:val>
                                            <p:fltVal val="0"/>
                                          </p:val>
                                        </p:tav>
                                      </p:tavLst>
                                    </p:anim>
                                    <p:anim calcmode="lin" valueType="num">
                                      <p:cBhvr>
                                        <p:cTn id="76" dur="500"/>
                                        <p:tgtEl>
                                          <p:spTgt spid="9"/>
                                        </p:tgtEl>
                                        <p:attrNameLst>
                                          <p:attrName>ppt_h</p:attrName>
                                        </p:attrNameLst>
                                      </p:cBhvr>
                                      <p:tavLst>
                                        <p:tav tm="0%">
                                          <p:val>
                                            <p:strVal val="ppt_h"/>
                                          </p:val>
                                        </p:tav>
                                        <p:tav tm="100%">
                                          <p:val>
                                            <p:fltVal val="0"/>
                                          </p:val>
                                        </p:tav>
                                      </p:tavLst>
                                    </p:anim>
                                    <p:animEffect transition="out" filter="fade">
                                      <p:cBhvr>
                                        <p:cTn id="77" dur="500"/>
                                        <p:tgtEl>
                                          <p:spTgt spid="9"/>
                                        </p:tgtEl>
                                      </p:cBhvr>
                                    </p:animEffect>
                                    <p:set>
                                      <p:cBhvr>
                                        <p:cTn id="78" dur="1" fill="hold">
                                          <p:stCondLst>
                                            <p:cond delay="499"/>
                                          </p:stCondLst>
                                        </p:cTn>
                                        <p:tgtEl>
                                          <p:spTgt spid="9"/>
                                        </p:tgtEl>
                                        <p:attrNameLst>
                                          <p:attrName>style.visibility</p:attrName>
                                        </p:attrNameLst>
                                      </p:cBhvr>
                                      <p:to>
                                        <p:strVal val="hidden"/>
                                      </p:to>
                                    </p:set>
                                  </p:childTnLst>
                                </p:cTn>
                              </p:par>
                              <p:par>
                                <p:cTn id="79" presetID="53" presetClass="exit" presetSubtype="32" fill="hold" nodeType="withEffect">
                                  <p:stCondLst>
                                    <p:cond delay="0"/>
                                  </p:stCondLst>
                                  <p:childTnLst>
                                    <p:anim calcmode="lin" valueType="num">
                                      <p:cBhvr>
                                        <p:cTn id="80" dur="500"/>
                                        <p:tgtEl>
                                          <p:spTgt spid="25"/>
                                        </p:tgtEl>
                                        <p:attrNameLst>
                                          <p:attrName>ppt_w</p:attrName>
                                        </p:attrNameLst>
                                      </p:cBhvr>
                                      <p:tavLst>
                                        <p:tav tm="0%">
                                          <p:val>
                                            <p:strVal val="ppt_w"/>
                                          </p:val>
                                        </p:tav>
                                        <p:tav tm="100%">
                                          <p:val>
                                            <p:fltVal val="0"/>
                                          </p:val>
                                        </p:tav>
                                      </p:tavLst>
                                    </p:anim>
                                    <p:anim calcmode="lin" valueType="num">
                                      <p:cBhvr>
                                        <p:cTn id="81" dur="500"/>
                                        <p:tgtEl>
                                          <p:spTgt spid="25"/>
                                        </p:tgtEl>
                                        <p:attrNameLst>
                                          <p:attrName>ppt_h</p:attrName>
                                        </p:attrNameLst>
                                      </p:cBhvr>
                                      <p:tavLst>
                                        <p:tav tm="0%">
                                          <p:val>
                                            <p:strVal val="ppt_h"/>
                                          </p:val>
                                        </p:tav>
                                        <p:tav tm="100%">
                                          <p:val>
                                            <p:fltVal val="0"/>
                                          </p:val>
                                        </p:tav>
                                      </p:tavLst>
                                    </p:anim>
                                    <p:animEffect transition="out" filter="fade">
                                      <p:cBhvr>
                                        <p:cTn id="82" dur="500"/>
                                        <p:tgtEl>
                                          <p:spTgt spid="25"/>
                                        </p:tgtEl>
                                      </p:cBhvr>
                                    </p:animEffect>
                                    <p:set>
                                      <p:cBhvr>
                                        <p:cTn id="83" dur="1" fill="hold">
                                          <p:stCondLst>
                                            <p:cond delay="499"/>
                                          </p:stCondLst>
                                        </p:cTn>
                                        <p:tgtEl>
                                          <p:spTgt spid="25"/>
                                        </p:tgtEl>
                                        <p:attrNameLst>
                                          <p:attrName>style.visibility</p:attrName>
                                        </p:attrNameLst>
                                      </p:cBhvr>
                                      <p:to>
                                        <p:strVal val="hidden"/>
                                      </p:to>
                                    </p:set>
                                  </p:childTnLst>
                                </p:cTn>
                              </p:par>
                              <p:par>
                                <p:cTn id="84" presetID="53" presetClass="exit" presetSubtype="32" fill="hold" grpId="1" nodeType="withEffect">
                                  <p:stCondLst>
                                    <p:cond delay="0"/>
                                  </p:stCondLst>
                                  <p:childTnLst>
                                    <p:anim calcmode="lin" valueType="num">
                                      <p:cBhvr>
                                        <p:cTn id="85" dur="500"/>
                                        <p:tgtEl>
                                          <p:spTgt spid="30"/>
                                        </p:tgtEl>
                                        <p:attrNameLst>
                                          <p:attrName>ppt_w</p:attrName>
                                        </p:attrNameLst>
                                      </p:cBhvr>
                                      <p:tavLst>
                                        <p:tav tm="0%">
                                          <p:val>
                                            <p:strVal val="ppt_w"/>
                                          </p:val>
                                        </p:tav>
                                        <p:tav tm="100%">
                                          <p:val>
                                            <p:fltVal val="0"/>
                                          </p:val>
                                        </p:tav>
                                      </p:tavLst>
                                    </p:anim>
                                    <p:anim calcmode="lin" valueType="num">
                                      <p:cBhvr>
                                        <p:cTn id="86" dur="500"/>
                                        <p:tgtEl>
                                          <p:spTgt spid="30"/>
                                        </p:tgtEl>
                                        <p:attrNameLst>
                                          <p:attrName>ppt_h</p:attrName>
                                        </p:attrNameLst>
                                      </p:cBhvr>
                                      <p:tavLst>
                                        <p:tav tm="0%">
                                          <p:val>
                                            <p:strVal val="ppt_h"/>
                                          </p:val>
                                        </p:tav>
                                        <p:tav tm="100%">
                                          <p:val>
                                            <p:fltVal val="0"/>
                                          </p:val>
                                        </p:tav>
                                      </p:tavLst>
                                    </p:anim>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par>
                          <p:cTn id="91" fill="hold">
                            <p:stCondLst>
                              <p:cond delay="500"/>
                            </p:stCondLst>
                            <p:childTnLst>
                              <p:par>
                                <p:cTn id="92" presetID="7" presetClass="emph" presetSubtype="10" repeatCount="indefinite" fill="hold" nodeType="afterEffect">
                                  <p:stCondLst>
                                    <p:cond delay="0"/>
                                  </p:stCondLst>
                                  <p:endCondLst>
                                    <p:cond evt="onNext" delay="0">
                                      <p:tgtEl>
                                        <p:sldTgt/>
                                      </p:tgtEl>
                                    </p:cond>
                                  </p:endCondLst>
                                  <p:childTnLst>
                                    <p:animClr clrSpc="hsl" dir="ccw">
                                      <p:cBhvr>
                                        <p:cTn id="93" dur="1000" fill="hold"/>
                                        <p:tgtEl>
                                          <p:spTgt spid="20"/>
                                        </p:tgtEl>
                                        <p:attrNameLst>
                                          <p:attrName>stroke.color</p:attrName>
                                        </p:attrNameLst>
                                      </p:cBhvr>
                                      <p:to>
                                        <a:srgbClr val="FC1010"/>
                                      </p:to>
                                    </p:animClr>
                                    <p:set>
                                      <p:cBhvr>
                                        <p:cTn id="94" dur="1000" fill="hold"/>
                                        <p:tgtEl>
                                          <p:spTgt spid="20"/>
                                        </p:tgtEl>
                                        <p:attrNameLst>
                                          <p:attrName>stroke.on</p:attrName>
                                        </p:attrNameLst>
                                      </p:cBhvr>
                                      <p:to>
                                        <p:strVal val="tru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4"/>
                                        </p:tgtEl>
                                        <p:attrNameLst>
                                          <p:attrName>style.visibility</p:attrName>
                                        </p:attrNameLst>
                                      </p:cBhvr>
                                      <p:to>
                                        <p:strVal val="visible"/>
                                      </p:to>
                                    </p:set>
                                    <p:anim calcmode="lin" valueType="num">
                                      <p:cBhvr additive="base">
                                        <p:cTn id="99" dur="500" fill="hold"/>
                                        <p:tgtEl>
                                          <p:spTgt spid="14"/>
                                        </p:tgtEl>
                                        <p:attrNameLst>
                                          <p:attrName>ppt_x</p:attrName>
                                        </p:attrNameLst>
                                      </p:cBhvr>
                                      <p:tavLst>
                                        <p:tav tm="0%">
                                          <p:val>
                                            <p:strVal val="#ppt_x"/>
                                          </p:val>
                                        </p:tav>
                                        <p:tav tm="100%">
                                          <p:val>
                                            <p:strVal val="#ppt_x"/>
                                          </p:val>
                                        </p:tav>
                                      </p:tavLst>
                                    </p:anim>
                                    <p:anim calcmode="lin" valueType="num">
                                      <p:cBhvr additive="base">
                                        <p:cTn id="100" dur="500" fill="hold"/>
                                        <p:tgtEl>
                                          <p:spTgt spid="14"/>
                                        </p:tgtEl>
                                        <p:attrNameLst>
                                          <p:attrName>ppt_y</p:attrName>
                                        </p:attrNameLst>
                                      </p:cBhvr>
                                      <p:tavLst>
                                        <p:tav tm="0%">
                                          <p:val>
                                            <p:strVal val="1+#ppt_h/2"/>
                                          </p:val>
                                        </p:tav>
                                        <p:tav tm="100%">
                                          <p:val>
                                            <p:strVal val="#ppt_y"/>
                                          </p:val>
                                        </p:tav>
                                      </p:tavLst>
                                    </p:anim>
                                  </p:childTnLst>
                                </p:cTn>
                              </p:par>
                              <p:par>
                                <p:cTn id="101" presetID="53" presetClass="exit" presetSubtype="32" fill="hold" grpId="1" nodeType="withEffect">
                                  <p:stCondLst>
                                    <p:cond delay="0"/>
                                  </p:stCondLst>
                                  <p:childTnLst>
                                    <p:anim calcmode="lin" valueType="num">
                                      <p:cBhvr>
                                        <p:cTn id="102" dur="500"/>
                                        <p:tgtEl>
                                          <p:spTgt spid="20"/>
                                        </p:tgtEl>
                                        <p:attrNameLst>
                                          <p:attrName>ppt_w</p:attrName>
                                        </p:attrNameLst>
                                      </p:cBhvr>
                                      <p:tavLst>
                                        <p:tav tm="0%">
                                          <p:val>
                                            <p:strVal val="ppt_w"/>
                                          </p:val>
                                        </p:tav>
                                        <p:tav tm="100%">
                                          <p:val>
                                            <p:fltVal val="0"/>
                                          </p:val>
                                        </p:tav>
                                      </p:tavLst>
                                    </p:anim>
                                    <p:anim calcmode="lin" valueType="num">
                                      <p:cBhvr>
                                        <p:cTn id="103" dur="500"/>
                                        <p:tgtEl>
                                          <p:spTgt spid="20"/>
                                        </p:tgtEl>
                                        <p:attrNameLst>
                                          <p:attrName>ppt_h</p:attrName>
                                        </p:attrNameLst>
                                      </p:cBhvr>
                                      <p:tavLst>
                                        <p:tav tm="0%">
                                          <p:val>
                                            <p:strVal val="ppt_h"/>
                                          </p:val>
                                        </p:tav>
                                        <p:tav tm="100%">
                                          <p:val>
                                            <p:fltVal val="0"/>
                                          </p:val>
                                        </p:tav>
                                      </p:tavLst>
                                    </p:anim>
                                    <p:animEffect transition="out" filter="fade">
                                      <p:cBhvr>
                                        <p:cTn id="104" dur="500"/>
                                        <p:tgtEl>
                                          <p:spTgt spid="20"/>
                                        </p:tgtEl>
                                      </p:cBhvr>
                                    </p:animEffect>
                                    <p:set>
                                      <p:cBhvr>
                                        <p:cTn id="105" dur="1" fill="hold">
                                          <p:stCondLst>
                                            <p:cond delay="499"/>
                                          </p:stCondLst>
                                        </p:cTn>
                                        <p:tgtEl>
                                          <p:spTgt spid="20"/>
                                        </p:tgtEl>
                                        <p:attrNameLst>
                                          <p:attrName>style.visibility</p:attrName>
                                        </p:attrNameLst>
                                      </p:cBhvr>
                                      <p:to>
                                        <p:strVal val="hidden"/>
                                      </p:to>
                                    </p:set>
                                  </p:childTnLst>
                                </p:cTn>
                              </p:par>
                              <p:par>
                                <p:cTn id="106" presetID="1" presetClass="entr" presetSubtype="0" fill="hold" grpId="0" nodeType="withEffect">
                                  <p:stCondLst>
                                    <p:cond delay="0"/>
                                  </p:stCondLst>
                                  <p:childTnLst>
                                    <p:set>
                                      <p:cBhvr>
                                        <p:cTn id="107" dur="1" fill="hold">
                                          <p:stCondLst>
                                            <p:cond delay="0"/>
                                          </p:stCondLst>
                                        </p:cTn>
                                        <p:tgtEl>
                                          <p:spTgt spid="21"/>
                                        </p:tgtEl>
                                        <p:attrNameLst>
                                          <p:attrName>style.visibility</p:attrName>
                                        </p:attrNameLst>
                                      </p:cBhvr>
                                      <p:to>
                                        <p:strVal val="visible"/>
                                      </p:to>
                                    </p:set>
                                  </p:childTnLst>
                                </p:cTn>
                              </p:par>
                              <p:par>
                                <p:cTn id="108" presetID="7" presetClass="emph" presetSubtype="10" repeatCount="indefinite" fill="hold" nodeType="withEffect">
                                  <p:stCondLst>
                                    <p:cond delay="0"/>
                                  </p:stCondLst>
                                  <p:childTnLst>
                                    <p:animClr clrSpc="hsl" dir="ccw">
                                      <p:cBhvr>
                                        <p:cTn id="109" dur="1000" fill="hold"/>
                                        <p:tgtEl>
                                          <p:spTgt spid="21"/>
                                        </p:tgtEl>
                                        <p:attrNameLst>
                                          <p:attrName>stroke.color</p:attrName>
                                        </p:attrNameLst>
                                      </p:cBhvr>
                                      <p:to>
                                        <a:srgbClr val="FC1010"/>
                                      </p:to>
                                    </p:animClr>
                                    <p:set>
                                      <p:cBhvr>
                                        <p:cTn id="110" dur="1000" fill="hold"/>
                                        <p:tgtEl>
                                          <p:spTgt spid="21"/>
                                        </p:tgtEl>
                                        <p:attrNameLst>
                                          <p:attrName>stroke.on</p:attrName>
                                        </p:attrNameLst>
                                      </p:cBhvr>
                                      <p:to>
                                        <p:strVal val="tru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additive="base">
                                        <p:cTn id="115" dur="500" fill="hold"/>
                                        <p:tgtEl>
                                          <p:spTgt spid="18"/>
                                        </p:tgtEl>
                                        <p:attrNameLst>
                                          <p:attrName>ppt_x</p:attrName>
                                        </p:attrNameLst>
                                      </p:cBhvr>
                                      <p:tavLst>
                                        <p:tav tm="0%">
                                          <p:val>
                                            <p:strVal val="#ppt_x"/>
                                          </p:val>
                                        </p:tav>
                                        <p:tav tm="100%">
                                          <p:val>
                                            <p:strVal val="#ppt_x"/>
                                          </p:val>
                                        </p:tav>
                                      </p:tavLst>
                                    </p:anim>
                                    <p:anim calcmode="lin" valueType="num">
                                      <p:cBhvr additive="base">
                                        <p:cTn id="116" dur="500" fill="hold"/>
                                        <p:tgtEl>
                                          <p:spTgt spid="18"/>
                                        </p:tgtEl>
                                        <p:attrNameLst>
                                          <p:attrName>ppt_y</p:attrName>
                                        </p:attrNameLst>
                                      </p:cBhvr>
                                      <p:tavLst>
                                        <p:tav tm="0%">
                                          <p:val>
                                            <p:strVal val="1+#ppt_h/2"/>
                                          </p:val>
                                        </p:tav>
                                        <p:tav tm="100%">
                                          <p:val>
                                            <p:strVal val="#ppt_y"/>
                                          </p:val>
                                        </p:tav>
                                      </p:tavLst>
                                    </p:anim>
                                  </p:childTnLst>
                                </p:cTn>
                              </p:par>
                              <p:par>
                                <p:cTn id="117" presetID="53" presetClass="exit" presetSubtype="32" fill="hold" grpId="1" nodeType="withEffect">
                                  <p:stCondLst>
                                    <p:cond delay="0"/>
                                  </p:stCondLst>
                                  <p:childTnLst>
                                    <p:anim calcmode="lin" valueType="num">
                                      <p:cBhvr>
                                        <p:cTn id="118" dur="500"/>
                                        <p:tgtEl>
                                          <p:spTgt spid="21"/>
                                        </p:tgtEl>
                                        <p:attrNameLst>
                                          <p:attrName>ppt_w</p:attrName>
                                        </p:attrNameLst>
                                      </p:cBhvr>
                                      <p:tavLst>
                                        <p:tav tm="0%">
                                          <p:val>
                                            <p:strVal val="ppt_w"/>
                                          </p:val>
                                        </p:tav>
                                        <p:tav tm="100%">
                                          <p:val>
                                            <p:fltVal val="0"/>
                                          </p:val>
                                        </p:tav>
                                      </p:tavLst>
                                    </p:anim>
                                    <p:anim calcmode="lin" valueType="num">
                                      <p:cBhvr>
                                        <p:cTn id="119" dur="500"/>
                                        <p:tgtEl>
                                          <p:spTgt spid="21"/>
                                        </p:tgtEl>
                                        <p:attrNameLst>
                                          <p:attrName>ppt_h</p:attrName>
                                        </p:attrNameLst>
                                      </p:cBhvr>
                                      <p:tavLst>
                                        <p:tav tm="0%">
                                          <p:val>
                                            <p:strVal val="ppt_h"/>
                                          </p:val>
                                        </p:tav>
                                        <p:tav tm="100%">
                                          <p:val>
                                            <p:fltVal val="0"/>
                                          </p:val>
                                        </p:tav>
                                      </p:tavLst>
                                    </p:anim>
                                    <p:animEffect transition="out" filter="fade">
                                      <p:cBhvr>
                                        <p:cTn id="120" dur="500"/>
                                        <p:tgtEl>
                                          <p:spTgt spid="21"/>
                                        </p:tgtEl>
                                      </p:cBhvr>
                                    </p:animEffect>
                                    <p:set>
                                      <p:cBhvr>
                                        <p:cTn id="121" dur="1" fill="hold">
                                          <p:stCondLst>
                                            <p:cond delay="499"/>
                                          </p:stCondLst>
                                        </p:cTn>
                                        <p:tgtEl>
                                          <p:spTgt spid="21"/>
                                        </p:tgtEl>
                                        <p:attrNameLst>
                                          <p:attrName>style.visibility</p:attrName>
                                        </p:attrNameLst>
                                      </p:cBhvr>
                                      <p:to>
                                        <p:strVal val="hidden"/>
                                      </p:to>
                                    </p:set>
                                  </p:childTnLst>
                                </p:cTn>
                              </p:par>
                              <p:par>
                                <p:cTn id="122" presetID="1" presetClass="entr" presetSubtype="0" fill="hold" grpId="2" nodeType="withEffect">
                                  <p:stCondLst>
                                    <p:cond delay="0"/>
                                  </p:stCondLst>
                                  <p:childTnLst>
                                    <p:set>
                                      <p:cBhvr>
                                        <p:cTn id="123" dur="1" fill="hold">
                                          <p:stCondLst>
                                            <p:cond delay="0"/>
                                          </p:stCondLst>
                                        </p:cTn>
                                        <p:tgtEl>
                                          <p:spTgt spid="30"/>
                                        </p:tgtEl>
                                        <p:attrNameLst>
                                          <p:attrName>style.visibility</p:attrName>
                                        </p:attrNameLst>
                                      </p:cBhvr>
                                      <p:to>
                                        <p:strVal val="visible"/>
                                      </p:to>
                                    </p:set>
                                  </p:childTnLst>
                                </p:cTn>
                              </p:par>
                              <p:par>
                                <p:cTn id="124" presetID="1" presetClass="emph" presetSubtype="6" repeatCount="indefinite" fill="hold" nodeType="withEffect">
                                  <p:stCondLst>
                                    <p:cond delay="0"/>
                                  </p:stCondLst>
                                  <p:endCondLst>
                                    <p:cond evt="onNext" delay="0">
                                      <p:tgtEl>
                                        <p:sldTgt/>
                                      </p:tgtEl>
                                    </p:cond>
                                  </p:endCondLst>
                                  <p:childTnLst>
                                    <p:animClr clrSpc="hsl" dir="cw">
                                      <p:cBhvr>
                                        <p:cTn id="125" dur="500" fill="hold"/>
                                        <p:tgtEl>
                                          <p:spTgt spid="30"/>
                                        </p:tgtEl>
                                        <p:attrNameLst>
                                          <p:attrName>fillcolor</p:attrName>
                                        </p:attrNameLst>
                                      </p:cBhvr>
                                      <p:to>
                                        <a:srgbClr val="FC1010"/>
                                      </p:to>
                                    </p:animClr>
                                    <p:set>
                                      <p:cBhvr>
                                        <p:cTn id="126" dur="500" fill="hold"/>
                                        <p:tgtEl>
                                          <p:spTgt spid="30"/>
                                        </p:tgtEl>
                                        <p:attrNameLst>
                                          <p:attrName>fill.type</p:attrName>
                                        </p:attrNameLst>
                                      </p:cBhvr>
                                      <p:to>
                                        <p:strVal val="solid"/>
                                      </p:to>
                                    </p:set>
                                    <p:set>
                                      <p:cBhvr>
                                        <p:cTn id="127" dur="500" fill="hold"/>
                                        <p:tgtEl>
                                          <p:spTgt spid="30"/>
                                        </p:tgtEl>
                                        <p:attrNameLst>
                                          <p:attrName>fill.on</p:attrName>
                                        </p:attrNameLst>
                                      </p:cBhvr>
                                      <p:to>
                                        <p:strVal val="true"/>
                                      </p:to>
                                    </p:set>
                                  </p:childTnLst>
                                </p:cTn>
                              </p:par>
                            </p:childTnLst>
                          </p:cTn>
                        </p:par>
                        <p:par>
                          <p:cTn id="128" fill="hold">
                            <p:stCondLst>
                              <p:cond delay="500"/>
                            </p:stCondLst>
                            <p:childTnLst>
                              <p:par>
                                <p:cTn id="129" presetID="53" presetClass="entr" presetSubtype="16" fill="hold" nodeType="afterEffect">
                                  <p:stCondLst>
                                    <p:cond delay="0"/>
                                  </p:stCondLst>
                                  <p:childTnLst>
                                    <p:set>
                                      <p:cBhvr>
                                        <p:cTn id="130" dur="1" fill="hold">
                                          <p:stCondLst>
                                            <p:cond delay="0"/>
                                          </p:stCondLst>
                                        </p:cTn>
                                        <p:tgtEl>
                                          <p:spTgt spid="25"/>
                                        </p:tgtEl>
                                        <p:attrNameLst>
                                          <p:attrName>style.visibility</p:attrName>
                                        </p:attrNameLst>
                                      </p:cBhvr>
                                      <p:to>
                                        <p:strVal val="visible"/>
                                      </p:to>
                                    </p:set>
                                    <p:anim calcmode="lin" valueType="num">
                                      <p:cBhvr>
                                        <p:cTn id="131" dur="500" fill="hold"/>
                                        <p:tgtEl>
                                          <p:spTgt spid="25"/>
                                        </p:tgtEl>
                                        <p:attrNameLst>
                                          <p:attrName>ppt_w</p:attrName>
                                        </p:attrNameLst>
                                      </p:cBhvr>
                                      <p:tavLst>
                                        <p:tav tm="0%">
                                          <p:val>
                                            <p:fltVal val="0"/>
                                          </p:val>
                                        </p:tav>
                                        <p:tav tm="100%">
                                          <p:val>
                                            <p:strVal val="#ppt_w"/>
                                          </p:val>
                                        </p:tav>
                                      </p:tavLst>
                                    </p:anim>
                                    <p:anim calcmode="lin" valueType="num">
                                      <p:cBhvr>
                                        <p:cTn id="132" dur="500" fill="hold"/>
                                        <p:tgtEl>
                                          <p:spTgt spid="25"/>
                                        </p:tgtEl>
                                        <p:attrNameLst>
                                          <p:attrName>ppt_h</p:attrName>
                                        </p:attrNameLst>
                                      </p:cBhvr>
                                      <p:tavLst>
                                        <p:tav tm="0%">
                                          <p:val>
                                            <p:fltVal val="0"/>
                                          </p:val>
                                        </p:tav>
                                        <p:tav tm="100%">
                                          <p:val>
                                            <p:strVal val="#ppt_h"/>
                                          </p:val>
                                        </p:tav>
                                      </p:tavLst>
                                    </p:anim>
                                    <p:animEffect transition="in" filter="fade">
                                      <p:cBhvr>
                                        <p:cTn id="133" dur="500"/>
                                        <p:tgtEl>
                                          <p:spTgt spid="25"/>
                                        </p:tgtEl>
                                      </p:cBhvr>
                                    </p:animEffect>
                                  </p:childTnLst>
                                </p:cTn>
                              </p:par>
                              <p:par>
                                <p:cTn id="134" presetID="7" presetClass="emph" presetSubtype="6" repeatCount="indefinite" fill="hold" nodeType="withEffect">
                                  <p:stCondLst>
                                    <p:cond delay="0"/>
                                  </p:stCondLst>
                                  <p:endCondLst>
                                    <p:cond evt="onNext" delay="0">
                                      <p:tgtEl>
                                        <p:sldTgt/>
                                      </p:tgtEl>
                                    </p:cond>
                                  </p:endCondLst>
                                  <p:childTnLst>
                                    <p:animClr clrSpc="hsl" dir="cw">
                                      <p:cBhvr>
                                        <p:cTn id="135" dur="500" fill="hold"/>
                                        <p:tgtEl>
                                          <p:spTgt spid="25"/>
                                        </p:tgtEl>
                                        <p:attrNameLst>
                                          <p:attrName>stroke.color</p:attrName>
                                        </p:attrNameLst>
                                      </p:cBhvr>
                                      <p:to>
                                        <a:srgbClr val="FC1010"/>
                                      </p:to>
                                    </p:animClr>
                                    <p:set>
                                      <p:cBhvr>
                                        <p:cTn id="136" dur="500" fill="hold"/>
                                        <p:tgtEl>
                                          <p:spTgt spid="25"/>
                                        </p:tgtEl>
                                        <p:attrNameLst>
                                          <p:attrName>stroke.on</p:attrName>
                                        </p:attrNameLst>
                                      </p:cBhvr>
                                      <p:to>
                                        <p:strVal val="true"/>
                                      </p:to>
                                    </p:set>
                                  </p:childTnLst>
                                </p:cTn>
                              </p:par>
                            </p:childTnLst>
                          </p:cTn>
                        </p:par>
                        <p:par>
                          <p:cTn id="137" fill="hold">
                            <p:stCondLst>
                              <p:cond delay="1000"/>
                            </p:stCondLst>
                            <p:childTnLst>
                              <p:par>
                                <p:cTn id="138" presetID="53" presetClass="entr" presetSubtype="16" fill="hold" nodeType="afterEffect">
                                  <p:stCondLst>
                                    <p:cond delay="0"/>
                                  </p:stCondLst>
                                  <p:childTnLst>
                                    <p:set>
                                      <p:cBhvr>
                                        <p:cTn id="139" dur="1" fill="hold">
                                          <p:stCondLst>
                                            <p:cond delay="0"/>
                                          </p:stCondLst>
                                        </p:cTn>
                                        <p:tgtEl>
                                          <p:spTgt spid="9"/>
                                        </p:tgtEl>
                                        <p:attrNameLst>
                                          <p:attrName>style.visibility</p:attrName>
                                        </p:attrNameLst>
                                      </p:cBhvr>
                                      <p:to>
                                        <p:strVal val="visible"/>
                                      </p:to>
                                    </p:set>
                                    <p:anim calcmode="lin" valueType="num">
                                      <p:cBhvr>
                                        <p:cTn id="140" dur="500" fill="hold"/>
                                        <p:tgtEl>
                                          <p:spTgt spid="9"/>
                                        </p:tgtEl>
                                        <p:attrNameLst>
                                          <p:attrName>ppt_w</p:attrName>
                                        </p:attrNameLst>
                                      </p:cBhvr>
                                      <p:tavLst>
                                        <p:tav tm="0%">
                                          <p:val>
                                            <p:fltVal val="0"/>
                                          </p:val>
                                        </p:tav>
                                        <p:tav tm="100%">
                                          <p:val>
                                            <p:strVal val="#ppt_w"/>
                                          </p:val>
                                        </p:tav>
                                      </p:tavLst>
                                    </p:anim>
                                    <p:anim calcmode="lin" valueType="num">
                                      <p:cBhvr>
                                        <p:cTn id="141" dur="500" fill="hold"/>
                                        <p:tgtEl>
                                          <p:spTgt spid="9"/>
                                        </p:tgtEl>
                                        <p:attrNameLst>
                                          <p:attrName>ppt_h</p:attrName>
                                        </p:attrNameLst>
                                      </p:cBhvr>
                                      <p:tavLst>
                                        <p:tav tm="0%">
                                          <p:val>
                                            <p:fltVal val="0"/>
                                          </p:val>
                                        </p:tav>
                                        <p:tav tm="100%">
                                          <p:val>
                                            <p:strVal val="#ppt_h"/>
                                          </p:val>
                                        </p:tav>
                                      </p:tavLst>
                                    </p:anim>
                                    <p:animEffect transition="in" filter="fade">
                                      <p:cBhvr>
                                        <p:cTn id="142" dur="500"/>
                                        <p:tgtEl>
                                          <p:spTgt spid="9"/>
                                        </p:tgtEl>
                                      </p:cBhvr>
                                    </p:animEffect>
                                  </p:childTnLst>
                                </p:cTn>
                              </p:par>
                              <p:par>
                                <p:cTn id="143" presetID="7" presetClass="emph" presetSubtype="10" repeatCount="indefinite" fill="hold" nodeType="withEffect">
                                  <p:stCondLst>
                                    <p:cond delay="0"/>
                                  </p:stCondLst>
                                  <p:endCondLst>
                                    <p:cond evt="onNext" delay="0">
                                      <p:tgtEl>
                                        <p:sldTgt/>
                                      </p:tgtEl>
                                    </p:cond>
                                  </p:endCondLst>
                                  <p:childTnLst>
                                    <p:animClr clrSpc="hsl" dir="ccw">
                                      <p:cBhvr>
                                        <p:cTn id="144" dur="500" fill="hold"/>
                                        <p:tgtEl>
                                          <p:spTgt spid="9"/>
                                        </p:tgtEl>
                                        <p:attrNameLst>
                                          <p:attrName>stroke.color</p:attrName>
                                        </p:attrNameLst>
                                      </p:cBhvr>
                                      <p:to>
                                        <a:srgbClr val="FC1010"/>
                                      </p:to>
                                    </p:animClr>
                                    <p:set>
                                      <p:cBhvr>
                                        <p:cTn id="145" dur="500" fill="hold"/>
                                        <p:tgtEl>
                                          <p:spTgt spid="9"/>
                                        </p:tgtEl>
                                        <p:attrNameLst>
                                          <p:attrName>stroke.on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17"/>
                                        </p:tgtEl>
                                        <p:attrNameLst>
                                          <p:attrName>style.visibility</p:attrName>
                                        </p:attrNameLst>
                                      </p:cBhvr>
                                      <p:to>
                                        <p:strVal val="visible"/>
                                      </p:to>
                                    </p:set>
                                    <p:anim calcmode="lin" valueType="num">
                                      <p:cBhvr additive="base">
                                        <p:cTn id="150" dur="500" fill="hold"/>
                                        <p:tgtEl>
                                          <p:spTgt spid="17"/>
                                        </p:tgtEl>
                                        <p:attrNameLst>
                                          <p:attrName>ppt_x</p:attrName>
                                        </p:attrNameLst>
                                      </p:cBhvr>
                                      <p:tavLst>
                                        <p:tav tm="0%">
                                          <p:val>
                                            <p:strVal val="#ppt_x"/>
                                          </p:val>
                                        </p:tav>
                                        <p:tav tm="100%">
                                          <p:val>
                                            <p:strVal val="#ppt_x"/>
                                          </p:val>
                                        </p:tav>
                                      </p:tavLst>
                                    </p:anim>
                                    <p:anim calcmode="lin" valueType="num">
                                      <p:cBhvr additive="base">
                                        <p:cTn id="151" dur="500" fill="hold"/>
                                        <p:tgtEl>
                                          <p:spTgt spid="17"/>
                                        </p:tgtEl>
                                        <p:attrNameLst>
                                          <p:attrName>ppt_y</p:attrName>
                                        </p:attrNameLst>
                                      </p:cBhvr>
                                      <p:tavLst>
                                        <p:tav tm="0%">
                                          <p:val>
                                            <p:strVal val="1+#ppt_h/2"/>
                                          </p:val>
                                        </p:tav>
                                        <p:tav tm="100%">
                                          <p:val>
                                            <p:strVal val="#ppt_y"/>
                                          </p:val>
                                        </p:tav>
                                      </p:tavLst>
                                    </p:anim>
                                  </p:childTnLst>
                                </p:cTn>
                              </p:par>
                              <p:par>
                                <p:cTn id="152" presetID="53" presetClass="exit" presetSubtype="32" fill="hold" grpId="3" nodeType="withEffect">
                                  <p:stCondLst>
                                    <p:cond delay="0"/>
                                  </p:stCondLst>
                                  <p:childTnLst>
                                    <p:anim calcmode="lin" valueType="num">
                                      <p:cBhvr>
                                        <p:cTn id="153" dur="500"/>
                                        <p:tgtEl>
                                          <p:spTgt spid="30"/>
                                        </p:tgtEl>
                                        <p:attrNameLst>
                                          <p:attrName>ppt_w</p:attrName>
                                        </p:attrNameLst>
                                      </p:cBhvr>
                                      <p:tavLst>
                                        <p:tav tm="0%">
                                          <p:val>
                                            <p:strVal val="ppt_w"/>
                                          </p:val>
                                        </p:tav>
                                        <p:tav tm="100%">
                                          <p:val>
                                            <p:fltVal val="0"/>
                                          </p:val>
                                        </p:tav>
                                      </p:tavLst>
                                    </p:anim>
                                    <p:anim calcmode="lin" valueType="num">
                                      <p:cBhvr>
                                        <p:cTn id="154" dur="500"/>
                                        <p:tgtEl>
                                          <p:spTgt spid="30"/>
                                        </p:tgtEl>
                                        <p:attrNameLst>
                                          <p:attrName>ppt_h</p:attrName>
                                        </p:attrNameLst>
                                      </p:cBhvr>
                                      <p:tavLst>
                                        <p:tav tm="0%">
                                          <p:val>
                                            <p:strVal val="ppt_h"/>
                                          </p:val>
                                        </p:tav>
                                        <p:tav tm="1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nodeType="withEffect">
                                  <p:stCondLst>
                                    <p:cond delay="0"/>
                                  </p:stCondLst>
                                  <p:childTnLst>
                                    <p:anim calcmode="lin" valueType="num">
                                      <p:cBhvr>
                                        <p:cTn id="158" dur="500"/>
                                        <p:tgtEl>
                                          <p:spTgt spid="25"/>
                                        </p:tgtEl>
                                        <p:attrNameLst>
                                          <p:attrName>ppt_w</p:attrName>
                                        </p:attrNameLst>
                                      </p:cBhvr>
                                      <p:tavLst>
                                        <p:tav tm="0%">
                                          <p:val>
                                            <p:strVal val="ppt_w"/>
                                          </p:val>
                                        </p:tav>
                                        <p:tav tm="100%">
                                          <p:val>
                                            <p:fltVal val="0"/>
                                          </p:val>
                                        </p:tav>
                                      </p:tavLst>
                                    </p:anim>
                                    <p:anim calcmode="lin" valueType="num">
                                      <p:cBhvr>
                                        <p:cTn id="159" dur="500"/>
                                        <p:tgtEl>
                                          <p:spTgt spid="25"/>
                                        </p:tgtEl>
                                        <p:attrNameLst>
                                          <p:attrName>ppt_h</p:attrName>
                                        </p:attrNameLst>
                                      </p:cBhvr>
                                      <p:tavLst>
                                        <p:tav tm="0%">
                                          <p:val>
                                            <p:strVal val="ppt_h"/>
                                          </p:val>
                                        </p:tav>
                                        <p:tav tm="100%">
                                          <p:val>
                                            <p:fltVal val="0"/>
                                          </p:val>
                                        </p:tav>
                                      </p:tavLst>
                                    </p:anim>
                                    <p:animEffect transition="out" filter="fade">
                                      <p:cBhvr>
                                        <p:cTn id="160" dur="500"/>
                                        <p:tgtEl>
                                          <p:spTgt spid="25"/>
                                        </p:tgtEl>
                                      </p:cBhvr>
                                    </p:animEffect>
                                    <p:set>
                                      <p:cBhvr>
                                        <p:cTn id="161" dur="1" fill="hold">
                                          <p:stCondLst>
                                            <p:cond delay="499"/>
                                          </p:stCondLst>
                                        </p:cTn>
                                        <p:tgtEl>
                                          <p:spTgt spid="25"/>
                                        </p:tgtEl>
                                        <p:attrNameLst>
                                          <p:attrName>style.visibility</p:attrName>
                                        </p:attrNameLst>
                                      </p:cBhvr>
                                      <p:to>
                                        <p:strVal val="hidden"/>
                                      </p:to>
                                    </p:set>
                                  </p:childTnLst>
                                </p:cTn>
                              </p:par>
                              <p:par>
                                <p:cTn id="162" presetID="53" presetClass="exit" presetSubtype="32" fill="hold" nodeType="withEffect">
                                  <p:stCondLst>
                                    <p:cond delay="0"/>
                                  </p:stCondLst>
                                  <p:childTnLst>
                                    <p:anim calcmode="lin" valueType="num">
                                      <p:cBhvr>
                                        <p:cTn id="163" dur="500"/>
                                        <p:tgtEl>
                                          <p:spTgt spid="9"/>
                                        </p:tgtEl>
                                        <p:attrNameLst>
                                          <p:attrName>ppt_w</p:attrName>
                                        </p:attrNameLst>
                                      </p:cBhvr>
                                      <p:tavLst>
                                        <p:tav tm="0%">
                                          <p:val>
                                            <p:strVal val="ppt_w"/>
                                          </p:val>
                                        </p:tav>
                                        <p:tav tm="100%">
                                          <p:val>
                                            <p:fltVal val="0"/>
                                          </p:val>
                                        </p:tav>
                                      </p:tavLst>
                                    </p:anim>
                                    <p:anim calcmode="lin" valueType="num">
                                      <p:cBhvr>
                                        <p:cTn id="164" dur="500"/>
                                        <p:tgtEl>
                                          <p:spTgt spid="9"/>
                                        </p:tgtEl>
                                        <p:attrNameLst>
                                          <p:attrName>ppt_h</p:attrName>
                                        </p:attrNameLst>
                                      </p:cBhvr>
                                      <p:tavLst>
                                        <p:tav tm="0%">
                                          <p:val>
                                            <p:strVal val="ppt_h"/>
                                          </p:val>
                                        </p:tav>
                                        <p:tav tm="100%">
                                          <p:val>
                                            <p:fltVal val="0"/>
                                          </p:val>
                                        </p:tav>
                                      </p:tavLst>
                                    </p:anim>
                                    <p:animEffect transition="out" filter="fade">
                                      <p:cBhvr>
                                        <p:cTn id="165" dur="500"/>
                                        <p:tgtEl>
                                          <p:spTgt spid="9"/>
                                        </p:tgtEl>
                                      </p:cBhvr>
                                    </p:animEffect>
                                    <p:set>
                                      <p:cBhvr>
                                        <p:cTn id="166" dur="1" fill="hold">
                                          <p:stCondLst>
                                            <p:cond delay="499"/>
                                          </p:stCondLst>
                                        </p:cTn>
                                        <p:tgtEl>
                                          <p:spTgt spid="9"/>
                                        </p:tgtEl>
                                        <p:attrNameLst>
                                          <p:attrName>style.visibility</p:attrName>
                                        </p:attrNameLst>
                                      </p:cBhvr>
                                      <p:to>
                                        <p:strVal val="hidden"/>
                                      </p:to>
                                    </p:set>
                                  </p:childTnLst>
                                </p:cTn>
                              </p:par>
                              <p:par>
                                <p:cTn id="167" presetID="1" presetClass="entr" presetSubtype="0" fill="hold" grpId="2" nodeType="withEffect">
                                  <p:stCondLst>
                                    <p:cond delay="0"/>
                                  </p:stCondLst>
                                  <p:childTnLst>
                                    <p:set>
                                      <p:cBhvr>
                                        <p:cTn id="168" dur="1" fill="hold">
                                          <p:stCondLst>
                                            <p:cond delay="0"/>
                                          </p:stCondLst>
                                        </p:cTn>
                                        <p:tgtEl>
                                          <p:spTgt spid="6"/>
                                        </p:tgtEl>
                                        <p:attrNameLst>
                                          <p:attrName>style.visibility</p:attrName>
                                        </p:attrNameLst>
                                      </p:cBhvr>
                                      <p:to>
                                        <p:strVal val="visible"/>
                                      </p:to>
                                    </p:set>
                                  </p:childTnLst>
                                </p:cTn>
                              </p:par>
                              <p:par>
                                <p:cTn id="169" presetID="7" presetClass="emph" presetSubtype="6" repeatCount="indefinite" fill="hold" nodeType="withEffect">
                                  <p:stCondLst>
                                    <p:cond delay="0"/>
                                  </p:stCondLst>
                                  <p:endCondLst>
                                    <p:cond evt="onNext" delay="0">
                                      <p:tgtEl>
                                        <p:sldTgt/>
                                      </p:tgtEl>
                                    </p:cond>
                                  </p:endCondLst>
                                  <p:childTnLst>
                                    <p:animClr clrSpc="hsl" dir="cw">
                                      <p:cBhvr>
                                        <p:cTn id="170" dur="1000" fill="hold"/>
                                        <p:tgtEl>
                                          <p:spTgt spid="6"/>
                                        </p:tgtEl>
                                        <p:attrNameLst>
                                          <p:attrName>stroke.color</p:attrName>
                                        </p:attrNameLst>
                                      </p:cBhvr>
                                      <p:to>
                                        <a:srgbClr val="FC1010"/>
                                      </p:to>
                                    </p:animClr>
                                    <p:set>
                                      <p:cBhvr>
                                        <p:cTn id="171" dur="1000" fill="hold"/>
                                        <p:tgtEl>
                                          <p:spTgt spid="6"/>
                                        </p:tgtEl>
                                        <p:attrNameLst>
                                          <p:attrName>stroke.on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15"/>
                                        </p:tgtEl>
                                        <p:attrNameLst>
                                          <p:attrName>style.visibility</p:attrName>
                                        </p:attrNameLst>
                                      </p:cBhvr>
                                      <p:to>
                                        <p:strVal val="visible"/>
                                      </p:to>
                                    </p:set>
                                    <p:anim calcmode="lin" valueType="num">
                                      <p:cBhvr additive="base">
                                        <p:cTn id="176" dur="500" fill="hold"/>
                                        <p:tgtEl>
                                          <p:spTgt spid="15"/>
                                        </p:tgtEl>
                                        <p:attrNameLst>
                                          <p:attrName>ppt_x</p:attrName>
                                        </p:attrNameLst>
                                      </p:cBhvr>
                                      <p:tavLst>
                                        <p:tav tm="0%">
                                          <p:val>
                                            <p:strVal val="#ppt_x"/>
                                          </p:val>
                                        </p:tav>
                                        <p:tav tm="100%">
                                          <p:val>
                                            <p:strVal val="#ppt_x"/>
                                          </p:val>
                                        </p:tav>
                                      </p:tavLst>
                                    </p:anim>
                                    <p:anim calcmode="lin" valueType="num">
                                      <p:cBhvr additive="base">
                                        <p:cTn id="177" dur="500" fill="hold"/>
                                        <p:tgtEl>
                                          <p:spTgt spid="15"/>
                                        </p:tgtEl>
                                        <p:attrNameLst>
                                          <p:attrName>ppt_y</p:attrName>
                                        </p:attrNameLst>
                                      </p:cBhvr>
                                      <p:tavLst>
                                        <p:tav tm="0%">
                                          <p:val>
                                            <p:strVal val="1+#ppt_h/2"/>
                                          </p:val>
                                        </p:tav>
                                        <p:tav tm="100%">
                                          <p:val>
                                            <p:strVal val="#ppt_y"/>
                                          </p:val>
                                        </p:tav>
                                      </p:tavLst>
                                    </p:anim>
                                  </p:childTnLst>
                                </p:cTn>
                              </p:par>
                              <p:par>
                                <p:cTn id="178" presetID="53" presetClass="exit" presetSubtype="32" fill="hold" grpId="3" nodeType="withEffect">
                                  <p:stCondLst>
                                    <p:cond delay="0"/>
                                  </p:stCondLst>
                                  <p:childTnLst>
                                    <p:anim calcmode="lin" valueType="num">
                                      <p:cBhvr>
                                        <p:cTn id="179" dur="500"/>
                                        <p:tgtEl>
                                          <p:spTgt spid="6"/>
                                        </p:tgtEl>
                                        <p:attrNameLst>
                                          <p:attrName>ppt_w</p:attrName>
                                        </p:attrNameLst>
                                      </p:cBhvr>
                                      <p:tavLst>
                                        <p:tav tm="0%">
                                          <p:val>
                                            <p:strVal val="ppt_w"/>
                                          </p:val>
                                        </p:tav>
                                        <p:tav tm="100%">
                                          <p:val>
                                            <p:fltVal val="0"/>
                                          </p:val>
                                        </p:tav>
                                      </p:tavLst>
                                    </p:anim>
                                    <p:anim calcmode="lin" valueType="num">
                                      <p:cBhvr>
                                        <p:cTn id="180" dur="500"/>
                                        <p:tgtEl>
                                          <p:spTgt spid="6"/>
                                        </p:tgtEl>
                                        <p:attrNameLst>
                                          <p:attrName>ppt_h</p:attrName>
                                        </p:attrNameLst>
                                      </p:cBhvr>
                                      <p:tavLst>
                                        <p:tav tm="0%">
                                          <p:val>
                                            <p:strVal val="ppt_h"/>
                                          </p:val>
                                        </p:tav>
                                        <p:tav tm="100%">
                                          <p:val>
                                            <p:fltVal val="0"/>
                                          </p:val>
                                        </p:tav>
                                      </p:tavLst>
                                    </p:anim>
                                    <p:animEffect transition="out" filter="fade">
                                      <p:cBhvr>
                                        <p:cTn id="181" dur="500"/>
                                        <p:tgtEl>
                                          <p:spTgt spid="6"/>
                                        </p:tgtEl>
                                      </p:cBhvr>
                                    </p:animEffect>
                                    <p:set>
                                      <p:cBhvr>
                                        <p:cTn id="182" dur="1" fill="hold">
                                          <p:stCondLst>
                                            <p:cond delay="499"/>
                                          </p:stCondLst>
                                        </p:cTn>
                                        <p:tgtEl>
                                          <p:spTgt spid="6"/>
                                        </p:tgtEl>
                                        <p:attrNameLst>
                                          <p:attrName>style.visibility</p:attrName>
                                        </p:attrNameLst>
                                      </p:cBhvr>
                                      <p:to>
                                        <p:strVal val="hidden"/>
                                      </p:to>
                                    </p:set>
                                  </p:childTnLst>
                                </p:cTn>
                              </p:par>
                              <p:par>
                                <p:cTn id="183" presetID="53" presetClass="entr" presetSubtype="16" fill="hold" grpId="2" nodeType="withEffect">
                                  <p:stCondLst>
                                    <p:cond delay="0"/>
                                  </p:stCondLst>
                                  <p:childTnLst>
                                    <p:set>
                                      <p:cBhvr>
                                        <p:cTn id="184" dur="1" fill="hold">
                                          <p:stCondLst>
                                            <p:cond delay="0"/>
                                          </p:stCondLst>
                                        </p:cTn>
                                        <p:tgtEl>
                                          <p:spTgt spid="3"/>
                                        </p:tgtEl>
                                        <p:attrNameLst>
                                          <p:attrName>style.visibility</p:attrName>
                                        </p:attrNameLst>
                                      </p:cBhvr>
                                      <p:to>
                                        <p:strVal val="visible"/>
                                      </p:to>
                                    </p:set>
                                    <p:anim calcmode="lin" valueType="num">
                                      <p:cBhvr>
                                        <p:cTn id="185" dur="500" fill="hold"/>
                                        <p:tgtEl>
                                          <p:spTgt spid="3"/>
                                        </p:tgtEl>
                                        <p:attrNameLst>
                                          <p:attrName>ppt_w</p:attrName>
                                        </p:attrNameLst>
                                      </p:cBhvr>
                                      <p:tavLst>
                                        <p:tav tm="0%">
                                          <p:val>
                                            <p:fltVal val="0"/>
                                          </p:val>
                                        </p:tav>
                                        <p:tav tm="100%">
                                          <p:val>
                                            <p:strVal val="#ppt_w"/>
                                          </p:val>
                                        </p:tav>
                                      </p:tavLst>
                                    </p:anim>
                                    <p:anim calcmode="lin" valueType="num">
                                      <p:cBhvr>
                                        <p:cTn id="186" dur="500" fill="hold"/>
                                        <p:tgtEl>
                                          <p:spTgt spid="3"/>
                                        </p:tgtEl>
                                        <p:attrNameLst>
                                          <p:attrName>ppt_h</p:attrName>
                                        </p:attrNameLst>
                                      </p:cBhvr>
                                      <p:tavLst>
                                        <p:tav tm="0%">
                                          <p:val>
                                            <p:fltVal val="0"/>
                                          </p:val>
                                        </p:tav>
                                        <p:tav tm="100%">
                                          <p:val>
                                            <p:strVal val="#ppt_h"/>
                                          </p:val>
                                        </p:tav>
                                      </p:tavLst>
                                    </p:anim>
                                    <p:animEffect transition="in" filter="fade">
                                      <p:cBhvr>
                                        <p:cTn id="187" dur="500"/>
                                        <p:tgtEl>
                                          <p:spTgt spid="3"/>
                                        </p:tgtEl>
                                      </p:cBhvr>
                                    </p:animEffect>
                                  </p:childTnLst>
                                </p:cTn>
                              </p:par>
                              <p:par>
                                <p:cTn id="188" presetID="7" presetClass="emph" presetSubtype="10" repeatCount="10000" fill="hold" nodeType="withEffect">
                                  <p:stCondLst>
                                    <p:cond delay="0"/>
                                  </p:stCondLst>
                                  <p:childTnLst>
                                    <p:animClr clrSpc="hsl" dir="ccw">
                                      <p:cBhvr>
                                        <p:cTn id="189" dur="500" fill="hold"/>
                                        <p:tgtEl>
                                          <p:spTgt spid="3"/>
                                        </p:tgtEl>
                                        <p:attrNameLst>
                                          <p:attrName>stroke.color</p:attrName>
                                        </p:attrNameLst>
                                      </p:cBhvr>
                                      <p:to>
                                        <a:srgbClr val="FC1010"/>
                                      </p:to>
                                    </p:animClr>
                                    <p:set>
                                      <p:cBhvr>
                                        <p:cTn id="190" dur="500" fill="hold"/>
                                        <p:tgtEl>
                                          <p:spTgt spid="3"/>
                                        </p:tgtEl>
                                        <p:attrNameLst>
                                          <p:attrName>stroke.on</p:attrName>
                                        </p:attrNameLst>
                                      </p:cBhvr>
                                      <p:to>
                                        <p:strVal val="true"/>
                                      </p:to>
                                    </p:set>
                                  </p:childTnLst>
                                </p:cTn>
                              </p:par>
                            </p:childTnLst>
                          </p:cTn>
                        </p:par>
                        <p:par>
                          <p:cTn id="191" fill="hold">
                            <p:stCondLst>
                              <p:cond delay="5000"/>
                            </p:stCondLst>
                            <p:childTnLst>
                              <p:par>
                                <p:cTn id="192" presetID="53" presetClass="exit" presetSubtype="32" fill="hold" grpId="3" nodeType="afterEffect">
                                  <p:stCondLst>
                                    <p:cond delay="0"/>
                                  </p:stCondLst>
                                  <p:childTnLst>
                                    <p:anim calcmode="lin" valueType="num">
                                      <p:cBhvr>
                                        <p:cTn id="193" dur="500"/>
                                        <p:tgtEl>
                                          <p:spTgt spid="3"/>
                                        </p:tgtEl>
                                        <p:attrNameLst>
                                          <p:attrName>ppt_w</p:attrName>
                                        </p:attrNameLst>
                                      </p:cBhvr>
                                      <p:tavLst>
                                        <p:tav tm="0%">
                                          <p:val>
                                            <p:strVal val="ppt_w"/>
                                          </p:val>
                                        </p:tav>
                                        <p:tav tm="100%">
                                          <p:val>
                                            <p:fltVal val="0"/>
                                          </p:val>
                                        </p:tav>
                                      </p:tavLst>
                                    </p:anim>
                                    <p:anim calcmode="lin" valueType="num">
                                      <p:cBhvr>
                                        <p:cTn id="194" dur="500"/>
                                        <p:tgtEl>
                                          <p:spTgt spid="3"/>
                                        </p:tgtEl>
                                        <p:attrNameLst>
                                          <p:attrName>ppt_h</p:attrName>
                                        </p:attrNameLst>
                                      </p:cBhvr>
                                      <p:tavLst>
                                        <p:tav tm="0%">
                                          <p:val>
                                            <p:strVal val="ppt_h"/>
                                          </p:val>
                                        </p:tav>
                                        <p:tav tm="100%">
                                          <p:val>
                                            <p:fltVal val="0"/>
                                          </p:val>
                                        </p:tav>
                                      </p:tavLst>
                                    </p:anim>
                                    <p:animEffect transition="out" filter="fade">
                                      <p:cBhvr>
                                        <p:cTn id="195" dur="500"/>
                                        <p:tgtEl>
                                          <p:spTgt spid="3"/>
                                        </p:tgtEl>
                                      </p:cBhvr>
                                    </p:animEffect>
                                    <p:set>
                                      <p:cBhvr>
                                        <p:cTn id="19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1" grpId="0" animBg="1"/>
      <p:bldP spid="13" grpId="0" animBg="1"/>
      <p:bldP spid="14" grpId="0" animBg="1"/>
      <p:bldP spid="17" grpId="0" animBg="1"/>
      <p:bldP spid="18" grpId="0" animBg="1"/>
      <p:bldP spid="3" grpId="0" animBg="1"/>
      <p:bldP spid="3" grpId="1" animBg="1"/>
      <p:bldP spid="3" grpId="2" animBg="1"/>
      <p:bldP spid="3" grpId="3" animBg="1"/>
      <p:bldP spid="4" grpId="0" animBg="1"/>
      <p:bldP spid="6" grpId="0" animBg="1"/>
      <p:bldP spid="6" grpId="1" animBg="1"/>
      <p:bldP spid="6" grpId="2" animBg="1"/>
      <p:bldP spid="6" grpId="3" animBg="1"/>
      <p:bldP spid="20" grpId="0" animBg="1"/>
      <p:bldP spid="20" grpId="1" animBg="1"/>
      <p:bldP spid="21" grpId="0" animBg="1"/>
      <p:bldP spid="21" grpId="1" animBg="1"/>
      <p:bldP spid="30" grpId="0" animBg="1"/>
      <p:bldP spid="30" grpId="1" animBg="1"/>
      <p:bldP spid="30" grpId="2" animBg="1"/>
      <p:bldP spid="30" grpId="3" animBg="1"/>
    </p:bldLst>
  </p:timing>
</p:sld>
</file>

<file path=ppt/slides/slide1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Important concepts</a:t>
            </a:r>
          </a:p>
        </p:txBody>
      </p:sp>
      <p:sp>
        <p:nvSpPr>
          <p:cNvPr id="9" name="Content Placeholder 8"/>
          <p:cNvSpPr>
            <a:spLocks noGrp="1"/>
          </p:cNvSpPr>
          <p:nvPr>
            <p:ph idx="1"/>
          </p:nvPr>
        </p:nvSpPr>
        <p:spPr>
          <a:xfrm>
            <a:off x="615950" y="1673225"/>
            <a:ext cx="7905750" cy="1565275"/>
          </a:xfrm>
        </p:spPr>
        <p:txBody>
          <a:bodyPr/>
          <a:lstStyle/>
          <a:p>
            <a:pPr>
              <a:buFont typeface="Arial" panose="020B0604020202020204" pitchFamily="34" charset="0"/>
              <a:buChar char="•"/>
            </a:pPr>
            <a:r>
              <a:rPr lang="en-GB" noProof="0" dirty="0"/>
              <a:t>Sub-schedule: </a:t>
            </a:r>
          </a:p>
          <a:p>
            <a:pPr lvl="1">
              <a:buFont typeface="Arial" panose="020B0604020202020204" pitchFamily="34" charset="0"/>
              <a:buChar char="•"/>
            </a:pPr>
            <a:r>
              <a:rPr lang="en-GB" noProof="0" dirty="0"/>
              <a:t>Optional concept;</a:t>
            </a:r>
          </a:p>
          <a:p>
            <a:pPr lvl="1">
              <a:buFont typeface="Arial" panose="020B0604020202020204" pitchFamily="34" charset="0"/>
              <a:buChar char="•"/>
            </a:pPr>
            <a:r>
              <a:rPr lang="en-GB" noProof="0" dirty="0"/>
              <a:t>Set of commands part of a coherent on-board operation;</a:t>
            </a:r>
          </a:p>
          <a:p>
            <a:pPr lvl="1">
              <a:buFont typeface="Arial" panose="020B0604020202020204" pitchFamily="34" charset="0"/>
              <a:buChar char="•"/>
            </a:pPr>
            <a:r>
              <a:rPr lang="en-GB" noProof="0" dirty="0"/>
              <a:t>Created on the fly, deleted when empty.</a:t>
            </a:r>
          </a:p>
          <a:p>
            <a:pPr>
              <a:buFont typeface="Arial" panose="020B0604020202020204" pitchFamily="34" charset="0"/>
              <a:buChar char="•"/>
            </a:pPr>
            <a:endParaRPr lang="en-GB" noProof="0" dirty="0"/>
          </a:p>
        </p:txBody>
      </p:sp>
      <p:grpSp>
        <p:nvGrpSpPr>
          <p:cNvPr id="15" name="Group 14"/>
          <p:cNvGrpSpPr/>
          <p:nvPr/>
        </p:nvGrpSpPr>
        <p:grpSpPr>
          <a:xfrm>
            <a:off x="611561" y="4155269"/>
            <a:ext cx="7704856" cy="2321731"/>
            <a:chOff x="611561" y="4155269"/>
            <a:chExt cx="7704856" cy="2321731"/>
          </a:xfrm>
        </p:grpSpPr>
        <p:sp>
          <p:nvSpPr>
            <p:cNvPr id="16" name="Notched Right Arrow 15"/>
            <p:cNvSpPr/>
            <p:nvPr/>
          </p:nvSpPr>
          <p:spPr>
            <a:xfrm>
              <a:off x="611561" y="5757737"/>
              <a:ext cx="7704856" cy="432048"/>
            </a:xfrm>
            <a:prstGeom prst="notchedRightArrow">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white"/>
                </a:solidFill>
                <a:effectLst/>
                <a:uLnTx/>
                <a:uFillTx/>
                <a:latin typeface="Arial"/>
                <a:ea typeface="+mn-ea"/>
                <a:cs typeface="+mn-cs"/>
              </a:endParaRPr>
            </a:p>
          </p:txBody>
        </p:sp>
        <p:pic>
          <p:nvPicPr>
            <p:cNvPr id="17" name="Picture 2" descr="C:\Users\abx\AppData\Local\Microsoft\Windows\Temporary Internet Files\Content.IE5\RWQJ3QFL\MC90032628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1176" y="5470525"/>
              <a:ext cx="1825625" cy="1006475"/>
            </a:xfrm>
            <a:prstGeom prst="rect">
              <a:avLst/>
            </a:prstGeom>
            <a:noFill/>
            <a:extLst>
              <a:ext uri="{909E8E84-426E-40DD-AFC4-6F175D3DCCD1}">
                <a14:hiddenFill xmlns:a14="http://schemas.microsoft.com/office/drawing/2010/main">
                  <a:solidFill>
                    <a:srgbClr val="FFFFFF"/>
                  </a:solidFill>
                </a14:hiddenFill>
              </a:ext>
            </a:extLst>
          </p:spPr>
        </p:pic>
        <p:sp>
          <p:nvSpPr>
            <p:cNvPr id="18" name="Line Callout 2 17"/>
            <p:cNvSpPr/>
            <p:nvPr/>
          </p:nvSpPr>
          <p:spPr>
            <a:xfrm>
              <a:off x="1259633" y="5171729"/>
              <a:ext cx="1008112" cy="612648"/>
            </a:xfrm>
            <a:prstGeom prst="borderCallout2">
              <a:avLst>
                <a:gd name="adj1" fmla="val 58551"/>
                <a:gd name="adj2" fmla="val 1"/>
                <a:gd name="adj3" fmla="val 59795"/>
                <a:gd name="adj4" fmla="val -46667"/>
                <a:gd name="adj5" fmla="val 112500"/>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a:t>
              </a:r>
              <a:r>
                <a:rPr kumimoji="0" lang="en-GB" sz="1200" b="0" i="0" u="none" strike="noStrike" kern="0" cap="none" spc="0" normalizeH="0" baseline="0%" noProof="0" dirty="0">
                  <a:ln>
                    <a:noFill/>
                  </a:ln>
                  <a:solidFill>
                    <a:prstClr val="white"/>
                  </a:solidFill>
                  <a:effectLst/>
                  <a:uLnTx/>
                  <a:uFillTx/>
                  <a:latin typeface="Arial"/>
                  <a:ea typeface="+mn-ea"/>
                  <a:cs typeface="+mn-cs"/>
                </a:rPr>
                <a:t> </a:t>
              </a:r>
              <a:r>
                <a:rPr kumimoji="0" lang="en-GB" sz="1200" b="0" i="0" u="none" strike="noStrike" kern="0" cap="none" spc="0" normalizeH="0" baseline="0%" noProof="0" dirty="0">
                  <a:ln>
                    <a:noFill/>
                  </a:ln>
                  <a:solidFill>
                    <a:srgbClr val="FF0000"/>
                  </a:solidFill>
                  <a:effectLst/>
                  <a:uLnTx/>
                  <a:uFillTx/>
                  <a:latin typeface="Arial"/>
                  <a:ea typeface="+mn-ea"/>
                  <a:cs typeface="+mn-cs"/>
                </a:rPr>
                <a:t>SS1</a:t>
              </a:r>
              <a:r>
                <a:rPr kumimoji="0" lang="en-GB" sz="1200" b="0" i="0" u="none" strike="noStrike" kern="0" cap="none" spc="0" normalizeH="0" baseline="0%" noProof="0" dirty="0">
                  <a:ln>
                    <a:noFill/>
                  </a:ln>
                  <a:effectLst/>
                  <a:uLnTx/>
                  <a:uFillTx/>
                  <a:latin typeface="Arial"/>
                  <a:ea typeface="+mn-ea"/>
                  <a:cs typeface="+mn-cs"/>
                </a:rPr>
                <a:t>/G1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14:00:12</a:t>
              </a:r>
            </a:p>
          </p:txBody>
        </p:sp>
        <p:sp>
          <p:nvSpPr>
            <p:cNvPr id="19" name="Line Callout 2 18"/>
            <p:cNvSpPr/>
            <p:nvPr/>
          </p:nvSpPr>
          <p:spPr>
            <a:xfrm>
              <a:off x="1412445" y="4461593"/>
              <a:ext cx="1008112" cy="612648"/>
            </a:xfrm>
            <a:prstGeom prst="borderCallout2">
              <a:avLst>
                <a:gd name="adj1" fmla="val 58551"/>
                <a:gd name="adj2" fmla="val 1"/>
                <a:gd name="adj3" fmla="val 59795"/>
                <a:gd name="adj4" fmla="val -46667"/>
                <a:gd name="adj5" fmla="val 228172"/>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a:t>
              </a:r>
              <a:r>
                <a:rPr kumimoji="0" lang="en-GB" sz="1200" b="0" i="0" u="none" strike="noStrike" kern="0" cap="none" spc="0" normalizeH="0" baseline="0%" noProof="0" dirty="0">
                  <a:ln>
                    <a:noFill/>
                  </a:ln>
                  <a:solidFill>
                    <a:prstClr val="white"/>
                  </a:solidFill>
                  <a:effectLst/>
                  <a:uLnTx/>
                  <a:uFillTx/>
                  <a:latin typeface="Arial"/>
                  <a:ea typeface="+mn-ea"/>
                  <a:cs typeface="+mn-cs"/>
                </a:rPr>
                <a:t> </a:t>
              </a:r>
              <a:r>
                <a:rPr kumimoji="0" lang="en-GB" sz="1200" b="0" i="0" u="none" strike="noStrike" kern="0" cap="none" spc="0" normalizeH="0" baseline="0%" noProof="0" dirty="0">
                  <a:ln>
                    <a:noFill/>
                  </a:ln>
                  <a:solidFill>
                    <a:srgbClr val="FF0000"/>
                  </a:solidFill>
                  <a:effectLst/>
                  <a:uLnTx/>
                  <a:uFillTx/>
                  <a:latin typeface="Arial"/>
                  <a:ea typeface="+mn-ea"/>
                  <a:cs typeface="+mn-cs"/>
                </a:rPr>
                <a:t>SS1</a:t>
              </a:r>
              <a:r>
                <a:rPr kumimoji="0" lang="en-GB" sz="1200" b="0" i="0" u="none" strike="noStrike" kern="0" cap="none" spc="0" normalizeH="0" baseline="0%" noProof="0" dirty="0">
                  <a:ln>
                    <a:noFill/>
                  </a:ln>
                  <a:effectLst/>
                  <a:uLnTx/>
                  <a:uFillTx/>
                  <a:latin typeface="Arial"/>
                  <a:ea typeface="+mn-ea"/>
                  <a:cs typeface="+mn-cs"/>
                </a:rPr>
                <a:t>/G2</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14:00:20</a:t>
              </a:r>
            </a:p>
          </p:txBody>
        </p:sp>
        <p:sp>
          <p:nvSpPr>
            <p:cNvPr id="20" name="Line Callout 2 19"/>
            <p:cNvSpPr/>
            <p:nvPr/>
          </p:nvSpPr>
          <p:spPr>
            <a:xfrm>
              <a:off x="6588224" y="4559081"/>
              <a:ext cx="1080120" cy="612648"/>
            </a:xfrm>
            <a:prstGeom prst="borderCallout2">
              <a:avLst>
                <a:gd name="adj1" fmla="val 62282"/>
                <a:gd name="adj2" fmla="val 100531"/>
                <a:gd name="adj3" fmla="val 62283"/>
                <a:gd name="adj4" fmla="val 123403"/>
                <a:gd name="adj5" fmla="val 213246"/>
                <a:gd name="adj6" fmla="val 124160"/>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900: </a:t>
              </a:r>
              <a:r>
                <a:rPr kumimoji="0" lang="en-GB" sz="1200" b="0" i="0" u="none" strike="noStrike" kern="0" cap="none" spc="0" normalizeH="0" baseline="0%" noProof="0" dirty="0">
                  <a:ln>
                    <a:noFill/>
                  </a:ln>
                  <a:solidFill>
                    <a:srgbClr val="FF0000"/>
                  </a:solidFill>
                  <a:effectLst/>
                  <a:uLnTx/>
                  <a:uFillTx/>
                  <a:latin typeface="Arial"/>
                  <a:ea typeface="+mn-ea"/>
                  <a:cs typeface="+mn-cs"/>
                </a:rPr>
                <a:t>SS3</a:t>
              </a:r>
              <a:r>
                <a:rPr kumimoji="0" lang="en-GB" sz="1200" b="0" i="0" u="none" strike="noStrike" kern="0" cap="none" spc="0" normalizeH="0" baseline="0%" noProof="0" dirty="0">
                  <a:ln>
                    <a:noFill/>
                  </a:ln>
                  <a:effectLst/>
                  <a:uLnTx/>
                  <a:uFillTx/>
                  <a:latin typeface="Arial"/>
                  <a:ea typeface="+mn-ea"/>
                  <a:cs typeface="+mn-cs"/>
                </a:rPr>
                <a:t>/G3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28/08/2014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00:34:52</a:t>
              </a:r>
            </a:p>
          </p:txBody>
        </p:sp>
        <p:sp>
          <p:nvSpPr>
            <p:cNvPr id="21" name="Line Callout 2 20"/>
            <p:cNvSpPr/>
            <p:nvPr/>
          </p:nvSpPr>
          <p:spPr>
            <a:xfrm>
              <a:off x="3455877" y="4851339"/>
              <a:ext cx="1008112" cy="612648"/>
            </a:xfrm>
            <a:prstGeom prst="borderCallout2">
              <a:avLst>
                <a:gd name="adj1" fmla="val 58551"/>
                <a:gd name="adj2" fmla="val 1"/>
                <a:gd name="adj3" fmla="val 59795"/>
                <a:gd name="adj4" fmla="val -46667"/>
                <a:gd name="adj5" fmla="val 165983"/>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4: </a:t>
              </a:r>
              <a:r>
                <a:rPr kumimoji="0" lang="en-GB" sz="1200" b="0" i="0" u="none" strike="noStrike" kern="0" cap="none" spc="0" normalizeH="0" baseline="0%" noProof="0" dirty="0">
                  <a:ln>
                    <a:noFill/>
                  </a:ln>
                  <a:solidFill>
                    <a:srgbClr val="FF0000"/>
                  </a:solidFill>
                  <a:effectLst/>
                  <a:uLnTx/>
                  <a:uFillTx/>
                  <a:latin typeface="Arial"/>
                  <a:ea typeface="+mn-ea"/>
                  <a:cs typeface="+mn-cs"/>
                </a:rPr>
                <a:t>SS1</a:t>
              </a:r>
              <a:r>
                <a:rPr kumimoji="0" lang="en-GB" sz="1200" b="0" i="0" u="none" strike="noStrike" kern="0" cap="none" spc="0" normalizeH="0" baseline="0%" noProof="0" dirty="0">
                  <a:ln>
                    <a:noFill/>
                  </a:ln>
                  <a:effectLst/>
                  <a:uLnTx/>
                  <a:uFillTx/>
                  <a:latin typeface="Arial"/>
                  <a:ea typeface="+mn-ea"/>
                  <a:cs typeface="+mn-cs"/>
                </a:rPr>
                <a:t>/G1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14:05:00</a:t>
              </a:r>
            </a:p>
          </p:txBody>
        </p:sp>
        <p:sp>
          <p:nvSpPr>
            <p:cNvPr id="22" name="Line Callout 2 21"/>
            <p:cNvSpPr/>
            <p:nvPr/>
          </p:nvSpPr>
          <p:spPr>
            <a:xfrm>
              <a:off x="3203849" y="4155269"/>
              <a:ext cx="1008112" cy="612648"/>
            </a:xfrm>
            <a:prstGeom prst="borderCallout2">
              <a:avLst>
                <a:gd name="adj1" fmla="val 58551"/>
                <a:gd name="adj2" fmla="val 1"/>
                <a:gd name="adj3" fmla="val 59795"/>
                <a:gd name="adj4" fmla="val -46667"/>
                <a:gd name="adj5" fmla="val 277923"/>
                <a:gd name="adj6" fmla="val -47423"/>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3:</a:t>
              </a:r>
              <a:r>
                <a:rPr kumimoji="0" lang="en-GB" sz="1200" b="0" i="0" u="none" strike="noStrike" kern="0" cap="none" spc="0" normalizeH="0" baseline="0%" noProof="0" dirty="0">
                  <a:ln>
                    <a:noFill/>
                  </a:ln>
                  <a:solidFill>
                    <a:prstClr val="white"/>
                  </a:solidFill>
                  <a:effectLst/>
                  <a:uLnTx/>
                  <a:uFillTx/>
                  <a:latin typeface="Arial"/>
                  <a:ea typeface="+mn-ea"/>
                  <a:cs typeface="+mn-cs"/>
                </a:rPr>
                <a:t> </a:t>
              </a:r>
              <a:r>
                <a:rPr kumimoji="0" lang="en-GB" sz="1200" b="0" i="0" u="none" strike="noStrike" kern="0" cap="none" spc="0" normalizeH="0" baseline="0%" noProof="0" dirty="0">
                  <a:ln>
                    <a:noFill/>
                  </a:ln>
                  <a:solidFill>
                    <a:srgbClr val="FF0000"/>
                  </a:solidFill>
                  <a:effectLst/>
                  <a:uLnTx/>
                  <a:uFillTx/>
                  <a:latin typeface="Arial"/>
                  <a:ea typeface="+mn-ea"/>
                  <a:cs typeface="+mn-cs"/>
                </a:rPr>
                <a:t>SS2</a:t>
              </a:r>
              <a:r>
                <a:rPr kumimoji="0" lang="en-GB" sz="1200" b="0" i="0" u="none" strike="noStrike" kern="0" cap="none" spc="0" normalizeH="0" baseline="0%" noProof="0" dirty="0">
                  <a:ln>
                    <a:noFill/>
                  </a:ln>
                  <a:effectLst/>
                  <a:uLnTx/>
                  <a:uFillTx/>
                  <a:latin typeface="Arial"/>
                  <a:ea typeface="+mn-ea"/>
                  <a:cs typeface="+mn-cs"/>
                </a:rPr>
                <a:t>/G3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14:03:53</a:t>
              </a:r>
            </a:p>
          </p:txBody>
        </p:sp>
        <p:sp>
          <p:nvSpPr>
            <p:cNvPr id="23" name="4-Point Star 22"/>
            <p:cNvSpPr/>
            <p:nvPr/>
          </p:nvSpPr>
          <p:spPr>
            <a:xfrm>
              <a:off x="611561" y="5806281"/>
              <a:ext cx="304800" cy="334962"/>
            </a:xfrm>
            <a:prstGeom prst="star4">
              <a:avLst/>
            </a:prstGeom>
            <a:solidFill>
              <a:srgbClr val="FF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24" name="Multiply 23"/>
            <p:cNvSpPr/>
            <p:nvPr/>
          </p:nvSpPr>
          <p:spPr>
            <a:xfrm>
              <a:off x="2895600" y="5770109"/>
              <a:ext cx="384449" cy="398983"/>
            </a:xfrm>
            <a:prstGeom prst="mathMultiply">
              <a:avLst/>
            </a:prstGeom>
            <a:solidFill>
              <a:srgbClr val="FF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grpSp>
    </p:spTree>
    <p:extLst>
      <p:ext uri="{BB962C8B-B14F-4D97-AF65-F5344CB8AC3E}">
        <p14:creationId xmlns:p14="http://schemas.microsoft.com/office/powerpoint/2010/main" val="8214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Important concepts</a:t>
            </a:r>
          </a:p>
        </p:txBody>
      </p:sp>
      <p:sp>
        <p:nvSpPr>
          <p:cNvPr id="9" name="Content Placeholder 8"/>
          <p:cNvSpPr>
            <a:spLocks noGrp="1"/>
          </p:cNvSpPr>
          <p:nvPr>
            <p:ph idx="1"/>
          </p:nvPr>
        </p:nvSpPr>
        <p:spPr>
          <a:xfrm>
            <a:off x="615950" y="1673225"/>
            <a:ext cx="7905750" cy="1565275"/>
          </a:xfrm>
        </p:spPr>
        <p:txBody>
          <a:bodyPr/>
          <a:lstStyle/>
          <a:p>
            <a:pPr>
              <a:buFont typeface="Arial" panose="020B0604020202020204" pitchFamily="34" charset="0"/>
              <a:buChar char="•"/>
            </a:pPr>
            <a:r>
              <a:rPr lang="en-GB" noProof="0" dirty="0"/>
              <a:t>Group: </a:t>
            </a:r>
          </a:p>
          <a:p>
            <a:pPr lvl="1">
              <a:buFont typeface="Arial" panose="020B0604020202020204" pitchFamily="34" charset="0"/>
              <a:buChar char="•"/>
            </a:pPr>
            <a:r>
              <a:rPr lang="en-GB" noProof="0" dirty="0"/>
              <a:t>Optional concept;</a:t>
            </a:r>
          </a:p>
          <a:p>
            <a:pPr lvl="1">
              <a:buFont typeface="Arial" panose="020B0604020202020204" pitchFamily="34" charset="0"/>
              <a:buChar char="•"/>
            </a:pPr>
            <a:r>
              <a:rPr lang="en-GB" noProof="0" dirty="0"/>
              <a:t>Set of commands related to the same spacecraft entity;</a:t>
            </a:r>
          </a:p>
          <a:p>
            <a:pPr lvl="1">
              <a:buFont typeface="Arial" panose="020B0604020202020204" pitchFamily="34" charset="0"/>
              <a:buChar char="•"/>
            </a:pPr>
            <a:r>
              <a:rPr lang="en-GB" noProof="0" dirty="0"/>
              <a:t>Generalises role played by destination APID in PUS A;</a:t>
            </a:r>
          </a:p>
          <a:p>
            <a:pPr lvl="1">
              <a:buFont typeface="Arial" panose="020B0604020202020204" pitchFamily="34" charset="0"/>
              <a:buChar char="•"/>
            </a:pPr>
            <a:r>
              <a:rPr lang="en-GB" noProof="0" dirty="0"/>
              <a:t>Not autonomously generated.</a:t>
            </a:r>
          </a:p>
          <a:p>
            <a:pPr>
              <a:buFont typeface="Arial" panose="020B0604020202020204" pitchFamily="34" charset="0"/>
              <a:buChar char="•"/>
            </a:pPr>
            <a:endParaRPr lang="en-GB" noProof="0" dirty="0"/>
          </a:p>
        </p:txBody>
      </p:sp>
      <p:sp>
        <p:nvSpPr>
          <p:cNvPr id="14" name="Notched Right Arrow 13"/>
          <p:cNvSpPr/>
          <p:nvPr/>
        </p:nvSpPr>
        <p:spPr>
          <a:xfrm>
            <a:off x="611561" y="5757737"/>
            <a:ext cx="7704856" cy="432048"/>
          </a:xfrm>
          <a:prstGeom prst="notchedRightArrow">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white"/>
              </a:solidFill>
              <a:effectLst/>
              <a:uLnTx/>
              <a:uFillTx/>
              <a:latin typeface="Arial"/>
              <a:ea typeface="+mn-ea"/>
              <a:cs typeface="+mn-cs"/>
            </a:endParaRPr>
          </a:p>
        </p:txBody>
      </p:sp>
      <p:pic>
        <p:nvPicPr>
          <p:cNvPr id="25" name="Picture 2" descr="C:\Users\abx\AppData\Local\Microsoft\Windows\Temporary Internet Files\Content.IE5\RWQJ3QFL\MC90032628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1176" y="5470525"/>
            <a:ext cx="1825625" cy="1006475"/>
          </a:xfrm>
          <a:prstGeom prst="rect">
            <a:avLst/>
          </a:prstGeom>
          <a:noFill/>
          <a:extLst>
            <a:ext uri="{909E8E84-426E-40DD-AFC4-6F175D3DCCD1}">
              <a14:hiddenFill xmlns:a14="http://schemas.microsoft.com/office/drawing/2010/main">
                <a:solidFill>
                  <a:srgbClr val="FFFFFF"/>
                </a:solidFill>
              </a14:hiddenFill>
            </a:ext>
          </a:extLst>
        </p:spPr>
      </p:pic>
      <p:sp>
        <p:nvSpPr>
          <p:cNvPr id="26" name="Line Callout 2 25"/>
          <p:cNvSpPr/>
          <p:nvPr/>
        </p:nvSpPr>
        <p:spPr>
          <a:xfrm>
            <a:off x="1259633" y="5171729"/>
            <a:ext cx="1008112" cy="612648"/>
          </a:xfrm>
          <a:prstGeom prst="borderCallout2">
            <a:avLst>
              <a:gd name="adj1" fmla="val 58551"/>
              <a:gd name="adj2" fmla="val 1"/>
              <a:gd name="adj3" fmla="val 59795"/>
              <a:gd name="adj4" fmla="val -46667"/>
              <a:gd name="adj5" fmla="val 112500"/>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 SS1/</a:t>
            </a:r>
            <a:r>
              <a:rPr kumimoji="0" lang="en-GB" sz="1200" b="0" i="0" u="none" strike="noStrike" kern="0" cap="none" spc="0" normalizeH="0" baseline="0%" noProof="0" dirty="0">
                <a:ln>
                  <a:noFill/>
                </a:ln>
                <a:solidFill>
                  <a:srgbClr val="0070C0"/>
                </a:solidFill>
                <a:effectLst/>
                <a:uLnTx/>
                <a:uFillTx/>
                <a:latin typeface="Arial"/>
                <a:ea typeface="+mn-ea"/>
                <a:cs typeface="+mn-cs"/>
              </a:rPr>
              <a:t>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14:00:12</a:t>
            </a:r>
          </a:p>
        </p:txBody>
      </p:sp>
      <p:sp>
        <p:nvSpPr>
          <p:cNvPr id="27" name="Line Callout 2 26"/>
          <p:cNvSpPr/>
          <p:nvPr/>
        </p:nvSpPr>
        <p:spPr>
          <a:xfrm>
            <a:off x="1412445" y="4461593"/>
            <a:ext cx="1008112" cy="612648"/>
          </a:xfrm>
          <a:prstGeom prst="borderCallout2">
            <a:avLst>
              <a:gd name="adj1" fmla="val 58551"/>
              <a:gd name="adj2" fmla="val 1"/>
              <a:gd name="adj3" fmla="val 59795"/>
              <a:gd name="adj4" fmla="val -46667"/>
              <a:gd name="adj5" fmla="val 228172"/>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 SS1/</a:t>
            </a:r>
            <a:r>
              <a:rPr kumimoji="0" lang="en-GB" sz="1200" b="0" i="0" u="none" strike="noStrike" kern="0" cap="none" spc="0" normalizeH="0" baseline="0%" noProof="0" dirty="0">
                <a:ln>
                  <a:noFill/>
                </a:ln>
                <a:solidFill>
                  <a:srgbClr val="0070C0"/>
                </a:solidFill>
                <a:effectLst/>
                <a:uLnTx/>
                <a:uFillTx/>
                <a:latin typeface="Arial"/>
                <a:ea typeface="+mn-ea"/>
                <a:cs typeface="+mn-cs"/>
              </a:rPr>
              <a:t>G2</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14:00:20</a:t>
            </a:r>
          </a:p>
        </p:txBody>
      </p:sp>
      <p:sp>
        <p:nvSpPr>
          <p:cNvPr id="28" name="Line Callout 2 27"/>
          <p:cNvSpPr/>
          <p:nvPr/>
        </p:nvSpPr>
        <p:spPr>
          <a:xfrm>
            <a:off x="6588224" y="4559081"/>
            <a:ext cx="1080120" cy="612648"/>
          </a:xfrm>
          <a:prstGeom prst="borderCallout2">
            <a:avLst>
              <a:gd name="adj1" fmla="val 62282"/>
              <a:gd name="adj2" fmla="val 100531"/>
              <a:gd name="adj3" fmla="val 62283"/>
              <a:gd name="adj4" fmla="val 123403"/>
              <a:gd name="adj5" fmla="val 213246"/>
              <a:gd name="adj6" fmla="val 124160"/>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900: SS3/</a:t>
            </a:r>
            <a:r>
              <a:rPr kumimoji="0" lang="en-GB" sz="1200" b="0" i="0" u="none" strike="noStrike" kern="0" cap="none" spc="0" normalizeH="0" baseline="0%" noProof="0" dirty="0">
                <a:ln>
                  <a:noFill/>
                </a:ln>
                <a:solidFill>
                  <a:srgbClr val="0070C0"/>
                </a:solidFill>
                <a:effectLst/>
                <a:uLnTx/>
                <a:uFillTx/>
                <a:latin typeface="Arial"/>
                <a:ea typeface="+mn-ea"/>
                <a:cs typeface="+mn-cs"/>
              </a:rPr>
              <a:t>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28/08/2014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00:34:52</a:t>
            </a:r>
          </a:p>
        </p:txBody>
      </p:sp>
      <p:sp>
        <p:nvSpPr>
          <p:cNvPr id="29" name="Line Callout 2 28"/>
          <p:cNvSpPr/>
          <p:nvPr/>
        </p:nvSpPr>
        <p:spPr>
          <a:xfrm>
            <a:off x="3455877" y="4851339"/>
            <a:ext cx="1008112" cy="612648"/>
          </a:xfrm>
          <a:prstGeom prst="borderCallout2">
            <a:avLst>
              <a:gd name="adj1" fmla="val 58551"/>
              <a:gd name="adj2" fmla="val 1"/>
              <a:gd name="adj3" fmla="val 59795"/>
              <a:gd name="adj4" fmla="val -46667"/>
              <a:gd name="adj5" fmla="val 165983"/>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4: SS1/</a:t>
            </a:r>
            <a:r>
              <a:rPr kumimoji="0" lang="en-GB" sz="1200" b="0" i="0" u="none" strike="noStrike" kern="0" cap="none" spc="0" normalizeH="0" baseline="0%" noProof="0" dirty="0">
                <a:ln>
                  <a:noFill/>
                </a:ln>
                <a:solidFill>
                  <a:srgbClr val="0070C0"/>
                </a:solidFill>
                <a:effectLst/>
                <a:uLnTx/>
                <a:uFillTx/>
                <a:latin typeface="Arial"/>
                <a:ea typeface="+mn-ea"/>
                <a:cs typeface="+mn-cs"/>
              </a:rPr>
              <a:t>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14:05:00</a:t>
            </a:r>
          </a:p>
        </p:txBody>
      </p:sp>
      <p:sp>
        <p:nvSpPr>
          <p:cNvPr id="30" name="Line Callout 2 29"/>
          <p:cNvSpPr/>
          <p:nvPr/>
        </p:nvSpPr>
        <p:spPr>
          <a:xfrm>
            <a:off x="3203849" y="4155269"/>
            <a:ext cx="1008112" cy="612648"/>
          </a:xfrm>
          <a:prstGeom prst="borderCallout2">
            <a:avLst>
              <a:gd name="adj1" fmla="val 58551"/>
              <a:gd name="adj2" fmla="val 1"/>
              <a:gd name="adj3" fmla="val 59795"/>
              <a:gd name="adj4" fmla="val -46667"/>
              <a:gd name="adj5" fmla="val 277923"/>
              <a:gd name="adj6" fmla="val -47423"/>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3: SS2/</a:t>
            </a:r>
            <a:r>
              <a:rPr kumimoji="0" lang="en-GB" sz="1200" b="0" i="0" u="none" strike="noStrike" kern="0" cap="none" spc="0" normalizeH="0" baseline="0%" noProof="0" dirty="0">
                <a:ln>
                  <a:noFill/>
                </a:ln>
                <a:solidFill>
                  <a:srgbClr val="0070C0"/>
                </a:solidFill>
                <a:effectLst/>
                <a:uLnTx/>
                <a:uFillTx/>
                <a:latin typeface="Arial"/>
                <a:ea typeface="+mn-ea"/>
                <a:cs typeface="+mn-cs"/>
              </a:rPr>
              <a:t>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14:03:53</a:t>
            </a:r>
          </a:p>
        </p:txBody>
      </p:sp>
    </p:spTree>
    <p:extLst>
      <p:ext uri="{BB962C8B-B14F-4D97-AF65-F5344CB8AC3E}">
        <p14:creationId xmlns:p14="http://schemas.microsoft.com/office/powerpoint/2010/main" val="337781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Important concepts</a:t>
            </a:r>
          </a:p>
        </p:txBody>
      </p:sp>
      <p:sp>
        <p:nvSpPr>
          <p:cNvPr id="9" name="Content Placeholder 8"/>
          <p:cNvSpPr>
            <a:spLocks noGrp="1"/>
          </p:cNvSpPr>
          <p:nvPr>
            <p:ph idx="1"/>
          </p:nvPr>
        </p:nvSpPr>
        <p:spPr>
          <a:xfrm>
            <a:off x="615950" y="1673225"/>
            <a:ext cx="7905750" cy="1892935"/>
          </a:xfrm>
        </p:spPr>
        <p:txBody>
          <a:bodyPr/>
          <a:lstStyle/>
          <a:p>
            <a:pPr>
              <a:buFont typeface="Arial" panose="020B0604020202020204" pitchFamily="34" charset="0"/>
              <a:buChar char="•"/>
            </a:pPr>
            <a:r>
              <a:rPr lang="en-GB" noProof="0" dirty="0"/>
              <a:t>On-board scheduling is the nominal way of operating a spacecraft</a:t>
            </a:r>
          </a:p>
          <a:p>
            <a:pPr>
              <a:buFont typeface="Arial" panose="020B0604020202020204" pitchFamily="34" charset="0"/>
              <a:buChar char="•"/>
            </a:pPr>
            <a:r>
              <a:rPr lang="en-GB" noProof="0" dirty="0"/>
              <a:t>Requests to insert, delete, report, </a:t>
            </a:r>
            <a:r>
              <a:rPr lang="en-GB" noProof="0" dirty="0" err="1"/>
              <a:t>timeshift</a:t>
            </a:r>
            <a:endParaRPr lang="en-GB" noProof="0" dirty="0"/>
          </a:p>
          <a:p>
            <a:pPr>
              <a:buFont typeface="Arial" panose="020B0604020202020204" pitchFamily="34" charset="0"/>
              <a:buChar char="•"/>
            </a:pPr>
            <a:r>
              <a:rPr lang="en-GB" noProof="0" dirty="0"/>
              <a:t>Requests to enable &amp; disable command release</a:t>
            </a:r>
          </a:p>
          <a:p>
            <a:pPr>
              <a:buFont typeface="Arial" panose="020B0604020202020204" pitchFamily="34" charset="0"/>
              <a:buChar char="•"/>
            </a:pPr>
            <a:r>
              <a:rPr lang="en-GB" noProof="0" dirty="0"/>
              <a:t>Identification by release time window or packet id list</a:t>
            </a:r>
          </a:p>
          <a:p>
            <a:pPr>
              <a:buFont typeface="Arial" panose="020B0604020202020204" pitchFamily="34" charset="0"/>
              <a:buChar char="•"/>
            </a:pPr>
            <a:r>
              <a:rPr lang="en-GB" noProof="0" dirty="0"/>
              <a:t>Filtering by sub-schedule and/or group</a:t>
            </a:r>
          </a:p>
        </p:txBody>
      </p:sp>
      <p:sp>
        <p:nvSpPr>
          <p:cNvPr id="14" name="Notched Right Arrow 13"/>
          <p:cNvSpPr/>
          <p:nvPr/>
        </p:nvSpPr>
        <p:spPr>
          <a:xfrm>
            <a:off x="611561" y="5757738"/>
            <a:ext cx="7704856" cy="432048"/>
          </a:xfrm>
          <a:prstGeom prst="notchedRightArrow">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white"/>
              </a:solidFill>
              <a:effectLst/>
              <a:uLnTx/>
              <a:uFillTx/>
              <a:latin typeface="Arial"/>
              <a:ea typeface="+mn-ea"/>
              <a:cs typeface="+mn-cs"/>
            </a:endParaRPr>
          </a:p>
        </p:txBody>
      </p:sp>
      <p:pic>
        <p:nvPicPr>
          <p:cNvPr id="25" name="Picture 2" descr="C:\Users\abx\AppData\Local\Microsoft\Windows\Temporary Internet Files\Content.IE5\RWQJ3QFL\MC90032628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1176" y="5470525"/>
            <a:ext cx="1825625" cy="1006475"/>
          </a:xfrm>
          <a:prstGeom prst="rect">
            <a:avLst/>
          </a:prstGeom>
          <a:noFill/>
          <a:extLst>
            <a:ext uri="{909E8E84-426E-40DD-AFC4-6F175D3DCCD1}">
              <a14:hiddenFill xmlns:a14="http://schemas.microsoft.com/office/drawing/2010/main">
                <a:solidFill>
                  <a:srgbClr val="FFFFFF"/>
                </a:solidFill>
              </a14:hiddenFill>
            </a:ext>
          </a:extLst>
        </p:spPr>
      </p:pic>
      <p:sp>
        <p:nvSpPr>
          <p:cNvPr id="26" name="Line Callout 2 25"/>
          <p:cNvSpPr/>
          <p:nvPr/>
        </p:nvSpPr>
        <p:spPr>
          <a:xfrm>
            <a:off x="1259633" y="5171729"/>
            <a:ext cx="1008112" cy="612648"/>
          </a:xfrm>
          <a:prstGeom prst="borderCallout2">
            <a:avLst>
              <a:gd name="adj1" fmla="val 58551"/>
              <a:gd name="adj2" fmla="val 1"/>
              <a:gd name="adj3" fmla="val 59795"/>
              <a:gd name="adj4" fmla="val -46667"/>
              <a:gd name="adj5" fmla="val 112500"/>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 SS1/G1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14:00:12</a:t>
            </a:r>
          </a:p>
        </p:txBody>
      </p:sp>
      <p:sp>
        <p:nvSpPr>
          <p:cNvPr id="27" name="Line Callout 2 26"/>
          <p:cNvSpPr/>
          <p:nvPr/>
        </p:nvSpPr>
        <p:spPr>
          <a:xfrm>
            <a:off x="1412445" y="4461593"/>
            <a:ext cx="1008112" cy="612648"/>
          </a:xfrm>
          <a:prstGeom prst="borderCallout2">
            <a:avLst>
              <a:gd name="adj1" fmla="val 58551"/>
              <a:gd name="adj2" fmla="val 1"/>
              <a:gd name="adj3" fmla="val 59795"/>
              <a:gd name="adj4" fmla="val -46667"/>
              <a:gd name="adj5" fmla="val 228172"/>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 SS1/G2</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14:00:20</a:t>
            </a:r>
          </a:p>
        </p:txBody>
      </p:sp>
      <p:sp>
        <p:nvSpPr>
          <p:cNvPr id="28" name="Line Callout 2 27"/>
          <p:cNvSpPr/>
          <p:nvPr/>
        </p:nvSpPr>
        <p:spPr>
          <a:xfrm>
            <a:off x="6588224" y="4559081"/>
            <a:ext cx="1080120" cy="612648"/>
          </a:xfrm>
          <a:prstGeom prst="borderCallout2">
            <a:avLst>
              <a:gd name="adj1" fmla="val 62282"/>
              <a:gd name="adj2" fmla="val 100531"/>
              <a:gd name="adj3" fmla="val 62283"/>
              <a:gd name="adj4" fmla="val 123403"/>
              <a:gd name="adj5" fmla="val 213246"/>
              <a:gd name="adj6" fmla="val 124160"/>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900: SS3/G3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28/08/2014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00:34:52</a:t>
            </a:r>
          </a:p>
        </p:txBody>
      </p:sp>
      <p:sp>
        <p:nvSpPr>
          <p:cNvPr id="29" name="Line Callout 2 28"/>
          <p:cNvSpPr/>
          <p:nvPr/>
        </p:nvSpPr>
        <p:spPr>
          <a:xfrm>
            <a:off x="3455877" y="4851339"/>
            <a:ext cx="1008112" cy="612648"/>
          </a:xfrm>
          <a:prstGeom prst="borderCallout2">
            <a:avLst>
              <a:gd name="adj1" fmla="val 58551"/>
              <a:gd name="adj2" fmla="val 1"/>
              <a:gd name="adj3" fmla="val 59795"/>
              <a:gd name="adj4" fmla="val -46667"/>
              <a:gd name="adj5" fmla="val 165983"/>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4: SS1/G1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14:05:00</a:t>
            </a:r>
          </a:p>
        </p:txBody>
      </p:sp>
      <p:sp>
        <p:nvSpPr>
          <p:cNvPr id="30" name="Line Callout 2 29"/>
          <p:cNvSpPr/>
          <p:nvPr/>
        </p:nvSpPr>
        <p:spPr>
          <a:xfrm>
            <a:off x="3203849" y="4155269"/>
            <a:ext cx="1008112" cy="612648"/>
          </a:xfrm>
          <a:prstGeom prst="borderCallout2">
            <a:avLst>
              <a:gd name="adj1" fmla="val 58551"/>
              <a:gd name="adj2" fmla="val 1"/>
              <a:gd name="adj3" fmla="val 59795"/>
              <a:gd name="adj4" fmla="val -46667"/>
              <a:gd name="adj5" fmla="val 277923"/>
              <a:gd name="adj6" fmla="val -47423"/>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3: SS2/G3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14:03:53</a:t>
            </a:r>
          </a:p>
        </p:txBody>
      </p:sp>
    </p:spTree>
    <p:extLst>
      <p:ext uri="{BB962C8B-B14F-4D97-AF65-F5344CB8AC3E}">
        <p14:creationId xmlns:p14="http://schemas.microsoft.com/office/powerpoint/2010/main" val="303255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Message types, 1</a:t>
            </a:r>
          </a:p>
        </p:txBody>
      </p:sp>
      <p:graphicFrame>
        <p:nvGraphicFramePr>
          <p:cNvPr id="7" name="Table 6"/>
          <p:cNvGraphicFramePr>
            <a:graphicFrameLocks noGrp="1"/>
          </p:cNvGraphicFramePr>
          <p:nvPr>
            <p:extLst>
              <p:ext uri="{D42A27DB-BD31-4B8C-83A1-F6EECF244321}">
                <p14:modId xmlns:p14="http://schemas.microsoft.com/office/powerpoint/2010/main" val="2860455909"/>
              </p:ext>
            </p:extLst>
          </p:nvPr>
        </p:nvGraphicFramePr>
        <p:xfrm>
          <a:off x="447040" y="1640041"/>
          <a:ext cx="8280399" cy="4413858"/>
        </p:xfrm>
        <a:graphic>
          <a:graphicData uri="http://purl.oclc.org/ooxml/drawingml/table">
            <a:tbl>
              <a:tblPr firstRow="1"/>
              <a:tblGrid>
                <a:gridCol w="72136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49776">
                  <a:extLst>
                    <a:ext uri="{9D8B030D-6E8A-4147-A177-3AD203B41FA5}">
                      <a16:colId xmlns:a16="http://schemas.microsoft.com/office/drawing/2014/main" val="20002"/>
                    </a:ext>
                  </a:extLst>
                </a:gridCol>
                <a:gridCol w="37588">
                  <a:extLst>
                    <a:ext uri="{9D8B030D-6E8A-4147-A177-3AD203B41FA5}">
                      <a16:colId xmlns:a16="http://schemas.microsoft.com/office/drawing/2014/main" val="20003"/>
                    </a:ext>
                  </a:extLst>
                </a:gridCol>
                <a:gridCol w="49776">
                  <a:extLst>
                    <a:ext uri="{9D8B030D-6E8A-4147-A177-3AD203B41FA5}">
                      <a16:colId xmlns:a16="http://schemas.microsoft.com/office/drawing/2014/main" val="20004"/>
                    </a:ext>
                  </a:extLst>
                </a:gridCol>
                <a:gridCol w="37588">
                  <a:extLst>
                    <a:ext uri="{9D8B030D-6E8A-4147-A177-3AD203B41FA5}">
                      <a16:colId xmlns:a16="http://schemas.microsoft.com/office/drawing/2014/main" val="20005"/>
                    </a:ext>
                  </a:extLst>
                </a:gridCol>
                <a:gridCol w="729512">
                  <a:extLst>
                    <a:ext uri="{9D8B030D-6E8A-4147-A177-3AD203B41FA5}">
                      <a16:colId xmlns:a16="http://schemas.microsoft.com/office/drawing/2014/main" val="20006"/>
                    </a:ext>
                  </a:extLst>
                </a:gridCol>
                <a:gridCol w="4500880">
                  <a:extLst>
                    <a:ext uri="{9D8B030D-6E8A-4147-A177-3AD203B41FA5}">
                      <a16:colId xmlns:a16="http://schemas.microsoft.com/office/drawing/2014/main" val="20007"/>
                    </a:ext>
                  </a:extLst>
                </a:gridCol>
                <a:gridCol w="1442719">
                  <a:extLst>
                    <a:ext uri="{9D8B030D-6E8A-4147-A177-3AD203B41FA5}">
                      <a16:colId xmlns:a16="http://schemas.microsoft.com/office/drawing/2014/main" val="20008"/>
                    </a:ext>
                  </a:extLst>
                </a:gridCol>
              </a:tblGrid>
              <a:tr h="178466">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7">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6.11.4.3.2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time-based schedule execution function</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6.11.4.3.3</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the time-based schedule execution function</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7846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6.11.4.4</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8.11.2.3</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TC[11,3]</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reset the time-based schedule</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6.11.4.5</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8.11.2.4</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TC[11,4]</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insert activities into the time-based schedule</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6.11.5.2.1</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8.11.2.20</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TC[11,20]</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time-based sub-schedules</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6.11.5.2.2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8.11.2.21</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TC[11,21]</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disable time-based sub-schedules</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TC[11,20]</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6.11.5.2.3</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8.11.2.18</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TC[11,18]</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report the status of each time-based sub-schedule</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TC[11,20]</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6.11.5.2.3</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8.11.2.19</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TM[11,19]</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time-based sub-schedule status report</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TC[11,18] response</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6.11.6.2.1</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8.11.2.22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TC[11,22]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create time-based scheduling groups</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6.11.6.2.2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8.11.2.23</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TC[11,23]</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time-based scheduling groups</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TC[11,22]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6.11.6.3.1</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8.11.2.24</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TC[11,24]</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enable time-based scheduling groups</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implied by TC[11,22]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6.11.6.3.2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8.11.2.25</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TC[11,25]</a:t>
                      </a:r>
                    </a:p>
                  </a:txBody>
                  <a:tcPr marL="12188" marR="12188"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2188" marR="12188"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disable time-based scheduling groups</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implied by TC[11,24]</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6.11.6.3.3</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8.11.2.26</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TC[11,26]</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status of each time-based scheduling group</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requires TC[11,22]</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6.11.6.3.3</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8.11.2.27</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TM[11,27]</a:t>
                      </a:r>
                    </a:p>
                  </a:txBody>
                  <a:tcPr marL="12188" marR="12188"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time-based scheduling group status report</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TC[11,26] response</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4"/>
                  </a:ext>
                </a:extLst>
              </a:tr>
              <a:tr h="28293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6.11.8.1</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8.11.2.15</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TC[11,15]</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time-shift all scheduled activities</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2188" marR="12188" marT="36999" marB="36999"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4" name="Content Placeholder 2"/>
          <p:cNvSpPr>
            <a:spLocks noGrp="1"/>
          </p:cNvSpPr>
          <p:nvPr>
            <p:ph idx="1"/>
          </p:nvPr>
        </p:nvSpPr>
        <p:spPr>
          <a:xfrm>
            <a:off x="615949" y="1253616"/>
            <a:ext cx="7905750" cy="435430"/>
          </a:xfrm>
        </p:spPr>
        <p:txBody>
          <a:bodyPr/>
          <a:lstStyle/>
          <a:p>
            <a:pPr marL="0" indent="0" algn="ctr">
              <a:buNone/>
            </a:pPr>
            <a:r>
              <a:rPr lang="en-GB" dirty="0">
                <a:solidFill>
                  <a:srgbClr val="FF0000"/>
                </a:solidFill>
              </a:rPr>
              <a:t>Time-based scheduling subservice ...</a:t>
            </a:r>
          </a:p>
        </p:txBody>
      </p:sp>
    </p:spTree>
    <p:extLst>
      <p:ext uri="{BB962C8B-B14F-4D97-AF65-F5344CB8AC3E}">
        <p14:creationId xmlns:p14="http://schemas.microsoft.com/office/powerpoint/2010/main" val="307229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Message types, 2</a:t>
            </a:r>
          </a:p>
        </p:txBody>
      </p:sp>
      <p:graphicFrame>
        <p:nvGraphicFramePr>
          <p:cNvPr id="3" name="Table 2"/>
          <p:cNvGraphicFramePr>
            <a:graphicFrameLocks noGrp="1"/>
          </p:cNvGraphicFramePr>
          <p:nvPr>
            <p:extLst>
              <p:ext uri="{D42A27DB-BD31-4B8C-83A1-F6EECF244321}">
                <p14:modId xmlns:p14="http://schemas.microsoft.com/office/powerpoint/2010/main" val="2739148794"/>
              </p:ext>
            </p:extLst>
          </p:nvPr>
        </p:nvGraphicFramePr>
        <p:xfrm>
          <a:off x="447040" y="1674989"/>
          <a:ext cx="8280399" cy="4423507"/>
        </p:xfrm>
        <a:graphic>
          <a:graphicData uri="http://purl.oclc.org/ooxml/drawingml/table">
            <a:tbl>
              <a:tblPr firstRow="1"/>
              <a:tblGrid>
                <a:gridCol w="721360">
                  <a:extLst>
                    <a:ext uri="{9D8B030D-6E8A-4147-A177-3AD203B41FA5}">
                      <a16:colId xmlns:a16="http://schemas.microsoft.com/office/drawing/2014/main" val="20000"/>
                    </a:ext>
                  </a:extLst>
                </a:gridCol>
                <a:gridCol w="721360">
                  <a:extLst>
                    <a:ext uri="{9D8B030D-6E8A-4147-A177-3AD203B41FA5}">
                      <a16:colId xmlns:a16="http://schemas.microsoft.com/office/drawing/2014/main" val="20001"/>
                    </a:ext>
                  </a:extLst>
                </a:gridCol>
                <a:gridCol w="48650">
                  <a:extLst>
                    <a:ext uri="{9D8B030D-6E8A-4147-A177-3AD203B41FA5}">
                      <a16:colId xmlns:a16="http://schemas.microsoft.com/office/drawing/2014/main" val="20002"/>
                    </a:ext>
                  </a:extLst>
                </a:gridCol>
                <a:gridCol w="37025">
                  <a:extLst>
                    <a:ext uri="{9D8B030D-6E8A-4147-A177-3AD203B41FA5}">
                      <a16:colId xmlns:a16="http://schemas.microsoft.com/office/drawing/2014/main" val="20003"/>
                    </a:ext>
                  </a:extLst>
                </a:gridCol>
                <a:gridCol w="838885">
                  <a:extLst>
                    <a:ext uri="{9D8B030D-6E8A-4147-A177-3AD203B41FA5}">
                      <a16:colId xmlns:a16="http://schemas.microsoft.com/office/drawing/2014/main" val="20004"/>
                    </a:ext>
                  </a:extLst>
                </a:gridCol>
                <a:gridCol w="4460240">
                  <a:extLst>
                    <a:ext uri="{9D8B030D-6E8A-4147-A177-3AD203B41FA5}">
                      <a16:colId xmlns:a16="http://schemas.microsoft.com/office/drawing/2014/main" val="20005"/>
                    </a:ext>
                  </a:extLst>
                </a:gridCol>
                <a:gridCol w="1452879">
                  <a:extLst>
                    <a:ext uri="{9D8B030D-6E8A-4147-A177-3AD203B41FA5}">
                      <a16:colId xmlns:a16="http://schemas.microsoft.com/office/drawing/2014/main" val="20006"/>
                    </a:ext>
                  </a:extLst>
                </a:gridCol>
              </a:tblGrid>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6.11.8.2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summary-report all time-based scheduled activities</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0"/>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6.11.7.1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TM[11,13]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time-based schedule summary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TC[11,17]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6.11.8.3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detail-report all time-based scheduled activities</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6.11.7.2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TM[11,10]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time-based schedule detail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TC[11,10]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6.11.9.2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delete time-based scheduled activities identified by request identifier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6.11.9.3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time-shift scheduled activities identified by request identifier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6.11.9.4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Summary-report time-based scheduled activities identified by request identifier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6.11.7.1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TM[11,13]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time-based schedule summary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TC[11,12]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6.11.9.5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8.11.2.9</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TC[11,9]</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detail-report time-based scheduled activities identified by request identifier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6.11.7.2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TM[11,10]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time-based schedule detail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TC[11,9]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6.11.10.3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delete the time-based scheduled activities identified by a filter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6.11.10.4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time-shift the scheduled activities identified by a filter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6.11.10.5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summary-report the time-based scheduled activities identified by a filter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6.11.7.1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TM[11,13]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time-based schedule summary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TC[11,14]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6.11.10.6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TC[11,11]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detail-report the time-based scheduled activities identified by a filter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4"/>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6.11.7.2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8.11.2.10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TM[11,10]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time-based schedule detail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TC[11,11]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4" name="Content Placeholder 2"/>
          <p:cNvSpPr>
            <a:spLocks noGrp="1"/>
          </p:cNvSpPr>
          <p:nvPr>
            <p:ph idx="1"/>
          </p:nvPr>
        </p:nvSpPr>
        <p:spPr>
          <a:xfrm>
            <a:off x="615949" y="1238376"/>
            <a:ext cx="7905750" cy="435430"/>
          </a:xfrm>
        </p:spPr>
        <p:txBody>
          <a:bodyPr/>
          <a:lstStyle/>
          <a:p>
            <a:pPr marL="0" indent="0" algn="ctr">
              <a:buNone/>
            </a:pPr>
            <a:r>
              <a:rPr lang="en-GB" dirty="0">
                <a:solidFill>
                  <a:srgbClr val="FF0000"/>
                </a:solidFill>
              </a:rPr>
              <a:t>... time-based scheduling subservice</a:t>
            </a:r>
          </a:p>
        </p:txBody>
      </p:sp>
    </p:spTree>
    <p:extLst>
      <p:ext uri="{BB962C8B-B14F-4D97-AF65-F5344CB8AC3E}">
        <p14:creationId xmlns:p14="http://schemas.microsoft.com/office/powerpoint/2010/main" val="384905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time-based scheduling service may contain multiple time-based scheduling sub-services, each one deployed on a different on-board application process</a:t>
            </a:r>
          </a:p>
          <a:p>
            <a:pPr>
              <a:buFont typeface="Arial" panose="020B0604020202020204" pitchFamily="34" charset="0"/>
              <a:buChar char="•"/>
            </a:pPr>
            <a:r>
              <a:rPr lang="en-GB" dirty="0"/>
              <a:t>Service type 11 common implementations tend to centralise the management of the mission timeline by deploying it only on the central software application process, but nothing precludes from having multiple deployments.</a:t>
            </a:r>
          </a:p>
          <a:p>
            <a:pPr lvl="1">
              <a:buFont typeface="Arial" panose="020B0604020202020204" pitchFamily="34" charset="0"/>
              <a:buChar char="•"/>
            </a:pPr>
            <a:r>
              <a:rPr lang="en-GB" dirty="0"/>
              <a:t>This could, for example, allow for smaller propagation times from timeline release to execution, which may be significant for payloads behind system buses.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56974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arn(inVertical)">
                                      <p:cBhvr>
                                        <p:cTn id="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The time-based schedule shall never contain requests scheduled in the past. Operationally, this requires introducing a margin when inserting into or time-shifting the schedule, under which commands are rejected.</a:t>
            </a:r>
          </a:p>
          <a:p>
            <a:pPr>
              <a:buFont typeface="Arial" panose="020B0604020202020204" pitchFamily="34" charset="0"/>
              <a:buChar char="•"/>
            </a:pPr>
            <a:endParaRPr lang="en-GB" noProof="0" dirty="0"/>
          </a:p>
          <a:p>
            <a:pPr>
              <a:buFont typeface="Arial" panose="020B0604020202020204" pitchFamily="34" charset="0"/>
              <a:buChar char="•"/>
            </a:pPr>
            <a:r>
              <a:rPr lang="en-GB" noProof="0" dirty="0"/>
              <a:t>The time-based scheduling service provides capabilities to enable or disable release of requests at service, group and sub-schedule levels. For a specific request to be released, all three levels must be enabled.</a:t>
            </a:r>
          </a:p>
          <a:p>
            <a:pPr>
              <a:buFont typeface="Arial" panose="020B0604020202020204" pitchFamily="34" charset="0"/>
              <a:buChar char="•"/>
            </a:pPr>
            <a:endParaRPr lang="en-GB" noProof="0" dirty="0"/>
          </a:p>
          <a:p>
            <a:pPr>
              <a:buFont typeface="Arial" panose="020B0604020202020204" pitchFamily="34" charset="0"/>
              <a:buChar char="•"/>
            </a:pPr>
            <a:r>
              <a:rPr lang="en-GB" dirty="0"/>
              <a:t>Sub-schedules and groups are operated differently:</a:t>
            </a:r>
          </a:p>
          <a:p>
            <a:pPr lvl="1">
              <a:buFont typeface="Arial" panose="020B0604020202020204" pitchFamily="34" charset="0"/>
              <a:buChar char="•"/>
            </a:pPr>
            <a:r>
              <a:rPr lang="en-GB" dirty="0"/>
              <a:t>A sub-schedule is a high level activity. It exists because activities are inserted into it. It is autonomously created and deleted</a:t>
            </a:r>
          </a:p>
          <a:p>
            <a:pPr lvl="1">
              <a:buFont typeface="Arial" panose="020B0604020202020204" pitchFamily="34" charset="0"/>
              <a:buChar char="•"/>
            </a:pPr>
            <a:r>
              <a:rPr lang="en-GB" dirty="0"/>
              <a:t>A group represents a spacecraft entity. They can be created and deleted by TC, and exist even if the time-based schedule does not currently contain any request related to that group.</a:t>
            </a:r>
          </a:p>
          <a:p>
            <a:pPr lvl="1">
              <a:buFont typeface="Arial" panose="020B0604020202020204" pitchFamily="34" charset="0"/>
              <a:buChar char="•"/>
            </a:pPr>
            <a:endParaRPr lang="en-GB" noProof="0" dirty="0"/>
          </a:p>
          <a:p>
            <a:pPr>
              <a:buFont typeface="Arial" panose="020B0604020202020204" pitchFamily="34" charset="0"/>
              <a:buChar char="•"/>
            </a:pPr>
            <a:endParaRPr lang="en-GB" noProof="0" dirty="0"/>
          </a:p>
        </p:txBody>
      </p:sp>
    </p:spTree>
    <p:extLst>
      <p:ext uri="{BB962C8B-B14F-4D97-AF65-F5344CB8AC3E}">
        <p14:creationId xmlns:p14="http://schemas.microsoft.com/office/powerpoint/2010/main" val="80304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noProof="0" dirty="0"/>
              <a:t>There exist two ways of reporting the time-based schedule:</a:t>
            </a:r>
          </a:p>
          <a:p>
            <a:pPr lvl="1">
              <a:buFont typeface="Arial" panose="020B0604020202020204" pitchFamily="34" charset="0"/>
              <a:buChar char="•"/>
            </a:pPr>
            <a:r>
              <a:rPr lang="en-GB" dirty="0"/>
              <a:t>The release time, sub-schedule ID &amp; group ID are provided in all cases</a:t>
            </a:r>
          </a:p>
          <a:p>
            <a:pPr lvl="1">
              <a:buFont typeface="Arial" panose="020B0604020202020204" pitchFamily="34" charset="0"/>
              <a:buChar char="•"/>
            </a:pPr>
            <a:r>
              <a:rPr lang="en-GB" dirty="0"/>
              <a:t>In detailed reports, the complete request is attached</a:t>
            </a:r>
          </a:p>
          <a:p>
            <a:pPr lvl="1">
              <a:buFont typeface="Arial" panose="020B0604020202020204" pitchFamily="34" charset="0"/>
              <a:buChar char="•"/>
            </a:pPr>
            <a:r>
              <a:rPr lang="en-GB" dirty="0"/>
              <a:t>In summary report, only the request identifier (APID + SSC) is provided</a:t>
            </a:r>
          </a:p>
          <a:p>
            <a:pPr lvl="1">
              <a:buFont typeface="Arial" panose="020B0604020202020204" pitchFamily="34" charset="0"/>
              <a:buChar char="•"/>
            </a:pPr>
            <a:endParaRPr lang="en-GB" dirty="0"/>
          </a:p>
          <a:p>
            <a:pPr>
              <a:buFont typeface="Arial" panose="020B0604020202020204" pitchFamily="34" charset="0"/>
              <a:buChar char="•"/>
            </a:pPr>
            <a:r>
              <a:rPr lang="en-GB" dirty="0"/>
              <a:t>Some of the operations above (time shifting, reporting) may require very long processing times given the size of timelines. Care must be taken so that the implementation of these long operations do not affect the nominal execution of the timeline.</a:t>
            </a:r>
          </a:p>
        </p:txBody>
      </p:sp>
    </p:spTree>
    <p:extLst>
      <p:ext uri="{BB962C8B-B14F-4D97-AF65-F5344CB8AC3E}">
        <p14:creationId xmlns:p14="http://schemas.microsoft.com/office/powerpoint/2010/main" val="1957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PUS-A to PUS-C evolution</a:t>
            </a:r>
          </a:p>
        </p:txBody>
      </p:sp>
      <p:sp>
        <p:nvSpPr>
          <p:cNvPr id="9" name="Content Placeholder 8"/>
          <p:cNvSpPr>
            <a:spLocks noGrp="1"/>
          </p:cNvSpPr>
          <p:nvPr>
            <p:ph idx="1"/>
          </p:nvPr>
        </p:nvSpPr>
        <p:spPr>
          <a:xfrm>
            <a:off x="615950" y="1673225"/>
            <a:ext cx="7905750" cy="2205355"/>
          </a:xfrm>
        </p:spPr>
        <p:txBody>
          <a:bodyPr/>
          <a:lstStyle/>
          <a:p>
            <a:pPr>
              <a:buFont typeface="Arial" panose="020B0604020202020204" pitchFamily="34" charset="0"/>
              <a:buChar char="•"/>
            </a:pPr>
            <a:r>
              <a:rPr lang="en-GB" noProof="0" dirty="0"/>
              <a:t>By far the most complex service in PUS A</a:t>
            </a:r>
          </a:p>
          <a:p>
            <a:pPr>
              <a:buFont typeface="Arial" panose="020B0604020202020204" pitchFamily="34" charset="0"/>
              <a:buChar char="•"/>
            </a:pPr>
            <a:r>
              <a:rPr lang="en-GB" noProof="0" dirty="0"/>
              <a:t>Relative timing</a:t>
            </a:r>
          </a:p>
          <a:p>
            <a:pPr>
              <a:buFont typeface="Arial" panose="020B0604020202020204" pitchFamily="34" charset="0"/>
              <a:buChar char="•"/>
            </a:pPr>
            <a:r>
              <a:rPr lang="en-GB" noProof="0" dirty="0"/>
              <a:t>Interlocking</a:t>
            </a:r>
          </a:p>
          <a:p>
            <a:pPr>
              <a:buFont typeface="Arial" panose="020B0604020202020204" pitchFamily="34" charset="0"/>
              <a:buChar char="•"/>
            </a:pPr>
            <a:r>
              <a:rPr lang="en-GB" noProof="0" dirty="0"/>
              <a:t>Complete PUS A capability never implemented</a:t>
            </a:r>
          </a:p>
          <a:p>
            <a:pPr>
              <a:buFont typeface="Arial" panose="020B0604020202020204" pitchFamily="34" charset="0"/>
              <a:buChar char="•"/>
            </a:pPr>
            <a:r>
              <a:rPr lang="en-GB" noProof="0"/>
              <a:t>PUS-C </a:t>
            </a:r>
            <a:r>
              <a:rPr lang="en-GB" noProof="0" dirty="0"/>
              <a:t>simplifies service 11 – more complex scenarios should be implemented with OBCPs</a:t>
            </a:r>
          </a:p>
        </p:txBody>
      </p:sp>
      <p:grpSp>
        <p:nvGrpSpPr>
          <p:cNvPr id="4" name="Group 3"/>
          <p:cNvGrpSpPr/>
          <p:nvPr/>
        </p:nvGrpSpPr>
        <p:grpSpPr>
          <a:xfrm>
            <a:off x="611561" y="4156064"/>
            <a:ext cx="7704856" cy="2320936"/>
            <a:chOff x="611560" y="3914764"/>
            <a:chExt cx="7704856" cy="2320936"/>
          </a:xfrm>
        </p:grpSpPr>
        <p:grpSp>
          <p:nvGrpSpPr>
            <p:cNvPr id="5" name="Group 4"/>
            <p:cNvGrpSpPr/>
            <p:nvPr/>
          </p:nvGrpSpPr>
          <p:grpSpPr>
            <a:xfrm>
              <a:off x="611560" y="3914764"/>
              <a:ext cx="7704856" cy="2034516"/>
              <a:chOff x="611560" y="3914764"/>
              <a:chExt cx="7704856" cy="2034516"/>
            </a:xfrm>
          </p:grpSpPr>
          <p:sp>
            <p:nvSpPr>
              <p:cNvPr id="135" name="Notched Right Arrow 134"/>
              <p:cNvSpPr/>
              <p:nvPr/>
            </p:nvSpPr>
            <p:spPr>
              <a:xfrm>
                <a:off x="611560" y="5517232"/>
                <a:ext cx="7704856" cy="432048"/>
              </a:xfrm>
              <a:prstGeom prst="notchedRightArrow">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a typeface="+mn-ea"/>
                  <a:cs typeface="+mn-cs"/>
                </a:endParaRPr>
              </a:p>
            </p:txBody>
          </p:sp>
          <p:sp>
            <p:nvSpPr>
              <p:cNvPr id="136" name="Line Callout 2 135"/>
              <p:cNvSpPr/>
              <p:nvPr/>
            </p:nvSpPr>
            <p:spPr>
              <a:xfrm>
                <a:off x="1259632" y="4931224"/>
                <a:ext cx="1008112" cy="612648"/>
              </a:xfrm>
              <a:prstGeom prst="borderCallout2">
                <a:avLst>
                  <a:gd name="adj1" fmla="val 58551"/>
                  <a:gd name="adj2" fmla="val 1"/>
                  <a:gd name="adj3" fmla="val 59795"/>
                  <a:gd name="adj4" fmla="val -46667"/>
                  <a:gd name="adj5" fmla="val 112500"/>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 SS1/G1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14:00:12</a:t>
                </a:r>
              </a:p>
            </p:txBody>
          </p:sp>
          <p:sp>
            <p:nvSpPr>
              <p:cNvPr id="137" name="Line Callout 2 136"/>
              <p:cNvSpPr/>
              <p:nvPr/>
            </p:nvSpPr>
            <p:spPr>
              <a:xfrm>
                <a:off x="1412444" y="4221088"/>
                <a:ext cx="1008112" cy="612648"/>
              </a:xfrm>
              <a:prstGeom prst="borderCallout2">
                <a:avLst>
                  <a:gd name="adj1" fmla="val 58551"/>
                  <a:gd name="adj2" fmla="val 1"/>
                  <a:gd name="adj3" fmla="val 59795"/>
                  <a:gd name="adj4" fmla="val -46667"/>
                  <a:gd name="adj5" fmla="val 228172"/>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 SS1/G2</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14:00:20</a:t>
                </a:r>
              </a:p>
            </p:txBody>
          </p:sp>
          <p:sp>
            <p:nvSpPr>
              <p:cNvPr id="138" name="Line Callout 2 137"/>
              <p:cNvSpPr/>
              <p:nvPr/>
            </p:nvSpPr>
            <p:spPr>
              <a:xfrm>
                <a:off x="6588224" y="4318576"/>
                <a:ext cx="1080120" cy="612648"/>
              </a:xfrm>
              <a:prstGeom prst="borderCallout2">
                <a:avLst>
                  <a:gd name="adj1" fmla="val 62282"/>
                  <a:gd name="adj2" fmla="val 100531"/>
                  <a:gd name="adj3" fmla="val 62283"/>
                  <a:gd name="adj4" fmla="val 123403"/>
                  <a:gd name="adj5" fmla="val 213246"/>
                  <a:gd name="adj6" fmla="val 124160"/>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900: SS3/G3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28/08/2014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00:34:52</a:t>
                </a:r>
              </a:p>
            </p:txBody>
          </p:sp>
          <p:sp>
            <p:nvSpPr>
              <p:cNvPr id="139" name="Line Callout 2 138"/>
              <p:cNvSpPr/>
              <p:nvPr/>
            </p:nvSpPr>
            <p:spPr>
              <a:xfrm>
                <a:off x="3455876" y="4610834"/>
                <a:ext cx="1008112" cy="612648"/>
              </a:xfrm>
              <a:prstGeom prst="borderCallout2">
                <a:avLst>
                  <a:gd name="adj1" fmla="val 58551"/>
                  <a:gd name="adj2" fmla="val 1"/>
                  <a:gd name="adj3" fmla="val 59795"/>
                  <a:gd name="adj4" fmla="val -46667"/>
                  <a:gd name="adj5" fmla="val 165983"/>
                  <a:gd name="adj6" fmla="val -4666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4: SS1/G1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14:05:00</a:t>
                </a:r>
              </a:p>
            </p:txBody>
          </p:sp>
          <p:sp>
            <p:nvSpPr>
              <p:cNvPr id="140" name="Line Callout 2 139"/>
              <p:cNvSpPr/>
              <p:nvPr/>
            </p:nvSpPr>
            <p:spPr>
              <a:xfrm>
                <a:off x="3203848" y="3914764"/>
                <a:ext cx="1008112" cy="612648"/>
              </a:xfrm>
              <a:prstGeom prst="borderCallout2">
                <a:avLst>
                  <a:gd name="adj1" fmla="val 58551"/>
                  <a:gd name="adj2" fmla="val 1"/>
                  <a:gd name="adj3" fmla="val 59795"/>
                  <a:gd name="adj4" fmla="val -46667"/>
                  <a:gd name="adj5" fmla="val 277923"/>
                  <a:gd name="adj6" fmla="val -47423"/>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3: SS2/G3</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14:03:53</a:t>
                </a:r>
              </a:p>
            </p:txBody>
          </p:sp>
        </p:grpSp>
        <p:grpSp>
          <p:nvGrpSpPr>
            <p:cNvPr id="6" name="Group 5"/>
            <p:cNvGrpSpPr>
              <a:grpSpLocks noChangeAspect="1"/>
            </p:cNvGrpSpPr>
            <p:nvPr/>
          </p:nvGrpSpPr>
          <p:grpSpPr bwMode="auto">
            <a:xfrm>
              <a:off x="3551238" y="5229225"/>
              <a:ext cx="1825625" cy="1006475"/>
              <a:chOff x="2237" y="3294"/>
              <a:chExt cx="1150" cy="634"/>
            </a:xfrm>
          </p:grpSpPr>
          <p:sp>
            <p:nvSpPr>
              <p:cNvPr id="7" name="AutoShape 3"/>
              <p:cNvSpPr>
                <a:spLocks noChangeAspect="1" noChangeArrowheads="1" noTextEdit="1"/>
              </p:cNvSpPr>
              <p:nvPr/>
            </p:nvSpPr>
            <p:spPr bwMode="auto">
              <a:xfrm>
                <a:off x="2237" y="3294"/>
                <a:ext cx="1150"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 name="Freeform 5"/>
              <p:cNvSpPr>
                <a:spLocks/>
              </p:cNvSpPr>
              <p:nvPr/>
            </p:nvSpPr>
            <p:spPr bwMode="auto">
              <a:xfrm>
                <a:off x="2321" y="3529"/>
                <a:ext cx="1066" cy="393"/>
              </a:xfrm>
              <a:custGeom>
                <a:avLst/>
                <a:gdLst>
                  <a:gd name="T0" fmla="*/ 181 w 2132"/>
                  <a:gd name="T1" fmla="*/ 48 h 785"/>
                  <a:gd name="T2" fmla="*/ 0 w 2132"/>
                  <a:gd name="T3" fmla="*/ 86 h 785"/>
                  <a:gd name="T4" fmla="*/ 42 w 2132"/>
                  <a:gd name="T5" fmla="*/ 450 h 785"/>
                  <a:gd name="T6" fmla="*/ 98 w 2132"/>
                  <a:gd name="T7" fmla="*/ 504 h 785"/>
                  <a:gd name="T8" fmla="*/ 148 w 2132"/>
                  <a:gd name="T9" fmla="*/ 555 h 785"/>
                  <a:gd name="T10" fmla="*/ 197 w 2132"/>
                  <a:gd name="T11" fmla="*/ 602 h 785"/>
                  <a:gd name="T12" fmla="*/ 251 w 2132"/>
                  <a:gd name="T13" fmla="*/ 645 h 785"/>
                  <a:gd name="T14" fmla="*/ 315 w 2132"/>
                  <a:gd name="T15" fmla="*/ 679 h 785"/>
                  <a:gd name="T16" fmla="*/ 395 w 2132"/>
                  <a:gd name="T17" fmla="*/ 705 h 785"/>
                  <a:gd name="T18" fmla="*/ 496 w 2132"/>
                  <a:gd name="T19" fmla="*/ 720 h 785"/>
                  <a:gd name="T20" fmla="*/ 602 w 2132"/>
                  <a:gd name="T21" fmla="*/ 777 h 785"/>
                  <a:gd name="T22" fmla="*/ 652 w 2132"/>
                  <a:gd name="T23" fmla="*/ 783 h 785"/>
                  <a:gd name="T24" fmla="*/ 707 w 2132"/>
                  <a:gd name="T25" fmla="*/ 785 h 785"/>
                  <a:gd name="T26" fmla="*/ 763 w 2132"/>
                  <a:gd name="T27" fmla="*/ 785 h 785"/>
                  <a:gd name="T28" fmla="*/ 820 w 2132"/>
                  <a:gd name="T29" fmla="*/ 782 h 785"/>
                  <a:gd name="T30" fmla="*/ 875 w 2132"/>
                  <a:gd name="T31" fmla="*/ 777 h 785"/>
                  <a:gd name="T32" fmla="*/ 929 w 2132"/>
                  <a:gd name="T33" fmla="*/ 769 h 785"/>
                  <a:gd name="T34" fmla="*/ 981 w 2132"/>
                  <a:gd name="T35" fmla="*/ 759 h 785"/>
                  <a:gd name="T36" fmla="*/ 1028 w 2132"/>
                  <a:gd name="T37" fmla="*/ 746 h 785"/>
                  <a:gd name="T38" fmla="*/ 1298 w 2132"/>
                  <a:gd name="T39" fmla="*/ 687 h 785"/>
                  <a:gd name="T40" fmla="*/ 1842 w 2132"/>
                  <a:gd name="T41" fmla="*/ 461 h 785"/>
                  <a:gd name="T42" fmla="*/ 1979 w 2132"/>
                  <a:gd name="T43" fmla="*/ 249 h 785"/>
                  <a:gd name="T44" fmla="*/ 2115 w 2132"/>
                  <a:gd name="T45" fmla="*/ 0 h 785"/>
                  <a:gd name="T46" fmla="*/ 1940 w 2132"/>
                  <a:gd name="T47" fmla="*/ 91 h 785"/>
                  <a:gd name="T48" fmla="*/ 1733 w 2132"/>
                  <a:gd name="T49" fmla="*/ 25 h 785"/>
                  <a:gd name="T50" fmla="*/ 1548 w 2132"/>
                  <a:gd name="T51" fmla="*/ 35 h 785"/>
                  <a:gd name="T52" fmla="*/ 969 w 2132"/>
                  <a:gd name="T53" fmla="*/ 162 h 785"/>
                  <a:gd name="T54" fmla="*/ 949 w 2132"/>
                  <a:gd name="T55" fmla="*/ 151 h 785"/>
                  <a:gd name="T56" fmla="*/ 921 w 2132"/>
                  <a:gd name="T57" fmla="*/ 137 h 785"/>
                  <a:gd name="T58" fmla="*/ 893 w 2132"/>
                  <a:gd name="T59" fmla="*/ 125 h 785"/>
                  <a:gd name="T60" fmla="*/ 877 w 2132"/>
                  <a:gd name="T61" fmla="*/ 114 h 785"/>
                  <a:gd name="T62" fmla="*/ 847 w 2132"/>
                  <a:gd name="T63" fmla="*/ 95 h 785"/>
                  <a:gd name="T64" fmla="*/ 820 w 2132"/>
                  <a:gd name="T65" fmla="*/ 84 h 785"/>
                  <a:gd name="T66" fmla="*/ 796 w 2132"/>
                  <a:gd name="T67" fmla="*/ 83 h 785"/>
                  <a:gd name="T68" fmla="*/ 779 w 2132"/>
                  <a:gd name="T69" fmla="*/ 90 h 785"/>
                  <a:gd name="T70" fmla="*/ 731 w 2132"/>
                  <a:gd name="T71" fmla="*/ 191 h 785"/>
                  <a:gd name="T72" fmla="*/ 274 w 2132"/>
                  <a:gd name="T73" fmla="*/ 1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32" h="785">
                    <a:moveTo>
                      <a:pt x="263" y="76"/>
                    </a:moveTo>
                    <a:lnTo>
                      <a:pt x="181" y="48"/>
                    </a:lnTo>
                    <a:lnTo>
                      <a:pt x="52" y="48"/>
                    </a:lnTo>
                    <a:lnTo>
                      <a:pt x="0" y="86"/>
                    </a:lnTo>
                    <a:lnTo>
                      <a:pt x="11" y="423"/>
                    </a:lnTo>
                    <a:lnTo>
                      <a:pt x="42" y="450"/>
                    </a:lnTo>
                    <a:lnTo>
                      <a:pt x="72" y="478"/>
                    </a:lnTo>
                    <a:lnTo>
                      <a:pt x="98" y="504"/>
                    </a:lnTo>
                    <a:lnTo>
                      <a:pt x="124" y="529"/>
                    </a:lnTo>
                    <a:lnTo>
                      <a:pt x="148" y="555"/>
                    </a:lnTo>
                    <a:lnTo>
                      <a:pt x="172" y="579"/>
                    </a:lnTo>
                    <a:lnTo>
                      <a:pt x="197" y="602"/>
                    </a:lnTo>
                    <a:lnTo>
                      <a:pt x="223" y="624"/>
                    </a:lnTo>
                    <a:lnTo>
                      <a:pt x="251" y="645"/>
                    </a:lnTo>
                    <a:lnTo>
                      <a:pt x="281" y="663"/>
                    </a:lnTo>
                    <a:lnTo>
                      <a:pt x="315" y="679"/>
                    </a:lnTo>
                    <a:lnTo>
                      <a:pt x="353" y="693"/>
                    </a:lnTo>
                    <a:lnTo>
                      <a:pt x="395" y="705"/>
                    </a:lnTo>
                    <a:lnTo>
                      <a:pt x="443" y="714"/>
                    </a:lnTo>
                    <a:lnTo>
                      <a:pt x="496" y="720"/>
                    </a:lnTo>
                    <a:lnTo>
                      <a:pt x="556" y="723"/>
                    </a:lnTo>
                    <a:lnTo>
                      <a:pt x="602" y="777"/>
                    </a:lnTo>
                    <a:lnTo>
                      <a:pt x="627" y="781"/>
                    </a:lnTo>
                    <a:lnTo>
                      <a:pt x="652" y="783"/>
                    </a:lnTo>
                    <a:lnTo>
                      <a:pt x="680" y="784"/>
                    </a:lnTo>
                    <a:lnTo>
                      <a:pt x="707" y="785"/>
                    </a:lnTo>
                    <a:lnTo>
                      <a:pt x="734" y="785"/>
                    </a:lnTo>
                    <a:lnTo>
                      <a:pt x="763" y="785"/>
                    </a:lnTo>
                    <a:lnTo>
                      <a:pt x="791" y="784"/>
                    </a:lnTo>
                    <a:lnTo>
                      <a:pt x="820" y="782"/>
                    </a:lnTo>
                    <a:lnTo>
                      <a:pt x="847" y="780"/>
                    </a:lnTo>
                    <a:lnTo>
                      <a:pt x="875" y="777"/>
                    </a:lnTo>
                    <a:lnTo>
                      <a:pt x="902" y="774"/>
                    </a:lnTo>
                    <a:lnTo>
                      <a:pt x="929" y="769"/>
                    </a:lnTo>
                    <a:lnTo>
                      <a:pt x="955" y="765"/>
                    </a:lnTo>
                    <a:lnTo>
                      <a:pt x="981" y="759"/>
                    </a:lnTo>
                    <a:lnTo>
                      <a:pt x="1005" y="753"/>
                    </a:lnTo>
                    <a:lnTo>
                      <a:pt x="1028" y="746"/>
                    </a:lnTo>
                    <a:lnTo>
                      <a:pt x="1116" y="723"/>
                    </a:lnTo>
                    <a:lnTo>
                      <a:pt x="1298" y="687"/>
                    </a:lnTo>
                    <a:lnTo>
                      <a:pt x="1824" y="572"/>
                    </a:lnTo>
                    <a:lnTo>
                      <a:pt x="1842" y="461"/>
                    </a:lnTo>
                    <a:lnTo>
                      <a:pt x="1820" y="299"/>
                    </a:lnTo>
                    <a:lnTo>
                      <a:pt x="1979" y="249"/>
                    </a:lnTo>
                    <a:lnTo>
                      <a:pt x="2132" y="169"/>
                    </a:lnTo>
                    <a:lnTo>
                      <a:pt x="2115" y="0"/>
                    </a:lnTo>
                    <a:lnTo>
                      <a:pt x="2023" y="12"/>
                    </a:lnTo>
                    <a:lnTo>
                      <a:pt x="1940" y="91"/>
                    </a:lnTo>
                    <a:lnTo>
                      <a:pt x="1801" y="173"/>
                    </a:lnTo>
                    <a:lnTo>
                      <a:pt x="1733" y="25"/>
                    </a:lnTo>
                    <a:lnTo>
                      <a:pt x="1624" y="6"/>
                    </a:lnTo>
                    <a:lnTo>
                      <a:pt x="1548" y="35"/>
                    </a:lnTo>
                    <a:lnTo>
                      <a:pt x="1128" y="125"/>
                    </a:lnTo>
                    <a:lnTo>
                      <a:pt x="969" y="162"/>
                    </a:lnTo>
                    <a:lnTo>
                      <a:pt x="960" y="157"/>
                    </a:lnTo>
                    <a:lnTo>
                      <a:pt x="949" y="151"/>
                    </a:lnTo>
                    <a:lnTo>
                      <a:pt x="935" y="144"/>
                    </a:lnTo>
                    <a:lnTo>
                      <a:pt x="921" y="137"/>
                    </a:lnTo>
                    <a:lnTo>
                      <a:pt x="906" y="131"/>
                    </a:lnTo>
                    <a:lnTo>
                      <a:pt x="893" y="125"/>
                    </a:lnTo>
                    <a:lnTo>
                      <a:pt x="884" y="119"/>
                    </a:lnTo>
                    <a:lnTo>
                      <a:pt x="877" y="114"/>
                    </a:lnTo>
                    <a:lnTo>
                      <a:pt x="861" y="103"/>
                    </a:lnTo>
                    <a:lnTo>
                      <a:pt x="847" y="95"/>
                    </a:lnTo>
                    <a:lnTo>
                      <a:pt x="832" y="88"/>
                    </a:lnTo>
                    <a:lnTo>
                      <a:pt x="820" y="84"/>
                    </a:lnTo>
                    <a:lnTo>
                      <a:pt x="808" y="83"/>
                    </a:lnTo>
                    <a:lnTo>
                      <a:pt x="796" y="83"/>
                    </a:lnTo>
                    <a:lnTo>
                      <a:pt x="787" y="86"/>
                    </a:lnTo>
                    <a:lnTo>
                      <a:pt x="779" y="90"/>
                    </a:lnTo>
                    <a:lnTo>
                      <a:pt x="783" y="119"/>
                    </a:lnTo>
                    <a:lnTo>
                      <a:pt x="731" y="191"/>
                    </a:lnTo>
                    <a:lnTo>
                      <a:pt x="534" y="127"/>
                    </a:lnTo>
                    <a:lnTo>
                      <a:pt x="274" y="14"/>
                    </a:lnTo>
                    <a:lnTo>
                      <a:pt x="263" y="7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 name="Freeform 6"/>
              <p:cNvSpPr>
                <a:spLocks/>
              </p:cNvSpPr>
              <p:nvPr/>
            </p:nvSpPr>
            <p:spPr bwMode="auto">
              <a:xfrm>
                <a:off x="2237" y="3297"/>
                <a:ext cx="1094" cy="622"/>
              </a:xfrm>
              <a:custGeom>
                <a:avLst/>
                <a:gdLst>
                  <a:gd name="T0" fmla="*/ 349 w 2187"/>
                  <a:gd name="T1" fmla="*/ 74 h 1243"/>
                  <a:gd name="T2" fmla="*/ 168 w 2187"/>
                  <a:gd name="T3" fmla="*/ 135 h 1243"/>
                  <a:gd name="T4" fmla="*/ 33 w 2187"/>
                  <a:gd name="T5" fmla="*/ 693 h 1243"/>
                  <a:gd name="T6" fmla="*/ 104 w 2187"/>
                  <a:gd name="T7" fmla="*/ 779 h 1243"/>
                  <a:gd name="T8" fmla="*/ 179 w 2187"/>
                  <a:gd name="T9" fmla="*/ 863 h 1243"/>
                  <a:gd name="T10" fmla="*/ 259 w 2187"/>
                  <a:gd name="T11" fmla="*/ 942 h 1243"/>
                  <a:gd name="T12" fmla="*/ 347 w 2187"/>
                  <a:gd name="T13" fmla="*/ 1012 h 1243"/>
                  <a:gd name="T14" fmla="*/ 442 w 2187"/>
                  <a:gd name="T15" fmla="*/ 1070 h 1243"/>
                  <a:gd name="T16" fmla="*/ 546 w 2187"/>
                  <a:gd name="T17" fmla="*/ 1113 h 1243"/>
                  <a:gd name="T18" fmla="*/ 661 w 2187"/>
                  <a:gd name="T19" fmla="*/ 1140 h 1243"/>
                  <a:gd name="T20" fmla="*/ 770 w 2187"/>
                  <a:gd name="T21" fmla="*/ 1230 h 1243"/>
                  <a:gd name="T22" fmla="*/ 820 w 2187"/>
                  <a:gd name="T23" fmla="*/ 1238 h 1243"/>
                  <a:gd name="T24" fmla="*/ 875 w 2187"/>
                  <a:gd name="T25" fmla="*/ 1243 h 1243"/>
                  <a:gd name="T26" fmla="*/ 931 w 2187"/>
                  <a:gd name="T27" fmla="*/ 1243 h 1243"/>
                  <a:gd name="T28" fmla="*/ 988 w 2187"/>
                  <a:gd name="T29" fmla="*/ 1238 h 1243"/>
                  <a:gd name="T30" fmla="*/ 1043 w 2187"/>
                  <a:gd name="T31" fmla="*/ 1230 h 1243"/>
                  <a:gd name="T32" fmla="*/ 1097 w 2187"/>
                  <a:gd name="T33" fmla="*/ 1217 h 1243"/>
                  <a:gd name="T34" fmla="*/ 1149 w 2187"/>
                  <a:gd name="T35" fmla="*/ 1201 h 1243"/>
                  <a:gd name="T36" fmla="*/ 1196 w 2187"/>
                  <a:gd name="T37" fmla="*/ 1180 h 1243"/>
                  <a:gd name="T38" fmla="*/ 1431 w 2187"/>
                  <a:gd name="T39" fmla="*/ 1068 h 1243"/>
                  <a:gd name="T40" fmla="*/ 1867 w 2187"/>
                  <a:gd name="T41" fmla="*/ 749 h 1243"/>
                  <a:gd name="T42" fmla="*/ 2004 w 2187"/>
                  <a:gd name="T43" fmla="*/ 413 h 1243"/>
                  <a:gd name="T44" fmla="*/ 2187 w 2187"/>
                  <a:gd name="T45" fmla="*/ 76 h 1243"/>
                  <a:gd name="T46" fmla="*/ 1965 w 2187"/>
                  <a:gd name="T47" fmla="*/ 164 h 1243"/>
                  <a:gd name="T48" fmla="*/ 1758 w 2187"/>
                  <a:gd name="T49" fmla="*/ 58 h 1243"/>
                  <a:gd name="T50" fmla="*/ 1573 w 2187"/>
                  <a:gd name="T51" fmla="*/ 74 h 1243"/>
                  <a:gd name="T52" fmla="*/ 1137 w 2187"/>
                  <a:gd name="T53" fmla="*/ 256 h 1243"/>
                  <a:gd name="T54" fmla="*/ 1117 w 2187"/>
                  <a:gd name="T55" fmla="*/ 239 h 1243"/>
                  <a:gd name="T56" fmla="*/ 1089 w 2187"/>
                  <a:gd name="T57" fmla="*/ 218 h 1243"/>
                  <a:gd name="T58" fmla="*/ 1061 w 2187"/>
                  <a:gd name="T59" fmla="*/ 197 h 1243"/>
                  <a:gd name="T60" fmla="*/ 1045 w 2187"/>
                  <a:gd name="T61" fmla="*/ 182 h 1243"/>
                  <a:gd name="T62" fmla="*/ 1015 w 2187"/>
                  <a:gd name="T63" fmla="*/ 150 h 1243"/>
                  <a:gd name="T64" fmla="*/ 988 w 2187"/>
                  <a:gd name="T65" fmla="*/ 134 h 1243"/>
                  <a:gd name="T66" fmla="*/ 964 w 2187"/>
                  <a:gd name="T67" fmla="*/ 131 h 1243"/>
                  <a:gd name="T68" fmla="*/ 947 w 2187"/>
                  <a:gd name="T69" fmla="*/ 142 h 1243"/>
                  <a:gd name="T70" fmla="*/ 899 w 2187"/>
                  <a:gd name="T71" fmla="*/ 301 h 1243"/>
                  <a:gd name="T72" fmla="*/ 442 w 2187"/>
                  <a:gd name="T73" fmla="*/ 22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87" h="1243">
                    <a:moveTo>
                      <a:pt x="431" y="121"/>
                    </a:moveTo>
                    <a:lnTo>
                      <a:pt x="349" y="74"/>
                    </a:lnTo>
                    <a:lnTo>
                      <a:pt x="220" y="75"/>
                    </a:lnTo>
                    <a:lnTo>
                      <a:pt x="168" y="135"/>
                    </a:lnTo>
                    <a:lnTo>
                      <a:pt x="0" y="650"/>
                    </a:lnTo>
                    <a:lnTo>
                      <a:pt x="33" y="693"/>
                    </a:lnTo>
                    <a:lnTo>
                      <a:pt x="68" y="737"/>
                    </a:lnTo>
                    <a:lnTo>
                      <a:pt x="104" y="779"/>
                    </a:lnTo>
                    <a:lnTo>
                      <a:pt x="141" y="822"/>
                    </a:lnTo>
                    <a:lnTo>
                      <a:pt x="179" y="863"/>
                    </a:lnTo>
                    <a:lnTo>
                      <a:pt x="218" y="903"/>
                    </a:lnTo>
                    <a:lnTo>
                      <a:pt x="259" y="942"/>
                    </a:lnTo>
                    <a:lnTo>
                      <a:pt x="302" y="977"/>
                    </a:lnTo>
                    <a:lnTo>
                      <a:pt x="347" y="1012"/>
                    </a:lnTo>
                    <a:lnTo>
                      <a:pt x="393" y="1042"/>
                    </a:lnTo>
                    <a:lnTo>
                      <a:pt x="442" y="1070"/>
                    </a:lnTo>
                    <a:lnTo>
                      <a:pt x="493" y="1094"/>
                    </a:lnTo>
                    <a:lnTo>
                      <a:pt x="546" y="1113"/>
                    </a:lnTo>
                    <a:lnTo>
                      <a:pt x="603" y="1128"/>
                    </a:lnTo>
                    <a:lnTo>
                      <a:pt x="661" y="1140"/>
                    </a:lnTo>
                    <a:lnTo>
                      <a:pt x="724" y="1145"/>
                    </a:lnTo>
                    <a:lnTo>
                      <a:pt x="770" y="1230"/>
                    </a:lnTo>
                    <a:lnTo>
                      <a:pt x="795" y="1234"/>
                    </a:lnTo>
                    <a:lnTo>
                      <a:pt x="820" y="1238"/>
                    </a:lnTo>
                    <a:lnTo>
                      <a:pt x="848" y="1241"/>
                    </a:lnTo>
                    <a:lnTo>
                      <a:pt x="875" y="1243"/>
                    </a:lnTo>
                    <a:lnTo>
                      <a:pt x="902" y="1243"/>
                    </a:lnTo>
                    <a:lnTo>
                      <a:pt x="931" y="1243"/>
                    </a:lnTo>
                    <a:lnTo>
                      <a:pt x="959" y="1240"/>
                    </a:lnTo>
                    <a:lnTo>
                      <a:pt x="988" y="1238"/>
                    </a:lnTo>
                    <a:lnTo>
                      <a:pt x="1015" y="1234"/>
                    </a:lnTo>
                    <a:lnTo>
                      <a:pt x="1043" y="1230"/>
                    </a:lnTo>
                    <a:lnTo>
                      <a:pt x="1070" y="1224"/>
                    </a:lnTo>
                    <a:lnTo>
                      <a:pt x="1097" y="1217"/>
                    </a:lnTo>
                    <a:lnTo>
                      <a:pt x="1123" y="1209"/>
                    </a:lnTo>
                    <a:lnTo>
                      <a:pt x="1149" y="1201"/>
                    </a:lnTo>
                    <a:lnTo>
                      <a:pt x="1173" y="1191"/>
                    </a:lnTo>
                    <a:lnTo>
                      <a:pt x="1196" y="1180"/>
                    </a:lnTo>
                    <a:lnTo>
                      <a:pt x="1225" y="1107"/>
                    </a:lnTo>
                    <a:lnTo>
                      <a:pt x="1431" y="1068"/>
                    </a:lnTo>
                    <a:lnTo>
                      <a:pt x="1849" y="923"/>
                    </a:lnTo>
                    <a:lnTo>
                      <a:pt x="1867" y="749"/>
                    </a:lnTo>
                    <a:lnTo>
                      <a:pt x="1844" y="491"/>
                    </a:lnTo>
                    <a:lnTo>
                      <a:pt x="2004" y="413"/>
                    </a:lnTo>
                    <a:lnTo>
                      <a:pt x="2157" y="267"/>
                    </a:lnTo>
                    <a:lnTo>
                      <a:pt x="2187" y="76"/>
                    </a:lnTo>
                    <a:lnTo>
                      <a:pt x="2046" y="0"/>
                    </a:lnTo>
                    <a:lnTo>
                      <a:pt x="1965" y="164"/>
                    </a:lnTo>
                    <a:lnTo>
                      <a:pt x="1826" y="293"/>
                    </a:lnTo>
                    <a:lnTo>
                      <a:pt x="1758" y="58"/>
                    </a:lnTo>
                    <a:lnTo>
                      <a:pt x="1649" y="28"/>
                    </a:lnTo>
                    <a:lnTo>
                      <a:pt x="1573" y="74"/>
                    </a:lnTo>
                    <a:lnTo>
                      <a:pt x="1296" y="196"/>
                    </a:lnTo>
                    <a:lnTo>
                      <a:pt x="1137" y="256"/>
                    </a:lnTo>
                    <a:lnTo>
                      <a:pt x="1128" y="248"/>
                    </a:lnTo>
                    <a:lnTo>
                      <a:pt x="1117" y="239"/>
                    </a:lnTo>
                    <a:lnTo>
                      <a:pt x="1103" y="228"/>
                    </a:lnTo>
                    <a:lnTo>
                      <a:pt x="1089" y="218"/>
                    </a:lnTo>
                    <a:lnTo>
                      <a:pt x="1074" y="207"/>
                    </a:lnTo>
                    <a:lnTo>
                      <a:pt x="1061" y="197"/>
                    </a:lnTo>
                    <a:lnTo>
                      <a:pt x="1052" y="189"/>
                    </a:lnTo>
                    <a:lnTo>
                      <a:pt x="1045" y="182"/>
                    </a:lnTo>
                    <a:lnTo>
                      <a:pt x="1029" y="164"/>
                    </a:lnTo>
                    <a:lnTo>
                      <a:pt x="1015" y="150"/>
                    </a:lnTo>
                    <a:lnTo>
                      <a:pt x="1000" y="139"/>
                    </a:lnTo>
                    <a:lnTo>
                      <a:pt x="988" y="134"/>
                    </a:lnTo>
                    <a:lnTo>
                      <a:pt x="976" y="130"/>
                    </a:lnTo>
                    <a:lnTo>
                      <a:pt x="964" y="131"/>
                    </a:lnTo>
                    <a:lnTo>
                      <a:pt x="955" y="135"/>
                    </a:lnTo>
                    <a:lnTo>
                      <a:pt x="947" y="142"/>
                    </a:lnTo>
                    <a:lnTo>
                      <a:pt x="951" y="188"/>
                    </a:lnTo>
                    <a:lnTo>
                      <a:pt x="899" y="301"/>
                    </a:lnTo>
                    <a:lnTo>
                      <a:pt x="702" y="199"/>
                    </a:lnTo>
                    <a:lnTo>
                      <a:pt x="442" y="22"/>
                    </a:lnTo>
                    <a:lnTo>
                      <a:pt x="431" y="121"/>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 name="Freeform 7"/>
              <p:cNvSpPr>
                <a:spLocks/>
              </p:cNvSpPr>
              <p:nvPr/>
            </p:nvSpPr>
            <p:spPr bwMode="auto">
              <a:xfrm>
                <a:off x="2689" y="3368"/>
                <a:ext cx="94" cy="81"/>
              </a:xfrm>
              <a:custGeom>
                <a:avLst/>
                <a:gdLst>
                  <a:gd name="T0" fmla="*/ 22 w 189"/>
                  <a:gd name="T1" fmla="*/ 70 h 162"/>
                  <a:gd name="T2" fmla="*/ 22 w 189"/>
                  <a:gd name="T3" fmla="*/ 36 h 162"/>
                  <a:gd name="T4" fmla="*/ 29 w 189"/>
                  <a:gd name="T5" fmla="*/ 15 h 162"/>
                  <a:gd name="T6" fmla="*/ 41 w 189"/>
                  <a:gd name="T7" fmla="*/ 3 h 162"/>
                  <a:gd name="T8" fmla="*/ 56 w 189"/>
                  <a:gd name="T9" fmla="*/ 0 h 162"/>
                  <a:gd name="T10" fmla="*/ 73 w 189"/>
                  <a:gd name="T11" fmla="*/ 5 h 162"/>
                  <a:gd name="T12" fmla="*/ 91 w 189"/>
                  <a:gd name="T13" fmla="*/ 17 h 162"/>
                  <a:gd name="T14" fmla="*/ 110 w 189"/>
                  <a:gd name="T15" fmla="*/ 36 h 162"/>
                  <a:gd name="T16" fmla="*/ 126 w 189"/>
                  <a:gd name="T17" fmla="*/ 61 h 162"/>
                  <a:gd name="T18" fmla="*/ 139 w 189"/>
                  <a:gd name="T19" fmla="*/ 68 h 162"/>
                  <a:gd name="T20" fmla="*/ 150 w 189"/>
                  <a:gd name="T21" fmla="*/ 73 h 162"/>
                  <a:gd name="T22" fmla="*/ 162 w 189"/>
                  <a:gd name="T23" fmla="*/ 79 h 162"/>
                  <a:gd name="T24" fmla="*/ 172 w 189"/>
                  <a:gd name="T25" fmla="*/ 86 h 162"/>
                  <a:gd name="T26" fmla="*/ 180 w 189"/>
                  <a:gd name="T27" fmla="*/ 93 h 162"/>
                  <a:gd name="T28" fmla="*/ 186 w 189"/>
                  <a:gd name="T29" fmla="*/ 102 h 162"/>
                  <a:gd name="T30" fmla="*/ 189 w 189"/>
                  <a:gd name="T31" fmla="*/ 114 h 162"/>
                  <a:gd name="T32" fmla="*/ 189 w 189"/>
                  <a:gd name="T33" fmla="*/ 129 h 162"/>
                  <a:gd name="T34" fmla="*/ 169 w 189"/>
                  <a:gd name="T35" fmla="*/ 138 h 162"/>
                  <a:gd name="T36" fmla="*/ 147 w 189"/>
                  <a:gd name="T37" fmla="*/ 146 h 162"/>
                  <a:gd name="T38" fmla="*/ 126 w 189"/>
                  <a:gd name="T39" fmla="*/ 153 h 162"/>
                  <a:gd name="T40" fmla="*/ 104 w 189"/>
                  <a:gd name="T41" fmla="*/ 157 h 162"/>
                  <a:gd name="T42" fmla="*/ 82 w 189"/>
                  <a:gd name="T43" fmla="*/ 161 h 162"/>
                  <a:gd name="T44" fmla="*/ 59 w 189"/>
                  <a:gd name="T45" fmla="*/ 162 h 162"/>
                  <a:gd name="T46" fmla="*/ 35 w 189"/>
                  <a:gd name="T47" fmla="*/ 161 h 162"/>
                  <a:gd name="T48" fmla="*/ 11 w 189"/>
                  <a:gd name="T49" fmla="*/ 159 h 162"/>
                  <a:gd name="T50" fmla="*/ 2 w 189"/>
                  <a:gd name="T51" fmla="*/ 132 h 162"/>
                  <a:gd name="T52" fmla="*/ 0 w 189"/>
                  <a:gd name="T53" fmla="*/ 111 h 162"/>
                  <a:gd name="T54" fmla="*/ 8 w 189"/>
                  <a:gd name="T55" fmla="*/ 92 h 162"/>
                  <a:gd name="T56" fmla="*/ 22 w 189"/>
                  <a:gd name="T57" fmla="*/ 7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62">
                    <a:moveTo>
                      <a:pt x="22" y="70"/>
                    </a:moveTo>
                    <a:lnTo>
                      <a:pt x="22" y="36"/>
                    </a:lnTo>
                    <a:lnTo>
                      <a:pt x="29" y="15"/>
                    </a:lnTo>
                    <a:lnTo>
                      <a:pt x="41" y="3"/>
                    </a:lnTo>
                    <a:lnTo>
                      <a:pt x="56" y="0"/>
                    </a:lnTo>
                    <a:lnTo>
                      <a:pt x="73" y="5"/>
                    </a:lnTo>
                    <a:lnTo>
                      <a:pt x="91" y="17"/>
                    </a:lnTo>
                    <a:lnTo>
                      <a:pt x="110" y="36"/>
                    </a:lnTo>
                    <a:lnTo>
                      <a:pt x="126" y="61"/>
                    </a:lnTo>
                    <a:lnTo>
                      <a:pt x="139" y="68"/>
                    </a:lnTo>
                    <a:lnTo>
                      <a:pt x="150" y="73"/>
                    </a:lnTo>
                    <a:lnTo>
                      <a:pt x="162" y="79"/>
                    </a:lnTo>
                    <a:lnTo>
                      <a:pt x="172" y="86"/>
                    </a:lnTo>
                    <a:lnTo>
                      <a:pt x="180" y="93"/>
                    </a:lnTo>
                    <a:lnTo>
                      <a:pt x="186" y="102"/>
                    </a:lnTo>
                    <a:lnTo>
                      <a:pt x="189" y="114"/>
                    </a:lnTo>
                    <a:lnTo>
                      <a:pt x="189" y="129"/>
                    </a:lnTo>
                    <a:lnTo>
                      <a:pt x="169" y="138"/>
                    </a:lnTo>
                    <a:lnTo>
                      <a:pt x="147" y="146"/>
                    </a:lnTo>
                    <a:lnTo>
                      <a:pt x="126" y="153"/>
                    </a:lnTo>
                    <a:lnTo>
                      <a:pt x="104" y="157"/>
                    </a:lnTo>
                    <a:lnTo>
                      <a:pt x="82" y="161"/>
                    </a:lnTo>
                    <a:lnTo>
                      <a:pt x="59" y="162"/>
                    </a:lnTo>
                    <a:lnTo>
                      <a:pt x="35" y="161"/>
                    </a:lnTo>
                    <a:lnTo>
                      <a:pt x="11" y="159"/>
                    </a:lnTo>
                    <a:lnTo>
                      <a:pt x="2" y="132"/>
                    </a:lnTo>
                    <a:lnTo>
                      <a:pt x="0" y="111"/>
                    </a:lnTo>
                    <a:lnTo>
                      <a:pt x="8" y="92"/>
                    </a:lnTo>
                    <a:lnTo>
                      <a:pt x="22" y="70"/>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 name="Freeform 8"/>
              <p:cNvSpPr>
                <a:spLocks/>
              </p:cNvSpPr>
              <p:nvPr/>
            </p:nvSpPr>
            <p:spPr bwMode="auto">
              <a:xfrm>
                <a:off x="2690" y="3374"/>
                <a:ext cx="88" cy="74"/>
              </a:xfrm>
              <a:custGeom>
                <a:avLst/>
                <a:gdLst>
                  <a:gd name="T0" fmla="*/ 21 w 175"/>
                  <a:gd name="T1" fmla="*/ 66 h 150"/>
                  <a:gd name="T2" fmla="*/ 21 w 175"/>
                  <a:gd name="T3" fmla="*/ 35 h 150"/>
                  <a:gd name="T4" fmla="*/ 26 w 175"/>
                  <a:gd name="T5" fmla="*/ 15 h 150"/>
                  <a:gd name="T6" fmla="*/ 37 w 175"/>
                  <a:gd name="T7" fmla="*/ 4 h 150"/>
                  <a:gd name="T8" fmla="*/ 52 w 175"/>
                  <a:gd name="T9" fmla="*/ 0 h 150"/>
                  <a:gd name="T10" fmla="*/ 68 w 175"/>
                  <a:gd name="T11" fmla="*/ 6 h 150"/>
                  <a:gd name="T12" fmla="*/ 85 w 175"/>
                  <a:gd name="T13" fmla="*/ 17 h 150"/>
                  <a:gd name="T14" fmla="*/ 102 w 175"/>
                  <a:gd name="T15" fmla="*/ 35 h 150"/>
                  <a:gd name="T16" fmla="*/ 117 w 175"/>
                  <a:gd name="T17" fmla="*/ 57 h 150"/>
                  <a:gd name="T18" fmla="*/ 128 w 175"/>
                  <a:gd name="T19" fmla="*/ 62 h 150"/>
                  <a:gd name="T20" fmla="*/ 139 w 175"/>
                  <a:gd name="T21" fmla="*/ 68 h 150"/>
                  <a:gd name="T22" fmla="*/ 149 w 175"/>
                  <a:gd name="T23" fmla="*/ 74 h 150"/>
                  <a:gd name="T24" fmla="*/ 158 w 175"/>
                  <a:gd name="T25" fmla="*/ 80 h 150"/>
                  <a:gd name="T26" fmla="*/ 166 w 175"/>
                  <a:gd name="T27" fmla="*/ 88 h 150"/>
                  <a:gd name="T28" fmla="*/ 172 w 175"/>
                  <a:gd name="T29" fmla="*/ 96 h 150"/>
                  <a:gd name="T30" fmla="*/ 174 w 175"/>
                  <a:gd name="T31" fmla="*/ 106 h 150"/>
                  <a:gd name="T32" fmla="*/ 175 w 175"/>
                  <a:gd name="T33" fmla="*/ 120 h 150"/>
                  <a:gd name="T34" fmla="*/ 155 w 175"/>
                  <a:gd name="T35" fmla="*/ 129 h 150"/>
                  <a:gd name="T36" fmla="*/ 136 w 175"/>
                  <a:gd name="T37" fmla="*/ 136 h 150"/>
                  <a:gd name="T38" fmla="*/ 116 w 175"/>
                  <a:gd name="T39" fmla="*/ 142 h 150"/>
                  <a:gd name="T40" fmla="*/ 96 w 175"/>
                  <a:gd name="T41" fmla="*/ 146 h 150"/>
                  <a:gd name="T42" fmla="*/ 75 w 175"/>
                  <a:gd name="T43" fmla="*/ 149 h 150"/>
                  <a:gd name="T44" fmla="*/ 54 w 175"/>
                  <a:gd name="T45" fmla="*/ 150 h 150"/>
                  <a:gd name="T46" fmla="*/ 32 w 175"/>
                  <a:gd name="T47" fmla="*/ 149 h 150"/>
                  <a:gd name="T48" fmla="*/ 9 w 175"/>
                  <a:gd name="T49" fmla="*/ 146 h 150"/>
                  <a:gd name="T50" fmla="*/ 1 w 175"/>
                  <a:gd name="T51" fmla="*/ 122 h 150"/>
                  <a:gd name="T52" fmla="*/ 0 w 175"/>
                  <a:gd name="T53" fmla="*/ 104 h 150"/>
                  <a:gd name="T54" fmla="*/ 7 w 175"/>
                  <a:gd name="T55" fmla="*/ 85 h 150"/>
                  <a:gd name="T56" fmla="*/ 21 w 175"/>
                  <a:gd name="T57" fmla="*/ 6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5" h="150">
                    <a:moveTo>
                      <a:pt x="21" y="66"/>
                    </a:moveTo>
                    <a:lnTo>
                      <a:pt x="21" y="35"/>
                    </a:lnTo>
                    <a:lnTo>
                      <a:pt x="26" y="15"/>
                    </a:lnTo>
                    <a:lnTo>
                      <a:pt x="37" y="4"/>
                    </a:lnTo>
                    <a:lnTo>
                      <a:pt x="52" y="0"/>
                    </a:lnTo>
                    <a:lnTo>
                      <a:pt x="68" y="6"/>
                    </a:lnTo>
                    <a:lnTo>
                      <a:pt x="85" y="17"/>
                    </a:lnTo>
                    <a:lnTo>
                      <a:pt x="102" y="35"/>
                    </a:lnTo>
                    <a:lnTo>
                      <a:pt x="117" y="57"/>
                    </a:lnTo>
                    <a:lnTo>
                      <a:pt x="128" y="62"/>
                    </a:lnTo>
                    <a:lnTo>
                      <a:pt x="139" y="68"/>
                    </a:lnTo>
                    <a:lnTo>
                      <a:pt x="149" y="74"/>
                    </a:lnTo>
                    <a:lnTo>
                      <a:pt x="158" y="80"/>
                    </a:lnTo>
                    <a:lnTo>
                      <a:pt x="166" y="88"/>
                    </a:lnTo>
                    <a:lnTo>
                      <a:pt x="172" y="96"/>
                    </a:lnTo>
                    <a:lnTo>
                      <a:pt x="174" y="106"/>
                    </a:lnTo>
                    <a:lnTo>
                      <a:pt x="175" y="120"/>
                    </a:lnTo>
                    <a:lnTo>
                      <a:pt x="155" y="129"/>
                    </a:lnTo>
                    <a:lnTo>
                      <a:pt x="136" y="136"/>
                    </a:lnTo>
                    <a:lnTo>
                      <a:pt x="116" y="142"/>
                    </a:lnTo>
                    <a:lnTo>
                      <a:pt x="96" y="146"/>
                    </a:lnTo>
                    <a:lnTo>
                      <a:pt x="75" y="149"/>
                    </a:lnTo>
                    <a:lnTo>
                      <a:pt x="54" y="150"/>
                    </a:lnTo>
                    <a:lnTo>
                      <a:pt x="32" y="149"/>
                    </a:lnTo>
                    <a:lnTo>
                      <a:pt x="9" y="146"/>
                    </a:lnTo>
                    <a:lnTo>
                      <a:pt x="1" y="122"/>
                    </a:lnTo>
                    <a:lnTo>
                      <a:pt x="0" y="104"/>
                    </a:lnTo>
                    <a:lnTo>
                      <a:pt x="7" y="85"/>
                    </a:lnTo>
                    <a:lnTo>
                      <a:pt x="21" y="66"/>
                    </a:lnTo>
                    <a:close/>
                  </a:path>
                </a:pathLst>
              </a:custGeom>
              <a:solidFill>
                <a:srgbClr val="995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3" name="Freeform 9"/>
              <p:cNvSpPr>
                <a:spLocks/>
              </p:cNvSpPr>
              <p:nvPr/>
            </p:nvSpPr>
            <p:spPr bwMode="auto">
              <a:xfrm>
                <a:off x="2693" y="3379"/>
                <a:ext cx="79" cy="69"/>
              </a:xfrm>
              <a:custGeom>
                <a:avLst/>
                <a:gdLst>
                  <a:gd name="T0" fmla="*/ 19 w 159"/>
                  <a:gd name="T1" fmla="*/ 60 h 137"/>
                  <a:gd name="T2" fmla="*/ 19 w 159"/>
                  <a:gd name="T3" fmla="*/ 32 h 137"/>
                  <a:gd name="T4" fmla="*/ 25 w 159"/>
                  <a:gd name="T5" fmla="*/ 13 h 137"/>
                  <a:gd name="T6" fmla="*/ 34 w 159"/>
                  <a:gd name="T7" fmla="*/ 3 h 137"/>
                  <a:gd name="T8" fmla="*/ 47 w 159"/>
                  <a:gd name="T9" fmla="*/ 0 h 137"/>
                  <a:gd name="T10" fmla="*/ 62 w 159"/>
                  <a:gd name="T11" fmla="*/ 4 h 137"/>
                  <a:gd name="T12" fmla="*/ 77 w 159"/>
                  <a:gd name="T13" fmla="*/ 15 h 137"/>
                  <a:gd name="T14" fmla="*/ 93 w 159"/>
                  <a:gd name="T15" fmla="*/ 31 h 137"/>
                  <a:gd name="T16" fmla="*/ 106 w 159"/>
                  <a:gd name="T17" fmla="*/ 51 h 137"/>
                  <a:gd name="T18" fmla="*/ 117 w 159"/>
                  <a:gd name="T19" fmla="*/ 57 h 137"/>
                  <a:gd name="T20" fmla="*/ 127 w 159"/>
                  <a:gd name="T21" fmla="*/ 62 h 137"/>
                  <a:gd name="T22" fmla="*/ 136 w 159"/>
                  <a:gd name="T23" fmla="*/ 68 h 137"/>
                  <a:gd name="T24" fmla="*/ 145 w 159"/>
                  <a:gd name="T25" fmla="*/ 73 h 137"/>
                  <a:gd name="T26" fmla="*/ 151 w 159"/>
                  <a:gd name="T27" fmla="*/ 79 h 137"/>
                  <a:gd name="T28" fmla="*/ 156 w 159"/>
                  <a:gd name="T29" fmla="*/ 87 h 137"/>
                  <a:gd name="T30" fmla="*/ 159 w 159"/>
                  <a:gd name="T31" fmla="*/ 98 h 137"/>
                  <a:gd name="T32" fmla="*/ 159 w 159"/>
                  <a:gd name="T33" fmla="*/ 109 h 137"/>
                  <a:gd name="T34" fmla="*/ 142 w 159"/>
                  <a:gd name="T35" fmla="*/ 117 h 137"/>
                  <a:gd name="T36" fmla="*/ 125 w 159"/>
                  <a:gd name="T37" fmla="*/ 124 h 137"/>
                  <a:gd name="T38" fmla="*/ 106 w 159"/>
                  <a:gd name="T39" fmla="*/ 130 h 137"/>
                  <a:gd name="T40" fmla="*/ 88 w 159"/>
                  <a:gd name="T41" fmla="*/ 133 h 137"/>
                  <a:gd name="T42" fmla="*/ 70 w 159"/>
                  <a:gd name="T43" fmla="*/ 136 h 137"/>
                  <a:gd name="T44" fmla="*/ 50 w 159"/>
                  <a:gd name="T45" fmla="*/ 137 h 137"/>
                  <a:gd name="T46" fmla="*/ 29 w 159"/>
                  <a:gd name="T47" fmla="*/ 137 h 137"/>
                  <a:gd name="T48" fmla="*/ 9 w 159"/>
                  <a:gd name="T49" fmla="*/ 134 h 137"/>
                  <a:gd name="T50" fmla="*/ 0 w 159"/>
                  <a:gd name="T51" fmla="*/ 113 h 137"/>
                  <a:gd name="T52" fmla="*/ 0 w 159"/>
                  <a:gd name="T53" fmla="*/ 95 h 137"/>
                  <a:gd name="T54" fmla="*/ 6 w 159"/>
                  <a:gd name="T55" fmla="*/ 78 h 137"/>
                  <a:gd name="T56" fmla="*/ 19 w 159"/>
                  <a:gd name="T57" fmla="*/ 6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9" h="137">
                    <a:moveTo>
                      <a:pt x="19" y="60"/>
                    </a:moveTo>
                    <a:lnTo>
                      <a:pt x="19" y="32"/>
                    </a:lnTo>
                    <a:lnTo>
                      <a:pt x="25" y="13"/>
                    </a:lnTo>
                    <a:lnTo>
                      <a:pt x="34" y="3"/>
                    </a:lnTo>
                    <a:lnTo>
                      <a:pt x="47" y="0"/>
                    </a:lnTo>
                    <a:lnTo>
                      <a:pt x="62" y="4"/>
                    </a:lnTo>
                    <a:lnTo>
                      <a:pt x="77" y="15"/>
                    </a:lnTo>
                    <a:lnTo>
                      <a:pt x="93" y="31"/>
                    </a:lnTo>
                    <a:lnTo>
                      <a:pt x="106" y="51"/>
                    </a:lnTo>
                    <a:lnTo>
                      <a:pt x="117" y="57"/>
                    </a:lnTo>
                    <a:lnTo>
                      <a:pt x="127" y="62"/>
                    </a:lnTo>
                    <a:lnTo>
                      <a:pt x="136" y="68"/>
                    </a:lnTo>
                    <a:lnTo>
                      <a:pt x="145" y="73"/>
                    </a:lnTo>
                    <a:lnTo>
                      <a:pt x="151" y="79"/>
                    </a:lnTo>
                    <a:lnTo>
                      <a:pt x="156" y="87"/>
                    </a:lnTo>
                    <a:lnTo>
                      <a:pt x="159" y="98"/>
                    </a:lnTo>
                    <a:lnTo>
                      <a:pt x="159" y="109"/>
                    </a:lnTo>
                    <a:lnTo>
                      <a:pt x="142" y="117"/>
                    </a:lnTo>
                    <a:lnTo>
                      <a:pt x="125" y="124"/>
                    </a:lnTo>
                    <a:lnTo>
                      <a:pt x="106" y="130"/>
                    </a:lnTo>
                    <a:lnTo>
                      <a:pt x="88" y="133"/>
                    </a:lnTo>
                    <a:lnTo>
                      <a:pt x="70" y="136"/>
                    </a:lnTo>
                    <a:lnTo>
                      <a:pt x="50" y="137"/>
                    </a:lnTo>
                    <a:lnTo>
                      <a:pt x="29" y="137"/>
                    </a:lnTo>
                    <a:lnTo>
                      <a:pt x="9" y="134"/>
                    </a:lnTo>
                    <a:lnTo>
                      <a:pt x="0" y="113"/>
                    </a:lnTo>
                    <a:lnTo>
                      <a:pt x="0" y="95"/>
                    </a:lnTo>
                    <a:lnTo>
                      <a:pt x="6" y="78"/>
                    </a:lnTo>
                    <a:lnTo>
                      <a:pt x="19" y="60"/>
                    </a:lnTo>
                    <a:close/>
                  </a:path>
                </a:pathLst>
              </a:custGeom>
              <a:solidFill>
                <a:srgbClr val="A56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4" name="Freeform 10"/>
              <p:cNvSpPr>
                <a:spLocks/>
              </p:cNvSpPr>
              <p:nvPr/>
            </p:nvSpPr>
            <p:spPr bwMode="auto">
              <a:xfrm>
                <a:off x="2694" y="3386"/>
                <a:ext cx="73" cy="62"/>
              </a:xfrm>
              <a:custGeom>
                <a:avLst/>
                <a:gdLst>
                  <a:gd name="T0" fmla="*/ 16 w 145"/>
                  <a:gd name="T1" fmla="*/ 54 h 125"/>
                  <a:gd name="T2" fmla="*/ 16 w 145"/>
                  <a:gd name="T3" fmla="*/ 29 h 125"/>
                  <a:gd name="T4" fmla="*/ 22 w 145"/>
                  <a:gd name="T5" fmla="*/ 12 h 125"/>
                  <a:gd name="T6" fmla="*/ 30 w 145"/>
                  <a:gd name="T7" fmla="*/ 3 h 125"/>
                  <a:gd name="T8" fmla="*/ 43 w 145"/>
                  <a:gd name="T9" fmla="*/ 0 h 125"/>
                  <a:gd name="T10" fmla="*/ 55 w 145"/>
                  <a:gd name="T11" fmla="*/ 4 h 125"/>
                  <a:gd name="T12" fmla="*/ 69 w 145"/>
                  <a:gd name="T13" fmla="*/ 13 h 125"/>
                  <a:gd name="T14" fmla="*/ 83 w 145"/>
                  <a:gd name="T15" fmla="*/ 28 h 125"/>
                  <a:gd name="T16" fmla="*/ 96 w 145"/>
                  <a:gd name="T17" fmla="*/ 46 h 125"/>
                  <a:gd name="T18" fmla="*/ 105 w 145"/>
                  <a:gd name="T19" fmla="*/ 52 h 125"/>
                  <a:gd name="T20" fmla="*/ 114 w 145"/>
                  <a:gd name="T21" fmla="*/ 57 h 125"/>
                  <a:gd name="T22" fmla="*/ 123 w 145"/>
                  <a:gd name="T23" fmla="*/ 61 h 125"/>
                  <a:gd name="T24" fmla="*/ 130 w 145"/>
                  <a:gd name="T25" fmla="*/ 66 h 125"/>
                  <a:gd name="T26" fmla="*/ 137 w 145"/>
                  <a:gd name="T27" fmla="*/ 72 h 125"/>
                  <a:gd name="T28" fmla="*/ 142 w 145"/>
                  <a:gd name="T29" fmla="*/ 79 h 125"/>
                  <a:gd name="T30" fmla="*/ 144 w 145"/>
                  <a:gd name="T31" fmla="*/ 88 h 125"/>
                  <a:gd name="T32" fmla="*/ 145 w 145"/>
                  <a:gd name="T33" fmla="*/ 99 h 125"/>
                  <a:gd name="T34" fmla="*/ 129 w 145"/>
                  <a:gd name="T35" fmla="*/ 106 h 125"/>
                  <a:gd name="T36" fmla="*/ 113 w 145"/>
                  <a:gd name="T37" fmla="*/ 113 h 125"/>
                  <a:gd name="T38" fmla="*/ 96 w 145"/>
                  <a:gd name="T39" fmla="*/ 118 h 125"/>
                  <a:gd name="T40" fmla="*/ 79 w 145"/>
                  <a:gd name="T41" fmla="*/ 121 h 125"/>
                  <a:gd name="T42" fmla="*/ 62 w 145"/>
                  <a:gd name="T43" fmla="*/ 124 h 125"/>
                  <a:gd name="T44" fmla="*/ 44 w 145"/>
                  <a:gd name="T45" fmla="*/ 125 h 125"/>
                  <a:gd name="T46" fmla="*/ 26 w 145"/>
                  <a:gd name="T47" fmla="*/ 124 h 125"/>
                  <a:gd name="T48" fmla="*/ 7 w 145"/>
                  <a:gd name="T49" fmla="*/ 121 h 125"/>
                  <a:gd name="T50" fmla="*/ 0 w 145"/>
                  <a:gd name="T51" fmla="*/ 102 h 125"/>
                  <a:gd name="T52" fmla="*/ 0 w 145"/>
                  <a:gd name="T53" fmla="*/ 86 h 125"/>
                  <a:gd name="T54" fmla="*/ 6 w 145"/>
                  <a:gd name="T55" fmla="*/ 72 h 125"/>
                  <a:gd name="T56" fmla="*/ 16 w 145"/>
                  <a:gd name="T57" fmla="*/ 5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5" h="125">
                    <a:moveTo>
                      <a:pt x="16" y="54"/>
                    </a:moveTo>
                    <a:lnTo>
                      <a:pt x="16" y="29"/>
                    </a:lnTo>
                    <a:lnTo>
                      <a:pt x="22" y="12"/>
                    </a:lnTo>
                    <a:lnTo>
                      <a:pt x="30" y="3"/>
                    </a:lnTo>
                    <a:lnTo>
                      <a:pt x="43" y="0"/>
                    </a:lnTo>
                    <a:lnTo>
                      <a:pt x="55" y="4"/>
                    </a:lnTo>
                    <a:lnTo>
                      <a:pt x="69" y="13"/>
                    </a:lnTo>
                    <a:lnTo>
                      <a:pt x="83" y="28"/>
                    </a:lnTo>
                    <a:lnTo>
                      <a:pt x="96" y="46"/>
                    </a:lnTo>
                    <a:lnTo>
                      <a:pt x="105" y="52"/>
                    </a:lnTo>
                    <a:lnTo>
                      <a:pt x="114" y="57"/>
                    </a:lnTo>
                    <a:lnTo>
                      <a:pt x="123" y="61"/>
                    </a:lnTo>
                    <a:lnTo>
                      <a:pt x="130" y="66"/>
                    </a:lnTo>
                    <a:lnTo>
                      <a:pt x="137" y="72"/>
                    </a:lnTo>
                    <a:lnTo>
                      <a:pt x="142" y="79"/>
                    </a:lnTo>
                    <a:lnTo>
                      <a:pt x="144" y="88"/>
                    </a:lnTo>
                    <a:lnTo>
                      <a:pt x="145" y="99"/>
                    </a:lnTo>
                    <a:lnTo>
                      <a:pt x="129" y="106"/>
                    </a:lnTo>
                    <a:lnTo>
                      <a:pt x="113" y="113"/>
                    </a:lnTo>
                    <a:lnTo>
                      <a:pt x="96" y="118"/>
                    </a:lnTo>
                    <a:lnTo>
                      <a:pt x="79" y="121"/>
                    </a:lnTo>
                    <a:lnTo>
                      <a:pt x="62" y="124"/>
                    </a:lnTo>
                    <a:lnTo>
                      <a:pt x="44" y="125"/>
                    </a:lnTo>
                    <a:lnTo>
                      <a:pt x="26" y="124"/>
                    </a:lnTo>
                    <a:lnTo>
                      <a:pt x="7" y="121"/>
                    </a:lnTo>
                    <a:lnTo>
                      <a:pt x="0" y="102"/>
                    </a:lnTo>
                    <a:lnTo>
                      <a:pt x="0" y="86"/>
                    </a:lnTo>
                    <a:lnTo>
                      <a:pt x="6" y="72"/>
                    </a:lnTo>
                    <a:lnTo>
                      <a:pt x="16" y="54"/>
                    </a:lnTo>
                    <a:close/>
                  </a:path>
                </a:pathLst>
              </a:custGeom>
              <a:solidFill>
                <a:srgbClr val="B2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5" name="Freeform 11"/>
              <p:cNvSpPr>
                <a:spLocks/>
              </p:cNvSpPr>
              <p:nvPr/>
            </p:nvSpPr>
            <p:spPr bwMode="auto">
              <a:xfrm>
                <a:off x="2696" y="3391"/>
                <a:ext cx="65" cy="56"/>
              </a:xfrm>
              <a:custGeom>
                <a:avLst/>
                <a:gdLst>
                  <a:gd name="T0" fmla="*/ 15 w 131"/>
                  <a:gd name="T1" fmla="*/ 48 h 112"/>
                  <a:gd name="T2" fmla="*/ 15 w 131"/>
                  <a:gd name="T3" fmla="*/ 25 h 112"/>
                  <a:gd name="T4" fmla="*/ 20 w 131"/>
                  <a:gd name="T5" fmla="*/ 10 h 112"/>
                  <a:gd name="T6" fmla="*/ 28 w 131"/>
                  <a:gd name="T7" fmla="*/ 2 h 112"/>
                  <a:gd name="T8" fmla="*/ 38 w 131"/>
                  <a:gd name="T9" fmla="*/ 0 h 112"/>
                  <a:gd name="T10" fmla="*/ 51 w 131"/>
                  <a:gd name="T11" fmla="*/ 3 h 112"/>
                  <a:gd name="T12" fmla="*/ 63 w 131"/>
                  <a:gd name="T13" fmla="*/ 12 h 112"/>
                  <a:gd name="T14" fmla="*/ 75 w 131"/>
                  <a:gd name="T15" fmla="*/ 25 h 112"/>
                  <a:gd name="T16" fmla="*/ 87 w 131"/>
                  <a:gd name="T17" fmla="*/ 42 h 112"/>
                  <a:gd name="T18" fmla="*/ 95 w 131"/>
                  <a:gd name="T19" fmla="*/ 47 h 112"/>
                  <a:gd name="T20" fmla="*/ 104 w 131"/>
                  <a:gd name="T21" fmla="*/ 51 h 112"/>
                  <a:gd name="T22" fmla="*/ 111 w 131"/>
                  <a:gd name="T23" fmla="*/ 54 h 112"/>
                  <a:gd name="T24" fmla="*/ 118 w 131"/>
                  <a:gd name="T25" fmla="*/ 59 h 112"/>
                  <a:gd name="T26" fmla="*/ 124 w 131"/>
                  <a:gd name="T27" fmla="*/ 64 h 112"/>
                  <a:gd name="T28" fmla="*/ 128 w 131"/>
                  <a:gd name="T29" fmla="*/ 71 h 112"/>
                  <a:gd name="T30" fmla="*/ 131 w 131"/>
                  <a:gd name="T31" fmla="*/ 79 h 112"/>
                  <a:gd name="T32" fmla="*/ 131 w 131"/>
                  <a:gd name="T33" fmla="*/ 89 h 112"/>
                  <a:gd name="T34" fmla="*/ 116 w 131"/>
                  <a:gd name="T35" fmla="*/ 95 h 112"/>
                  <a:gd name="T36" fmla="*/ 102 w 131"/>
                  <a:gd name="T37" fmla="*/ 101 h 112"/>
                  <a:gd name="T38" fmla="*/ 87 w 131"/>
                  <a:gd name="T39" fmla="*/ 106 h 112"/>
                  <a:gd name="T40" fmla="*/ 72 w 131"/>
                  <a:gd name="T41" fmla="*/ 109 h 112"/>
                  <a:gd name="T42" fmla="*/ 56 w 131"/>
                  <a:gd name="T43" fmla="*/ 110 h 112"/>
                  <a:gd name="T44" fmla="*/ 41 w 131"/>
                  <a:gd name="T45" fmla="*/ 112 h 112"/>
                  <a:gd name="T46" fmla="*/ 25 w 131"/>
                  <a:gd name="T47" fmla="*/ 112 h 112"/>
                  <a:gd name="T48" fmla="*/ 7 w 131"/>
                  <a:gd name="T49" fmla="*/ 109 h 112"/>
                  <a:gd name="T50" fmla="*/ 0 w 131"/>
                  <a:gd name="T51" fmla="*/ 91 h 112"/>
                  <a:gd name="T52" fmla="*/ 0 w 131"/>
                  <a:gd name="T53" fmla="*/ 77 h 112"/>
                  <a:gd name="T54" fmla="*/ 5 w 131"/>
                  <a:gd name="T55" fmla="*/ 63 h 112"/>
                  <a:gd name="T56" fmla="*/ 15 w 131"/>
                  <a:gd name="T57"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112">
                    <a:moveTo>
                      <a:pt x="15" y="48"/>
                    </a:moveTo>
                    <a:lnTo>
                      <a:pt x="15" y="25"/>
                    </a:lnTo>
                    <a:lnTo>
                      <a:pt x="20" y="10"/>
                    </a:lnTo>
                    <a:lnTo>
                      <a:pt x="28" y="2"/>
                    </a:lnTo>
                    <a:lnTo>
                      <a:pt x="38" y="0"/>
                    </a:lnTo>
                    <a:lnTo>
                      <a:pt x="51" y="3"/>
                    </a:lnTo>
                    <a:lnTo>
                      <a:pt x="63" y="12"/>
                    </a:lnTo>
                    <a:lnTo>
                      <a:pt x="75" y="25"/>
                    </a:lnTo>
                    <a:lnTo>
                      <a:pt x="87" y="42"/>
                    </a:lnTo>
                    <a:lnTo>
                      <a:pt x="95" y="47"/>
                    </a:lnTo>
                    <a:lnTo>
                      <a:pt x="104" y="51"/>
                    </a:lnTo>
                    <a:lnTo>
                      <a:pt x="111" y="54"/>
                    </a:lnTo>
                    <a:lnTo>
                      <a:pt x="118" y="59"/>
                    </a:lnTo>
                    <a:lnTo>
                      <a:pt x="124" y="64"/>
                    </a:lnTo>
                    <a:lnTo>
                      <a:pt x="128" y="71"/>
                    </a:lnTo>
                    <a:lnTo>
                      <a:pt x="131" y="79"/>
                    </a:lnTo>
                    <a:lnTo>
                      <a:pt x="131" y="89"/>
                    </a:lnTo>
                    <a:lnTo>
                      <a:pt x="116" y="95"/>
                    </a:lnTo>
                    <a:lnTo>
                      <a:pt x="102" y="101"/>
                    </a:lnTo>
                    <a:lnTo>
                      <a:pt x="87" y="106"/>
                    </a:lnTo>
                    <a:lnTo>
                      <a:pt x="72" y="109"/>
                    </a:lnTo>
                    <a:lnTo>
                      <a:pt x="56" y="110"/>
                    </a:lnTo>
                    <a:lnTo>
                      <a:pt x="41" y="112"/>
                    </a:lnTo>
                    <a:lnTo>
                      <a:pt x="25" y="112"/>
                    </a:lnTo>
                    <a:lnTo>
                      <a:pt x="7" y="109"/>
                    </a:lnTo>
                    <a:lnTo>
                      <a:pt x="0" y="91"/>
                    </a:lnTo>
                    <a:lnTo>
                      <a:pt x="0" y="77"/>
                    </a:lnTo>
                    <a:lnTo>
                      <a:pt x="5" y="63"/>
                    </a:lnTo>
                    <a:lnTo>
                      <a:pt x="15" y="48"/>
                    </a:lnTo>
                    <a:close/>
                  </a:path>
                </a:pathLst>
              </a:custGeom>
              <a:solidFill>
                <a:srgbClr val="BF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6" name="Freeform 12"/>
              <p:cNvSpPr>
                <a:spLocks/>
              </p:cNvSpPr>
              <p:nvPr/>
            </p:nvSpPr>
            <p:spPr bwMode="auto">
              <a:xfrm>
                <a:off x="2698" y="3397"/>
                <a:ext cx="58" cy="50"/>
              </a:xfrm>
              <a:custGeom>
                <a:avLst/>
                <a:gdLst>
                  <a:gd name="T0" fmla="*/ 14 w 116"/>
                  <a:gd name="T1" fmla="*/ 43 h 99"/>
                  <a:gd name="T2" fmla="*/ 14 w 116"/>
                  <a:gd name="T3" fmla="*/ 23 h 99"/>
                  <a:gd name="T4" fmla="*/ 18 w 116"/>
                  <a:gd name="T5" fmla="*/ 10 h 99"/>
                  <a:gd name="T6" fmla="*/ 25 w 116"/>
                  <a:gd name="T7" fmla="*/ 3 h 99"/>
                  <a:gd name="T8" fmla="*/ 34 w 116"/>
                  <a:gd name="T9" fmla="*/ 0 h 99"/>
                  <a:gd name="T10" fmla="*/ 45 w 116"/>
                  <a:gd name="T11" fmla="*/ 4 h 99"/>
                  <a:gd name="T12" fmla="*/ 56 w 116"/>
                  <a:gd name="T13" fmla="*/ 12 h 99"/>
                  <a:gd name="T14" fmla="*/ 68 w 116"/>
                  <a:gd name="T15" fmla="*/ 23 h 99"/>
                  <a:gd name="T16" fmla="*/ 78 w 116"/>
                  <a:gd name="T17" fmla="*/ 38 h 99"/>
                  <a:gd name="T18" fmla="*/ 85 w 116"/>
                  <a:gd name="T19" fmla="*/ 42 h 99"/>
                  <a:gd name="T20" fmla="*/ 92 w 116"/>
                  <a:gd name="T21" fmla="*/ 45 h 99"/>
                  <a:gd name="T22" fmla="*/ 99 w 116"/>
                  <a:gd name="T23" fmla="*/ 49 h 99"/>
                  <a:gd name="T24" fmla="*/ 105 w 116"/>
                  <a:gd name="T25" fmla="*/ 53 h 99"/>
                  <a:gd name="T26" fmla="*/ 109 w 116"/>
                  <a:gd name="T27" fmla="*/ 58 h 99"/>
                  <a:gd name="T28" fmla="*/ 114 w 116"/>
                  <a:gd name="T29" fmla="*/ 64 h 99"/>
                  <a:gd name="T30" fmla="*/ 116 w 116"/>
                  <a:gd name="T31" fmla="*/ 71 h 99"/>
                  <a:gd name="T32" fmla="*/ 116 w 116"/>
                  <a:gd name="T33" fmla="*/ 80 h 99"/>
                  <a:gd name="T34" fmla="*/ 104 w 116"/>
                  <a:gd name="T35" fmla="*/ 86 h 99"/>
                  <a:gd name="T36" fmla="*/ 90 w 116"/>
                  <a:gd name="T37" fmla="*/ 90 h 99"/>
                  <a:gd name="T38" fmla="*/ 77 w 116"/>
                  <a:gd name="T39" fmla="*/ 94 h 99"/>
                  <a:gd name="T40" fmla="*/ 63 w 116"/>
                  <a:gd name="T41" fmla="*/ 97 h 99"/>
                  <a:gd name="T42" fmla="*/ 49 w 116"/>
                  <a:gd name="T43" fmla="*/ 99 h 99"/>
                  <a:gd name="T44" fmla="*/ 36 w 116"/>
                  <a:gd name="T45" fmla="*/ 99 h 99"/>
                  <a:gd name="T46" fmla="*/ 21 w 116"/>
                  <a:gd name="T47" fmla="*/ 99 h 99"/>
                  <a:gd name="T48" fmla="*/ 6 w 116"/>
                  <a:gd name="T49" fmla="*/ 98 h 99"/>
                  <a:gd name="T50" fmla="*/ 0 w 116"/>
                  <a:gd name="T51" fmla="*/ 82 h 99"/>
                  <a:gd name="T52" fmla="*/ 0 w 116"/>
                  <a:gd name="T53" fmla="*/ 68 h 99"/>
                  <a:gd name="T54" fmla="*/ 4 w 116"/>
                  <a:gd name="T55" fmla="*/ 57 h 99"/>
                  <a:gd name="T56" fmla="*/ 14 w 116"/>
                  <a:gd name="T57"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99">
                    <a:moveTo>
                      <a:pt x="14" y="43"/>
                    </a:moveTo>
                    <a:lnTo>
                      <a:pt x="14" y="23"/>
                    </a:lnTo>
                    <a:lnTo>
                      <a:pt x="18" y="10"/>
                    </a:lnTo>
                    <a:lnTo>
                      <a:pt x="25" y="3"/>
                    </a:lnTo>
                    <a:lnTo>
                      <a:pt x="34" y="0"/>
                    </a:lnTo>
                    <a:lnTo>
                      <a:pt x="45" y="4"/>
                    </a:lnTo>
                    <a:lnTo>
                      <a:pt x="56" y="12"/>
                    </a:lnTo>
                    <a:lnTo>
                      <a:pt x="68" y="23"/>
                    </a:lnTo>
                    <a:lnTo>
                      <a:pt x="78" y="38"/>
                    </a:lnTo>
                    <a:lnTo>
                      <a:pt x="85" y="42"/>
                    </a:lnTo>
                    <a:lnTo>
                      <a:pt x="92" y="45"/>
                    </a:lnTo>
                    <a:lnTo>
                      <a:pt x="99" y="49"/>
                    </a:lnTo>
                    <a:lnTo>
                      <a:pt x="105" y="53"/>
                    </a:lnTo>
                    <a:lnTo>
                      <a:pt x="109" y="58"/>
                    </a:lnTo>
                    <a:lnTo>
                      <a:pt x="114" y="64"/>
                    </a:lnTo>
                    <a:lnTo>
                      <a:pt x="116" y="71"/>
                    </a:lnTo>
                    <a:lnTo>
                      <a:pt x="116" y="80"/>
                    </a:lnTo>
                    <a:lnTo>
                      <a:pt x="104" y="86"/>
                    </a:lnTo>
                    <a:lnTo>
                      <a:pt x="90" y="90"/>
                    </a:lnTo>
                    <a:lnTo>
                      <a:pt x="77" y="94"/>
                    </a:lnTo>
                    <a:lnTo>
                      <a:pt x="63" y="97"/>
                    </a:lnTo>
                    <a:lnTo>
                      <a:pt x="49" y="99"/>
                    </a:lnTo>
                    <a:lnTo>
                      <a:pt x="36" y="99"/>
                    </a:lnTo>
                    <a:lnTo>
                      <a:pt x="21" y="99"/>
                    </a:lnTo>
                    <a:lnTo>
                      <a:pt x="6" y="98"/>
                    </a:lnTo>
                    <a:lnTo>
                      <a:pt x="0" y="82"/>
                    </a:lnTo>
                    <a:lnTo>
                      <a:pt x="0" y="68"/>
                    </a:lnTo>
                    <a:lnTo>
                      <a:pt x="4" y="57"/>
                    </a:lnTo>
                    <a:lnTo>
                      <a:pt x="14" y="43"/>
                    </a:lnTo>
                    <a:close/>
                  </a:path>
                </a:pathLst>
              </a:custGeom>
              <a:solidFill>
                <a:srgbClr val="CC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7" name="Freeform 13"/>
              <p:cNvSpPr>
                <a:spLocks/>
              </p:cNvSpPr>
              <p:nvPr/>
            </p:nvSpPr>
            <p:spPr bwMode="auto">
              <a:xfrm>
                <a:off x="2700" y="3403"/>
                <a:ext cx="50" cy="44"/>
              </a:xfrm>
              <a:custGeom>
                <a:avLst/>
                <a:gdLst>
                  <a:gd name="T0" fmla="*/ 12 w 101"/>
                  <a:gd name="T1" fmla="*/ 37 h 87"/>
                  <a:gd name="T2" fmla="*/ 12 w 101"/>
                  <a:gd name="T3" fmla="*/ 19 h 87"/>
                  <a:gd name="T4" fmla="*/ 15 w 101"/>
                  <a:gd name="T5" fmla="*/ 8 h 87"/>
                  <a:gd name="T6" fmla="*/ 21 w 101"/>
                  <a:gd name="T7" fmla="*/ 2 h 87"/>
                  <a:gd name="T8" fmla="*/ 29 w 101"/>
                  <a:gd name="T9" fmla="*/ 0 h 87"/>
                  <a:gd name="T10" fmla="*/ 38 w 101"/>
                  <a:gd name="T11" fmla="*/ 3 h 87"/>
                  <a:gd name="T12" fmla="*/ 49 w 101"/>
                  <a:gd name="T13" fmla="*/ 10 h 87"/>
                  <a:gd name="T14" fmla="*/ 58 w 101"/>
                  <a:gd name="T15" fmla="*/ 21 h 87"/>
                  <a:gd name="T16" fmla="*/ 67 w 101"/>
                  <a:gd name="T17" fmla="*/ 33 h 87"/>
                  <a:gd name="T18" fmla="*/ 74 w 101"/>
                  <a:gd name="T19" fmla="*/ 37 h 87"/>
                  <a:gd name="T20" fmla="*/ 80 w 101"/>
                  <a:gd name="T21" fmla="*/ 40 h 87"/>
                  <a:gd name="T22" fmla="*/ 86 w 101"/>
                  <a:gd name="T23" fmla="*/ 43 h 87"/>
                  <a:gd name="T24" fmla="*/ 91 w 101"/>
                  <a:gd name="T25" fmla="*/ 46 h 87"/>
                  <a:gd name="T26" fmla="*/ 95 w 101"/>
                  <a:gd name="T27" fmla="*/ 51 h 87"/>
                  <a:gd name="T28" fmla="*/ 98 w 101"/>
                  <a:gd name="T29" fmla="*/ 55 h 87"/>
                  <a:gd name="T30" fmla="*/ 101 w 101"/>
                  <a:gd name="T31" fmla="*/ 62 h 87"/>
                  <a:gd name="T32" fmla="*/ 101 w 101"/>
                  <a:gd name="T33" fmla="*/ 69 h 87"/>
                  <a:gd name="T34" fmla="*/ 89 w 101"/>
                  <a:gd name="T35" fmla="*/ 74 h 87"/>
                  <a:gd name="T36" fmla="*/ 78 w 101"/>
                  <a:gd name="T37" fmla="*/ 78 h 87"/>
                  <a:gd name="T38" fmla="*/ 66 w 101"/>
                  <a:gd name="T39" fmla="*/ 82 h 87"/>
                  <a:gd name="T40" fmla="*/ 55 w 101"/>
                  <a:gd name="T41" fmla="*/ 84 h 87"/>
                  <a:gd name="T42" fmla="*/ 43 w 101"/>
                  <a:gd name="T43" fmla="*/ 86 h 87"/>
                  <a:gd name="T44" fmla="*/ 30 w 101"/>
                  <a:gd name="T45" fmla="*/ 87 h 87"/>
                  <a:gd name="T46" fmla="*/ 18 w 101"/>
                  <a:gd name="T47" fmla="*/ 86 h 87"/>
                  <a:gd name="T48" fmla="*/ 5 w 101"/>
                  <a:gd name="T49" fmla="*/ 85 h 87"/>
                  <a:gd name="T50" fmla="*/ 0 w 101"/>
                  <a:gd name="T51" fmla="*/ 71 h 87"/>
                  <a:gd name="T52" fmla="*/ 0 w 101"/>
                  <a:gd name="T53" fmla="*/ 60 h 87"/>
                  <a:gd name="T54" fmla="*/ 4 w 101"/>
                  <a:gd name="T55" fmla="*/ 49 h 87"/>
                  <a:gd name="T56" fmla="*/ 12 w 101"/>
                  <a:gd name="T57"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87">
                    <a:moveTo>
                      <a:pt x="12" y="37"/>
                    </a:moveTo>
                    <a:lnTo>
                      <a:pt x="12" y="19"/>
                    </a:lnTo>
                    <a:lnTo>
                      <a:pt x="15" y="8"/>
                    </a:lnTo>
                    <a:lnTo>
                      <a:pt x="21" y="2"/>
                    </a:lnTo>
                    <a:lnTo>
                      <a:pt x="29" y="0"/>
                    </a:lnTo>
                    <a:lnTo>
                      <a:pt x="38" y="3"/>
                    </a:lnTo>
                    <a:lnTo>
                      <a:pt x="49" y="10"/>
                    </a:lnTo>
                    <a:lnTo>
                      <a:pt x="58" y="21"/>
                    </a:lnTo>
                    <a:lnTo>
                      <a:pt x="67" y="33"/>
                    </a:lnTo>
                    <a:lnTo>
                      <a:pt x="74" y="37"/>
                    </a:lnTo>
                    <a:lnTo>
                      <a:pt x="80" y="40"/>
                    </a:lnTo>
                    <a:lnTo>
                      <a:pt x="86" y="43"/>
                    </a:lnTo>
                    <a:lnTo>
                      <a:pt x="91" y="46"/>
                    </a:lnTo>
                    <a:lnTo>
                      <a:pt x="95" y="51"/>
                    </a:lnTo>
                    <a:lnTo>
                      <a:pt x="98" y="55"/>
                    </a:lnTo>
                    <a:lnTo>
                      <a:pt x="101" y="62"/>
                    </a:lnTo>
                    <a:lnTo>
                      <a:pt x="101" y="69"/>
                    </a:lnTo>
                    <a:lnTo>
                      <a:pt x="89" y="74"/>
                    </a:lnTo>
                    <a:lnTo>
                      <a:pt x="78" y="78"/>
                    </a:lnTo>
                    <a:lnTo>
                      <a:pt x="66" y="82"/>
                    </a:lnTo>
                    <a:lnTo>
                      <a:pt x="55" y="84"/>
                    </a:lnTo>
                    <a:lnTo>
                      <a:pt x="43" y="86"/>
                    </a:lnTo>
                    <a:lnTo>
                      <a:pt x="30" y="87"/>
                    </a:lnTo>
                    <a:lnTo>
                      <a:pt x="18" y="86"/>
                    </a:lnTo>
                    <a:lnTo>
                      <a:pt x="5" y="85"/>
                    </a:lnTo>
                    <a:lnTo>
                      <a:pt x="0" y="71"/>
                    </a:lnTo>
                    <a:lnTo>
                      <a:pt x="0" y="60"/>
                    </a:lnTo>
                    <a:lnTo>
                      <a:pt x="4" y="49"/>
                    </a:lnTo>
                    <a:lnTo>
                      <a:pt x="12" y="37"/>
                    </a:lnTo>
                    <a:close/>
                  </a:path>
                </a:pathLst>
              </a:custGeom>
              <a:solidFill>
                <a:srgbClr val="D8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8" name="Freeform 14"/>
              <p:cNvSpPr>
                <a:spLocks/>
              </p:cNvSpPr>
              <p:nvPr/>
            </p:nvSpPr>
            <p:spPr bwMode="auto">
              <a:xfrm>
                <a:off x="2702" y="3409"/>
                <a:ext cx="43" cy="37"/>
              </a:xfrm>
              <a:custGeom>
                <a:avLst/>
                <a:gdLst>
                  <a:gd name="T0" fmla="*/ 9 w 86"/>
                  <a:gd name="T1" fmla="*/ 34 h 75"/>
                  <a:gd name="T2" fmla="*/ 9 w 86"/>
                  <a:gd name="T3" fmla="*/ 19 h 75"/>
                  <a:gd name="T4" fmla="*/ 13 w 86"/>
                  <a:gd name="T5" fmla="*/ 8 h 75"/>
                  <a:gd name="T6" fmla="*/ 18 w 86"/>
                  <a:gd name="T7" fmla="*/ 3 h 75"/>
                  <a:gd name="T8" fmla="*/ 25 w 86"/>
                  <a:gd name="T9" fmla="*/ 0 h 75"/>
                  <a:gd name="T10" fmla="*/ 33 w 86"/>
                  <a:gd name="T11" fmla="*/ 3 h 75"/>
                  <a:gd name="T12" fmla="*/ 41 w 86"/>
                  <a:gd name="T13" fmla="*/ 8 h 75"/>
                  <a:gd name="T14" fmla="*/ 49 w 86"/>
                  <a:gd name="T15" fmla="*/ 18 h 75"/>
                  <a:gd name="T16" fmla="*/ 56 w 86"/>
                  <a:gd name="T17" fmla="*/ 29 h 75"/>
                  <a:gd name="T18" fmla="*/ 68 w 86"/>
                  <a:gd name="T19" fmla="*/ 35 h 75"/>
                  <a:gd name="T20" fmla="*/ 78 w 86"/>
                  <a:gd name="T21" fmla="*/ 41 h 75"/>
                  <a:gd name="T22" fmla="*/ 84 w 86"/>
                  <a:gd name="T23" fmla="*/ 49 h 75"/>
                  <a:gd name="T24" fmla="*/ 86 w 86"/>
                  <a:gd name="T25" fmla="*/ 60 h 75"/>
                  <a:gd name="T26" fmla="*/ 76 w 86"/>
                  <a:gd name="T27" fmla="*/ 65 h 75"/>
                  <a:gd name="T28" fmla="*/ 67 w 86"/>
                  <a:gd name="T29" fmla="*/ 68 h 75"/>
                  <a:gd name="T30" fmla="*/ 56 w 86"/>
                  <a:gd name="T31" fmla="*/ 71 h 75"/>
                  <a:gd name="T32" fmla="*/ 47 w 86"/>
                  <a:gd name="T33" fmla="*/ 73 h 75"/>
                  <a:gd name="T34" fmla="*/ 37 w 86"/>
                  <a:gd name="T35" fmla="*/ 74 h 75"/>
                  <a:gd name="T36" fmla="*/ 25 w 86"/>
                  <a:gd name="T37" fmla="*/ 75 h 75"/>
                  <a:gd name="T38" fmla="*/ 15 w 86"/>
                  <a:gd name="T39" fmla="*/ 75 h 75"/>
                  <a:gd name="T40" fmla="*/ 3 w 86"/>
                  <a:gd name="T41" fmla="*/ 74 h 75"/>
                  <a:gd name="T42" fmla="*/ 0 w 86"/>
                  <a:gd name="T43" fmla="*/ 63 h 75"/>
                  <a:gd name="T44" fmla="*/ 0 w 86"/>
                  <a:gd name="T45" fmla="*/ 52 h 75"/>
                  <a:gd name="T46" fmla="*/ 3 w 86"/>
                  <a:gd name="T47" fmla="*/ 44 h 75"/>
                  <a:gd name="T48" fmla="*/ 9 w 86"/>
                  <a:gd name="T49"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 h="75">
                    <a:moveTo>
                      <a:pt x="9" y="34"/>
                    </a:moveTo>
                    <a:lnTo>
                      <a:pt x="9" y="19"/>
                    </a:lnTo>
                    <a:lnTo>
                      <a:pt x="13" y="8"/>
                    </a:lnTo>
                    <a:lnTo>
                      <a:pt x="18" y="3"/>
                    </a:lnTo>
                    <a:lnTo>
                      <a:pt x="25" y="0"/>
                    </a:lnTo>
                    <a:lnTo>
                      <a:pt x="33" y="3"/>
                    </a:lnTo>
                    <a:lnTo>
                      <a:pt x="41" y="8"/>
                    </a:lnTo>
                    <a:lnTo>
                      <a:pt x="49" y="18"/>
                    </a:lnTo>
                    <a:lnTo>
                      <a:pt x="56" y="29"/>
                    </a:lnTo>
                    <a:lnTo>
                      <a:pt x="68" y="35"/>
                    </a:lnTo>
                    <a:lnTo>
                      <a:pt x="78" y="41"/>
                    </a:lnTo>
                    <a:lnTo>
                      <a:pt x="84" y="49"/>
                    </a:lnTo>
                    <a:lnTo>
                      <a:pt x="86" y="60"/>
                    </a:lnTo>
                    <a:lnTo>
                      <a:pt x="76" y="65"/>
                    </a:lnTo>
                    <a:lnTo>
                      <a:pt x="67" y="68"/>
                    </a:lnTo>
                    <a:lnTo>
                      <a:pt x="56" y="71"/>
                    </a:lnTo>
                    <a:lnTo>
                      <a:pt x="47" y="73"/>
                    </a:lnTo>
                    <a:lnTo>
                      <a:pt x="37" y="74"/>
                    </a:lnTo>
                    <a:lnTo>
                      <a:pt x="25" y="75"/>
                    </a:lnTo>
                    <a:lnTo>
                      <a:pt x="15" y="75"/>
                    </a:lnTo>
                    <a:lnTo>
                      <a:pt x="3" y="74"/>
                    </a:lnTo>
                    <a:lnTo>
                      <a:pt x="0" y="63"/>
                    </a:lnTo>
                    <a:lnTo>
                      <a:pt x="0" y="52"/>
                    </a:lnTo>
                    <a:lnTo>
                      <a:pt x="3" y="44"/>
                    </a:lnTo>
                    <a:lnTo>
                      <a:pt x="9" y="34"/>
                    </a:lnTo>
                    <a:close/>
                  </a:path>
                </a:pathLst>
              </a:custGeom>
              <a:solidFill>
                <a:srgbClr val="E5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9" name="Freeform 15"/>
              <p:cNvSpPr>
                <a:spLocks/>
              </p:cNvSpPr>
              <p:nvPr/>
            </p:nvSpPr>
            <p:spPr bwMode="auto">
              <a:xfrm>
                <a:off x="2704" y="3415"/>
                <a:ext cx="35" cy="31"/>
              </a:xfrm>
              <a:custGeom>
                <a:avLst/>
                <a:gdLst>
                  <a:gd name="T0" fmla="*/ 8 w 72"/>
                  <a:gd name="T1" fmla="*/ 27 h 61"/>
                  <a:gd name="T2" fmla="*/ 8 w 72"/>
                  <a:gd name="T3" fmla="*/ 14 h 61"/>
                  <a:gd name="T4" fmla="*/ 11 w 72"/>
                  <a:gd name="T5" fmla="*/ 6 h 61"/>
                  <a:gd name="T6" fmla="*/ 15 w 72"/>
                  <a:gd name="T7" fmla="*/ 1 h 61"/>
                  <a:gd name="T8" fmla="*/ 21 w 72"/>
                  <a:gd name="T9" fmla="*/ 0 h 61"/>
                  <a:gd name="T10" fmla="*/ 28 w 72"/>
                  <a:gd name="T11" fmla="*/ 1 h 61"/>
                  <a:gd name="T12" fmla="*/ 35 w 72"/>
                  <a:gd name="T13" fmla="*/ 7 h 61"/>
                  <a:gd name="T14" fmla="*/ 42 w 72"/>
                  <a:gd name="T15" fmla="*/ 14 h 61"/>
                  <a:gd name="T16" fmla="*/ 48 w 72"/>
                  <a:gd name="T17" fmla="*/ 23 h 61"/>
                  <a:gd name="T18" fmla="*/ 57 w 72"/>
                  <a:gd name="T19" fmla="*/ 28 h 61"/>
                  <a:gd name="T20" fmla="*/ 65 w 72"/>
                  <a:gd name="T21" fmla="*/ 32 h 61"/>
                  <a:gd name="T22" fmla="*/ 71 w 72"/>
                  <a:gd name="T23" fmla="*/ 38 h 61"/>
                  <a:gd name="T24" fmla="*/ 72 w 72"/>
                  <a:gd name="T25" fmla="*/ 48 h 61"/>
                  <a:gd name="T26" fmla="*/ 64 w 72"/>
                  <a:gd name="T27" fmla="*/ 52 h 61"/>
                  <a:gd name="T28" fmla="*/ 56 w 72"/>
                  <a:gd name="T29" fmla="*/ 55 h 61"/>
                  <a:gd name="T30" fmla="*/ 48 w 72"/>
                  <a:gd name="T31" fmla="*/ 58 h 61"/>
                  <a:gd name="T32" fmla="*/ 40 w 72"/>
                  <a:gd name="T33" fmla="*/ 59 h 61"/>
                  <a:gd name="T34" fmla="*/ 31 w 72"/>
                  <a:gd name="T35" fmla="*/ 60 h 61"/>
                  <a:gd name="T36" fmla="*/ 22 w 72"/>
                  <a:gd name="T37" fmla="*/ 61 h 61"/>
                  <a:gd name="T38" fmla="*/ 13 w 72"/>
                  <a:gd name="T39" fmla="*/ 60 h 61"/>
                  <a:gd name="T40" fmla="*/ 4 w 72"/>
                  <a:gd name="T41" fmla="*/ 59 h 61"/>
                  <a:gd name="T42" fmla="*/ 0 w 72"/>
                  <a:gd name="T43" fmla="*/ 50 h 61"/>
                  <a:gd name="T44" fmla="*/ 0 w 72"/>
                  <a:gd name="T45" fmla="*/ 43 h 61"/>
                  <a:gd name="T46" fmla="*/ 3 w 72"/>
                  <a:gd name="T47" fmla="*/ 35 h 61"/>
                  <a:gd name="T48" fmla="*/ 8 w 72"/>
                  <a:gd name="T49"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61">
                    <a:moveTo>
                      <a:pt x="8" y="27"/>
                    </a:moveTo>
                    <a:lnTo>
                      <a:pt x="8" y="14"/>
                    </a:lnTo>
                    <a:lnTo>
                      <a:pt x="11" y="6"/>
                    </a:lnTo>
                    <a:lnTo>
                      <a:pt x="15" y="1"/>
                    </a:lnTo>
                    <a:lnTo>
                      <a:pt x="21" y="0"/>
                    </a:lnTo>
                    <a:lnTo>
                      <a:pt x="28" y="1"/>
                    </a:lnTo>
                    <a:lnTo>
                      <a:pt x="35" y="7"/>
                    </a:lnTo>
                    <a:lnTo>
                      <a:pt x="42" y="14"/>
                    </a:lnTo>
                    <a:lnTo>
                      <a:pt x="48" y="23"/>
                    </a:lnTo>
                    <a:lnTo>
                      <a:pt x="57" y="28"/>
                    </a:lnTo>
                    <a:lnTo>
                      <a:pt x="65" y="32"/>
                    </a:lnTo>
                    <a:lnTo>
                      <a:pt x="71" y="38"/>
                    </a:lnTo>
                    <a:lnTo>
                      <a:pt x="72" y="48"/>
                    </a:lnTo>
                    <a:lnTo>
                      <a:pt x="64" y="52"/>
                    </a:lnTo>
                    <a:lnTo>
                      <a:pt x="56" y="55"/>
                    </a:lnTo>
                    <a:lnTo>
                      <a:pt x="48" y="58"/>
                    </a:lnTo>
                    <a:lnTo>
                      <a:pt x="40" y="59"/>
                    </a:lnTo>
                    <a:lnTo>
                      <a:pt x="31" y="60"/>
                    </a:lnTo>
                    <a:lnTo>
                      <a:pt x="22" y="61"/>
                    </a:lnTo>
                    <a:lnTo>
                      <a:pt x="13" y="60"/>
                    </a:lnTo>
                    <a:lnTo>
                      <a:pt x="4" y="59"/>
                    </a:lnTo>
                    <a:lnTo>
                      <a:pt x="0" y="50"/>
                    </a:lnTo>
                    <a:lnTo>
                      <a:pt x="0" y="43"/>
                    </a:lnTo>
                    <a:lnTo>
                      <a:pt x="3" y="35"/>
                    </a:lnTo>
                    <a:lnTo>
                      <a:pt x="8" y="27"/>
                    </a:lnTo>
                    <a:close/>
                  </a:path>
                </a:pathLst>
              </a:custGeom>
              <a:solidFill>
                <a:srgbClr val="F2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0" name="Freeform 16"/>
              <p:cNvSpPr>
                <a:spLocks/>
              </p:cNvSpPr>
              <p:nvPr/>
            </p:nvSpPr>
            <p:spPr bwMode="auto">
              <a:xfrm>
                <a:off x="2705" y="3420"/>
                <a:ext cx="29" cy="25"/>
              </a:xfrm>
              <a:custGeom>
                <a:avLst/>
                <a:gdLst>
                  <a:gd name="T0" fmla="*/ 7 w 57"/>
                  <a:gd name="T1" fmla="*/ 24 h 50"/>
                  <a:gd name="T2" fmla="*/ 7 w 57"/>
                  <a:gd name="T3" fmla="*/ 13 h 50"/>
                  <a:gd name="T4" fmla="*/ 8 w 57"/>
                  <a:gd name="T5" fmla="*/ 6 h 50"/>
                  <a:gd name="T6" fmla="*/ 11 w 57"/>
                  <a:gd name="T7" fmla="*/ 2 h 50"/>
                  <a:gd name="T8" fmla="*/ 16 w 57"/>
                  <a:gd name="T9" fmla="*/ 0 h 50"/>
                  <a:gd name="T10" fmla="*/ 22 w 57"/>
                  <a:gd name="T11" fmla="*/ 3 h 50"/>
                  <a:gd name="T12" fmla="*/ 27 w 57"/>
                  <a:gd name="T13" fmla="*/ 6 h 50"/>
                  <a:gd name="T14" fmla="*/ 33 w 57"/>
                  <a:gd name="T15" fmla="*/ 12 h 50"/>
                  <a:gd name="T16" fmla="*/ 38 w 57"/>
                  <a:gd name="T17" fmla="*/ 20 h 50"/>
                  <a:gd name="T18" fmla="*/ 45 w 57"/>
                  <a:gd name="T19" fmla="*/ 24 h 50"/>
                  <a:gd name="T20" fmla="*/ 52 w 57"/>
                  <a:gd name="T21" fmla="*/ 28 h 50"/>
                  <a:gd name="T22" fmla="*/ 56 w 57"/>
                  <a:gd name="T23" fmla="*/ 33 h 50"/>
                  <a:gd name="T24" fmla="*/ 57 w 57"/>
                  <a:gd name="T25" fmla="*/ 41 h 50"/>
                  <a:gd name="T26" fmla="*/ 51 w 57"/>
                  <a:gd name="T27" fmla="*/ 43 h 50"/>
                  <a:gd name="T28" fmla="*/ 45 w 57"/>
                  <a:gd name="T29" fmla="*/ 45 h 50"/>
                  <a:gd name="T30" fmla="*/ 38 w 57"/>
                  <a:gd name="T31" fmla="*/ 48 h 50"/>
                  <a:gd name="T32" fmla="*/ 31 w 57"/>
                  <a:gd name="T33" fmla="*/ 49 h 50"/>
                  <a:gd name="T34" fmla="*/ 24 w 57"/>
                  <a:gd name="T35" fmla="*/ 50 h 50"/>
                  <a:gd name="T36" fmla="*/ 17 w 57"/>
                  <a:gd name="T37" fmla="*/ 50 h 50"/>
                  <a:gd name="T38" fmla="*/ 10 w 57"/>
                  <a:gd name="T39" fmla="*/ 50 h 50"/>
                  <a:gd name="T40" fmla="*/ 3 w 57"/>
                  <a:gd name="T41" fmla="*/ 49 h 50"/>
                  <a:gd name="T42" fmla="*/ 1 w 57"/>
                  <a:gd name="T43" fmla="*/ 41 h 50"/>
                  <a:gd name="T44" fmla="*/ 0 w 57"/>
                  <a:gd name="T45" fmla="*/ 35 h 50"/>
                  <a:gd name="T46" fmla="*/ 2 w 57"/>
                  <a:gd name="T47" fmla="*/ 29 h 50"/>
                  <a:gd name="T48" fmla="*/ 7 w 57"/>
                  <a:gd name="T49"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0">
                    <a:moveTo>
                      <a:pt x="7" y="24"/>
                    </a:moveTo>
                    <a:lnTo>
                      <a:pt x="7" y="13"/>
                    </a:lnTo>
                    <a:lnTo>
                      <a:pt x="8" y="6"/>
                    </a:lnTo>
                    <a:lnTo>
                      <a:pt x="11" y="2"/>
                    </a:lnTo>
                    <a:lnTo>
                      <a:pt x="16" y="0"/>
                    </a:lnTo>
                    <a:lnTo>
                      <a:pt x="22" y="3"/>
                    </a:lnTo>
                    <a:lnTo>
                      <a:pt x="27" y="6"/>
                    </a:lnTo>
                    <a:lnTo>
                      <a:pt x="33" y="12"/>
                    </a:lnTo>
                    <a:lnTo>
                      <a:pt x="38" y="20"/>
                    </a:lnTo>
                    <a:lnTo>
                      <a:pt x="45" y="24"/>
                    </a:lnTo>
                    <a:lnTo>
                      <a:pt x="52" y="28"/>
                    </a:lnTo>
                    <a:lnTo>
                      <a:pt x="56" y="33"/>
                    </a:lnTo>
                    <a:lnTo>
                      <a:pt x="57" y="41"/>
                    </a:lnTo>
                    <a:lnTo>
                      <a:pt x="51" y="43"/>
                    </a:lnTo>
                    <a:lnTo>
                      <a:pt x="45" y="45"/>
                    </a:lnTo>
                    <a:lnTo>
                      <a:pt x="38" y="48"/>
                    </a:lnTo>
                    <a:lnTo>
                      <a:pt x="31" y="49"/>
                    </a:lnTo>
                    <a:lnTo>
                      <a:pt x="24" y="50"/>
                    </a:lnTo>
                    <a:lnTo>
                      <a:pt x="17" y="50"/>
                    </a:lnTo>
                    <a:lnTo>
                      <a:pt x="10" y="50"/>
                    </a:lnTo>
                    <a:lnTo>
                      <a:pt x="3" y="49"/>
                    </a:lnTo>
                    <a:lnTo>
                      <a:pt x="1" y="41"/>
                    </a:lnTo>
                    <a:lnTo>
                      <a:pt x="0" y="35"/>
                    </a:lnTo>
                    <a:lnTo>
                      <a:pt x="2" y="29"/>
                    </a:lnTo>
                    <a:lnTo>
                      <a:pt x="7" y="24"/>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1" name="Freeform 17"/>
              <p:cNvSpPr>
                <a:spLocks/>
              </p:cNvSpPr>
              <p:nvPr/>
            </p:nvSpPr>
            <p:spPr bwMode="auto">
              <a:xfrm>
                <a:off x="2711" y="3450"/>
                <a:ext cx="38" cy="354"/>
              </a:xfrm>
              <a:custGeom>
                <a:avLst/>
                <a:gdLst>
                  <a:gd name="T0" fmla="*/ 0 w 76"/>
                  <a:gd name="T1" fmla="*/ 690 h 709"/>
                  <a:gd name="T2" fmla="*/ 29 w 76"/>
                  <a:gd name="T3" fmla="*/ 0 h 709"/>
                  <a:gd name="T4" fmla="*/ 76 w 76"/>
                  <a:gd name="T5" fmla="*/ 1 h 709"/>
                  <a:gd name="T6" fmla="*/ 71 w 76"/>
                  <a:gd name="T7" fmla="*/ 709 h 709"/>
                  <a:gd name="T8" fmla="*/ 0 w 76"/>
                  <a:gd name="T9" fmla="*/ 690 h 709"/>
                </a:gdLst>
                <a:ahLst/>
                <a:cxnLst>
                  <a:cxn ang="0">
                    <a:pos x="T0" y="T1"/>
                  </a:cxn>
                  <a:cxn ang="0">
                    <a:pos x="T2" y="T3"/>
                  </a:cxn>
                  <a:cxn ang="0">
                    <a:pos x="T4" y="T5"/>
                  </a:cxn>
                  <a:cxn ang="0">
                    <a:pos x="T6" y="T7"/>
                  </a:cxn>
                  <a:cxn ang="0">
                    <a:pos x="T8" y="T9"/>
                  </a:cxn>
                </a:cxnLst>
                <a:rect l="0" t="0" r="r" b="b"/>
                <a:pathLst>
                  <a:path w="76" h="709">
                    <a:moveTo>
                      <a:pt x="0" y="690"/>
                    </a:moveTo>
                    <a:lnTo>
                      <a:pt x="29" y="0"/>
                    </a:lnTo>
                    <a:lnTo>
                      <a:pt x="76" y="1"/>
                    </a:lnTo>
                    <a:lnTo>
                      <a:pt x="71" y="709"/>
                    </a:lnTo>
                    <a:lnTo>
                      <a:pt x="0" y="690"/>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2" name="Freeform 18"/>
              <p:cNvSpPr>
                <a:spLocks/>
              </p:cNvSpPr>
              <p:nvPr/>
            </p:nvSpPr>
            <p:spPr bwMode="auto">
              <a:xfrm>
                <a:off x="2713" y="3450"/>
                <a:ext cx="35" cy="354"/>
              </a:xfrm>
              <a:custGeom>
                <a:avLst/>
                <a:gdLst>
                  <a:gd name="T0" fmla="*/ 0 w 69"/>
                  <a:gd name="T1" fmla="*/ 689 h 708"/>
                  <a:gd name="T2" fmla="*/ 6 w 69"/>
                  <a:gd name="T3" fmla="*/ 517 h 708"/>
                  <a:gd name="T4" fmla="*/ 11 w 69"/>
                  <a:gd name="T5" fmla="*/ 344 h 708"/>
                  <a:gd name="T6" fmla="*/ 18 w 69"/>
                  <a:gd name="T7" fmla="*/ 172 h 708"/>
                  <a:gd name="T8" fmla="*/ 24 w 69"/>
                  <a:gd name="T9" fmla="*/ 0 h 708"/>
                  <a:gd name="T10" fmla="*/ 30 w 69"/>
                  <a:gd name="T11" fmla="*/ 0 h 708"/>
                  <a:gd name="T12" fmla="*/ 36 w 69"/>
                  <a:gd name="T13" fmla="*/ 0 h 708"/>
                  <a:gd name="T14" fmla="*/ 41 w 69"/>
                  <a:gd name="T15" fmla="*/ 0 h 708"/>
                  <a:gd name="T16" fmla="*/ 47 w 69"/>
                  <a:gd name="T17" fmla="*/ 0 h 708"/>
                  <a:gd name="T18" fmla="*/ 52 w 69"/>
                  <a:gd name="T19" fmla="*/ 0 h 708"/>
                  <a:gd name="T20" fmla="*/ 58 w 69"/>
                  <a:gd name="T21" fmla="*/ 0 h 708"/>
                  <a:gd name="T22" fmla="*/ 63 w 69"/>
                  <a:gd name="T23" fmla="*/ 0 h 708"/>
                  <a:gd name="T24" fmla="*/ 69 w 69"/>
                  <a:gd name="T25" fmla="*/ 0 h 708"/>
                  <a:gd name="T26" fmla="*/ 68 w 69"/>
                  <a:gd name="T27" fmla="*/ 178 h 708"/>
                  <a:gd name="T28" fmla="*/ 66 w 69"/>
                  <a:gd name="T29" fmla="*/ 354 h 708"/>
                  <a:gd name="T30" fmla="*/ 64 w 69"/>
                  <a:gd name="T31" fmla="*/ 531 h 708"/>
                  <a:gd name="T32" fmla="*/ 62 w 69"/>
                  <a:gd name="T33" fmla="*/ 708 h 708"/>
                  <a:gd name="T34" fmla="*/ 54 w 69"/>
                  <a:gd name="T35" fmla="*/ 706 h 708"/>
                  <a:gd name="T36" fmla="*/ 46 w 69"/>
                  <a:gd name="T37" fmla="*/ 704 h 708"/>
                  <a:gd name="T38" fmla="*/ 38 w 69"/>
                  <a:gd name="T39" fmla="*/ 700 h 708"/>
                  <a:gd name="T40" fmla="*/ 31 w 69"/>
                  <a:gd name="T41" fmla="*/ 698 h 708"/>
                  <a:gd name="T42" fmla="*/ 23 w 69"/>
                  <a:gd name="T43" fmla="*/ 695 h 708"/>
                  <a:gd name="T44" fmla="*/ 15 w 69"/>
                  <a:gd name="T45" fmla="*/ 693 h 708"/>
                  <a:gd name="T46" fmla="*/ 7 w 69"/>
                  <a:gd name="T47" fmla="*/ 691 h 708"/>
                  <a:gd name="T48" fmla="*/ 0 w 69"/>
                  <a:gd name="T49" fmla="*/ 6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708">
                    <a:moveTo>
                      <a:pt x="0" y="689"/>
                    </a:moveTo>
                    <a:lnTo>
                      <a:pt x="6" y="517"/>
                    </a:lnTo>
                    <a:lnTo>
                      <a:pt x="11" y="344"/>
                    </a:lnTo>
                    <a:lnTo>
                      <a:pt x="18" y="172"/>
                    </a:lnTo>
                    <a:lnTo>
                      <a:pt x="24" y="0"/>
                    </a:lnTo>
                    <a:lnTo>
                      <a:pt x="30" y="0"/>
                    </a:lnTo>
                    <a:lnTo>
                      <a:pt x="36" y="0"/>
                    </a:lnTo>
                    <a:lnTo>
                      <a:pt x="41" y="0"/>
                    </a:lnTo>
                    <a:lnTo>
                      <a:pt x="47" y="0"/>
                    </a:lnTo>
                    <a:lnTo>
                      <a:pt x="52" y="0"/>
                    </a:lnTo>
                    <a:lnTo>
                      <a:pt x="58" y="0"/>
                    </a:lnTo>
                    <a:lnTo>
                      <a:pt x="63" y="0"/>
                    </a:lnTo>
                    <a:lnTo>
                      <a:pt x="69" y="0"/>
                    </a:lnTo>
                    <a:lnTo>
                      <a:pt x="68" y="178"/>
                    </a:lnTo>
                    <a:lnTo>
                      <a:pt x="66" y="354"/>
                    </a:lnTo>
                    <a:lnTo>
                      <a:pt x="64" y="531"/>
                    </a:lnTo>
                    <a:lnTo>
                      <a:pt x="62" y="708"/>
                    </a:lnTo>
                    <a:lnTo>
                      <a:pt x="54" y="706"/>
                    </a:lnTo>
                    <a:lnTo>
                      <a:pt x="46" y="704"/>
                    </a:lnTo>
                    <a:lnTo>
                      <a:pt x="38" y="700"/>
                    </a:lnTo>
                    <a:lnTo>
                      <a:pt x="31" y="698"/>
                    </a:lnTo>
                    <a:lnTo>
                      <a:pt x="23" y="695"/>
                    </a:lnTo>
                    <a:lnTo>
                      <a:pt x="15" y="693"/>
                    </a:lnTo>
                    <a:lnTo>
                      <a:pt x="7" y="691"/>
                    </a:lnTo>
                    <a:lnTo>
                      <a:pt x="0" y="689"/>
                    </a:lnTo>
                    <a:close/>
                  </a:path>
                </a:pathLst>
              </a:custGeom>
              <a:solidFill>
                <a:srgbClr val="995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3" name="Freeform 19"/>
              <p:cNvSpPr>
                <a:spLocks/>
              </p:cNvSpPr>
              <p:nvPr/>
            </p:nvSpPr>
            <p:spPr bwMode="auto">
              <a:xfrm>
                <a:off x="2714" y="3451"/>
                <a:ext cx="33" cy="353"/>
              </a:xfrm>
              <a:custGeom>
                <a:avLst/>
                <a:gdLst>
                  <a:gd name="T0" fmla="*/ 0 w 67"/>
                  <a:gd name="T1" fmla="*/ 687 h 705"/>
                  <a:gd name="T2" fmla="*/ 6 w 67"/>
                  <a:gd name="T3" fmla="*/ 515 h 705"/>
                  <a:gd name="T4" fmla="*/ 13 w 67"/>
                  <a:gd name="T5" fmla="*/ 343 h 705"/>
                  <a:gd name="T6" fmla="*/ 20 w 67"/>
                  <a:gd name="T7" fmla="*/ 171 h 705"/>
                  <a:gd name="T8" fmla="*/ 25 w 67"/>
                  <a:gd name="T9" fmla="*/ 0 h 705"/>
                  <a:gd name="T10" fmla="*/ 31 w 67"/>
                  <a:gd name="T11" fmla="*/ 0 h 705"/>
                  <a:gd name="T12" fmla="*/ 36 w 67"/>
                  <a:gd name="T13" fmla="*/ 0 h 705"/>
                  <a:gd name="T14" fmla="*/ 42 w 67"/>
                  <a:gd name="T15" fmla="*/ 0 h 705"/>
                  <a:gd name="T16" fmla="*/ 46 w 67"/>
                  <a:gd name="T17" fmla="*/ 0 h 705"/>
                  <a:gd name="T18" fmla="*/ 52 w 67"/>
                  <a:gd name="T19" fmla="*/ 0 h 705"/>
                  <a:gd name="T20" fmla="*/ 57 w 67"/>
                  <a:gd name="T21" fmla="*/ 0 h 705"/>
                  <a:gd name="T22" fmla="*/ 62 w 67"/>
                  <a:gd name="T23" fmla="*/ 0 h 705"/>
                  <a:gd name="T24" fmla="*/ 67 w 67"/>
                  <a:gd name="T25" fmla="*/ 0 h 705"/>
                  <a:gd name="T26" fmla="*/ 65 w 67"/>
                  <a:gd name="T27" fmla="*/ 176 h 705"/>
                  <a:gd name="T28" fmla="*/ 62 w 67"/>
                  <a:gd name="T29" fmla="*/ 352 h 705"/>
                  <a:gd name="T30" fmla="*/ 61 w 67"/>
                  <a:gd name="T31" fmla="*/ 529 h 705"/>
                  <a:gd name="T32" fmla="*/ 59 w 67"/>
                  <a:gd name="T33" fmla="*/ 705 h 705"/>
                  <a:gd name="T34" fmla="*/ 52 w 67"/>
                  <a:gd name="T35" fmla="*/ 703 h 705"/>
                  <a:gd name="T36" fmla="*/ 44 w 67"/>
                  <a:gd name="T37" fmla="*/ 700 h 705"/>
                  <a:gd name="T38" fmla="*/ 37 w 67"/>
                  <a:gd name="T39" fmla="*/ 698 h 705"/>
                  <a:gd name="T40" fmla="*/ 30 w 67"/>
                  <a:gd name="T41" fmla="*/ 696 h 705"/>
                  <a:gd name="T42" fmla="*/ 22 w 67"/>
                  <a:gd name="T43" fmla="*/ 693 h 705"/>
                  <a:gd name="T44" fmla="*/ 15 w 67"/>
                  <a:gd name="T45" fmla="*/ 691 h 705"/>
                  <a:gd name="T46" fmla="*/ 7 w 67"/>
                  <a:gd name="T47" fmla="*/ 689 h 705"/>
                  <a:gd name="T48" fmla="*/ 0 w 67"/>
                  <a:gd name="T49" fmla="*/ 68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705">
                    <a:moveTo>
                      <a:pt x="0" y="687"/>
                    </a:moveTo>
                    <a:lnTo>
                      <a:pt x="6" y="515"/>
                    </a:lnTo>
                    <a:lnTo>
                      <a:pt x="13" y="343"/>
                    </a:lnTo>
                    <a:lnTo>
                      <a:pt x="20" y="171"/>
                    </a:lnTo>
                    <a:lnTo>
                      <a:pt x="25" y="0"/>
                    </a:lnTo>
                    <a:lnTo>
                      <a:pt x="31" y="0"/>
                    </a:lnTo>
                    <a:lnTo>
                      <a:pt x="36" y="0"/>
                    </a:lnTo>
                    <a:lnTo>
                      <a:pt x="42" y="0"/>
                    </a:lnTo>
                    <a:lnTo>
                      <a:pt x="46" y="0"/>
                    </a:lnTo>
                    <a:lnTo>
                      <a:pt x="52" y="0"/>
                    </a:lnTo>
                    <a:lnTo>
                      <a:pt x="57" y="0"/>
                    </a:lnTo>
                    <a:lnTo>
                      <a:pt x="62" y="0"/>
                    </a:lnTo>
                    <a:lnTo>
                      <a:pt x="67" y="0"/>
                    </a:lnTo>
                    <a:lnTo>
                      <a:pt x="65" y="176"/>
                    </a:lnTo>
                    <a:lnTo>
                      <a:pt x="62" y="352"/>
                    </a:lnTo>
                    <a:lnTo>
                      <a:pt x="61" y="529"/>
                    </a:lnTo>
                    <a:lnTo>
                      <a:pt x="59" y="705"/>
                    </a:lnTo>
                    <a:lnTo>
                      <a:pt x="52" y="703"/>
                    </a:lnTo>
                    <a:lnTo>
                      <a:pt x="44" y="700"/>
                    </a:lnTo>
                    <a:lnTo>
                      <a:pt x="37" y="698"/>
                    </a:lnTo>
                    <a:lnTo>
                      <a:pt x="30" y="696"/>
                    </a:lnTo>
                    <a:lnTo>
                      <a:pt x="22" y="693"/>
                    </a:lnTo>
                    <a:lnTo>
                      <a:pt x="15" y="691"/>
                    </a:lnTo>
                    <a:lnTo>
                      <a:pt x="7" y="689"/>
                    </a:lnTo>
                    <a:lnTo>
                      <a:pt x="0" y="687"/>
                    </a:lnTo>
                    <a:close/>
                  </a:path>
                </a:pathLst>
              </a:custGeom>
              <a:solidFill>
                <a:srgbClr val="A56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4" name="Freeform 20"/>
              <p:cNvSpPr>
                <a:spLocks/>
              </p:cNvSpPr>
              <p:nvPr/>
            </p:nvSpPr>
            <p:spPr bwMode="auto">
              <a:xfrm>
                <a:off x="2715" y="3451"/>
                <a:ext cx="31" cy="352"/>
              </a:xfrm>
              <a:custGeom>
                <a:avLst/>
                <a:gdLst>
                  <a:gd name="T0" fmla="*/ 0 w 63"/>
                  <a:gd name="T1" fmla="*/ 686 h 703"/>
                  <a:gd name="T2" fmla="*/ 6 w 63"/>
                  <a:gd name="T3" fmla="*/ 514 h 703"/>
                  <a:gd name="T4" fmla="*/ 13 w 63"/>
                  <a:gd name="T5" fmla="*/ 342 h 703"/>
                  <a:gd name="T6" fmla="*/ 19 w 63"/>
                  <a:gd name="T7" fmla="*/ 171 h 703"/>
                  <a:gd name="T8" fmla="*/ 26 w 63"/>
                  <a:gd name="T9" fmla="*/ 0 h 703"/>
                  <a:gd name="T10" fmla="*/ 30 w 63"/>
                  <a:gd name="T11" fmla="*/ 0 h 703"/>
                  <a:gd name="T12" fmla="*/ 35 w 63"/>
                  <a:gd name="T13" fmla="*/ 0 h 703"/>
                  <a:gd name="T14" fmla="*/ 40 w 63"/>
                  <a:gd name="T15" fmla="*/ 0 h 703"/>
                  <a:gd name="T16" fmla="*/ 44 w 63"/>
                  <a:gd name="T17" fmla="*/ 0 h 703"/>
                  <a:gd name="T18" fmla="*/ 49 w 63"/>
                  <a:gd name="T19" fmla="*/ 0 h 703"/>
                  <a:gd name="T20" fmla="*/ 53 w 63"/>
                  <a:gd name="T21" fmla="*/ 0 h 703"/>
                  <a:gd name="T22" fmla="*/ 58 w 63"/>
                  <a:gd name="T23" fmla="*/ 0 h 703"/>
                  <a:gd name="T24" fmla="*/ 63 w 63"/>
                  <a:gd name="T25" fmla="*/ 0 h 703"/>
                  <a:gd name="T26" fmla="*/ 60 w 63"/>
                  <a:gd name="T27" fmla="*/ 175 h 703"/>
                  <a:gd name="T28" fmla="*/ 58 w 63"/>
                  <a:gd name="T29" fmla="*/ 351 h 703"/>
                  <a:gd name="T30" fmla="*/ 56 w 63"/>
                  <a:gd name="T31" fmla="*/ 528 h 703"/>
                  <a:gd name="T32" fmla="*/ 53 w 63"/>
                  <a:gd name="T33" fmla="*/ 703 h 703"/>
                  <a:gd name="T34" fmla="*/ 47 w 63"/>
                  <a:gd name="T35" fmla="*/ 701 h 703"/>
                  <a:gd name="T36" fmla="*/ 41 w 63"/>
                  <a:gd name="T37" fmla="*/ 698 h 703"/>
                  <a:gd name="T38" fmla="*/ 34 w 63"/>
                  <a:gd name="T39" fmla="*/ 696 h 703"/>
                  <a:gd name="T40" fmla="*/ 27 w 63"/>
                  <a:gd name="T41" fmla="*/ 694 h 703"/>
                  <a:gd name="T42" fmla="*/ 21 w 63"/>
                  <a:gd name="T43" fmla="*/ 692 h 703"/>
                  <a:gd name="T44" fmla="*/ 14 w 63"/>
                  <a:gd name="T45" fmla="*/ 690 h 703"/>
                  <a:gd name="T46" fmla="*/ 7 w 63"/>
                  <a:gd name="T47" fmla="*/ 688 h 703"/>
                  <a:gd name="T48" fmla="*/ 0 w 63"/>
                  <a:gd name="T49" fmla="*/ 686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703">
                    <a:moveTo>
                      <a:pt x="0" y="686"/>
                    </a:moveTo>
                    <a:lnTo>
                      <a:pt x="6" y="514"/>
                    </a:lnTo>
                    <a:lnTo>
                      <a:pt x="13" y="342"/>
                    </a:lnTo>
                    <a:lnTo>
                      <a:pt x="19" y="171"/>
                    </a:lnTo>
                    <a:lnTo>
                      <a:pt x="26" y="0"/>
                    </a:lnTo>
                    <a:lnTo>
                      <a:pt x="30" y="0"/>
                    </a:lnTo>
                    <a:lnTo>
                      <a:pt x="35" y="0"/>
                    </a:lnTo>
                    <a:lnTo>
                      <a:pt x="40" y="0"/>
                    </a:lnTo>
                    <a:lnTo>
                      <a:pt x="44" y="0"/>
                    </a:lnTo>
                    <a:lnTo>
                      <a:pt x="49" y="0"/>
                    </a:lnTo>
                    <a:lnTo>
                      <a:pt x="53" y="0"/>
                    </a:lnTo>
                    <a:lnTo>
                      <a:pt x="58" y="0"/>
                    </a:lnTo>
                    <a:lnTo>
                      <a:pt x="63" y="0"/>
                    </a:lnTo>
                    <a:lnTo>
                      <a:pt x="60" y="175"/>
                    </a:lnTo>
                    <a:lnTo>
                      <a:pt x="58" y="351"/>
                    </a:lnTo>
                    <a:lnTo>
                      <a:pt x="56" y="528"/>
                    </a:lnTo>
                    <a:lnTo>
                      <a:pt x="53" y="703"/>
                    </a:lnTo>
                    <a:lnTo>
                      <a:pt x="47" y="701"/>
                    </a:lnTo>
                    <a:lnTo>
                      <a:pt x="41" y="698"/>
                    </a:lnTo>
                    <a:lnTo>
                      <a:pt x="34" y="696"/>
                    </a:lnTo>
                    <a:lnTo>
                      <a:pt x="27" y="694"/>
                    </a:lnTo>
                    <a:lnTo>
                      <a:pt x="21" y="692"/>
                    </a:lnTo>
                    <a:lnTo>
                      <a:pt x="14" y="690"/>
                    </a:lnTo>
                    <a:lnTo>
                      <a:pt x="7" y="688"/>
                    </a:lnTo>
                    <a:lnTo>
                      <a:pt x="0" y="686"/>
                    </a:lnTo>
                    <a:close/>
                  </a:path>
                </a:pathLst>
              </a:custGeom>
              <a:solidFill>
                <a:srgbClr val="B2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5" name="Freeform 21"/>
              <p:cNvSpPr>
                <a:spLocks/>
              </p:cNvSpPr>
              <p:nvPr/>
            </p:nvSpPr>
            <p:spPr bwMode="auto">
              <a:xfrm>
                <a:off x="2717" y="3451"/>
                <a:ext cx="28" cy="351"/>
              </a:xfrm>
              <a:custGeom>
                <a:avLst/>
                <a:gdLst>
                  <a:gd name="T0" fmla="*/ 0 w 56"/>
                  <a:gd name="T1" fmla="*/ 686 h 702"/>
                  <a:gd name="T2" fmla="*/ 6 w 56"/>
                  <a:gd name="T3" fmla="*/ 514 h 702"/>
                  <a:gd name="T4" fmla="*/ 11 w 56"/>
                  <a:gd name="T5" fmla="*/ 342 h 702"/>
                  <a:gd name="T6" fmla="*/ 17 w 56"/>
                  <a:gd name="T7" fmla="*/ 171 h 702"/>
                  <a:gd name="T8" fmla="*/ 23 w 56"/>
                  <a:gd name="T9" fmla="*/ 0 h 702"/>
                  <a:gd name="T10" fmla="*/ 31 w 56"/>
                  <a:gd name="T11" fmla="*/ 0 h 702"/>
                  <a:gd name="T12" fmla="*/ 40 w 56"/>
                  <a:gd name="T13" fmla="*/ 0 h 702"/>
                  <a:gd name="T14" fmla="*/ 48 w 56"/>
                  <a:gd name="T15" fmla="*/ 0 h 702"/>
                  <a:gd name="T16" fmla="*/ 56 w 56"/>
                  <a:gd name="T17" fmla="*/ 0 h 702"/>
                  <a:gd name="T18" fmla="*/ 54 w 56"/>
                  <a:gd name="T19" fmla="*/ 175 h 702"/>
                  <a:gd name="T20" fmla="*/ 52 w 56"/>
                  <a:gd name="T21" fmla="*/ 350 h 702"/>
                  <a:gd name="T22" fmla="*/ 48 w 56"/>
                  <a:gd name="T23" fmla="*/ 526 h 702"/>
                  <a:gd name="T24" fmla="*/ 46 w 56"/>
                  <a:gd name="T25" fmla="*/ 702 h 702"/>
                  <a:gd name="T26" fmla="*/ 40 w 56"/>
                  <a:gd name="T27" fmla="*/ 699 h 702"/>
                  <a:gd name="T28" fmla="*/ 34 w 56"/>
                  <a:gd name="T29" fmla="*/ 697 h 702"/>
                  <a:gd name="T30" fmla="*/ 29 w 56"/>
                  <a:gd name="T31" fmla="*/ 696 h 702"/>
                  <a:gd name="T32" fmla="*/ 23 w 56"/>
                  <a:gd name="T33" fmla="*/ 694 h 702"/>
                  <a:gd name="T34" fmla="*/ 17 w 56"/>
                  <a:gd name="T35" fmla="*/ 691 h 702"/>
                  <a:gd name="T36" fmla="*/ 11 w 56"/>
                  <a:gd name="T37" fmla="*/ 690 h 702"/>
                  <a:gd name="T38" fmla="*/ 6 w 56"/>
                  <a:gd name="T39" fmla="*/ 688 h 702"/>
                  <a:gd name="T40" fmla="*/ 0 w 56"/>
                  <a:gd name="T41" fmla="*/ 68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702">
                    <a:moveTo>
                      <a:pt x="0" y="686"/>
                    </a:moveTo>
                    <a:lnTo>
                      <a:pt x="6" y="514"/>
                    </a:lnTo>
                    <a:lnTo>
                      <a:pt x="11" y="342"/>
                    </a:lnTo>
                    <a:lnTo>
                      <a:pt x="17" y="171"/>
                    </a:lnTo>
                    <a:lnTo>
                      <a:pt x="23" y="0"/>
                    </a:lnTo>
                    <a:lnTo>
                      <a:pt x="31" y="0"/>
                    </a:lnTo>
                    <a:lnTo>
                      <a:pt x="40" y="0"/>
                    </a:lnTo>
                    <a:lnTo>
                      <a:pt x="48" y="0"/>
                    </a:lnTo>
                    <a:lnTo>
                      <a:pt x="56" y="0"/>
                    </a:lnTo>
                    <a:lnTo>
                      <a:pt x="54" y="175"/>
                    </a:lnTo>
                    <a:lnTo>
                      <a:pt x="52" y="350"/>
                    </a:lnTo>
                    <a:lnTo>
                      <a:pt x="48" y="526"/>
                    </a:lnTo>
                    <a:lnTo>
                      <a:pt x="46" y="702"/>
                    </a:lnTo>
                    <a:lnTo>
                      <a:pt x="40" y="699"/>
                    </a:lnTo>
                    <a:lnTo>
                      <a:pt x="34" y="697"/>
                    </a:lnTo>
                    <a:lnTo>
                      <a:pt x="29" y="696"/>
                    </a:lnTo>
                    <a:lnTo>
                      <a:pt x="23" y="694"/>
                    </a:lnTo>
                    <a:lnTo>
                      <a:pt x="17" y="691"/>
                    </a:lnTo>
                    <a:lnTo>
                      <a:pt x="11" y="690"/>
                    </a:lnTo>
                    <a:lnTo>
                      <a:pt x="6" y="688"/>
                    </a:lnTo>
                    <a:lnTo>
                      <a:pt x="0" y="686"/>
                    </a:lnTo>
                    <a:close/>
                  </a:path>
                </a:pathLst>
              </a:custGeom>
              <a:solidFill>
                <a:srgbClr val="BF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6" name="Freeform 22"/>
              <p:cNvSpPr>
                <a:spLocks/>
              </p:cNvSpPr>
              <p:nvPr/>
            </p:nvSpPr>
            <p:spPr bwMode="auto">
              <a:xfrm>
                <a:off x="2718" y="3452"/>
                <a:ext cx="27" cy="350"/>
              </a:xfrm>
              <a:custGeom>
                <a:avLst/>
                <a:gdLst>
                  <a:gd name="T0" fmla="*/ 0 w 53"/>
                  <a:gd name="T1" fmla="*/ 685 h 700"/>
                  <a:gd name="T2" fmla="*/ 6 w 53"/>
                  <a:gd name="T3" fmla="*/ 513 h 700"/>
                  <a:gd name="T4" fmla="*/ 12 w 53"/>
                  <a:gd name="T5" fmla="*/ 342 h 700"/>
                  <a:gd name="T6" fmla="*/ 17 w 53"/>
                  <a:gd name="T7" fmla="*/ 170 h 700"/>
                  <a:gd name="T8" fmla="*/ 23 w 53"/>
                  <a:gd name="T9" fmla="*/ 0 h 700"/>
                  <a:gd name="T10" fmla="*/ 30 w 53"/>
                  <a:gd name="T11" fmla="*/ 0 h 700"/>
                  <a:gd name="T12" fmla="*/ 38 w 53"/>
                  <a:gd name="T13" fmla="*/ 0 h 700"/>
                  <a:gd name="T14" fmla="*/ 45 w 53"/>
                  <a:gd name="T15" fmla="*/ 0 h 700"/>
                  <a:gd name="T16" fmla="*/ 53 w 53"/>
                  <a:gd name="T17" fmla="*/ 0 h 700"/>
                  <a:gd name="T18" fmla="*/ 50 w 53"/>
                  <a:gd name="T19" fmla="*/ 175 h 700"/>
                  <a:gd name="T20" fmla="*/ 47 w 53"/>
                  <a:gd name="T21" fmla="*/ 349 h 700"/>
                  <a:gd name="T22" fmla="*/ 44 w 53"/>
                  <a:gd name="T23" fmla="*/ 524 h 700"/>
                  <a:gd name="T24" fmla="*/ 42 w 53"/>
                  <a:gd name="T25" fmla="*/ 700 h 700"/>
                  <a:gd name="T26" fmla="*/ 37 w 53"/>
                  <a:gd name="T27" fmla="*/ 697 h 700"/>
                  <a:gd name="T28" fmla="*/ 31 w 53"/>
                  <a:gd name="T29" fmla="*/ 696 h 700"/>
                  <a:gd name="T30" fmla="*/ 27 w 53"/>
                  <a:gd name="T31" fmla="*/ 694 h 700"/>
                  <a:gd name="T32" fmla="*/ 21 w 53"/>
                  <a:gd name="T33" fmla="*/ 691 h 700"/>
                  <a:gd name="T34" fmla="*/ 16 w 53"/>
                  <a:gd name="T35" fmla="*/ 690 h 700"/>
                  <a:gd name="T36" fmla="*/ 11 w 53"/>
                  <a:gd name="T37" fmla="*/ 688 h 700"/>
                  <a:gd name="T38" fmla="*/ 6 w 53"/>
                  <a:gd name="T39" fmla="*/ 687 h 700"/>
                  <a:gd name="T40" fmla="*/ 0 w 53"/>
                  <a:gd name="T41" fmla="*/ 68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700">
                    <a:moveTo>
                      <a:pt x="0" y="685"/>
                    </a:moveTo>
                    <a:lnTo>
                      <a:pt x="6" y="513"/>
                    </a:lnTo>
                    <a:lnTo>
                      <a:pt x="12" y="342"/>
                    </a:lnTo>
                    <a:lnTo>
                      <a:pt x="17" y="170"/>
                    </a:lnTo>
                    <a:lnTo>
                      <a:pt x="23" y="0"/>
                    </a:lnTo>
                    <a:lnTo>
                      <a:pt x="30" y="0"/>
                    </a:lnTo>
                    <a:lnTo>
                      <a:pt x="38" y="0"/>
                    </a:lnTo>
                    <a:lnTo>
                      <a:pt x="45" y="0"/>
                    </a:lnTo>
                    <a:lnTo>
                      <a:pt x="53" y="0"/>
                    </a:lnTo>
                    <a:lnTo>
                      <a:pt x="50" y="175"/>
                    </a:lnTo>
                    <a:lnTo>
                      <a:pt x="47" y="349"/>
                    </a:lnTo>
                    <a:lnTo>
                      <a:pt x="44" y="524"/>
                    </a:lnTo>
                    <a:lnTo>
                      <a:pt x="42" y="700"/>
                    </a:lnTo>
                    <a:lnTo>
                      <a:pt x="37" y="697"/>
                    </a:lnTo>
                    <a:lnTo>
                      <a:pt x="31" y="696"/>
                    </a:lnTo>
                    <a:lnTo>
                      <a:pt x="27" y="694"/>
                    </a:lnTo>
                    <a:lnTo>
                      <a:pt x="21" y="691"/>
                    </a:lnTo>
                    <a:lnTo>
                      <a:pt x="16" y="690"/>
                    </a:lnTo>
                    <a:lnTo>
                      <a:pt x="11" y="688"/>
                    </a:lnTo>
                    <a:lnTo>
                      <a:pt x="6" y="687"/>
                    </a:lnTo>
                    <a:lnTo>
                      <a:pt x="0" y="685"/>
                    </a:lnTo>
                    <a:close/>
                  </a:path>
                </a:pathLst>
              </a:custGeom>
              <a:solidFill>
                <a:srgbClr val="CC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7" name="Freeform 23"/>
              <p:cNvSpPr>
                <a:spLocks/>
              </p:cNvSpPr>
              <p:nvPr/>
            </p:nvSpPr>
            <p:spPr bwMode="auto">
              <a:xfrm>
                <a:off x="2719" y="3452"/>
                <a:ext cx="24" cy="350"/>
              </a:xfrm>
              <a:custGeom>
                <a:avLst/>
                <a:gdLst>
                  <a:gd name="T0" fmla="*/ 0 w 49"/>
                  <a:gd name="T1" fmla="*/ 685 h 700"/>
                  <a:gd name="T2" fmla="*/ 6 w 49"/>
                  <a:gd name="T3" fmla="*/ 514 h 700"/>
                  <a:gd name="T4" fmla="*/ 12 w 49"/>
                  <a:gd name="T5" fmla="*/ 342 h 700"/>
                  <a:gd name="T6" fmla="*/ 17 w 49"/>
                  <a:gd name="T7" fmla="*/ 172 h 700"/>
                  <a:gd name="T8" fmla="*/ 22 w 49"/>
                  <a:gd name="T9" fmla="*/ 1 h 700"/>
                  <a:gd name="T10" fmla="*/ 29 w 49"/>
                  <a:gd name="T11" fmla="*/ 1 h 700"/>
                  <a:gd name="T12" fmla="*/ 36 w 49"/>
                  <a:gd name="T13" fmla="*/ 1 h 700"/>
                  <a:gd name="T14" fmla="*/ 42 w 49"/>
                  <a:gd name="T15" fmla="*/ 1 h 700"/>
                  <a:gd name="T16" fmla="*/ 49 w 49"/>
                  <a:gd name="T17" fmla="*/ 0 h 700"/>
                  <a:gd name="T18" fmla="*/ 45 w 49"/>
                  <a:gd name="T19" fmla="*/ 175 h 700"/>
                  <a:gd name="T20" fmla="*/ 43 w 49"/>
                  <a:gd name="T21" fmla="*/ 349 h 700"/>
                  <a:gd name="T22" fmla="*/ 40 w 49"/>
                  <a:gd name="T23" fmla="*/ 524 h 700"/>
                  <a:gd name="T24" fmla="*/ 37 w 49"/>
                  <a:gd name="T25" fmla="*/ 700 h 700"/>
                  <a:gd name="T26" fmla="*/ 33 w 49"/>
                  <a:gd name="T27" fmla="*/ 697 h 700"/>
                  <a:gd name="T28" fmla="*/ 28 w 49"/>
                  <a:gd name="T29" fmla="*/ 695 h 700"/>
                  <a:gd name="T30" fmla="*/ 24 w 49"/>
                  <a:gd name="T31" fmla="*/ 694 h 700"/>
                  <a:gd name="T32" fmla="*/ 19 w 49"/>
                  <a:gd name="T33" fmla="*/ 691 h 700"/>
                  <a:gd name="T34" fmla="*/ 14 w 49"/>
                  <a:gd name="T35" fmla="*/ 690 h 700"/>
                  <a:gd name="T36" fmla="*/ 10 w 49"/>
                  <a:gd name="T37" fmla="*/ 688 h 700"/>
                  <a:gd name="T38" fmla="*/ 5 w 49"/>
                  <a:gd name="T39" fmla="*/ 687 h 700"/>
                  <a:gd name="T40" fmla="*/ 0 w 49"/>
                  <a:gd name="T41" fmla="*/ 68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700">
                    <a:moveTo>
                      <a:pt x="0" y="685"/>
                    </a:moveTo>
                    <a:lnTo>
                      <a:pt x="6" y="514"/>
                    </a:lnTo>
                    <a:lnTo>
                      <a:pt x="12" y="342"/>
                    </a:lnTo>
                    <a:lnTo>
                      <a:pt x="17" y="172"/>
                    </a:lnTo>
                    <a:lnTo>
                      <a:pt x="22" y="1"/>
                    </a:lnTo>
                    <a:lnTo>
                      <a:pt x="29" y="1"/>
                    </a:lnTo>
                    <a:lnTo>
                      <a:pt x="36" y="1"/>
                    </a:lnTo>
                    <a:lnTo>
                      <a:pt x="42" y="1"/>
                    </a:lnTo>
                    <a:lnTo>
                      <a:pt x="49" y="0"/>
                    </a:lnTo>
                    <a:lnTo>
                      <a:pt x="45" y="175"/>
                    </a:lnTo>
                    <a:lnTo>
                      <a:pt x="43" y="349"/>
                    </a:lnTo>
                    <a:lnTo>
                      <a:pt x="40" y="524"/>
                    </a:lnTo>
                    <a:lnTo>
                      <a:pt x="37" y="700"/>
                    </a:lnTo>
                    <a:lnTo>
                      <a:pt x="33" y="697"/>
                    </a:lnTo>
                    <a:lnTo>
                      <a:pt x="28" y="695"/>
                    </a:lnTo>
                    <a:lnTo>
                      <a:pt x="24" y="694"/>
                    </a:lnTo>
                    <a:lnTo>
                      <a:pt x="19" y="691"/>
                    </a:lnTo>
                    <a:lnTo>
                      <a:pt x="14" y="690"/>
                    </a:lnTo>
                    <a:lnTo>
                      <a:pt x="10" y="688"/>
                    </a:lnTo>
                    <a:lnTo>
                      <a:pt x="5" y="687"/>
                    </a:lnTo>
                    <a:lnTo>
                      <a:pt x="0" y="685"/>
                    </a:lnTo>
                    <a:close/>
                  </a:path>
                </a:pathLst>
              </a:custGeom>
              <a:solidFill>
                <a:srgbClr val="D8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8" name="Freeform 24"/>
              <p:cNvSpPr>
                <a:spLocks/>
              </p:cNvSpPr>
              <p:nvPr/>
            </p:nvSpPr>
            <p:spPr bwMode="auto">
              <a:xfrm>
                <a:off x="2721" y="3453"/>
                <a:ext cx="21" cy="348"/>
              </a:xfrm>
              <a:custGeom>
                <a:avLst/>
                <a:gdLst>
                  <a:gd name="T0" fmla="*/ 0 w 43"/>
                  <a:gd name="T1" fmla="*/ 684 h 697"/>
                  <a:gd name="T2" fmla="*/ 6 w 43"/>
                  <a:gd name="T3" fmla="*/ 513 h 697"/>
                  <a:gd name="T4" fmla="*/ 10 w 43"/>
                  <a:gd name="T5" fmla="*/ 342 h 697"/>
                  <a:gd name="T6" fmla="*/ 16 w 43"/>
                  <a:gd name="T7" fmla="*/ 172 h 697"/>
                  <a:gd name="T8" fmla="*/ 21 w 43"/>
                  <a:gd name="T9" fmla="*/ 1 h 697"/>
                  <a:gd name="T10" fmla="*/ 26 w 43"/>
                  <a:gd name="T11" fmla="*/ 0 h 697"/>
                  <a:gd name="T12" fmla="*/ 32 w 43"/>
                  <a:gd name="T13" fmla="*/ 0 h 697"/>
                  <a:gd name="T14" fmla="*/ 37 w 43"/>
                  <a:gd name="T15" fmla="*/ 0 h 697"/>
                  <a:gd name="T16" fmla="*/ 43 w 43"/>
                  <a:gd name="T17" fmla="*/ 0 h 697"/>
                  <a:gd name="T18" fmla="*/ 39 w 43"/>
                  <a:gd name="T19" fmla="*/ 174 h 697"/>
                  <a:gd name="T20" fmla="*/ 36 w 43"/>
                  <a:gd name="T21" fmla="*/ 348 h 697"/>
                  <a:gd name="T22" fmla="*/ 32 w 43"/>
                  <a:gd name="T23" fmla="*/ 523 h 697"/>
                  <a:gd name="T24" fmla="*/ 29 w 43"/>
                  <a:gd name="T25" fmla="*/ 697 h 697"/>
                  <a:gd name="T26" fmla="*/ 22 w 43"/>
                  <a:gd name="T27" fmla="*/ 694 h 697"/>
                  <a:gd name="T28" fmla="*/ 15 w 43"/>
                  <a:gd name="T29" fmla="*/ 690 h 697"/>
                  <a:gd name="T30" fmla="*/ 7 w 43"/>
                  <a:gd name="T31" fmla="*/ 687 h 697"/>
                  <a:gd name="T32" fmla="*/ 0 w 43"/>
                  <a:gd name="T33" fmla="*/ 684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697">
                    <a:moveTo>
                      <a:pt x="0" y="684"/>
                    </a:moveTo>
                    <a:lnTo>
                      <a:pt x="6" y="513"/>
                    </a:lnTo>
                    <a:lnTo>
                      <a:pt x="10" y="342"/>
                    </a:lnTo>
                    <a:lnTo>
                      <a:pt x="16" y="172"/>
                    </a:lnTo>
                    <a:lnTo>
                      <a:pt x="21" y="1"/>
                    </a:lnTo>
                    <a:lnTo>
                      <a:pt x="26" y="0"/>
                    </a:lnTo>
                    <a:lnTo>
                      <a:pt x="32" y="0"/>
                    </a:lnTo>
                    <a:lnTo>
                      <a:pt x="37" y="0"/>
                    </a:lnTo>
                    <a:lnTo>
                      <a:pt x="43" y="0"/>
                    </a:lnTo>
                    <a:lnTo>
                      <a:pt x="39" y="174"/>
                    </a:lnTo>
                    <a:lnTo>
                      <a:pt x="36" y="348"/>
                    </a:lnTo>
                    <a:lnTo>
                      <a:pt x="32" y="523"/>
                    </a:lnTo>
                    <a:lnTo>
                      <a:pt x="29" y="697"/>
                    </a:lnTo>
                    <a:lnTo>
                      <a:pt x="22" y="694"/>
                    </a:lnTo>
                    <a:lnTo>
                      <a:pt x="15" y="690"/>
                    </a:lnTo>
                    <a:lnTo>
                      <a:pt x="7" y="687"/>
                    </a:lnTo>
                    <a:lnTo>
                      <a:pt x="0" y="684"/>
                    </a:lnTo>
                    <a:close/>
                  </a:path>
                </a:pathLst>
              </a:custGeom>
              <a:solidFill>
                <a:srgbClr val="E5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29" name="Freeform 25"/>
              <p:cNvSpPr>
                <a:spLocks/>
              </p:cNvSpPr>
              <p:nvPr/>
            </p:nvSpPr>
            <p:spPr bwMode="auto">
              <a:xfrm>
                <a:off x="2722" y="3453"/>
                <a:ext cx="20" cy="348"/>
              </a:xfrm>
              <a:custGeom>
                <a:avLst/>
                <a:gdLst>
                  <a:gd name="T0" fmla="*/ 0 w 39"/>
                  <a:gd name="T1" fmla="*/ 683 h 695"/>
                  <a:gd name="T2" fmla="*/ 5 w 39"/>
                  <a:gd name="T3" fmla="*/ 512 h 695"/>
                  <a:gd name="T4" fmla="*/ 11 w 39"/>
                  <a:gd name="T5" fmla="*/ 341 h 695"/>
                  <a:gd name="T6" fmla="*/ 15 w 39"/>
                  <a:gd name="T7" fmla="*/ 171 h 695"/>
                  <a:gd name="T8" fmla="*/ 20 w 39"/>
                  <a:gd name="T9" fmla="*/ 0 h 695"/>
                  <a:gd name="T10" fmla="*/ 24 w 39"/>
                  <a:gd name="T11" fmla="*/ 0 h 695"/>
                  <a:gd name="T12" fmla="*/ 30 w 39"/>
                  <a:gd name="T13" fmla="*/ 0 h 695"/>
                  <a:gd name="T14" fmla="*/ 35 w 39"/>
                  <a:gd name="T15" fmla="*/ 0 h 695"/>
                  <a:gd name="T16" fmla="*/ 39 w 39"/>
                  <a:gd name="T17" fmla="*/ 0 h 695"/>
                  <a:gd name="T18" fmla="*/ 36 w 39"/>
                  <a:gd name="T19" fmla="*/ 174 h 695"/>
                  <a:gd name="T20" fmla="*/ 31 w 39"/>
                  <a:gd name="T21" fmla="*/ 347 h 695"/>
                  <a:gd name="T22" fmla="*/ 28 w 39"/>
                  <a:gd name="T23" fmla="*/ 521 h 695"/>
                  <a:gd name="T24" fmla="*/ 23 w 39"/>
                  <a:gd name="T25" fmla="*/ 695 h 695"/>
                  <a:gd name="T26" fmla="*/ 18 w 39"/>
                  <a:gd name="T27" fmla="*/ 692 h 695"/>
                  <a:gd name="T28" fmla="*/ 12 w 39"/>
                  <a:gd name="T29" fmla="*/ 688 h 695"/>
                  <a:gd name="T30" fmla="*/ 6 w 39"/>
                  <a:gd name="T31" fmla="*/ 686 h 695"/>
                  <a:gd name="T32" fmla="*/ 0 w 39"/>
                  <a:gd name="T33"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695">
                    <a:moveTo>
                      <a:pt x="0" y="683"/>
                    </a:moveTo>
                    <a:lnTo>
                      <a:pt x="5" y="512"/>
                    </a:lnTo>
                    <a:lnTo>
                      <a:pt x="11" y="341"/>
                    </a:lnTo>
                    <a:lnTo>
                      <a:pt x="15" y="171"/>
                    </a:lnTo>
                    <a:lnTo>
                      <a:pt x="20" y="0"/>
                    </a:lnTo>
                    <a:lnTo>
                      <a:pt x="24" y="0"/>
                    </a:lnTo>
                    <a:lnTo>
                      <a:pt x="30" y="0"/>
                    </a:lnTo>
                    <a:lnTo>
                      <a:pt x="35" y="0"/>
                    </a:lnTo>
                    <a:lnTo>
                      <a:pt x="39" y="0"/>
                    </a:lnTo>
                    <a:lnTo>
                      <a:pt x="36" y="174"/>
                    </a:lnTo>
                    <a:lnTo>
                      <a:pt x="31" y="347"/>
                    </a:lnTo>
                    <a:lnTo>
                      <a:pt x="28" y="521"/>
                    </a:lnTo>
                    <a:lnTo>
                      <a:pt x="23" y="695"/>
                    </a:lnTo>
                    <a:lnTo>
                      <a:pt x="18" y="692"/>
                    </a:lnTo>
                    <a:lnTo>
                      <a:pt x="12" y="688"/>
                    </a:lnTo>
                    <a:lnTo>
                      <a:pt x="6" y="686"/>
                    </a:lnTo>
                    <a:lnTo>
                      <a:pt x="0" y="683"/>
                    </a:lnTo>
                    <a:close/>
                  </a:path>
                </a:pathLst>
              </a:custGeom>
              <a:solidFill>
                <a:srgbClr val="F2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0" name="Freeform 26"/>
              <p:cNvSpPr>
                <a:spLocks/>
              </p:cNvSpPr>
              <p:nvPr/>
            </p:nvSpPr>
            <p:spPr bwMode="auto">
              <a:xfrm>
                <a:off x="2723" y="3453"/>
                <a:ext cx="18" cy="347"/>
              </a:xfrm>
              <a:custGeom>
                <a:avLst/>
                <a:gdLst>
                  <a:gd name="T0" fmla="*/ 0 w 34"/>
                  <a:gd name="T1" fmla="*/ 683 h 694"/>
                  <a:gd name="T2" fmla="*/ 19 w 34"/>
                  <a:gd name="T3" fmla="*/ 1 h 694"/>
                  <a:gd name="T4" fmla="*/ 34 w 34"/>
                  <a:gd name="T5" fmla="*/ 0 h 694"/>
                  <a:gd name="T6" fmla="*/ 18 w 34"/>
                  <a:gd name="T7" fmla="*/ 694 h 694"/>
                  <a:gd name="T8" fmla="*/ 0 w 34"/>
                  <a:gd name="T9" fmla="*/ 683 h 694"/>
                </a:gdLst>
                <a:ahLst/>
                <a:cxnLst>
                  <a:cxn ang="0">
                    <a:pos x="T0" y="T1"/>
                  </a:cxn>
                  <a:cxn ang="0">
                    <a:pos x="T2" y="T3"/>
                  </a:cxn>
                  <a:cxn ang="0">
                    <a:pos x="T4" y="T5"/>
                  </a:cxn>
                  <a:cxn ang="0">
                    <a:pos x="T6" y="T7"/>
                  </a:cxn>
                  <a:cxn ang="0">
                    <a:pos x="T8" y="T9"/>
                  </a:cxn>
                </a:cxnLst>
                <a:rect l="0" t="0" r="r" b="b"/>
                <a:pathLst>
                  <a:path w="34" h="694">
                    <a:moveTo>
                      <a:pt x="0" y="683"/>
                    </a:moveTo>
                    <a:lnTo>
                      <a:pt x="19" y="1"/>
                    </a:lnTo>
                    <a:lnTo>
                      <a:pt x="34" y="0"/>
                    </a:lnTo>
                    <a:lnTo>
                      <a:pt x="18" y="694"/>
                    </a:lnTo>
                    <a:lnTo>
                      <a:pt x="0" y="683"/>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1" name="Freeform 27"/>
              <p:cNvSpPr>
                <a:spLocks/>
              </p:cNvSpPr>
              <p:nvPr/>
            </p:nvSpPr>
            <p:spPr bwMode="auto">
              <a:xfrm>
                <a:off x="2758" y="3318"/>
                <a:ext cx="342" cy="474"/>
              </a:xfrm>
              <a:custGeom>
                <a:avLst/>
                <a:gdLst>
                  <a:gd name="T0" fmla="*/ 497 w 683"/>
                  <a:gd name="T1" fmla="*/ 0 h 949"/>
                  <a:gd name="T2" fmla="*/ 577 w 683"/>
                  <a:gd name="T3" fmla="*/ 38 h 949"/>
                  <a:gd name="T4" fmla="*/ 600 w 683"/>
                  <a:gd name="T5" fmla="*/ 136 h 949"/>
                  <a:gd name="T6" fmla="*/ 620 w 683"/>
                  <a:gd name="T7" fmla="*/ 233 h 949"/>
                  <a:gd name="T8" fmla="*/ 637 w 683"/>
                  <a:gd name="T9" fmla="*/ 328 h 949"/>
                  <a:gd name="T10" fmla="*/ 651 w 683"/>
                  <a:gd name="T11" fmla="*/ 422 h 949"/>
                  <a:gd name="T12" fmla="*/ 662 w 683"/>
                  <a:gd name="T13" fmla="*/ 517 h 949"/>
                  <a:gd name="T14" fmla="*/ 671 w 683"/>
                  <a:gd name="T15" fmla="*/ 611 h 949"/>
                  <a:gd name="T16" fmla="*/ 678 w 683"/>
                  <a:gd name="T17" fmla="*/ 707 h 949"/>
                  <a:gd name="T18" fmla="*/ 683 w 683"/>
                  <a:gd name="T19" fmla="*/ 804 h 949"/>
                  <a:gd name="T20" fmla="*/ 32 w 683"/>
                  <a:gd name="T21" fmla="*/ 949 h 949"/>
                  <a:gd name="T22" fmla="*/ 0 w 683"/>
                  <a:gd name="T23" fmla="*/ 920 h 949"/>
                  <a:gd name="T24" fmla="*/ 148 w 683"/>
                  <a:gd name="T25" fmla="*/ 239 h 949"/>
                  <a:gd name="T26" fmla="*/ 497 w 683"/>
                  <a:gd name="T27"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949">
                    <a:moveTo>
                      <a:pt x="497" y="0"/>
                    </a:moveTo>
                    <a:lnTo>
                      <a:pt x="577" y="38"/>
                    </a:lnTo>
                    <a:lnTo>
                      <a:pt x="600" y="136"/>
                    </a:lnTo>
                    <a:lnTo>
                      <a:pt x="620" y="233"/>
                    </a:lnTo>
                    <a:lnTo>
                      <a:pt x="637" y="328"/>
                    </a:lnTo>
                    <a:lnTo>
                      <a:pt x="651" y="422"/>
                    </a:lnTo>
                    <a:lnTo>
                      <a:pt x="662" y="517"/>
                    </a:lnTo>
                    <a:lnTo>
                      <a:pt x="671" y="611"/>
                    </a:lnTo>
                    <a:lnTo>
                      <a:pt x="678" y="707"/>
                    </a:lnTo>
                    <a:lnTo>
                      <a:pt x="683" y="804"/>
                    </a:lnTo>
                    <a:lnTo>
                      <a:pt x="32" y="949"/>
                    </a:lnTo>
                    <a:lnTo>
                      <a:pt x="0" y="920"/>
                    </a:lnTo>
                    <a:lnTo>
                      <a:pt x="148" y="239"/>
                    </a:lnTo>
                    <a:lnTo>
                      <a:pt x="497" y="0"/>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2" name="Freeform 28"/>
              <p:cNvSpPr>
                <a:spLocks/>
              </p:cNvSpPr>
              <p:nvPr/>
            </p:nvSpPr>
            <p:spPr bwMode="auto">
              <a:xfrm>
                <a:off x="2277" y="3335"/>
                <a:ext cx="367" cy="516"/>
              </a:xfrm>
              <a:custGeom>
                <a:avLst/>
                <a:gdLst>
                  <a:gd name="T0" fmla="*/ 0 w 734"/>
                  <a:gd name="T1" fmla="*/ 537 h 1031"/>
                  <a:gd name="T2" fmla="*/ 164 w 734"/>
                  <a:gd name="T3" fmla="*/ 0 h 1031"/>
                  <a:gd name="T4" fmla="*/ 184 w 734"/>
                  <a:gd name="T5" fmla="*/ 6 h 1031"/>
                  <a:gd name="T6" fmla="*/ 197 w 734"/>
                  <a:gd name="T7" fmla="*/ 8 h 1031"/>
                  <a:gd name="T8" fmla="*/ 202 w 734"/>
                  <a:gd name="T9" fmla="*/ 7 h 1031"/>
                  <a:gd name="T10" fmla="*/ 205 w 734"/>
                  <a:gd name="T11" fmla="*/ 5 h 1031"/>
                  <a:gd name="T12" fmla="*/ 202 w 734"/>
                  <a:gd name="T13" fmla="*/ 2 h 1031"/>
                  <a:gd name="T14" fmla="*/ 200 w 734"/>
                  <a:gd name="T15" fmla="*/ 1 h 1031"/>
                  <a:gd name="T16" fmla="*/ 195 w 734"/>
                  <a:gd name="T17" fmla="*/ 2 h 1031"/>
                  <a:gd name="T18" fmla="*/ 193 w 734"/>
                  <a:gd name="T19" fmla="*/ 7 h 1031"/>
                  <a:gd name="T20" fmla="*/ 56 w 734"/>
                  <a:gd name="T21" fmla="*/ 531 h 1031"/>
                  <a:gd name="T22" fmla="*/ 95 w 734"/>
                  <a:gd name="T23" fmla="*/ 566 h 1031"/>
                  <a:gd name="T24" fmla="*/ 134 w 734"/>
                  <a:gd name="T25" fmla="*/ 598 h 1031"/>
                  <a:gd name="T26" fmla="*/ 175 w 734"/>
                  <a:gd name="T27" fmla="*/ 631 h 1031"/>
                  <a:gd name="T28" fmla="*/ 215 w 734"/>
                  <a:gd name="T29" fmla="*/ 662 h 1031"/>
                  <a:gd name="T30" fmla="*/ 256 w 734"/>
                  <a:gd name="T31" fmla="*/ 693 h 1031"/>
                  <a:gd name="T32" fmla="*/ 298 w 734"/>
                  <a:gd name="T33" fmla="*/ 723 h 1031"/>
                  <a:gd name="T34" fmla="*/ 341 w 734"/>
                  <a:gd name="T35" fmla="*/ 752 h 1031"/>
                  <a:gd name="T36" fmla="*/ 383 w 734"/>
                  <a:gd name="T37" fmla="*/ 780 h 1031"/>
                  <a:gd name="T38" fmla="*/ 426 w 734"/>
                  <a:gd name="T39" fmla="*/ 809 h 1031"/>
                  <a:gd name="T40" fmla="*/ 470 w 734"/>
                  <a:gd name="T41" fmla="*/ 838 h 1031"/>
                  <a:gd name="T42" fmla="*/ 513 w 734"/>
                  <a:gd name="T43" fmla="*/ 866 h 1031"/>
                  <a:gd name="T44" fmla="*/ 557 w 734"/>
                  <a:gd name="T45" fmla="*/ 893 h 1031"/>
                  <a:gd name="T46" fmla="*/ 601 w 734"/>
                  <a:gd name="T47" fmla="*/ 922 h 1031"/>
                  <a:gd name="T48" fmla="*/ 645 w 734"/>
                  <a:gd name="T49" fmla="*/ 950 h 1031"/>
                  <a:gd name="T50" fmla="*/ 690 w 734"/>
                  <a:gd name="T51" fmla="*/ 978 h 1031"/>
                  <a:gd name="T52" fmla="*/ 734 w 734"/>
                  <a:gd name="T53" fmla="*/ 1006 h 1031"/>
                  <a:gd name="T54" fmla="*/ 662 w 734"/>
                  <a:gd name="T55" fmla="*/ 1031 h 1031"/>
                  <a:gd name="T56" fmla="*/ 615 w 734"/>
                  <a:gd name="T57" fmla="*/ 999 h 1031"/>
                  <a:gd name="T58" fmla="*/ 569 w 734"/>
                  <a:gd name="T59" fmla="*/ 969 h 1031"/>
                  <a:gd name="T60" fmla="*/ 524 w 734"/>
                  <a:gd name="T61" fmla="*/ 941 h 1031"/>
                  <a:gd name="T62" fmla="*/ 480 w 734"/>
                  <a:gd name="T63" fmla="*/ 913 h 1031"/>
                  <a:gd name="T64" fmla="*/ 437 w 734"/>
                  <a:gd name="T65" fmla="*/ 885 h 1031"/>
                  <a:gd name="T66" fmla="*/ 396 w 734"/>
                  <a:gd name="T67" fmla="*/ 859 h 1031"/>
                  <a:gd name="T68" fmla="*/ 354 w 734"/>
                  <a:gd name="T69" fmla="*/ 831 h 1031"/>
                  <a:gd name="T70" fmla="*/ 314 w 734"/>
                  <a:gd name="T71" fmla="*/ 803 h 1031"/>
                  <a:gd name="T72" fmla="*/ 275 w 734"/>
                  <a:gd name="T73" fmla="*/ 775 h 1031"/>
                  <a:gd name="T74" fmla="*/ 235 w 734"/>
                  <a:gd name="T75" fmla="*/ 746 h 1031"/>
                  <a:gd name="T76" fmla="*/ 195 w 734"/>
                  <a:gd name="T77" fmla="*/ 716 h 1031"/>
                  <a:gd name="T78" fmla="*/ 157 w 734"/>
                  <a:gd name="T79" fmla="*/ 684 h 1031"/>
                  <a:gd name="T80" fmla="*/ 118 w 734"/>
                  <a:gd name="T81" fmla="*/ 650 h 1031"/>
                  <a:gd name="T82" fmla="*/ 79 w 734"/>
                  <a:gd name="T83" fmla="*/ 614 h 1031"/>
                  <a:gd name="T84" fmla="*/ 39 w 734"/>
                  <a:gd name="T85" fmla="*/ 578 h 1031"/>
                  <a:gd name="T86" fmla="*/ 0 w 734"/>
                  <a:gd name="T87" fmla="*/ 53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4" h="1031">
                    <a:moveTo>
                      <a:pt x="0" y="537"/>
                    </a:moveTo>
                    <a:lnTo>
                      <a:pt x="164" y="0"/>
                    </a:lnTo>
                    <a:lnTo>
                      <a:pt x="184" y="6"/>
                    </a:lnTo>
                    <a:lnTo>
                      <a:pt x="197" y="8"/>
                    </a:lnTo>
                    <a:lnTo>
                      <a:pt x="202" y="7"/>
                    </a:lnTo>
                    <a:lnTo>
                      <a:pt x="205" y="5"/>
                    </a:lnTo>
                    <a:lnTo>
                      <a:pt x="202" y="2"/>
                    </a:lnTo>
                    <a:lnTo>
                      <a:pt x="200" y="1"/>
                    </a:lnTo>
                    <a:lnTo>
                      <a:pt x="195" y="2"/>
                    </a:lnTo>
                    <a:lnTo>
                      <a:pt x="193" y="7"/>
                    </a:lnTo>
                    <a:lnTo>
                      <a:pt x="56" y="531"/>
                    </a:lnTo>
                    <a:lnTo>
                      <a:pt x="95" y="566"/>
                    </a:lnTo>
                    <a:lnTo>
                      <a:pt x="134" y="598"/>
                    </a:lnTo>
                    <a:lnTo>
                      <a:pt x="175" y="631"/>
                    </a:lnTo>
                    <a:lnTo>
                      <a:pt x="215" y="662"/>
                    </a:lnTo>
                    <a:lnTo>
                      <a:pt x="256" y="693"/>
                    </a:lnTo>
                    <a:lnTo>
                      <a:pt x="298" y="723"/>
                    </a:lnTo>
                    <a:lnTo>
                      <a:pt x="341" y="752"/>
                    </a:lnTo>
                    <a:lnTo>
                      <a:pt x="383" y="780"/>
                    </a:lnTo>
                    <a:lnTo>
                      <a:pt x="426" y="809"/>
                    </a:lnTo>
                    <a:lnTo>
                      <a:pt x="470" y="838"/>
                    </a:lnTo>
                    <a:lnTo>
                      <a:pt x="513" y="866"/>
                    </a:lnTo>
                    <a:lnTo>
                      <a:pt x="557" y="893"/>
                    </a:lnTo>
                    <a:lnTo>
                      <a:pt x="601" y="922"/>
                    </a:lnTo>
                    <a:lnTo>
                      <a:pt x="645" y="950"/>
                    </a:lnTo>
                    <a:lnTo>
                      <a:pt x="690" y="978"/>
                    </a:lnTo>
                    <a:lnTo>
                      <a:pt x="734" y="1006"/>
                    </a:lnTo>
                    <a:lnTo>
                      <a:pt x="662" y="1031"/>
                    </a:lnTo>
                    <a:lnTo>
                      <a:pt x="615" y="999"/>
                    </a:lnTo>
                    <a:lnTo>
                      <a:pt x="569" y="969"/>
                    </a:lnTo>
                    <a:lnTo>
                      <a:pt x="524" y="941"/>
                    </a:lnTo>
                    <a:lnTo>
                      <a:pt x="480" y="913"/>
                    </a:lnTo>
                    <a:lnTo>
                      <a:pt x="437" y="885"/>
                    </a:lnTo>
                    <a:lnTo>
                      <a:pt x="396" y="859"/>
                    </a:lnTo>
                    <a:lnTo>
                      <a:pt x="354" y="831"/>
                    </a:lnTo>
                    <a:lnTo>
                      <a:pt x="314" y="803"/>
                    </a:lnTo>
                    <a:lnTo>
                      <a:pt x="275" y="775"/>
                    </a:lnTo>
                    <a:lnTo>
                      <a:pt x="235" y="746"/>
                    </a:lnTo>
                    <a:lnTo>
                      <a:pt x="195" y="716"/>
                    </a:lnTo>
                    <a:lnTo>
                      <a:pt x="157" y="684"/>
                    </a:lnTo>
                    <a:lnTo>
                      <a:pt x="118" y="650"/>
                    </a:lnTo>
                    <a:lnTo>
                      <a:pt x="79" y="614"/>
                    </a:lnTo>
                    <a:lnTo>
                      <a:pt x="39" y="578"/>
                    </a:lnTo>
                    <a:lnTo>
                      <a:pt x="0" y="537"/>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3" name="Freeform 29"/>
              <p:cNvSpPr>
                <a:spLocks/>
              </p:cNvSpPr>
              <p:nvPr/>
            </p:nvSpPr>
            <p:spPr bwMode="auto">
              <a:xfrm>
                <a:off x="2293" y="3650"/>
                <a:ext cx="284" cy="200"/>
              </a:xfrm>
              <a:custGeom>
                <a:avLst/>
                <a:gdLst>
                  <a:gd name="T0" fmla="*/ 0 w 567"/>
                  <a:gd name="T1" fmla="*/ 0 h 399"/>
                  <a:gd name="T2" fmla="*/ 111 w 567"/>
                  <a:gd name="T3" fmla="*/ 100 h 399"/>
                  <a:gd name="T4" fmla="*/ 567 w 567"/>
                  <a:gd name="T5" fmla="*/ 399 h 399"/>
                  <a:gd name="T6" fmla="*/ 515 w 567"/>
                  <a:gd name="T7" fmla="*/ 383 h 399"/>
                  <a:gd name="T8" fmla="*/ 468 w 567"/>
                  <a:gd name="T9" fmla="*/ 367 h 399"/>
                  <a:gd name="T10" fmla="*/ 425 w 567"/>
                  <a:gd name="T11" fmla="*/ 352 h 399"/>
                  <a:gd name="T12" fmla="*/ 387 w 567"/>
                  <a:gd name="T13" fmla="*/ 336 h 399"/>
                  <a:gd name="T14" fmla="*/ 351 w 567"/>
                  <a:gd name="T15" fmla="*/ 319 h 399"/>
                  <a:gd name="T16" fmla="*/ 318 w 567"/>
                  <a:gd name="T17" fmla="*/ 301 h 399"/>
                  <a:gd name="T18" fmla="*/ 287 w 567"/>
                  <a:gd name="T19" fmla="*/ 283 h 399"/>
                  <a:gd name="T20" fmla="*/ 258 w 567"/>
                  <a:gd name="T21" fmla="*/ 262 h 399"/>
                  <a:gd name="T22" fmla="*/ 228 w 567"/>
                  <a:gd name="T23" fmla="*/ 240 h 399"/>
                  <a:gd name="T24" fmla="*/ 200 w 567"/>
                  <a:gd name="T25" fmla="*/ 215 h 399"/>
                  <a:gd name="T26" fmla="*/ 170 w 567"/>
                  <a:gd name="T27" fmla="*/ 187 h 399"/>
                  <a:gd name="T28" fmla="*/ 141 w 567"/>
                  <a:gd name="T29" fmla="*/ 157 h 399"/>
                  <a:gd name="T30" fmla="*/ 109 w 567"/>
                  <a:gd name="T31" fmla="*/ 124 h 399"/>
                  <a:gd name="T32" fmla="*/ 76 w 567"/>
                  <a:gd name="T33" fmla="*/ 87 h 399"/>
                  <a:gd name="T34" fmla="*/ 39 w 567"/>
                  <a:gd name="T35" fmla="*/ 45 h 399"/>
                  <a:gd name="T36" fmla="*/ 0 w 567"/>
                  <a:gd name="T3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399">
                    <a:moveTo>
                      <a:pt x="0" y="0"/>
                    </a:moveTo>
                    <a:lnTo>
                      <a:pt x="111" y="100"/>
                    </a:lnTo>
                    <a:lnTo>
                      <a:pt x="567" y="399"/>
                    </a:lnTo>
                    <a:lnTo>
                      <a:pt x="515" y="383"/>
                    </a:lnTo>
                    <a:lnTo>
                      <a:pt x="468" y="367"/>
                    </a:lnTo>
                    <a:lnTo>
                      <a:pt x="425" y="352"/>
                    </a:lnTo>
                    <a:lnTo>
                      <a:pt x="387" y="336"/>
                    </a:lnTo>
                    <a:lnTo>
                      <a:pt x="351" y="319"/>
                    </a:lnTo>
                    <a:lnTo>
                      <a:pt x="318" y="301"/>
                    </a:lnTo>
                    <a:lnTo>
                      <a:pt x="287" y="283"/>
                    </a:lnTo>
                    <a:lnTo>
                      <a:pt x="258" y="262"/>
                    </a:lnTo>
                    <a:lnTo>
                      <a:pt x="228" y="240"/>
                    </a:lnTo>
                    <a:lnTo>
                      <a:pt x="200" y="215"/>
                    </a:lnTo>
                    <a:lnTo>
                      <a:pt x="170" y="187"/>
                    </a:lnTo>
                    <a:lnTo>
                      <a:pt x="141" y="157"/>
                    </a:lnTo>
                    <a:lnTo>
                      <a:pt x="109" y="124"/>
                    </a:lnTo>
                    <a:lnTo>
                      <a:pt x="76" y="87"/>
                    </a:lnTo>
                    <a:lnTo>
                      <a:pt x="39" y="45"/>
                    </a:lnTo>
                    <a:lnTo>
                      <a:pt x="0" y="0"/>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4" name="Freeform 30"/>
              <p:cNvSpPr>
                <a:spLocks/>
              </p:cNvSpPr>
              <p:nvPr/>
            </p:nvSpPr>
            <p:spPr bwMode="auto">
              <a:xfrm>
                <a:off x="2371" y="3294"/>
                <a:ext cx="350" cy="494"/>
              </a:xfrm>
              <a:custGeom>
                <a:avLst/>
                <a:gdLst>
                  <a:gd name="T0" fmla="*/ 0 w 700"/>
                  <a:gd name="T1" fmla="*/ 572 h 988"/>
                  <a:gd name="T2" fmla="*/ 145 w 700"/>
                  <a:gd name="T3" fmla="*/ 0 h 988"/>
                  <a:gd name="T4" fmla="*/ 328 w 700"/>
                  <a:gd name="T5" fmla="*/ 118 h 988"/>
                  <a:gd name="T6" fmla="*/ 556 w 700"/>
                  <a:gd name="T7" fmla="*/ 267 h 988"/>
                  <a:gd name="T8" fmla="*/ 700 w 700"/>
                  <a:gd name="T9" fmla="*/ 327 h 988"/>
                  <a:gd name="T10" fmla="*/ 669 w 700"/>
                  <a:gd name="T11" fmla="*/ 988 h 988"/>
                  <a:gd name="T12" fmla="*/ 369 w 700"/>
                  <a:gd name="T13" fmla="*/ 848 h 988"/>
                  <a:gd name="T14" fmla="*/ 0 w 700"/>
                  <a:gd name="T15" fmla="*/ 572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988">
                    <a:moveTo>
                      <a:pt x="0" y="572"/>
                    </a:moveTo>
                    <a:lnTo>
                      <a:pt x="145" y="0"/>
                    </a:lnTo>
                    <a:lnTo>
                      <a:pt x="328" y="118"/>
                    </a:lnTo>
                    <a:lnTo>
                      <a:pt x="556" y="267"/>
                    </a:lnTo>
                    <a:lnTo>
                      <a:pt x="700" y="327"/>
                    </a:lnTo>
                    <a:lnTo>
                      <a:pt x="669" y="988"/>
                    </a:lnTo>
                    <a:lnTo>
                      <a:pt x="369" y="848"/>
                    </a:lnTo>
                    <a:lnTo>
                      <a:pt x="0" y="572"/>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5" name="Freeform 31"/>
              <p:cNvSpPr>
                <a:spLocks/>
              </p:cNvSpPr>
              <p:nvPr/>
            </p:nvSpPr>
            <p:spPr bwMode="auto">
              <a:xfrm>
                <a:off x="2752" y="3315"/>
                <a:ext cx="313" cy="460"/>
              </a:xfrm>
              <a:custGeom>
                <a:avLst/>
                <a:gdLst>
                  <a:gd name="T0" fmla="*/ 0 w 626"/>
                  <a:gd name="T1" fmla="*/ 269 h 920"/>
                  <a:gd name="T2" fmla="*/ 261 w 626"/>
                  <a:gd name="T3" fmla="*/ 136 h 920"/>
                  <a:gd name="T4" fmla="*/ 519 w 626"/>
                  <a:gd name="T5" fmla="*/ 0 h 920"/>
                  <a:gd name="T6" fmla="*/ 558 w 626"/>
                  <a:gd name="T7" fmla="*/ 199 h 920"/>
                  <a:gd name="T8" fmla="*/ 625 w 626"/>
                  <a:gd name="T9" fmla="*/ 657 h 920"/>
                  <a:gd name="T10" fmla="*/ 626 w 626"/>
                  <a:gd name="T11" fmla="*/ 777 h 920"/>
                  <a:gd name="T12" fmla="*/ 0 w 626"/>
                  <a:gd name="T13" fmla="*/ 920 h 920"/>
                  <a:gd name="T14" fmla="*/ 4 w 626"/>
                  <a:gd name="T15" fmla="*/ 503 h 920"/>
                  <a:gd name="T16" fmla="*/ 0 w 626"/>
                  <a:gd name="T17" fmla="*/ 269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920">
                    <a:moveTo>
                      <a:pt x="0" y="269"/>
                    </a:moveTo>
                    <a:lnTo>
                      <a:pt x="261" y="136"/>
                    </a:lnTo>
                    <a:lnTo>
                      <a:pt x="519" y="0"/>
                    </a:lnTo>
                    <a:lnTo>
                      <a:pt x="558" y="199"/>
                    </a:lnTo>
                    <a:lnTo>
                      <a:pt x="625" y="657"/>
                    </a:lnTo>
                    <a:lnTo>
                      <a:pt x="626" y="777"/>
                    </a:lnTo>
                    <a:lnTo>
                      <a:pt x="0" y="920"/>
                    </a:lnTo>
                    <a:lnTo>
                      <a:pt x="4" y="503"/>
                    </a:lnTo>
                    <a:lnTo>
                      <a:pt x="0" y="269"/>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6" name="Freeform 32"/>
              <p:cNvSpPr>
                <a:spLocks/>
              </p:cNvSpPr>
              <p:nvPr/>
            </p:nvSpPr>
            <p:spPr bwMode="auto">
              <a:xfrm>
                <a:off x="2338" y="3294"/>
                <a:ext cx="361" cy="513"/>
              </a:xfrm>
              <a:custGeom>
                <a:avLst/>
                <a:gdLst>
                  <a:gd name="T0" fmla="*/ 135 w 721"/>
                  <a:gd name="T1" fmla="*/ 37 h 1026"/>
                  <a:gd name="T2" fmla="*/ 210 w 721"/>
                  <a:gd name="T3" fmla="*/ 0 h 1026"/>
                  <a:gd name="T4" fmla="*/ 80 w 721"/>
                  <a:gd name="T5" fmla="*/ 575 h 1026"/>
                  <a:gd name="T6" fmla="*/ 122 w 721"/>
                  <a:gd name="T7" fmla="*/ 602 h 1026"/>
                  <a:gd name="T8" fmla="*/ 163 w 721"/>
                  <a:gd name="T9" fmla="*/ 629 h 1026"/>
                  <a:gd name="T10" fmla="*/ 204 w 721"/>
                  <a:gd name="T11" fmla="*/ 656 h 1026"/>
                  <a:gd name="T12" fmla="*/ 243 w 721"/>
                  <a:gd name="T13" fmla="*/ 681 h 1026"/>
                  <a:gd name="T14" fmla="*/ 282 w 721"/>
                  <a:gd name="T15" fmla="*/ 708 h 1026"/>
                  <a:gd name="T16" fmla="*/ 320 w 721"/>
                  <a:gd name="T17" fmla="*/ 733 h 1026"/>
                  <a:gd name="T18" fmla="*/ 359 w 721"/>
                  <a:gd name="T19" fmla="*/ 758 h 1026"/>
                  <a:gd name="T20" fmla="*/ 397 w 721"/>
                  <a:gd name="T21" fmla="*/ 783 h 1026"/>
                  <a:gd name="T22" fmla="*/ 435 w 721"/>
                  <a:gd name="T23" fmla="*/ 808 h 1026"/>
                  <a:gd name="T24" fmla="*/ 475 w 721"/>
                  <a:gd name="T25" fmla="*/ 833 h 1026"/>
                  <a:gd name="T26" fmla="*/ 514 w 721"/>
                  <a:gd name="T27" fmla="*/ 858 h 1026"/>
                  <a:gd name="T28" fmla="*/ 554 w 721"/>
                  <a:gd name="T29" fmla="*/ 883 h 1026"/>
                  <a:gd name="T30" fmla="*/ 594 w 721"/>
                  <a:gd name="T31" fmla="*/ 907 h 1026"/>
                  <a:gd name="T32" fmla="*/ 636 w 721"/>
                  <a:gd name="T33" fmla="*/ 931 h 1026"/>
                  <a:gd name="T34" fmla="*/ 677 w 721"/>
                  <a:gd name="T35" fmla="*/ 957 h 1026"/>
                  <a:gd name="T36" fmla="*/ 721 w 721"/>
                  <a:gd name="T37" fmla="*/ 981 h 1026"/>
                  <a:gd name="T38" fmla="*/ 675 w 721"/>
                  <a:gd name="T39" fmla="*/ 1026 h 1026"/>
                  <a:gd name="T40" fmla="*/ 630 w 721"/>
                  <a:gd name="T41" fmla="*/ 1001 h 1026"/>
                  <a:gd name="T42" fmla="*/ 586 w 721"/>
                  <a:gd name="T43" fmla="*/ 976 h 1026"/>
                  <a:gd name="T44" fmla="*/ 543 w 721"/>
                  <a:gd name="T45" fmla="*/ 951 h 1026"/>
                  <a:gd name="T46" fmla="*/ 499 w 721"/>
                  <a:gd name="T47" fmla="*/ 927 h 1026"/>
                  <a:gd name="T48" fmla="*/ 456 w 721"/>
                  <a:gd name="T49" fmla="*/ 901 h 1026"/>
                  <a:gd name="T50" fmla="*/ 413 w 721"/>
                  <a:gd name="T51" fmla="*/ 876 h 1026"/>
                  <a:gd name="T52" fmla="*/ 371 w 721"/>
                  <a:gd name="T53" fmla="*/ 851 h 1026"/>
                  <a:gd name="T54" fmla="*/ 329 w 721"/>
                  <a:gd name="T55" fmla="*/ 825 h 1026"/>
                  <a:gd name="T56" fmla="*/ 287 w 721"/>
                  <a:gd name="T57" fmla="*/ 799 h 1026"/>
                  <a:gd name="T58" fmla="*/ 245 w 721"/>
                  <a:gd name="T59" fmla="*/ 772 h 1026"/>
                  <a:gd name="T60" fmla="*/ 205 w 721"/>
                  <a:gd name="T61" fmla="*/ 746 h 1026"/>
                  <a:gd name="T62" fmla="*/ 163 w 721"/>
                  <a:gd name="T63" fmla="*/ 719 h 1026"/>
                  <a:gd name="T64" fmla="*/ 122 w 721"/>
                  <a:gd name="T65" fmla="*/ 690 h 1026"/>
                  <a:gd name="T66" fmla="*/ 82 w 721"/>
                  <a:gd name="T67" fmla="*/ 662 h 1026"/>
                  <a:gd name="T68" fmla="*/ 40 w 721"/>
                  <a:gd name="T69" fmla="*/ 633 h 1026"/>
                  <a:gd name="T70" fmla="*/ 0 w 721"/>
                  <a:gd name="T71" fmla="*/ 603 h 1026"/>
                  <a:gd name="T72" fmla="*/ 135 w 721"/>
                  <a:gd name="T73" fmla="*/ 37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1" h="1026">
                    <a:moveTo>
                      <a:pt x="135" y="37"/>
                    </a:moveTo>
                    <a:lnTo>
                      <a:pt x="210" y="0"/>
                    </a:lnTo>
                    <a:lnTo>
                      <a:pt x="80" y="575"/>
                    </a:lnTo>
                    <a:lnTo>
                      <a:pt x="122" y="602"/>
                    </a:lnTo>
                    <a:lnTo>
                      <a:pt x="163" y="629"/>
                    </a:lnTo>
                    <a:lnTo>
                      <a:pt x="204" y="656"/>
                    </a:lnTo>
                    <a:lnTo>
                      <a:pt x="243" y="681"/>
                    </a:lnTo>
                    <a:lnTo>
                      <a:pt x="282" y="708"/>
                    </a:lnTo>
                    <a:lnTo>
                      <a:pt x="320" y="733"/>
                    </a:lnTo>
                    <a:lnTo>
                      <a:pt x="359" y="758"/>
                    </a:lnTo>
                    <a:lnTo>
                      <a:pt x="397" y="783"/>
                    </a:lnTo>
                    <a:lnTo>
                      <a:pt x="435" y="808"/>
                    </a:lnTo>
                    <a:lnTo>
                      <a:pt x="475" y="833"/>
                    </a:lnTo>
                    <a:lnTo>
                      <a:pt x="514" y="858"/>
                    </a:lnTo>
                    <a:lnTo>
                      <a:pt x="554" y="883"/>
                    </a:lnTo>
                    <a:lnTo>
                      <a:pt x="594" y="907"/>
                    </a:lnTo>
                    <a:lnTo>
                      <a:pt x="636" y="931"/>
                    </a:lnTo>
                    <a:lnTo>
                      <a:pt x="677" y="957"/>
                    </a:lnTo>
                    <a:lnTo>
                      <a:pt x="721" y="981"/>
                    </a:lnTo>
                    <a:lnTo>
                      <a:pt x="675" y="1026"/>
                    </a:lnTo>
                    <a:lnTo>
                      <a:pt x="630" y="1001"/>
                    </a:lnTo>
                    <a:lnTo>
                      <a:pt x="586" y="976"/>
                    </a:lnTo>
                    <a:lnTo>
                      <a:pt x="543" y="951"/>
                    </a:lnTo>
                    <a:lnTo>
                      <a:pt x="499" y="927"/>
                    </a:lnTo>
                    <a:lnTo>
                      <a:pt x="456" y="901"/>
                    </a:lnTo>
                    <a:lnTo>
                      <a:pt x="413" y="876"/>
                    </a:lnTo>
                    <a:lnTo>
                      <a:pt x="371" y="851"/>
                    </a:lnTo>
                    <a:lnTo>
                      <a:pt x="329" y="825"/>
                    </a:lnTo>
                    <a:lnTo>
                      <a:pt x="287" y="799"/>
                    </a:lnTo>
                    <a:lnTo>
                      <a:pt x="245" y="772"/>
                    </a:lnTo>
                    <a:lnTo>
                      <a:pt x="205" y="746"/>
                    </a:lnTo>
                    <a:lnTo>
                      <a:pt x="163" y="719"/>
                    </a:lnTo>
                    <a:lnTo>
                      <a:pt x="122" y="690"/>
                    </a:lnTo>
                    <a:lnTo>
                      <a:pt x="82" y="662"/>
                    </a:lnTo>
                    <a:lnTo>
                      <a:pt x="40" y="633"/>
                    </a:lnTo>
                    <a:lnTo>
                      <a:pt x="0" y="603"/>
                    </a:lnTo>
                    <a:lnTo>
                      <a:pt x="135" y="37"/>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7" name="Freeform 33"/>
              <p:cNvSpPr>
                <a:spLocks/>
              </p:cNvSpPr>
              <p:nvPr/>
            </p:nvSpPr>
            <p:spPr bwMode="auto">
              <a:xfrm>
                <a:off x="3014" y="3350"/>
                <a:ext cx="60" cy="127"/>
              </a:xfrm>
              <a:custGeom>
                <a:avLst/>
                <a:gdLst>
                  <a:gd name="T0" fmla="*/ 0 w 120"/>
                  <a:gd name="T1" fmla="*/ 38 h 253"/>
                  <a:gd name="T2" fmla="*/ 75 w 120"/>
                  <a:gd name="T3" fmla="*/ 0 h 253"/>
                  <a:gd name="T4" fmla="*/ 120 w 120"/>
                  <a:gd name="T5" fmla="*/ 208 h 253"/>
                  <a:gd name="T6" fmla="*/ 26 w 120"/>
                  <a:gd name="T7" fmla="*/ 253 h 253"/>
                  <a:gd name="T8" fmla="*/ 0 w 120"/>
                  <a:gd name="T9" fmla="*/ 38 h 253"/>
                </a:gdLst>
                <a:ahLst/>
                <a:cxnLst>
                  <a:cxn ang="0">
                    <a:pos x="T0" y="T1"/>
                  </a:cxn>
                  <a:cxn ang="0">
                    <a:pos x="T2" y="T3"/>
                  </a:cxn>
                  <a:cxn ang="0">
                    <a:pos x="T4" y="T5"/>
                  </a:cxn>
                  <a:cxn ang="0">
                    <a:pos x="T6" y="T7"/>
                  </a:cxn>
                  <a:cxn ang="0">
                    <a:pos x="T8" y="T9"/>
                  </a:cxn>
                </a:cxnLst>
                <a:rect l="0" t="0" r="r" b="b"/>
                <a:pathLst>
                  <a:path w="120" h="253">
                    <a:moveTo>
                      <a:pt x="0" y="38"/>
                    </a:moveTo>
                    <a:lnTo>
                      <a:pt x="75" y="0"/>
                    </a:lnTo>
                    <a:lnTo>
                      <a:pt x="120" y="208"/>
                    </a:lnTo>
                    <a:lnTo>
                      <a:pt x="26" y="253"/>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8" name="Freeform 34"/>
              <p:cNvSpPr>
                <a:spLocks/>
              </p:cNvSpPr>
              <p:nvPr/>
            </p:nvSpPr>
            <p:spPr bwMode="auto">
              <a:xfrm>
                <a:off x="3068" y="3467"/>
                <a:ext cx="48" cy="116"/>
              </a:xfrm>
              <a:custGeom>
                <a:avLst/>
                <a:gdLst>
                  <a:gd name="T0" fmla="*/ 0 w 94"/>
                  <a:gd name="T1" fmla="*/ 33 h 232"/>
                  <a:gd name="T2" fmla="*/ 65 w 94"/>
                  <a:gd name="T3" fmla="*/ 0 h 232"/>
                  <a:gd name="T4" fmla="*/ 94 w 94"/>
                  <a:gd name="T5" fmla="*/ 205 h 232"/>
                  <a:gd name="T6" fmla="*/ 39 w 94"/>
                  <a:gd name="T7" fmla="*/ 232 h 232"/>
                  <a:gd name="T8" fmla="*/ 0 w 94"/>
                  <a:gd name="T9" fmla="*/ 33 h 232"/>
                </a:gdLst>
                <a:ahLst/>
                <a:cxnLst>
                  <a:cxn ang="0">
                    <a:pos x="T0" y="T1"/>
                  </a:cxn>
                  <a:cxn ang="0">
                    <a:pos x="T2" y="T3"/>
                  </a:cxn>
                  <a:cxn ang="0">
                    <a:pos x="T4" y="T5"/>
                  </a:cxn>
                  <a:cxn ang="0">
                    <a:pos x="T6" y="T7"/>
                  </a:cxn>
                  <a:cxn ang="0">
                    <a:pos x="T8" y="T9"/>
                  </a:cxn>
                </a:cxnLst>
                <a:rect l="0" t="0" r="r" b="b"/>
                <a:pathLst>
                  <a:path w="94" h="232">
                    <a:moveTo>
                      <a:pt x="0" y="33"/>
                    </a:moveTo>
                    <a:lnTo>
                      <a:pt x="65" y="0"/>
                    </a:lnTo>
                    <a:lnTo>
                      <a:pt x="94" y="205"/>
                    </a:lnTo>
                    <a:lnTo>
                      <a:pt x="39" y="232"/>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39" name="Freeform 35"/>
              <p:cNvSpPr>
                <a:spLocks/>
              </p:cNvSpPr>
              <p:nvPr/>
            </p:nvSpPr>
            <p:spPr bwMode="auto">
              <a:xfrm>
                <a:off x="2658" y="3812"/>
                <a:ext cx="153" cy="57"/>
              </a:xfrm>
              <a:custGeom>
                <a:avLst/>
                <a:gdLst>
                  <a:gd name="T0" fmla="*/ 15 w 307"/>
                  <a:gd name="T1" fmla="*/ 22 h 114"/>
                  <a:gd name="T2" fmla="*/ 0 w 307"/>
                  <a:gd name="T3" fmla="*/ 66 h 114"/>
                  <a:gd name="T4" fmla="*/ 3 w 307"/>
                  <a:gd name="T5" fmla="*/ 81 h 114"/>
                  <a:gd name="T6" fmla="*/ 10 w 307"/>
                  <a:gd name="T7" fmla="*/ 93 h 114"/>
                  <a:gd name="T8" fmla="*/ 20 w 307"/>
                  <a:gd name="T9" fmla="*/ 102 h 114"/>
                  <a:gd name="T10" fmla="*/ 34 w 307"/>
                  <a:gd name="T11" fmla="*/ 109 h 114"/>
                  <a:gd name="T12" fmla="*/ 51 w 307"/>
                  <a:gd name="T13" fmla="*/ 112 h 114"/>
                  <a:gd name="T14" fmla="*/ 72 w 307"/>
                  <a:gd name="T15" fmla="*/ 114 h 114"/>
                  <a:gd name="T16" fmla="*/ 94 w 307"/>
                  <a:gd name="T17" fmla="*/ 114 h 114"/>
                  <a:gd name="T18" fmla="*/ 117 w 307"/>
                  <a:gd name="T19" fmla="*/ 112 h 114"/>
                  <a:gd name="T20" fmla="*/ 142 w 307"/>
                  <a:gd name="T21" fmla="*/ 109 h 114"/>
                  <a:gd name="T22" fmla="*/ 167 w 307"/>
                  <a:gd name="T23" fmla="*/ 104 h 114"/>
                  <a:gd name="T24" fmla="*/ 193 w 307"/>
                  <a:gd name="T25" fmla="*/ 97 h 114"/>
                  <a:gd name="T26" fmla="*/ 218 w 307"/>
                  <a:gd name="T27" fmla="*/ 90 h 114"/>
                  <a:gd name="T28" fmla="*/ 242 w 307"/>
                  <a:gd name="T29" fmla="*/ 82 h 114"/>
                  <a:gd name="T30" fmla="*/ 265 w 307"/>
                  <a:gd name="T31" fmla="*/ 73 h 114"/>
                  <a:gd name="T32" fmla="*/ 287 w 307"/>
                  <a:gd name="T33" fmla="*/ 64 h 114"/>
                  <a:gd name="T34" fmla="*/ 307 w 307"/>
                  <a:gd name="T35" fmla="*/ 53 h 114"/>
                  <a:gd name="T36" fmla="*/ 290 w 307"/>
                  <a:gd name="T37" fmla="*/ 12 h 114"/>
                  <a:gd name="T38" fmla="*/ 255 w 307"/>
                  <a:gd name="T39" fmla="*/ 0 h 114"/>
                  <a:gd name="T40" fmla="*/ 264 w 307"/>
                  <a:gd name="T41" fmla="*/ 37 h 114"/>
                  <a:gd name="T42" fmla="*/ 253 w 307"/>
                  <a:gd name="T43" fmla="*/ 43 h 114"/>
                  <a:gd name="T44" fmla="*/ 240 w 307"/>
                  <a:gd name="T45" fmla="*/ 48 h 114"/>
                  <a:gd name="T46" fmla="*/ 226 w 307"/>
                  <a:gd name="T47" fmla="*/ 53 h 114"/>
                  <a:gd name="T48" fmla="*/ 211 w 307"/>
                  <a:gd name="T49" fmla="*/ 58 h 114"/>
                  <a:gd name="T50" fmla="*/ 197 w 307"/>
                  <a:gd name="T51" fmla="*/ 61 h 114"/>
                  <a:gd name="T52" fmla="*/ 182 w 307"/>
                  <a:gd name="T53" fmla="*/ 66 h 114"/>
                  <a:gd name="T54" fmla="*/ 166 w 307"/>
                  <a:gd name="T55" fmla="*/ 69 h 114"/>
                  <a:gd name="T56" fmla="*/ 151 w 307"/>
                  <a:gd name="T57" fmla="*/ 72 h 114"/>
                  <a:gd name="T58" fmla="*/ 135 w 307"/>
                  <a:gd name="T59" fmla="*/ 74 h 114"/>
                  <a:gd name="T60" fmla="*/ 120 w 307"/>
                  <a:gd name="T61" fmla="*/ 76 h 114"/>
                  <a:gd name="T62" fmla="*/ 105 w 307"/>
                  <a:gd name="T63" fmla="*/ 76 h 114"/>
                  <a:gd name="T64" fmla="*/ 90 w 307"/>
                  <a:gd name="T65" fmla="*/ 76 h 114"/>
                  <a:gd name="T66" fmla="*/ 75 w 307"/>
                  <a:gd name="T67" fmla="*/ 75 h 114"/>
                  <a:gd name="T68" fmla="*/ 61 w 307"/>
                  <a:gd name="T69" fmla="*/ 73 h 114"/>
                  <a:gd name="T70" fmla="*/ 49 w 307"/>
                  <a:gd name="T71" fmla="*/ 69 h 114"/>
                  <a:gd name="T72" fmla="*/ 36 w 307"/>
                  <a:gd name="T73" fmla="*/ 65 h 114"/>
                  <a:gd name="T74" fmla="*/ 15 w 307"/>
                  <a:gd name="T75" fmla="*/ 2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7" h="114">
                    <a:moveTo>
                      <a:pt x="15" y="22"/>
                    </a:moveTo>
                    <a:lnTo>
                      <a:pt x="0" y="66"/>
                    </a:lnTo>
                    <a:lnTo>
                      <a:pt x="3" y="81"/>
                    </a:lnTo>
                    <a:lnTo>
                      <a:pt x="10" y="93"/>
                    </a:lnTo>
                    <a:lnTo>
                      <a:pt x="20" y="102"/>
                    </a:lnTo>
                    <a:lnTo>
                      <a:pt x="34" y="109"/>
                    </a:lnTo>
                    <a:lnTo>
                      <a:pt x="51" y="112"/>
                    </a:lnTo>
                    <a:lnTo>
                      <a:pt x="72" y="114"/>
                    </a:lnTo>
                    <a:lnTo>
                      <a:pt x="94" y="114"/>
                    </a:lnTo>
                    <a:lnTo>
                      <a:pt x="117" y="112"/>
                    </a:lnTo>
                    <a:lnTo>
                      <a:pt x="142" y="109"/>
                    </a:lnTo>
                    <a:lnTo>
                      <a:pt x="167" y="104"/>
                    </a:lnTo>
                    <a:lnTo>
                      <a:pt x="193" y="97"/>
                    </a:lnTo>
                    <a:lnTo>
                      <a:pt x="218" y="90"/>
                    </a:lnTo>
                    <a:lnTo>
                      <a:pt x="242" y="82"/>
                    </a:lnTo>
                    <a:lnTo>
                      <a:pt x="265" y="73"/>
                    </a:lnTo>
                    <a:lnTo>
                      <a:pt x="287" y="64"/>
                    </a:lnTo>
                    <a:lnTo>
                      <a:pt x="307" y="53"/>
                    </a:lnTo>
                    <a:lnTo>
                      <a:pt x="290" y="12"/>
                    </a:lnTo>
                    <a:lnTo>
                      <a:pt x="255" y="0"/>
                    </a:lnTo>
                    <a:lnTo>
                      <a:pt x="264" y="37"/>
                    </a:lnTo>
                    <a:lnTo>
                      <a:pt x="253" y="43"/>
                    </a:lnTo>
                    <a:lnTo>
                      <a:pt x="240" y="48"/>
                    </a:lnTo>
                    <a:lnTo>
                      <a:pt x="226" y="53"/>
                    </a:lnTo>
                    <a:lnTo>
                      <a:pt x="211" y="58"/>
                    </a:lnTo>
                    <a:lnTo>
                      <a:pt x="197" y="61"/>
                    </a:lnTo>
                    <a:lnTo>
                      <a:pt x="182" y="66"/>
                    </a:lnTo>
                    <a:lnTo>
                      <a:pt x="166" y="69"/>
                    </a:lnTo>
                    <a:lnTo>
                      <a:pt x="151" y="72"/>
                    </a:lnTo>
                    <a:lnTo>
                      <a:pt x="135" y="74"/>
                    </a:lnTo>
                    <a:lnTo>
                      <a:pt x="120" y="76"/>
                    </a:lnTo>
                    <a:lnTo>
                      <a:pt x="105" y="76"/>
                    </a:lnTo>
                    <a:lnTo>
                      <a:pt x="90" y="76"/>
                    </a:lnTo>
                    <a:lnTo>
                      <a:pt x="75" y="75"/>
                    </a:lnTo>
                    <a:lnTo>
                      <a:pt x="61" y="73"/>
                    </a:lnTo>
                    <a:lnTo>
                      <a:pt x="49" y="69"/>
                    </a:lnTo>
                    <a:lnTo>
                      <a:pt x="36" y="65"/>
                    </a:lnTo>
                    <a:lnTo>
                      <a:pt x="15" y="22"/>
                    </a:lnTo>
                    <a:close/>
                  </a:path>
                </a:pathLst>
              </a:custGeom>
              <a:solidFill>
                <a:srgbClr val="B76B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0" name="Freeform 36"/>
              <p:cNvSpPr>
                <a:spLocks/>
              </p:cNvSpPr>
              <p:nvPr/>
            </p:nvSpPr>
            <p:spPr bwMode="auto">
              <a:xfrm>
                <a:off x="2693" y="3831"/>
                <a:ext cx="101" cy="38"/>
              </a:xfrm>
              <a:custGeom>
                <a:avLst/>
                <a:gdLst>
                  <a:gd name="T0" fmla="*/ 13 w 201"/>
                  <a:gd name="T1" fmla="*/ 45 h 76"/>
                  <a:gd name="T2" fmla="*/ 91 w 201"/>
                  <a:gd name="T3" fmla="*/ 36 h 76"/>
                  <a:gd name="T4" fmla="*/ 147 w 201"/>
                  <a:gd name="T5" fmla="*/ 21 h 76"/>
                  <a:gd name="T6" fmla="*/ 190 w 201"/>
                  <a:gd name="T7" fmla="*/ 0 h 76"/>
                  <a:gd name="T8" fmla="*/ 201 w 201"/>
                  <a:gd name="T9" fmla="*/ 20 h 76"/>
                  <a:gd name="T10" fmla="*/ 177 w 201"/>
                  <a:gd name="T11" fmla="*/ 40 h 76"/>
                  <a:gd name="T12" fmla="*/ 93 w 201"/>
                  <a:gd name="T13" fmla="*/ 68 h 76"/>
                  <a:gd name="T14" fmla="*/ 24 w 201"/>
                  <a:gd name="T15" fmla="*/ 76 h 76"/>
                  <a:gd name="T16" fmla="*/ 0 w 201"/>
                  <a:gd name="T17" fmla="*/ 60 h 76"/>
                  <a:gd name="T18" fmla="*/ 13 w 201"/>
                  <a:gd name="T19"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76">
                    <a:moveTo>
                      <a:pt x="13" y="45"/>
                    </a:moveTo>
                    <a:lnTo>
                      <a:pt x="91" y="36"/>
                    </a:lnTo>
                    <a:lnTo>
                      <a:pt x="147" y="21"/>
                    </a:lnTo>
                    <a:lnTo>
                      <a:pt x="190" y="0"/>
                    </a:lnTo>
                    <a:lnTo>
                      <a:pt x="201" y="20"/>
                    </a:lnTo>
                    <a:lnTo>
                      <a:pt x="177" y="40"/>
                    </a:lnTo>
                    <a:lnTo>
                      <a:pt x="93" y="68"/>
                    </a:lnTo>
                    <a:lnTo>
                      <a:pt x="24" y="76"/>
                    </a:lnTo>
                    <a:lnTo>
                      <a:pt x="0" y="60"/>
                    </a:lnTo>
                    <a:lnTo>
                      <a:pt x="13" y="45"/>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1" name="Freeform 37"/>
              <p:cNvSpPr>
                <a:spLocks/>
              </p:cNvSpPr>
              <p:nvPr/>
            </p:nvSpPr>
            <p:spPr bwMode="auto">
              <a:xfrm>
                <a:off x="2716" y="3838"/>
                <a:ext cx="59" cy="26"/>
              </a:xfrm>
              <a:custGeom>
                <a:avLst/>
                <a:gdLst>
                  <a:gd name="T0" fmla="*/ 0 w 116"/>
                  <a:gd name="T1" fmla="*/ 31 h 52"/>
                  <a:gd name="T2" fmla="*/ 57 w 116"/>
                  <a:gd name="T3" fmla="*/ 20 h 52"/>
                  <a:gd name="T4" fmla="*/ 115 w 116"/>
                  <a:gd name="T5" fmla="*/ 0 h 52"/>
                  <a:gd name="T6" fmla="*/ 116 w 116"/>
                  <a:gd name="T7" fmla="*/ 24 h 52"/>
                  <a:gd name="T8" fmla="*/ 77 w 116"/>
                  <a:gd name="T9" fmla="*/ 44 h 52"/>
                  <a:gd name="T10" fmla="*/ 9 w 116"/>
                  <a:gd name="T11" fmla="*/ 52 h 52"/>
                  <a:gd name="T12" fmla="*/ 0 w 116"/>
                  <a:gd name="T13" fmla="*/ 31 h 52"/>
                </a:gdLst>
                <a:ahLst/>
                <a:cxnLst>
                  <a:cxn ang="0">
                    <a:pos x="T0" y="T1"/>
                  </a:cxn>
                  <a:cxn ang="0">
                    <a:pos x="T2" y="T3"/>
                  </a:cxn>
                  <a:cxn ang="0">
                    <a:pos x="T4" y="T5"/>
                  </a:cxn>
                  <a:cxn ang="0">
                    <a:pos x="T6" y="T7"/>
                  </a:cxn>
                  <a:cxn ang="0">
                    <a:pos x="T8" y="T9"/>
                  </a:cxn>
                  <a:cxn ang="0">
                    <a:pos x="T10" y="T11"/>
                  </a:cxn>
                  <a:cxn ang="0">
                    <a:pos x="T12" y="T13"/>
                  </a:cxn>
                </a:cxnLst>
                <a:rect l="0" t="0" r="r" b="b"/>
                <a:pathLst>
                  <a:path w="116" h="52">
                    <a:moveTo>
                      <a:pt x="0" y="31"/>
                    </a:moveTo>
                    <a:lnTo>
                      <a:pt x="57" y="20"/>
                    </a:lnTo>
                    <a:lnTo>
                      <a:pt x="115" y="0"/>
                    </a:lnTo>
                    <a:lnTo>
                      <a:pt x="116" y="24"/>
                    </a:lnTo>
                    <a:lnTo>
                      <a:pt x="77" y="44"/>
                    </a:lnTo>
                    <a:lnTo>
                      <a:pt x="9" y="52"/>
                    </a:lnTo>
                    <a:lnTo>
                      <a:pt x="0" y="31"/>
                    </a:lnTo>
                    <a:close/>
                  </a:path>
                </a:pathLst>
              </a:custGeom>
              <a:solidFill>
                <a:srgbClr val="EFA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2" name="Freeform 38"/>
              <p:cNvSpPr>
                <a:spLocks/>
              </p:cNvSpPr>
              <p:nvPr/>
            </p:nvSpPr>
            <p:spPr bwMode="auto">
              <a:xfrm>
                <a:off x="2734" y="3847"/>
                <a:ext cx="26" cy="15"/>
              </a:xfrm>
              <a:custGeom>
                <a:avLst/>
                <a:gdLst>
                  <a:gd name="T0" fmla="*/ 0 w 51"/>
                  <a:gd name="T1" fmla="*/ 18 h 32"/>
                  <a:gd name="T2" fmla="*/ 44 w 51"/>
                  <a:gd name="T3" fmla="*/ 0 h 32"/>
                  <a:gd name="T4" fmla="*/ 51 w 51"/>
                  <a:gd name="T5" fmla="*/ 18 h 32"/>
                  <a:gd name="T6" fmla="*/ 22 w 51"/>
                  <a:gd name="T7" fmla="*/ 32 h 32"/>
                  <a:gd name="T8" fmla="*/ 0 w 51"/>
                  <a:gd name="T9" fmla="*/ 18 h 32"/>
                </a:gdLst>
                <a:ahLst/>
                <a:cxnLst>
                  <a:cxn ang="0">
                    <a:pos x="T0" y="T1"/>
                  </a:cxn>
                  <a:cxn ang="0">
                    <a:pos x="T2" y="T3"/>
                  </a:cxn>
                  <a:cxn ang="0">
                    <a:pos x="T4" y="T5"/>
                  </a:cxn>
                  <a:cxn ang="0">
                    <a:pos x="T6" y="T7"/>
                  </a:cxn>
                  <a:cxn ang="0">
                    <a:pos x="T8" y="T9"/>
                  </a:cxn>
                </a:cxnLst>
                <a:rect l="0" t="0" r="r" b="b"/>
                <a:pathLst>
                  <a:path w="51" h="32">
                    <a:moveTo>
                      <a:pt x="0" y="18"/>
                    </a:moveTo>
                    <a:lnTo>
                      <a:pt x="44" y="0"/>
                    </a:lnTo>
                    <a:lnTo>
                      <a:pt x="51" y="18"/>
                    </a:lnTo>
                    <a:lnTo>
                      <a:pt x="22" y="32"/>
                    </a:lnTo>
                    <a:lnTo>
                      <a:pt x="0" y="18"/>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3" name="Freeform 39"/>
              <p:cNvSpPr>
                <a:spLocks/>
              </p:cNvSpPr>
              <p:nvPr/>
            </p:nvSpPr>
            <p:spPr bwMode="auto">
              <a:xfrm>
                <a:off x="2681" y="3762"/>
                <a:ext cx="102" cy="84"/>
              </a:xfrm>
              <a:custGeom>
                <a:avLst/>
                <a:gdLst>
                  <a:gd name="T0" fmla="*/ 27 w 204"/>
                  <a:gd name="T1" fmla="*/ 74 h 167"/>
                  <a:gd name="T2" fmla="*/ 29 w 204"/>
                  <a:gd name="T3" fmla="*/ 40 h 167"/>
                  <a:gd name="T4" fmla="*/ 37 w 204"/>
                  <a:gd name="T5" fmla="*/ 17 h 167"/>
                  <a:gd name="T6" fmla="*/ 50 w 204"/>
                  <a:gd name="T7" fmla="*/ 3 h 167"/>
                  <a:gd name="T8" fmla="*/ 66 w 204"/>
                  <a:gd name="T9" fmla="*/ 0 h 167"/>
                  <a:gd name="T10" fmla="*/ 84 w 204"/>
                  <a:gd name="T11" fmla="*/ 5 h 167"/>
                  <a:gd name="T12" fmla="*/ 104 w 204"/>
                  <a:gd name="T13" fmla="*/ 17 h 167"/>
                  <a:gd name="T14" fmla="*/ 122 w 204"/>
                  <a:gd name="T15" fmla="*/ 36 h 167"/>
                  <a:gd name="T16" fmla="*/ 139 w 204"/>
                  <a:gd name="T17" fmla="*/ 60 h 167"/>
                  <a:gd name="T18" fmla="*/ 151 w 204"/>
                  <a:gd name="T19" fmla="*/ 67 h 167"/>
                  <a:gd name="T20" fmla="*/ 164 w 204"/>
                  <a:gd name="T21" fmla="*/ 73 h 167"/>
                  <a:gd name="T22" fmla="*/ 177 w 204"/>
                  <a:gd name="T23" fmla="*/ 78 h 167"/>
                  <a:gd name="T24" fmla="*/ 187 w 204"/>
                  <a:gd name="T25" fmla="*/ 84 h 167"/>
                  <a:gd name="T26" fmla="*/ 195 w 204"/>
                  <a:gd name="T27" fmla="*/ 92 h 167"/>
                  <a:gd name="T28" fmla="*/ 201 w 204"/>
                  <a:gd name="T29" fmla="*/ 101 h 167"/>
                  <a:gd name="T30" fmla="*/ 204 w 204"/>
                  <a:gd name="T31" fmla="*/ 113 h 167"/>
                  <a:gd name="T32" fmla="*/ 204 w 204"/>
                  <a:gd name="T33" fmla="*/ 128 h 167"/>
                  <a:gd name="T34" fmla="*/ 193 w 204"/>
                  <a:gd name="T35" fmla="*/ 134 h 167"/>
                  <a:gd name="T36" fmla="*/ 181 w 204"/>
                  <a:gd name="T37" fmla="*/ 138 h 167"/>
                  <a:gd name="T38" fmla="*/ 170 w 204"/>
                  <a:gd name="T39" fmla="*/ 143 h 167"/>
                  <a:gd name="T40" fmla="*/ 158 w 204"/>
                  <a:gd name="T41" fmla="*/ 148 h 167"/>
                  <a:gd name="T42" fmla="*/ 145 w 204"/>
                  <a:gd name="T43" fmla="*/ 151 h 167"/>
                  <a:gd name="T44" fmla="*/ 134 w 204"/>
                  <a:gd name="T45" fmla="*/ 154 h 167"/>
                  <a:gd name="T46" fmla="*/ 122 w 204"/>
                  <a:gd name="T47" fmla="*/ 158 h 167"/>
                  <a:gd name="T48" fmla="*/ 111 w 204"/>
                  <a:gd name="T49" fmla="*/ 160 h 167"/>
                  <a:gd name="T50" fmla="*/ 98 w 204"/>
                  <a:gd name="T51" fmla="*/ 163 h 167"/>
                  <a:gd name="T52" fmla="*/ 86 w 204"/>
                  <a:gd name="T53" fmla="*/ 164 h 167"/>
                  <a:gd name="T54" fmla="*/ 74 w 204"/>
                  <a:gd name="T55" fmla="*/ 165 h 167"/>
                  <a:gd name="T56" fmla="*/ 61 w 204"/>
                  <a:gd name="T57" fmla="*/ 166 h 167"/>
                  <a:gd name="T58" fmla="*/ 49 w 204"/>
                  <a:gd name="T59" fmla="*/ 167 h 167"/>
                  <a:gd name="T60" fmla="*/ 36 w 204"/>
                  <a:gd name="T61" fmla="*/ 166 h 167"/>
                  <a:gd name="T62" fmla="*/ 23 w 204"/>
                  <a:gd name="T63" fmla="*/ 166 h 167"/>
                  <a:gd name="T64" fmla="*/ 9 w 204"/>
                  <a:gd name="T65" fmla="*/ 165 h 167"/>
                  <a:gd name="T66" fmla="*/ 4 w 204"/>
                  <a:gd name="T67" fmla="*/ 151 h 167"/>
                  <a:gd name="T68" fmla="*/ 0 w 204"/>
                  <a:gd name="T69" fmla="*/ 138 h 167"/>
                  <a:gd name="T70" fmla="*/ 0 w 204"/>
                  <a:gd name="T71" fmla="*/ 128 h 167"/>
                  <a:gd name="T72" fmla="*/ 1 w 204"/>
                  <a:gd name="T73" fmla="*/ 118 h 167"/>
                  <a:gd name="T74" fmla="*/ 5 w 204"/>
                  <a:gd name="T75" fmla="*/ 107 h 167"/>
                  <a:gd name="T76" fmla="*/ 11 w 204"/>
                  <a:gd name="T77" fmla="*/ 97 h 167"/>
                  <a:gd name="T78" fmla="*/ 18 w 204"/>
                  <a:gd name="T79" fmla="*/ 86 h 167"/>
                  <a:gd name="T80" fmla="*/ 27 w 204"/>
                  <a:gd name="T81" fmla="*/ 7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4" h="167">
                    <a:moveTo>
                      <a:pt x="27" y="74"/>
                    </a:moveTo>
                    <a:lnTo>
                      <a:pt x="29" y="40"/>
                    </a:lnTo>
                    <a:lnTo>
                      <a:pt x="37" y="17"/>
                    </a:lnTo>
                    <a:lnTo>
                      <a:pt x="50" y="3"/>
                    </a:lnTo>
                    <a:lnTo>
                      <a:pt x="66" y="0"/>
                    </a:lnTo>
                    <a:lnTo>
                      <a:pt x="84" y="5"/>
                    </a:lnTo>
                    <a:lnTo>
                      <a:pt x="104" y="17"/>
                    </a:lnTo>
                    <a:lnTo>
                      <a:pt x="122" y="36"/>
                    </a:lnTo>
                    <a:lnTo>
                      <a:pt x="139" y="60"/>
                    </a:lnTo>
                    <a:lnTo>
                      <a:pt x="151" y="67"/>
                    </a:lnTo>
                    <a:lnTo>
                      <a:pt x="164" y="73"/>
                    </a:lnTo>
                    <a:lnTo>
                      <a:pt x="177" y="78"/>
                    </a:lnTo>
                    <a:lnTo>
                      <a:pt x="187" y="84"/>
                    </a:lnTo>
                    <a:lnTo>
                      <a:pt x="195" y="92"/>
                    </a:lnTo>
                    <a:lnTo>
                      <a:pt x="201" y="101"/>
                    </a:lnTo>
                    <a:lnTo>
                      <a:pt x="204" y="113"/>
                    </a:lnTo>
                    <a:lnTo>
                      <a:pt x="204" y="128"/>
                    </a:lnTo>
                    <a:lnTo>
                      <a:pt x="193" y="134"/>
                    </a:lnTo>
                    <a:lnTo>
                      <a:pt x="181" y="138"/>
                    </a:lnTo>
                    <a:lnTo>
                      <a:pt x="170" y="143"/>
                    </a:lnTo>
                    <a:lnTo>
                      <a:pt x="158" y="148"/>
                    </a:lnTo>
                    <a:lnTo>
                      <a:pt x="145" y="151"/>
                    </a:lnTo>
                    <a:lnTo>
                      <a:pt x="134" y="154"/>
                    </a:lnTo>
                    <a:lnTo>
                      <a:pt x="122" y="158"/>
                    </a:lnTo>
                    <a:lnTo>
                      <a:pt x="111" y="160"/>
                    </a:lnTo>
                    <a:lnTo>
                      <a:pt x="98" y="163"/>
                    </a:lnTo>
                    <a:lnTo>
                      <a:pt x="86" y="164"/>
                    </a:lnTo>
                    <a:lnTo>
                      <a:pt x="74" y="165"/>
                    </a:lnTo>
                    <a:lnTo>
                      <a:pt x="61" y="166"/>
                    </a:lnTo>
                    <a:lnTo>
                      <a:pt x="49" y="167"/>
                    </a:lnTo>
                    <a:lnTo>
                      <a:pt x="36" y="166"/>
                    </a:lnTo>
                    <a:lnTo>
                      <a:pt x="23" y="166"/>
                    </a:lnTo>
                    <a:lnTo>
                      <a:pt x="9" y="165"/>
                    </a:lnTo>
                    <a:lnTo>
                      <a:pt x="4" y="151"/>
                    </a:lnTo>
                    <a:lnTo>
                      <a:pt x="0" y="138"/>
                    </a:lnTo>
                    <a:lnTo>
                      <a:pt x="0" y="128"/>
                    </a:lnTo>
                    <a:lnTo>
                      <a:pt x="1" y="118"/>
                    </a:lnTo>
                    <a:lnTo>
                      <a:pt x="5" y="107"/>
                    </a:lnTo>
                    <a:lnTo>
                      <a:pt x="11" y="97"/>
                    </a:lnTo>
                    <a:lnTo>
                      <a:pt x="18" y="86"/>
                    </a:lnTo>
                    <a:lnTo>
                      <a:pt x="27" y="74"/>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4" name="Freeform 40"/>
              <p:cNvSpPr>
                <a:spLocks/>
              </p:cNvSpPr>
              <p:nvPr/>
            </p:nvSpPr>
            <p:spPr bwMode="auto">
              <a:xfrm>
                <a:off x="2683" y="3768"/>
                <a:ext cx="93" cy="76"/>
              </a:xfrm>
              <a:custGeom>
                <a:avLst/>
                <a:gdLst>
                  <a:gd name="T0" fmla="*/ 24 w 187"/>
                  <a:gd name="T1" fmla="*/ 68 h 152"/>
                  <a:gd name="T2" fmla="*/ 25 w 187"/>
                  <a:gd name="T3" fmla="*/ 37 h 152"/>
                  <a:gd name="T4" fmla="*/ 32 w 187"/>
                  <a:gd name="T5" fmla="*/ 15 h 152"/>
                  <a:gd name="T6" fmla="*/ 45 w 187"/>
                  <a:gd name="T7" fmla="*/ 3 h 152"/>
                  <a:gd name="T8" fmla="*/ 60 w 187"/>
                  <a:gd name="T9" fmla="*/ 0 h 152"/>
                  <a:gd name="T10" fmla="*/ 77 w 187"/>
                  <a:gd name="T11" fmla="*/ 4 h 152"/>
                  <a:gd name="T12" fmla="*/ 94 w 187"/>
                  <a:gd name="T13" fmla="*/ 15 h 152"/>
                  <a:gd name="T14" fmla="*/ 112 w 187"/>
                  <a:gd name="T15" fmla="*/ 32 h 152"/>
                  <a:gd name="T16" fmla="*/ 127 w 187"/>
                  <a:gd name="T17" fmla="*/ 55 h 152"/>
                  <a:gd name="T18" fmla="*/ 138 w 187"/>
                  <a:gd name="T19" fmla="*/ 61 h 152"/>
                  <a:gd name="T20" fmla="*/ 151 w 187"/>
                  <a:gd name="T21" fmla="*/ 65 h 152"/>
                  <a:gd name="T22" fmla="*/ 161 w 187"/>
                  <a:gd name="T23" fmla="*/ 71 h 152"/>
                  <a:gd name="T24" fmla="*/ 170 w 187"/>
                  <a:gd name="T25" fmla="*/ 77 h 152"/>
                  <a:gd name="T26" fmla="*/ 178 w 187"/>
                  <a:gd name="T27" fmla="*/ 84 h 152"/>
                  <a:gd name="T28" fmla="*/ 184 w 187"/>
                  <a:gd name="T29" fmla="*/ 93 h 152"/>
                  <a:gd name="T30" fmla="*/ 187 w 187"/>
                  <a:gd name="T31" fmla="*/ 103 h 152"/>
                  <a:gd name="T32" fmla="*/ 187 w 187"/>
                  <a:gd name="T33" fmla="*/ 117 h 152"/>
                  <a:gd name="T34" fmla="*/ 166 w 187"/>
                  <a:gd name="T35" fmla="*/ 126 h 152"/>
                  <a:gd name="T36" fmla="*/ 144 w 187"/>
                  <a:gd name="T37" fmla="*/ 135 h 152"/>
                  <a:gd name="T38" fmla="*/ 122 w 187"/>
                  <a:gd name="T39" fmla="*/ 141 h 152"/>
                  <a:gd name="T40" fmla="*/ 101 w 187"/>
                  <a:gd name="T41" fmla="*/ 147 h 152"/>
                  <a:gd name="T42" fmla="*/ 78 w 187"/>
                  <a:gd name="T43" fmla="*/ 151 h 152"/>
                  <a:gd name="T44" fmla="*/ 55 w 187"/>
                  <a:gd name="T45" fmla="*/ 152 h 152"/>
                  <a:gd name="T46" fmla="*/ 32 w 187"/>
                  <a:gd name="T47" fmla="*/ 152 h 152"/>
                  <a:gd name="T48" fmla="*/ 8 w 187"/>
                  <a:gd name="T49" fmla="*/ 151 h 152"/>
                  <a:gd name="T50" fmla="*/ 0 w 187"/>
                  <a:gd name="T51" fmla="*/ 126 h 152"/>
                  <a:gd name="T52" fmla="*/ 0 w 187"/>
                  <a:gd name="T53" fmla="*/ 107 h 152"/>
                  <a:gd name="T54" fmla="*/ 8 w 187"/>
                  <a:gd name="T55" fmla="*/ 88 h 152"/>
                  <a:gd name="T56" fmla="*/ 24 w 187"/>
                  <a:gd name="T57" fmla="*/ 6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52">
                    <a:moveTo>
                      <a:pt x="24" y="68"/>
                    </a:moveTo>
                    <a:lnTo>
                      <a:pt x="25" y="37"/>
                    </a:lnTo>
                    <a:lnTo>
                      <a:pt x="32" y="15"/>
                    </a:lnTo>
                    <a:lnTo>
                      <a:pt x="45" y="3"/>
                    </a:lnTo>
                    <a:lnTo>
                      <a:pt x="60" y="0"/>
                    </a:lnTo>
                    <a:lnTo>
                      <a:pt x="77" y="4"/>
                    </a:lnTo>
                    <a:lnTo>
                      <a:pt x="94" y="15"/>
                    </a:lnTo>
                    <a:lnTo>
                      <a:pt x="112" y="32"/>
                    </a:lnTo>
                    <a:lnTo>
                      <a:pt x="127" y="55"/>
                    </a:lnTo>
                    <a:lnTo>
                      <a:pt x="138" y="61"/>
                    </a:lnTo>
                    <a:lnTo>
                      <a:pt x="151" y="65"/>
                    </a:lnTo>
                    <a:lnTo>
                      <a:pt x="161" y="71"/>
                    </a:lnTo>
                    <a:lnTo>
                      <a:pt x="170" y="77"/>
                    </a:lnTo>
                    <a:lnTo>
                      <a:pt x="178" y="84"/>
                    </a:lnTo>
                    <a:lnTo>
                      <a:pt x="184" y="93"/>
                    </a:lnTo>
                    <a:lnTo>
                      <a:pt x="187" y="103"/>
                    </a:lnTo>
                    <a:lnTo>
                      <a:pt x="187" y="117"/>
                    </a:lnTo>
                    <a:lnTo>
                      <a:pt x="166" y="126"/>
                    </a:lnTo>
                    <a:lnTo>
                      <a:pt x="144" y="135"/>
                    </a:lnTo>
                    <a:lnTo>
                      <a:pt x="122" y="141"/>
                    </a:lnTo>
                    <a:lnTo>
                      <a:pt x="101" y="147"/>
                    </a:lnTo>
                    <a:lnTo>
                      <a:pt x="78" y="151"/>
                    </a:lnTo>
                    <a:lnTo>
                      <a:pt x="55" y="152"/>
                    </a:lnTo>
                    <a:lnTo>
                      <a:pt x="32" y="152"/>
                    </a:lnTo>
                    <a:lnTo>
                      <a:pt x="8" y="151"/>
                    </a:lnTo>
                    <a:lnTo>
                      <a:pt x="0" y="126"/>
                    </a:lnTo>
                    <a:lnTo>
                      <a:pt x="0" y="107"/>
                    </a:lnTo>
                    <a:lnTo>
                      <a:pt x="8" y="88"/>
                    </a:lnTo>
                    <a:lnTo>
                      <a:pt x="24" y="68"/>
                    </a:lnTo>
                    <a:close/>
                  </a:path>
                </a:pathLst>
              </a:custGeom>
              <a:solidFill>
                <a:srgbClr val="995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5" name="Freeform 41"/>
              <p:cNvSpPr>
                <a:spLocks/>
              </p:cNvSpPr>
              <p:nvPr/>
            </p:nvSpPr>
            <p:spPr bwMode="auto">
              <a:xfrm>
                <a:off x="2685" y="3775"/>
                <a:ext cx="86" cy="69"/>
              </a:xfrm>
              <a:custGeom>
                <a:avLst/>
                <a:gdLst>
                  <a:gd name="T0" fmla="*/ 22 w 172"/>
                  <a:gd name="T1" fmla="*/ 61 h 140"/>
                  <a:gd name="T2" fmla="*/ 23 w 172"/>
                  <a:gd name="T3" fmla="*/ 33 h 140"/>
                  <a:gd name="T4" fmla="*/ 30 w 172"/>
                  <a:gd name="T5" fmla="*/ 14 h 140"/>
                  <a:gd name="T6" fmla="*/ 42 w 172"/>
                  <a:gd name="T7" fmla="*/ 3 h 140"/>
                  <a:gd name="T8" fmla="*/ 56 w 172"/>
                  <a:gd name="T9" fmla="*/ 0 h 140"/>
                  <a:gd name="T10" fmla="*/ 71 w 172"/>
                  <a:gd name="T11" fmla="*/ 4 h 140"/>
                  <a:gd name="T12" fmla="*/ 87 w 172"/>
                  <a:gd name="T13" fmla="*/ 14 h 140"/>
                  <a:gd name="T14" fmla="*/ 103 w 172"/>
                  <a:gd name="T15" fmla="*/ 29 h 140"/>
                  <a:gd name="T16" fmla="*/ 117 w 172"/>
                  <a:gd name="T17" fmla="*/ 50 h 140"/>
                  <a:gd name="T18" fmla="*/ 128 w 172"/>
                  <a:gd name="T19" fmla="*/ 56 h 140"/>
                  <a:gd name="T20" fmla="*/ 139 w 172"/>
                  <a:gd name="T21" fmla="*/ 60 h 140"/>
                  <a:gd name="T22" fmla="*/ 148 w 172"/>
                  <a:gd name="T23" fmla="*/ 65 h 140"/>
                  <a:gd name="T24" fmla="*/ 157 w 172"/>
                  <a:gd name="T25" fmla="*/ 71 h 140"/>
                  <a:gd name="T26" fmla="*/ 164 w 172"/>
                  <a:gd name="T27" fmla="*/ 78 h 140"/>
                  <a:gd name="T28" fmla="*/ 169 w 172"/>
                  <a:gd name="T29" fmla="*/ 86 h 140"/>
                  <a:gd name="T30" fmla="*/ 172 w 172"/>
                  <a:gd name="T31" fmla="*/ 95 h 140"/>
                  <a:gd name="T32" fmla="*/ 172 w 172"/>
                  <a:gd name="T33" fmla="*/ 108 h 140"/>
                  <a:gd name="T34" fmla="*/ 152 w 172"/>
                  <a:gd name="T35" fmla="*/ 117 h 140"/>
                  <a:gd name="T36" fmla="*/ 133 w 172"/>
                  <a:gd name="T37" fmla="*/ 124 h 140"/>
                  <a:gd name="T38" fmla="*/ 113 w 172"/>
                  <a:gd name="T39" fmla="*/ 131 h 140"/>
                  <a:gd name="T40" fmla="*/ 94 w 172"/>
                  <a:gd name="T41" fmla="*/ 135 h 140"/>
                  <a:gd name="T42" fmla="*/ 73 w 172"/>
                  <a:gd name="T43" fmla="*/ 138 h 140"/>
                  <a:gd name="T44" fmla="*/ 52 w 172"/>
                  <a:gd name="T45" fmla="*/ 140 h 140"/>
                  <a:gd name="T46" fmla="*/ 30 w 172"/>
                  <a:gd name="T47" fmla="*/ 140 h 140"/>
                  <a:gd name="T48" fmla="*/ 8 w 172"/>
                  <a:gd name="T49" fmla="*/ 139 h 140"/>
                  <a:gd name="T50" fmla="*/ 0 w 172"/>
                  <a:gd name="T51" fmla="*/ 116 h 140"/>
                  <a:gd name="T52" fmla="*/ 1 w 172"/>
                  <a:gd name="T53" fmla="*/ 98 h 140"/>
                  <a:gd name="T54" fmla="*/ 8 w 172"/>
                  <a:gd name="T55" fmla="*/ 81 h 140"/>
                  <a:gd name="T56" fmla="*/ 22 w 172"/>
                  <a:gd name="T57" fmla="*/ 6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2" h="140">
                    <a:moveTo>
                      <a:pt x="22" y="61"/>
                    </a:moveTo>
                    <a:lnTo>
                      <a:pt x="23" y="33"/>
                    </a:lnTo>
                    <a:lnTo>
                      <a:pt x="30" y="14"/>
                    </a:lnTo>
                    <a:lnTo>
                      <a:pt x="42" y="3"/>
                    </a:lnTo>
                    <a:lnTo>
                      <a:pt x="56" y="0"/>
                    </a:lnTo>
                    <a:lnTo>
                      <a:pt x="71" y="4"/>
                    </a:lnTo>
                    <a:lnTo>
                      <a:pt x="87" y="14"/>
                    </a:lnTo>
                    <a:lnTo>
                      <a:pt x="103" y="29"/>
                    </a:lnTo>
                    <a:lnTo>
                      <a:pt x="117" y="50"/>
                    </a:lnTo>
                    <a:lnTo>
                      <a:pt x="128" y="56"/>
                    </a:lnTo>
                    <a:lnTo>
                      <a:pt x="139" y="60"/>
                    </a:lnTo>
                    <a:lnTo>
                      <a:pt x="148" y="65"/>
                    </a:lnTo>
                    <a:lnTo>
                      <a:pt x="157" y="71"/>
                    </a:lnTo>
                    <a:lnTo>
                      <a:pt x="164" y="78"/>
                    </a:lnTo>
                    <a:lnTo>
                      <a:pt x="169" y="86"/>
                    </a:lnTo>
                    <a:lnTo>
                      <a:pt x="172" y="95"/>
                    </a:lnTo>
                    <a:lnTo>
                      <a:pt x="172" y="108"/>
                    </a:lnTo>
                    <a:lnTo>
                      <a:pt x="152" y="117"/>
                    </a:lnTo>
                    <a:lnTo>
                      <a:pt x="133" y="124"/>
                    </a:lnTo>
                    <a:lnTo>
                      <a:pt x="113" y="131"/>
                    </a:lnTo>
                    <a:lnTo>
                      <a:pt x="94" y="135"/>
                    </a:lnTo>
                    <a:lnTo>
                      <a:pt x="73" y="138"/>
                    </a:lnTo>
                    <a:lnTo>
                      <a:pt x="52" y="140"/>
                    </a:lnTo>
                    <a:lnTo>
                      <a:pt x="30" y="140"/>
                    </a:lnTo>
                    <a:lnTo>
                      <a:pt x="8" y="139"/>
                    </a:lnTo>
                    <a:lnTo>
                      <a:pt x="0" y="116"/>
                    </a:lnTo>
                    <a:lnTo>
                      <a:pt x="1" y="98"/>
                    </a:lnTo>
                    <a:lnTo>
                      <a:pt x="8" y="81"/>
                    </a:lnTo>
                    <a:lnTo>
                      <a:pt x="22" y="61"/>
                    </a:lnTo>
                    <a:close/>
                  </a:path>
                </a:pathLst>
              </a:custGeom>
              <a:solidFill>
                <a:srgbClr val="A56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6" name="Freeform 42"/>
              <p:cNvSpPr>
                <a:spLocks/>
              </p:cNvSpPr>
              <p:nvPr/>
            </p:nvSpPr>
            <p:spPr bwMode="auto">
              <a:xfrm>
                <a:off x="2686" y="3780"/>
                <a:ext cx="79" cy="64"/>
              </a:xfrm>
              <a:custGeom>
                <a:avLst/>
                <a:gdLst>
                  <a:gd name="T0" fmla="*/ 21 w 157"/>
                  <a:gd name="T1" fmla="*/ 56 h 127"/>
                  <a:gd name="T2" fmla="*/ 22 w 157"/>
                  <a:gd name="T3" fmla="*/ 30 h 127"/>
                  <a:gd name="T4" fmla="*/ 27 w 157"/>
                  <a:gd name="T5" fmla="*/ 13 h 127"/>
                  <a:gd name="T6" fmla="*/ 38 w 157"/>
                  <a:gd name="T7" fmla="*/ 2 h 127"/>
                  <a:gd name="T8" fmla="*/ 50 w 157"/>
                  <a:gd name="T9" fmla="*/ 0 h 127"/>
                  <a:gd name="T10" fmla="*/ 64 w 157"/>
                  <a:gd name="T11" fmla="*/ 3 h 127"/>
                  <a:gd name="T12" fmla="*/ 79 w 157"/>
                  <a:gd name="T13" fmla="*/ 13 h 127"/>
                  <a:gd name="T14" fmla="*/ 93 w 157"/>
                  <a:gd name="T15" fmla="*/ 28 h 127"/>
                  <a:gd name="T16" fmla="*/ 106 w 157"/>
                  <a:gd name="T17" fmla="*/ 46 h 127"/>
                  <a:gd name="T18" fmla="*/ 116 w 157"/>
                  <a:gd name="T19" fmla="*/ 51 h 127"/>
                  <a:gd name="T20" fmla="*/ 125 w 157"/>
                  <a:gd name="T21" fmla="*/ 55 h 127"/>
                  <a:gd name="T22" fmla="*/ 135 w 157"/>
                  <a:gd name="T23" fmla="*/ 60 h 127"/>
                  <a:gd name="T24" fmla="*/ 143 w 157"/>
                  <a:gd name="T25" fmla="*/ 64 h 127"/>
                  <a:gd name="T26" fmla="*/ 148 w 157"/>
                  <a:gd name="T27" fmla="*/ 70 h 127"/>
                  <a:gd name="T28" fmla="*/ 154 w 157"/>
                  <a:gd name="T29" fmla="*/ 77 h 127"/>
                  <a:gd name="T30" fmla="*/ 157 w 157"/>
                  <a:gd name="T31" fmla="*/ 86 h 127"/>
                  <a:gd name="T32" fmla="*/ 157 w 157"/>
                  <a:gd name="T33" fmla="*/ 97 h 127"/>
                  <a:gd name="T34" fmla="*/ 138 w 157"/>
                  <a:gd name="T35" fmla="*/ 105 h 127"/>
                  <a:gd name="T36" fmla="*/ 121 w 157"/>
                  <a:gd name="T37" fmla="*/ 112 h 127"/>
                  <a:gd name="T38" fmla="*/ 102 w 157"/>
                  <a:gd name="T39" fmla="*/ 117 h 127"/>
                  <a:gd name="T40" fmla="*/ 84 w 157"/>
                  <a:gd name="T41" fmla="*/ 122 h 127"/>
                  <a:gd name="T42" fmla="*/ 65 w 157"/>
                  <a:gd name="T43" fmla="*/ 126 h 127"/>
                  <a:gd name="T44" fmla="*/ 47 w 157"/>
                  <a:gd name="T45" fmla="*/ 127 h 127"/>
                  <a:gd name="T46" fmla="*/ 27 w 157"/>
                  <a:gd name="T47" fmla="*/ 127 h 127"/>
                  <a:gd name="T48" fmla="*/ 7 w 157"/>
                  <a:gd name="T49" fmla="*/ 126 h 127"/>
                  <a:gd name="T50" fmla="*/ 0 w 157"/>
                  <a:gd name="T51" fmla="*/ 105 h 127"/>
                  <a:gd name="T52" fmla="*/ 1 w 157"/>
                  <a:gd name="T53" fmla="*/ 89 h 127"/>
                  <a:gd name="T54" fmla="*/ 8 w 157"/>
                  <a:gd name="T55" fmla="*/ 74 h 127"/>
                  <a:gd name="T56" fmla="*/ 21 w 157"/>
                  <a:gd name="T57" fmla="*/ 5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127">
                    <a:moveTo>
                      <a:pt x="21" y="56"/>
                    </a:moveTo>
                    <a:lnTo>
                      <a:pt x="22" y="30"/>
                    </a:lnTo>
                    <a:lnTo>
                      <a:pt x="27" y="13"/>
                    </a:lnTo>
                    <a:lnTo>
                      <a:pt x="38" y="2"/>
                    </a:lnTo>
                    <a:lnTo>
                      <a:pt x="50" y="0"/>
                    </a:lnTo>
                    <a:lnTo>
                      <a:pt x="64" y="3"/>
                    </a:lnTo>
                    <a:lnTo>
                      <a:pt x="79" y="13"/>
                    </a:lnTo>
                    <a:lnTo>
                      <a:pt x="93" y="28"/>
                    </a:lnTo>
                    <a:lnTo>
                      <a:pt x="106" y="46"/>
                    </a:lnTo>
                    <a:lnTo>
                      <a:pt x="116" y="51"/>
                    </a:lnTo>
                    <a:lnTo>
                      <a:pt x="125" y="55"/>
                    </a:lnTo>
                    <a:lnTo>
                      <a:pt x="135" y="60"/>
                    </a:lnTo>
                    <a:lnTo>
                      <a:pt x="143" y="64"/>
                    </a:lnTo>
                    <a:lnTo>
                      <a:pt x="148" y="70"/>
                    </a:lnTo>
                    <a:lnTo>
                      <a:pt x="154" y="77"/>
                    </a:lnTo>
                    <a:lnTo>
                      <a:pt x="157" y="86"/>
                    </a:lnTo>
                    <a:lnTo>
                      <a:pt x="157" y="97"/>
                    </a:lnTo>
                    <a:lnTo>
                      <a:pt x="138" y="105"/>
                    </a:lnTo>
                    <a:lnTo>
                      <a:pt x="121" y="112"/>
                    </a:lnTo>
                    <a:lnTo>
                      <a:pt x="102" y="117"/>
                    </a:lnTo>
                    <a:lnTo>
                      <a:pt x="84" y="122"/>
                    </a:lnTo>
                    <a:lnTo>
                      <a:pt x="65" y="126"/>
                    </a:lnTo>
                    <a:lnTo>
                      <a:pt x="47" y="127"/>
                    </a:lnTo>
                    <a:lnTo>
                      <a:pt x="27" y="127"/>
                    </a:lnTo>
                    <a:lnTo>
                      <a:pt x="7" y="126"/>
                    </a:lnTo>
                    <a:lnTo>
                      <a:pt x="0" y="105"/>
                    </a:lnTo>
                    <a:lnTo>
                      <a:pt x="1" y="89"/>
                    </a:lnTo>
                    <a:lnTo>
                      <a:pt x="8" y="74"/>
                    </a:lnTo>
                    <a:lnTo>
                      <a:pt x="21" y="56"/>
                    </a:lnTo>
                    <a:close/>
                  </a:path>
                </a:pathLst>
              </a:custGeom>
              <a:solidFill>
                <a:srgbClr val="B2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7" name="Freeform 43"/>
              <p:cNvSpPr>
                <a:spLocks/>
              </p:cNvSpPr>
              <p:nvPr/>
            </p:nvSpPr>
            <p:spPr bwMode="auto">
              <a:xfrm>
                <a:off x="2689" y="3786"/>
                <a:ext cx="69" cy="58"/>
              </a:xfrm>
              <a:custGeom>
                <a:avLst/>
                <a:gdLst>
                  <a:gd name="T0" fmla="*/ 18 w 140"/>
                  <a:gd name="T1" fmla="*/ 51 h 116"/>
                  <a:gd name="T2" fmla="*/ 19 w 140"/>
                  <a:gd name="T3" fmla="*/ 28 h 116"/>
                  <a:gd name="T4" fmla="*/ 25 w 140"/>
                  <a:gd name="T5" fmla="*/ 12 h 116"/>
                  <a:gd name="T6" fmla="*/ 34 w 140"/>
                  <a:gd name="T7" fmla="*/ 3 h 116"/>
                  <a:gd name="T8" fmla="*/ 45 w 140"/>
                  <a:gd name="T9" fmla="*/ 0 h 116"/>
                  <a:gd name="T10" fmla="*/ 58 w 140"/>
                  <a:gd name="T11" fmla="*/ 4 h 116"/>
                  <a:gd name="T12" fmla="*/ 71 w 140"/>
                  <a:gd name="T13" fmla="*/ 12 h 116"/>
                  <a:gd name="T14" fmla="*/ 83 w 140"/>
                  <a:gd name="T15" fmla="*/ 25 h 116"/>
                  <a:gd name="T16" fmla="*/ 95 w 140"/>
                  <a:gd name="T17" fmla="*/ 42 h 116"/>
                  <a:gd name="T18" fmla="*/ 104 w 140"/>
                  <a:gd name="T19" fmla="*/ 47 h 116"/>
                  <a:gd name="T20" fmla="*/ 112 w 140"/>
                  <a:gd name="T21" fmla="*/ 50 h 116"/>
                  <a:gd name="T22" fmla="*/ 120 w 140"/>
                  <a:gd name="T23" fmla="*/ 55 h 116"/>
                  <a:gd name="T24" fmla="*/ 128 w 140"/>
                  <a:gd name="T25" fmla="*/ 59 h 116"/>
                  <a:gd name="T26" fmla="*/ 134 w 140"/>
                  <a:gd name="T27" fmla="*/ 64 h 116"/>
                  <a:gd name="T28" fmla="*/ 138 w 140"/>
                  <a:gd name="T29" fmla="*/ 71 h 116"/>
                  <a:gd name="T30" fmla="*/ 140 w 140"/>
                  <a:gd name="T31" fmla="*/ 79 h 116"/>
                  <a:gd name="T32" fmla="*/ 140 w 140"/>
                  <a:gd name="T33" fmla="*/ 88 h 116"/>
                  <a:gd name="T34" fmla="*/ 124 w 140"/>
                  <a:gd name="T35" fmla="*/ 95 h 116"/>
                  <a:gd name="T36" fmla="*/ 109 w 140"/>
                  <a:gd name="T37" fmla="*/ 102 h 116"/>
                  <a:gd name="T38" fmla="*/ 93 w 140"/>
                  <a:gd name="T39" fmla="*/ 106 h 116"/>
                  <a:gd name="T40" fmla="*/ 76 w 140"/>
                  <a:gd name="T41" fmla="*/ 111 h 116"/>
                  <a:gd name="T42" fmla="*/ 59 w 140"/>
                  <a:gd name="T43" fmla="*/ 113 h 116"/>
                  <a:gd name="T44" fmla="*/ 42 w 140"/>
                  <a:gd name="T45" fmla="*/ 116 h 116"/>
                  <a:gd name="T46" fmla="*/ 25 w 140"/>
                  <a:gd name="T47" fmla="*/ 116 h 116"/>
                  <a:gd name="T48" fmla="*/ 6 w 140"/>
                  <a:gd name="T49" fmla="*/ 115 h 116"/>
                  <a:gd name="T50" fmla="*/ 0 w 140"/>
                  <a:gd name="T51" fmla="*/ 96 h 116"/>
                  <a:gd name="T52" fmla="*/ 0 w 140"/>
                  <a:gd name="T53" fmla="*/ 81 h 116"/>
                  <a:gd name="T54" fmla="*/ 6 w 140"/>
                  <a:gd name="T55" fmla="*/ 67 h 116"/>
                  <a:gd name="T56" fmla="*/ 18 w 140"/>
                  <a:gd name="T57" fmla="*/ 5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6">
                    <a:moveTo>
                      <a:pt x="18" y="51"/>
                    </a:moveTo>
                    <a:lnTo>
                      <a:pt x="19" y="28"/>
                    </a:lnTo>
                    <a:lnTo>
                      <a:pt x="25" y="12"/>
                    </a:lnTo>
                    <a:lnTo>
                      <a:pt x="34" y="3"/>
                    </a:lnTo>
                    <a:lnTo>
                      <a:pt x="45" y="0"/>
                    </a:lnTo>
                    <a:lnTo>
                      <a:pt x="58" y="4"/>
                    </a:lnTo>
                    <a:lnTo>
                      <a:pt x="71" y="12"/>
                    </a:lnTo>
                    <a:lnTo>
                      <a:pt x="83" y="25"/>
                    </a:lnTo>
                    <a:lnTo>
                      <a:pt x="95" y="42"/>
                    </a:lnTo>
                    <a:lnTo>
                      <a:pt x="104" y="47"/>
                    </a:lnTo>
                    <a:lnTo>
                      <a:pt x="112" y="50"/>
                    </a:lnTo>
                    <a:lnTo>
                      <a:pt x="120" y="55"/>
                    </a:lnTo>
                    <a:lnTo>
                      <a:pt x="128" y="59"/>
                    </a:lnTo>
                    <a:lnTo>
                      <a:pt x="134" y="64"/>
                    </a:lnTo>
                    <a:lnTo>
                      <a:pt x="138" y="71"/>
                    </a:lnTo>
                    <a:lnTo>
                      <a:pt x="140" y="79"/>
                    </a:lnTo>
                    <a:lnTo>
                      <a:pt x="140" y="88"/>
                    </a:lnTo>
                    <a:lnTo>
                      <a:pt x="124" y="95"/>
                    </a:lnTo>
                    <a:lnTo>
                      <a:pt x="109" y="102"/>
                    </a:lnTo>
                    <a:lnTo>
                      <a:pt x="93" y="106"/>
                    </a:lnTo>
                    <a:lnTo>
                      <a:pt x="76" y="111"/>
                    </a:lnTo>
                    <a:lnTo>
                      <a:pt x="59" y="113"/>
                    </a:lnTo>
                    <a:lnTo>
                      <a:pt x="42" y="116"/>
                    </a:lnTo>
                    <a:lnTo>
                      <a:pt x="25" y="116"/>
                    </a:lnTo>
                    <a:lnTo>
                      <a:pt x="6" y="115"/>
                    </a:lnTo>
                    <a:lnTo>
                      <a:pt x="0" y="96"/>
                    </a:lnTo>
                    <a:lnTo>
                      <a:pt x="0" y="81"/>
                    </a:lnTo>
                    <a:lnTo>
                      <a:pt x="6" y="67"/>
                    </a:lnTo>
                    <a:lnTo>
                      <a:pt x="18" y="51"/>
                    </a:lnTo>
                    <a:close/>
                  </a:path>
                </a:pathLst>
              </a:custGeom>
              <a:solidFill>
                <a:srgbClr val="BF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8" name="Freeform 44"/>
              <p:cNvSpPr>
                <a:spLocks/>
              </p:cNvSpPr>
              <p:nvPr/>
            </p:nvSpPr>
            <p:spPr bwMode="auto">
              <a:xfrm>
                <a:off x="2690" y="3793"/>
                <a:ext cx="63" cy="50"/>
              </a:xfrm>
              <a:custGeom>
                <a:avLst/>
                <a:gdLst>
                  <a:gd name="T0" fmla="*/ 16 w 124"/>
                  <a:gd name="T1" fmla="*/ 45 h 102"/>
                  <a:gd name="T2" fmla="*/ 17 w 124"/>
                  <a:gd name="T3" fmla="*/ 24 h 102"/>
                  <a:gd name="T4" fmla="*/ 22 w 124"/>
                  <a:gd name="T5" fmla="*/ 10 h 102"/>
                  <a:gd name="T6" fmla="*/ 30 w 124"/>
                  <a:gd name="T7" fmla="*/ 2 h 102"/>
                  <a:gd name="T8" fmla="*/ 40 w 124"/>
                  <a:gd name="T9" fmla="*/ 0 h 102"/>
                  <a:gd name="T10" fmla="*/ 51 w 124"/>
                  <a:gd name="T11" fmla="*/ 4 h 102"/>
                  <a:gd name="T12" fmla="*/ 63 w 124"/>
                  <a:gd name="T13" fmla="*/ 10 h 102"/>
                  <a:gd name="T14" fmla="*/ 74 w 124"/>
                  <a:gd name="T15" fmla="*/ 22 h 102"/>
                  <a:gd name="T16" fmla="*/ 84 w 124"/>
                  <a:gd name="T17" fmla="*/ 37 h 102"/>
                  <a:gd name="T18" fmla="*/ 92 w 124"/>
                  <a:gd name="T19" fmla="*/ 40 h 102"/>
                  <a:gd name="T20" fmla="*/ 100 w 124"/>
                  <a:gd name="T21" fmla="*/ 44 h 102"/>
                  <a:gd name="T22" fmla="*/ 107 w 124"/>
                  <a:gd name="T23" fmla="*/ 47 h 102"/>
                  <a:gd name="T24" fmla="*/ 114 w 124"/>
                  <a:gd name="T25" fmla="*/ 51 h 102"/>
                  <a:gd name="T26" fmla="*/ 119 w 124"/>
                  <a:gd name="T27" fmla="*/ 55 h 102"/>
                  <a:gd name="T28" fmla="*/ 122 w 124"/>
                  <a:gd name="T29" fmla="*/ 61 h 102"/>
                  <a:gd name="T30" fmla="*/ 124 w 124"/>
                  <a:gd name="T31" fmla="*/ 68 h 102"/>
                  <a:gd name="T32" fmla="*/ 124 w 124"/>
                  <a:gd name="T33" fmla="*/ 77 h 102"/>
                  <a:gd name="T34" fmla="*/ 110 w 124"/>
                  <a:gd name="T35" fmla="*/ 84 h 102"/>
                  <a:gd name="T36" fmla="*/ 96 w 124"/>
                  <a:gd name="T37" fmla="*/ 89 h 102"/>
                  <a:gd name="T38" fmla="*/ 82 w 124"/>
                  <a:gd name="T39" fmla="*/ 93 h 102"/>
                  <a:gd name="T40" fmla="*/ 67 w 124"/>
                  <a:gd name="T41" fmla="*/ 97 h 102"/>
                  <a:gd name="T42" fmla="*/ 53 w 124"/>
                  <a:gd name="T43" fmla="*/ 100 h 102"/>
                  <a:gd name="T44" fmla="*/ 37 w 124"/>
                  <a:gd name="T45" fmla="*/ 102 h 102"/>
                  <a:gd name="T46" fmla="*/ 22 w 124"/>
                  <a:gd name="T47" fmla="*/ 102 h 102"/>
                  <a:gd name="T48" fmla="*/ 6 w 124"/>
                  <a:gd name="T49" fmla="*/ 100 h 102"/>
                  <a:gd name="T50" fmla="*/ 0 w 124"/>
                  <a:gd name="T51" fmla="*/ 84 h 102"/>
                  <a:gd name="T52" fmla="*/ 1 w 124"/>
                  <a:gd name="T53" fmla="*/ 72 h 102"/>
                  <a:gd name="T54" fmla="*/ 6 w 124"/>
                  <a:gd name="T55" fmla="*/ 59 h 102"/>
                  <a:gd name="T56" fmla="*/ 16 w 124"/>
                  <a:gd name="T57" fmla="*/ 4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 h="102">
                    <a:moveTo>
                      <a:pt x="16" y="45"/>
                    </a:moveTo>
                    <a:lnTo>
                      <a:pt x="17" y="24"/>
                    </a:lnTo>
                    <a:lnTo>
                      <a:pt x="22" y="10"/>
                    </a:lnTo>
                    <a:lnTo>
                      <a:pt x="30" y="2"/>
                    </a:lnTo>
                    <a:lnTo>
                      <a:pt x="40" y="0"/>
                    </a:lnTo>
                    <a:lnTo>
                      <a:pt x="51" y="4"/>
                    </a:lnTo>
                    <a:lnTo>
                      <a:pt x="63" y="10"/>
                    </a:lnTo>
                    <a:lnTo>
                      <a:pt x="74" y="22"/>
                    </a:lnTo>
                    <a:lnTo>
                      <a:pt x="84" y="37"/>
                    </a:lnTo>
                    <a:lnTo>
                      <a:pt x="92" y="40"/>
                    </a:lnTo>
                    <a:lnTo>
                      <a:pt x="100" y="44"/>
                    </a:lnTo>
                    <a:lnTo>
                      <a:pt x="107" y="47"/>
                    </a:lnTo>
                    <a:lnTo>
                      <a:pt x="114" y="51"/>
                    </a:lnTo>
                    <a:lnTo>
                      <a:pt x="119" y="55"/>
                    </a:lnTo>
                    <a:lnTo>
                      <a:pt x="122" y="61"/>
                    </a:lnTo>
                    <a:lnTo>
                      <a:pt x="124" y="68"/>
                    </a:lnTo>
                    <a:lnTo>
                      <a:pt x="124" y="77"/>
                    </a:lnTo>
                    <a:lnTo>
                      <a:pt x="110" y="84"/>
                    </a:lnTo>
                    <a:lnTo>
                      <a:pt x="96" y="89"/>
                    </a:lnTo>
                    <a:lnTo>
                      <a:pt x="82" y="93"/>
                    </a:lnTo>
                    <a:lnTo>
                      <a:pt x="67" y="97"/>
                    </a:lnTo>
                    <a:lnTo>
                      <a:pt x="53" y="100"/>
                    </a:lnTo>
                    <a:lnTo>
                      <a:pt x="37" y="102"/>
                    </a:lnTo>
                    <a:lnTo>
                      <a:pt x="22" y="102"/>
                    </a:lnTo>
                    <a:lnTo>
                      <a:pt x="6" y="100"/>
                    </a:lnTo>
                    <a:lnTo>
                      <a:pt x="0" y="84"/>
                    </a:lnTo>
                    <a:lnTo>
                      <a:pt x="1" y="72"/>
                    </a:lnTo>
                    <a:lnTo>
                      <a:pt x="6" y="59"/>
                    </a:lnTo>
                    <a:lnTo>
                      <a:pt x="16" y="45"/>
                    </a:lnTo>
                    <a:close/>
                  </a:path>
                </a:pathLst>
              </a:custGeom>
              <a:solidFill>
                <a:srgbClr val="CC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49" name="Freeform 45"/>
              <p:cNvSpPr>
                <a:spLocks/>
              </p:cNvSpPr>
              <p:nvPr/>
            </p:nvSpPr>
            <p:spPr bwMode="auto">
              <a:xfrm>
                <a:off x="2693" y="3798"/>
                <a:ext cx="54" cy="45"/>
              </a:xfrm>
              <a:custGeom>
                <a:avLst/>
                <a:gdLst>
                  <a:gd name="T0" fmla="*/ 14 w 109"/>
                  <a:gd name="T1" fmla="*/ 39 h 88"/>
                  <a:gd name="T2" fmla="*/ 15 w 109"/>
                  <a:gd name="T3" fmla="*/ 20 h 88"/>
                  <a:gd name="T4" fmla="*/ 19 w 109"/>
                  <a:gd name="T5" fmla="*/ 9 h 88"/>
                  <a:gd name="T6" fmla="*/ 26 w 109"/>
                  <a:gd name="T7" fmla="*/ 2 h 88"/>
                  <a:gd name="T8" fmla="*/ 35 w 109"/>
                  <a:gd name="T9" fmla="*/ 0 h 88"/>
                  <a:gd name="T10" fmla="*/ 44 w 109"/>
                  <a:gd name="T11" fmla="*/ 2 h 88"/>
                  <a:gd name="T12" fmla="*/ 55 w 109"/>
                  <a:gd name="T13" fmla="*/ 9 h 88"/>
                  <a:gd name="T14" fmla="*/ 65 w 109"/>
                  <a:gd name="T15" fmla="*/ 19 h 88"/>
                  <a:gd name="T16" fmla="*/ 74 w 109"/>
                  <a:gd name="T17" fmla="*/ 32 h 88"/>
                  <a:gd name="T18" fmla="*/ 81 w 109"/>
                  <a:gd name="T19" fmla="*/ 35 h 88"/>
                  <a:gd name="T20" fmla="*/ 88 w 109"/>
                  <a:gd name="T21" fmla="*/ 38 h 88"/>
                  <a:gd name="T22" fmla="*/ 94 w 109"/>
                  <a:gd name="T23" fmla="*/ 41 h 88"/>
                  <a:gd name="T24" fmla="*/ 100 w 109"/>
                  <a:gd name="T25" fmla="*/ 45 h 88"/>
                  <a:gd name="T26" fmla="*/ 104 w 109"/>
                  <a:gd name="T27" fmla="*/ 49 h 88"/>
                  <a:gd name="T28" fmla="*/ 106 w 109"/>
                  <a:gd name="T29" fmla="*/ 54 h 88"/>
                  <a:gd name="T30" fmla="*/ 109 w 109"/>
                  <a:gd name="T31" fmla="*/ 60 h 88"/>
                  <a:gd name="T32" fmla="*/ 109 w 109"/>
                  <a:gd name="T33" fmla="*/ 68 h 88"/>
                  <a:gd name="T34" fmla="*/ 96 w 109"/>
                  <a:gd name="T35" fmla="*/ 73 h 88"/>
                  <a:gd name="T36" fmla="*/ 83 w 109"/>
                  <a:gd name="T37" fmla="*/ 78 h 88"/>
                  <a:gd name="T38" fmla="*/ 71 w 109"/>
                  <a:gd name="T39" fmla="*/ 83 h 88"/>
                  <a:gd name="T40" fmla="*/ 59 w 109"/>
                  <a:gd name="T41" fmla="*/ 85 h 88"/>
                  <a:gd name="T42" fmla="*/ 45 w 109"/>
                  <a:gd name="T43" fmla="*/ 87 h 88"/>
                  <a:gd name="T44" fmla="*/ 33 w 109"/>
                  <a:gd name="T45" fmla="*/ 88 h 88"/>
                  <a:gd name="T46" fmla="*/ 19 w 109"/>
                  <a:gd name="T47" fmla="*/ 88 h 88"/>
                  <a:gd name="T48" fmla="*/ 5 w 109"/>
                  <a:gd name="T49" fmla="*/ 87 h 88"/>
                  <a:gd name="T50" fmla="*/ 0 w 109"/>
                  <a:gd name="T51" fmla="*/ 73 h 88"/>
                  <a:gd name="T52" fmla="*/ 0 w 109"/>
                  <a:gd name="T53" fmla="*/ 62 h 88"/>
                  <a:gd name="T54" fmla="*/ 5 w 109"/>
                  <a:gd name="T55" fmla="*/ 52 h 88"/>
                  <a:gd name="T56" fmla="*/ 14 w 109"/>
                  <a:gd name="T57" fmla="*/ 3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9" h="88">
                    <a:moveTo>
                      <a:pt x="14" y="39"/>
                    </a:moveTo>
                    <a:lnTo>
                      <a:pt x="15" y="20"/>
                    </a:lnTo>
                    <a:lnTo>
                      <a:pt x="19" y="9"/>
                    </a:lnTo>
                    <a:lnTo>
                      <a:pt x="26" y="2"/>
                    </a:lnTo>
                    <a:lnTo>
                      <a:pt x="35" y="0"/>
                    </a:lnTo>
                    <a:lnTo>
                      <a:pt x="44" y="2"/>
                    </a:lnTo>
                    <a:lnTo>
                      <a:pt x="55" y="9"/>
                    </a:lnTo>
                    <a:lnTo>
                      <a:pt x="65" y="19"/>
                    </a:lnTo>
                    <a:lnTo>
                      <a:pt x="74" y="32"/>
                    </a:lnTo>
                    <a:lnTo>
                      <a:pt x="81" y="35"/>
                    </a:lnTo>
                    <a:lnTo>
                      <a:pt x="88" y="38"/>
                    </a:lnTo>
                    <a:lnTo>
                      <a:pt x="94" y="41"/>
                    </a:lnTo>
                    <a:lnTo>
                      <a:pt x="100" y="45"/>
                    </a:lnTo>
                    <a:lnTo>
                      <a:pt x="104" y="49"/>
                    </a:lnTo>
                    <a:lnTo>
                      <a:pt x="106" y="54"/>
                    </a:lnTo>
                    <a:lnTo>
                      <a:pt x="109" y="60"/>
                    </a:lnTo>
                    <a:lnTo>
                      <a:pt x="109" y="68"/>
                    </a:lnTo>
                    <a:lnTo>
                      <a:pt x="96" y="73"/>
                    </a:lnTo>
                    <a:lnTo>
                      <a:pt x="83" y="78"/>
                    </a:lnTo>
                    <a:lnTo>
                      <a:pt x="71" y="83"/>
                    </a:lnTo>
                    <a:lnTo>
                      <a:pt x="59" y="85"/>
                    </a:lnTo>
                    <a:lnTo>
                      <a:pt x="45" y="87"/>
                    </a:lnTo>
                    <a:lnTo>
                      <a:pt x="33" y="88"/>
                    </a:lnTo>
                    <a:lnTo>
                      <a:pt x="19" y="88"/>
                    </a:lnTo>
                    <a:lnTo>
                      <a:pt x="5" y="87"/>
                    </a:lnTo>
                    <a:lnTo>
                      <a:pt x="0" y="73"/>
                    </a:lnTo>
                    <a:lnTo>
                      <a:pt x="0" y="62"/>
                    </a:lnTo>
                    <a:lnTo>
                      <a:pt x="5" y="52"/>
                    </a:lnTo>
                    <a:lnTo>
                      <a:pt x="14" y="39"/>
                    </a:lnTo>
                    <a:close/>
                  </a:path>
                </a:pathLst>
              </a:custGeom>
              <a:solidFill>
                <a:srgbClr val="D8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0" name="Freeform 46"/>
              <p:cNvSpPr>
                <a:spLocks/>
              </p:cNvSpPr>
              <p:nvPr/>
            </p:nvSpPr>
            <p:spPr bwMode="auto">
              <a:xfrm>
                <a:off x="2694" y="3805"/>
                <a:ext cx="47" cy="38"/>
              </a:xfrm>
              <a:custGeom>
                <a:avLst/>
                <a:gdLst>
                  <a:gd name="T0" fmla="*/ 11 w 92"/>
                  <a:gd name="T1" fmla="*/ 34 h 76"/>
                  <a:gd name="T2" fmla="*/ 13 w 92"/>
                  <a:gd name="T3" fmla="*/ 19 h 76"/>
                  <a:gd name="T4" fmla="*/ 16 w 92"/>
                  <a:gd name="T5" fmla="*/ 7 h 76"/>
                  <a:gd name="T6" fmla="*/ 22 w 92"/>
                  <a:gd name="T7" fmla="*/ 1 h 76"/>
                  <a:gd name="T8" fmla="*/ 30 w 92"/>
                  <a:gd name="T9" fmla="*/ 0 h 76"/>
                  <a:gd name="T10" fmla="*/ 38 w 92"/>
                  <a:gd name="T11" fmla="*/ 3 h 76"/>
                  <a:gd name="T12" fmla="*/ 47 w 92"/>
                  <a:gd name="T13" fmla="*/ 8 h 76"/>
                  <a:gd name="T14" fmla="*/ 55 w 92"/>
                  <a:gd name="T15" fmla="*/ 16 h 76"/>
                  <a:gd name="T16" fmla="*/ 63 w 92"/>
                  <a:gd name="T17" fmla="*/ 28 h 76"/>
                  <a:gd name="T18" fmla="*/ 75 w 92"/>
                  <a:gd name="T19" fmla="*/ 34 h 76"/>
                  <a:gd name="T20" fmla="*/ 84 w 92"/>
                  <a:gd name="T21" fmla="*/ 38 h 76"/>
                  <a:gd name="T22" fmla="*/ 91 w 92"/>
                  <a:gd name="T23" fmla="*/ 46 h 76"/>
                  <a:gd name="T24" fmla="*/ 92 w 92"/>
                  <a:gd name="T25" fmla="*/ 58 h 76"/>
                  <a:gd name="T26" fmla="*/ 82 w 92"/>
                  <a:gd name="T27" fmla="*/ 63 h 76"/>
                  <a:gd name="T28" fmla="*/ 71 w 92"/>
                  <a:gd name="T29" fmla="*/ 67 h 76"/>
                  <a:gd name="T30" fmla="*/ 61 w 92"/>
                  <a:gd name="T31" fmla="*/ 71 h 76"/>
                  <a:gd name="T32" fmla="*/ 51 w 92"/>
                  <a:gd name="T33" fmla="*/ 73 h 76"/>
                  <a:gd name="T34" fmla="*/ 39 w 92"/>
                  <a:gd name="T35" fmla="*/ 75 h 76"/>
                  <a:gd name="T36" fmla="*/ 28 w 92"/>
                  <a:gd name="T37" fmla="*/ 76 h 76"/>
                  <a:gd name="T38" fmla="*/ 16 w 92"/>
                  <a:gd name="T39" fmla="*/ 76 h 76"/>
                  <a:gd name="T40" fmla="*/ 3 w 92"/>
                  <a:gd name="T41" fmla="*/ 75 h 76"/>
                  <a:gd name="T42" fmla="*/ 0 w 92"/>
                  <a:gd name="T43" fmla="*/ 64 h 76"/>
                  <a:gd name="T44" fmla="*/ 0 w 92"/>
                  <a:gd name="T45" fmla="*/ 53 h 76"/>
                  <a:gd name="T46" fmla="*/ 5 w 92"/>
                  <a:gd name="T47" fmla="*/ 44 h 76"/>
                  <a:gd name="T48" fmla="*/ 11 w 92"/>
                  <a:gd name="T49"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76">
                    <a:moveTo>
                      <a:pt x="11" y="34"/>
                    </a:moveTo>
                    <a:lnTo>
                      <a:pt x="13" y="19"/>
                    </a:lnTo>
                    <a:lnTo>
                      <a:pt x="16" y="7"/>
                    </a:lnTo>
                    <a:lnTo>
                      <a:pt x="22" y="1"/>
                    </a:lnTo>
                    <a:lnTo>
                      <a:pt x="30" y="0"/>
                    </a:lnTo>
                    <a:lnTo>
                      <a:pt x="38" y="3"/>
                    </a:lnTo>
                    <a:lnTo>
                      <a:pt x="47" y="8"/>
                    </a:lnTo>
                    <a:lnTo>
                      <a:pt x="55" y="16"/>
                    </a:lnTo>
                    <a:lnTo>
                      <a:pt x="63" y="28"/>
                    </a:lnTo>
                    <a:lnTo>
                      <a:pt x="75" y="34"/>
                    </a:lnTo>
                    <a:lnTo>
                      <a:pt x="84" y="38"/>
                    </a:lnTo>
                    <a:lnTo>
                      <a:pt x="91" y="46"/>
                    </a:lnTo>
                    <a:lnTo>
                      <a:pt x="92" y="58"/>
                    </a:lnTo>
                    <a:lnTo>
                      <a:pt x="82" y="63"/>
                    </a:lnTo>
                    <a:lnTo>
                      <a:pt x="71" y="67"/>
                    </a:lnTo>
                    <a:lnTo>
                      <a:pt x="61" y="71"/>
                    </a:lnTo>
                    <a:lnTo>
                      <a:pt x="51" y="73"/>
                    </a:lnTo>
                    <a:lnTo>
                      <a:pt x="39" y="75"/>
                    </a:lnTo>
                    <a:lnTo>
                      <a:pt x="28" y="76"/>
                    </a:lnTo>
                    <a:lnTo>
                      <a:pt x="16" y="76"/>
                    </a:lnTo>
                    <a:lnTo>
                      <a:pt x="3" y="75"/>
                    </a:lnTo>
                    <a:lnTo>
                      <a:pt x="0" y="64"/>
                    </a:lnTo>
                    <a:lnTo>
                      <a:pt x="0" y="53"/>
                    </a:lnTo>
                    <a:lnTo>
                      <a:pt x="5" y="44"/>
                    </a:lnTo>
                    <a:lnTo>
                      <a:pt x="11" y="34"/>
                    </a:lnTo>
                    <a:close/>
                  </a:path>
                </a:pathLst>
              </a:custGeom>
              <a:solidFill>
                <a:srgbClr val="E5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1" name="Freeform 47"/>
              <p:cNvSpPr>
                <a:spLocks/>
              </p:cNvSpPr>
              <p:nvPr/>
            </p:nvSpPr>
            <p:spPr bwMode="auto">
              <a:xfrm>
                <a:off x="2696" y="3810"/>
                <a:ext cx="39" cy="32"/>
              </a:xfrm>
              <a:custGeom>
                <a:avLst/>
                <a:gdLst>
                  <a:gd name="T0" fmla="*/ 12 w 78"/>
                  <a:gd name="T1" fmla="*/ 28 h 63"/>
                  <a:gd name="T2" fmla="*/ 12 w 78"/>
                  <a:gd name="T3" fmla="*/ 15 h 63"/>
                  <a:gd name="T4" fmla="*/ 15 w 78"/>
                  <a:gd name="T5" fmla="*/ 7 h 63"/>
                  <a:gd name="T6" fmla="*/ 20 w 78"/>
                  <a:gd name="T7" fmla="*/ 1 h 63"/>
                  <a:gd name="T8" fmla="*/ 26 w 78"/>
                  <a:gd name="T9" fmla="*/ 0 h 63"/>
                  <a:gd name="T10" fmla="*/ 33 w 78"/>
                  <a:gd name="T11" fmla="*/ 2 h 63"/>
                  <a:gd name="T12" fmla="*/ 40 w 78"/>
                  <a:gd name="T13" fmla="*/ 7 h 63"/>
                  <a:gd name="T14" fmla="*/ 48 w 78"/>
                  <a:gd name="T15" fmla="*/ 14 h 63"/>
                  <a:gd name="T16" fmla="*/ 53 w 78"/>
                  <a:gd name="T17" fmla="*/ 23 h 63"/>
                  <a:gd name="T18" fmla="*/ 63 w 78"/>
                  <a:gd name="T19" fmla="*/ 28 h 63"/>
                  <a:gd name="T20" fmla="*/ 71 w 78"/>
                  <a:gd name="T21" fmla="*/ 32 h 63"/>
                  <a:gd name="T22" fmla="*/ 76 w 78"/>
                  <a:gd name="T23" fmla="*/ 38 h 63"/>
                  <a:gd name="T24" fmla="*/ 78 w 78"/>
                  <a:gd name="T25" fmla="*/ 48 h 63"/>
                  <a:gd name="T26" fmla="*/ 68 w 78"/>
                  <a:gd name="T27" fmla="*/ 53 h 63"/>
                  <a:gd name="T28" fmla="*/ 60 w 78"/>
                  <a:gd name="T29" fmla="*/ 56 h 63"/>
                  <a:gd name="T30" fmla="*/ 51 w 78"/>
                  <a:gd name="T31" fmla="*/ 59 h 63"/>
                  <a:gd name="T32" fmla="*/ 43 w 78"/>
                  <a:gd name="T33" fmla="*/ 61 h 63"/>
                  <a:gd name="T34" fmla="*/ 34 w 78"/>
                  <a:gd name="T35" fmla="*/ 62 h 63"/>
                  <a:gd name="T36" fmla="*/ 23 w 78"/>
                  <a:gd name="T37" fmla="*/ 63 h 63"/>
                  <a:gd name="T38" fmla="*/ 14 w 78"/>
                  <a:gd name="T39" fmla="*/ 63 h 63"/>
                  <a:gd name="T40" fmla="*/ 4 w 78"/>
                  <a:gd name="T41" fmla="*/ 62 h 63"/>
                  <a:gd name="T42" fmla="*/ 0 w 78"/>
                  <a:gd name="T43" fmla="*/ 53 h 63"/>
                  <a:gd name="T44" fmla="*/ 2 w 78"/>
                  <a:gd name="T45" fmla="*/ 45 h 63"/>
                  <a:gd name="T46" fmla="*/ 5 w 78"/>
                  <a:gd name="T47" fmla="*/ 37 h 63"/>
                  <a:gd name="T48" fmla="*/ 12 w 78"/>
                  <a:gd name="T49"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63">
                    <a:moveTo>
                      <a:pt x="12" y="28"/>
                    </a:moveTo>
                    <a:lnTo>
                      <a:pt x="12" y="15"/>
                    </a:lnTo>
                    <a:lnTo>
                      <a:pt x="15" y="7"/>
                    </a:lnTo>
                    <a:lnTo>
                      <a:pt x="20" y="1"/>
                    </a:lnTo>
                    <a:lnTo>
                      <a:pt x="26" y="0"/>
                    </a:lnTo>
                    <a:lnTo>
                      <a:pt x="33" y="2"/>
                    </a:lnTo>
                    <a:lnTo>
                      <a:pt x="40" y="7"/>
                    </a:lnTo>
                    <a:lnTo>
                      <a:pt x="48" y="14"/>
                    </a:lnTo>
                    <a:lnTo>
                      <a:pt x="53" y="23"/>
                    </a:lnTo>
                    <a:lnTo>
                      <a:pt x="63" y="28"/>
                    </a:lnTo>
                    <a:lnTo>
                      <a:pt x="71" y="32"/>
                    </a:lnTo>
                    <a:lnTo>
                      <a:pt x="76" y="38"/>
                    </a:lnTo>
                    <a:lnTo>
                      <a:pt x="78" y="48"/>
                    </a:lnTo>
                    <a:lnTo>
                      <a:pt x="68" y="53"/>
                    </a:lnTo>
                    <a:lnTo>
                      <a:pt x="60" y="56"/>
                    </a:lnTo>
                    <a:lnTo>
                      <a:pt x="51" y="59"/>
                    </a:lnTo>
                    <a:lnTo>
                      <a:pt x="43" y="61"/>
                    </a:lnTo>
                    <a:lnTo>
                      <a:pt x="34" y="62"/>
                    </a:lnTo>
                    <a:lnTo>
                      <a:pt x="23" y="63"/>
                    </a:lnTo>
                    <a:lnTo>
                      <a:pt x="14" y="63"/>
                    </a:lnTo>
                    <a:lnTo>
                      <a:pt x="4" y="62"/>
                    </a:lnTo>
                    <a:lnTo>
                      <a:pt x="0" y="53"/>
                    </a:lnTo>
                    <a:lnTo>
                      <a:pt x="2" y="45"/>
                    </a:lnTo>
                    <a:lnTo>
                      <a:pt x="5" y="37"/>
                    </a:lnTo>
                    <a:lnTo>
                      <a:pt x="12" y="28"/>
                    </a:lnTo>
                    <a:close/>
                  </a:path>
                </a:pathLst>
              </a:custGeom>
              <a:solidFill>
                <a:srgbClr val="F2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2" name="Freeform 48"/>
              <p:cNvSpPr>
                <a:spLocks/>
              </p:cNvSpPr>
              <p:nvPr/>
            </p:nvSpPr>
            <p:spPr bwMode="auto">
              <a:xfrm>
                <a:off x="2698" y="3817"/>
                <a:ext cx="31" cy="25"/>
              </a:xfrm>
              <a:custGeom>
                <a:avLst/>
                <a:gdLst>
                  <a:gd name="T0" fmla="*/ 7 w 61"/>
                  <a:gd name="T1" fmla="*/ 21 h 49"/>
                  <a:gd name="T2" fmla="*/ 8 w 61"/>
                  <a:gd name="T3" fmla="*/ 11 h 49"/>
                  <a:gd name="T4" fmla="*/ 10 w 61"/>
                  <a:gd name="T5" fmla="*/ 4 h 49"/>
                  <a:gd name="T6" fmla="*/ 15 w 61"/>
                  <a:gd name="T7" fmla="*/ 1 h 49"/>
                  <a:gd name="T8" fmla="*/ 20 w 61"/>
                  <a:gd name="T9" fmla="*/ 0 h 49"/>
                  <a:gd name="T10" fmla="*/ 25 w 61"/>
                  <a:gd name="T11" fmla="*/ 1 h 49"/>
                  <a:gd name="T12" fmla="*/ 31 w 61"/>
                  <a:gd name="T13" fmla="*/ 4 h 49"/>
                  <a:gd name="T14" fmla="*/ 37 w 61"/>
                  <a:gd name="T15" fmla="*/ 10 h 49"/>
                  <a:gd name="T16" fmla="*/ 41 w 61"/>
                  <a:gd name="T17" fmla="*/ 17 h 49"/>
                  <a:gd name="T18" fmla="*/ 50 w 61"/>
                  <a:gd name="T19" fmla="*/ 20 h 49"/>
                  <a:gd name="T20" fmla="*/ 55 w 61"/>
                  <a:gd name="T21" fmla="*/ 25 h 49"/>
                  <a:gd name="T22" fmla="*/ 60 w 61"/>
                  <a:gd name="T23" fmla="*/ 29 h 49"/>
                  <a:gd name="T24" fmla="*/ 61 w 61"/>
                  <a:gd name="T25" fmla="*/ 38 h 49"/>
                  <a:gd name="T26" fmla="*/ 54 w 61"/>
                  <a:gd name="T27" fmla="*/ 41 h 49"/>
                  <a:gd name="T28" fmla="*/ 47 w 61"/>
                  <a:gd name="T29" fmla="*/ 43 h 49"/>
                  <a:gd name="T30" fmla="*/ 40 w 61"/>
                  <a:gd name="T31" fmla="*/ 46 h 49"/>
                  <a:gd name="T32" fmla="*/ 33 w 61"/>
                  <a:gd name="T33" fmla="*/ 48 h 49"/>
                  <a:gd name="T34" fmla="*/ 25 w 61"/>
                  <a:gd name="T35" fmla="*/ 49 h 49"/>
                  <a:gd name="T36" fmla="*/ 18 w 61"/>
                  <a:gd name="T37" fmla="*/ 49 h 49"/>
                  <a:gd name="T38" fmla="*/ 10 w 61"/>
                  <a:gd name="T39" fmla="*/ 49 h 49"/>
                  <a:gd name="T40" fmla="*/ 2 w 61"/>
                  <a:gd name="T41" fmla="*/ 49 h 49"/>
                  <a:gd name="T42" fmla="*/ 0 w 61"/>
                  <a:gd name="T43" fmla="*/ 41 h 49"/>
                  <a:gd name="T44" fmla="*/ 0 w 61"/>
                  <a:gd name="T45" fmla="*/ 34 h 49"/>
                  <a:gd name="T46" fmla="*/ 2 w 61"/>
                  <a:gd name="T47" fmla="*/ 28 h 49"/>
                  <a:gd name="T48" fmla="*/ 7 w 61"/>
                  <a:gd name="T49"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49">
                    <a:moveTo>
                      <a:pt x="7" y="21"/>
                    </a:moveTo>
                    <a:lnTo>
                      <a:pt x="8" y="11"/>
                    </a:lnTo>
                    <a:lnTo>
                      <a:pt x="10" y="4"/>
                    </a:lnTo>
                    <a:lnTo>
                      <a:pt x="15" y="1"/>
                    </a:lnTo>
                    <a:lnTo>
                      <a:pt x="20" y="0"/>
                    </a:lnTo>
                    <a:lnTo>
                      <a:pt x="25" y="1"/>
                    </a:lnTo>
                    <a:lnTo>
                      <a:pt x="31" y="4"/>
                    </a:lnTo>
                    <a:lnTo>
                      <a:pt x="37" y="10"/>
                    </a:lnTo>
                    <a:lnTo>
                      <a:pt x="41" y="17"/>
                    </a:lnTo>
                    <a:lnTo>
                      <a:pt x="50" y="20"/>
                    </a:lnTo>
                    <a:lnTo>
                      <a:pt x="55" y="25"/>
                    </a:lnTo>
                    <a:lnTo>
                      <a:pt x="60" y="29"/>
                    </a:lnTo>
                    <a:lnTo>
                      <a:pt x="61" y="38"/>
                    </a:lnTo>
                    <a:lnTo>
                      <a:pt x="54" y="41"/>
                    </a:lnTo>
                    <a:lnTo>
                      <a:pt x="47" y="43"/>
                    </a:lnTo>
                    <a:lnTo>
                      <a:pt x="40" y="46"/>
                    </a:lnTo>
                    <a:lnTo>
                      <a:pt x="33" y="48"/>
                    </a:lnTo>
                    <a:lnTo>
                      <a:pt x="25" y="49"/>
                    </a:lnTo>
                    <a:lnTo>
                      <a:pt x="18" y="49"/>
                    </a:lnTo>
                    <a:lnTo>
                      <a:pt x="10" y="49"/>
                    </a:lnTo>
                    <a:lnTo>
                      <a:pt x="2" y="49"/>
                    </a:lnTo>
                    <a:lnTo>
                      <a:pt x="0" y="41"/>
                    </a:lnTo>
                    <a:lnTo>
                      <a:pt x="0" y="34"/>
                    </a:lnTo>
                    <a:lnTo>
                      <a:pt x="2" y="28"/>
                    </a:lnTo>
                    <a:lnTo>
                      <a:pt x="7" y="21"/>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3" name="Freeform 49"/>
              <p:cNvSpPr>
                <a:spLocks/>
              </p:cNvSpPr>
              <p:nvPr/>
            </p:nvSpPr>
            <p:spPr bwMode="auto">
              <a:xfrm>
                <a:off x="2711" y="3786"/>
                <a:ext cx="21" cy="21"/>
              </a:xfrm>
              <a:custGeom>
                <a:avLst/>
                <a:gdLst>
                  <a:gd name="T0" fmla="*/ 8 w 42"/>
                  <a:gd name="T1" fmla="*/ 3 h 43"/>
                  <a:gd name="T2" fmla="*/ 16 w 42"/>
                  <a:gd name="T3" fmla="*/ 0 h 43"/>
                  <a:gd name="T4" fmla="*/ 25 w 42"/>
                  <a:gd name="T5" fmla="*/ 3 h 43"/>
                  <a:gd name="T6" fmla="*/ 31 w 42"/>
                  <a:gd name="T7" fmla="*/ 7 h 43"/>
                  <a:gd name="T8" fmla="*/ 37 w 42"/>
                  <a:gd name="T9" fmla="*/ 14 h 43"/>
                  <a:gd name="T10" fmla="*/ 41 w 42"/>
                  <a:gd name="T11" fmla="*/ 22 h 43"/>
                  <a:gd name="T12" fmla="*/ 42 w 42"/>
                  <a:gd name="T13" fmla="*/ 30 h 43"/>
                  <a:gd name="T14" fmla="*/ 40 w 42"/>
                  <a:gd name="T15" fmla="*/ 37 h 43"/>
                  <a:gd name="T16" fmla="*/ 34 w 42"/>
                  <a:gd name="T17" fmla="*/ 42 h 43"/>
                  <a:gd name="T18" fmla="*/ 27 w 42"/>
                  <a:gd name="T19" fmla="*/ 43 h 43"/>
                  <a:gd name="T20" fmla="*/ 19 w 42"/>
                  <a:gd name="T21" fmla="*/ 42 h 43"/>
                  <a:gd name="T22" fmla="*/ 12 w 42"/>
                  <a:gd name="T23" fmla="*/ 37 h 43"/>
                  <a:gd name="T24" fmla="*/ 6 w 42"/>
                  <a:gd name="T25" fmla="*/ 30 h 43"/>
                  <a:gd name="T26" fmla="*/ 1 w 42"/>
                  <a:gd name="T27" fmla="*/ 21 h 43"/>
                  <a:gd name="T28" fmla="*/ 0 w 42"/>
                  <a:gd name="T29" fmla="*/ 13 h 43"/>
                  <a:gd name="T30" fmla="*/ 3 w 42"/>
                  <a:gd name="T31" fmla="*/ 7 h 43"/>
                  <a:gd name="T32" fmla="*/ 8 w 42"/>
                  <a:gd name="T33"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3">
                    <a:moveTo>
                      <a:pt x="8" y="3"/>
                    </a:moveTo>
                    <a:lnTo>
                      <a:pt x="16" y="0"/>
                    </a:lnTo>
                    <a:lnTo>
                      <a:pt x="25" y="3"/>
                    </a:lnTo>
                    <a:lnTo>
                      <a:pt x="31" y="7"/>
                    </a:lnTo>
                    <a:lnTo>
                      <a:pt x="37" y="14"/>
                    </a:lnTo>
                    <a:lnTo>
                      <a:pt x="41" y="22"/>
                    </a:lnTo>
                    <a:lnTo>
                      <a:pt x="42" y="30"/>
                    </a:lnTo>
                    <a:lnTo>
                      <a:pt x="40" y="37"/>
                    </a:lnTo>
                    <a:lnTo>
                      <a:pt x="34" y="42"/>
                    </a:lnTo>
                    <a:lnTo>
                      <a:pt x="27" y="43"/>
                    </a:lnTo>
                    <a:lnTo>
                      <a:pt x="19" y="42"/>
                    </a:lnTo>
                    <a:lnTo>
                      <a:pt x="12" y="37"/>
                    </a:lnTo>
                    <a:lnTo>
                      <a:pt x="6" y="30"/>
                    </a:lnTo>
                    <a:lnTo>
                      <a:pt x="1" y="21"/>
                    </a:lnTo>
                    <a:lnTo>
                      <a:pt x="0" y="13"/>
                    </a:lnTo>
                    <a:lnTo>
                      <a:pt x="3" y="7"/>
                    </a:lnTo>
                    <a:lnTo>
                      <a:pt x="8" y="3"/>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4" name="Freeform 50"/>
              <p:cNvSpPr>
                <a:spLocks/>
              </p:cNvSpPr>
              <p:nvPr/>
            </p:nvSpPr>
            <p:spPr bwMode="auto">
              <a:xfrm>
                <a:off x="2764" y="3457"/>
                <a:ext cx="20" cy="19"/>
              </a:xfrm>
              <a:custGeom>
                <a:avLst/>
                <a:gdLst>
                  <a:gd name="T0" fmla="*/ 11 w 42"/>
                  <a:gd name="T1" fmla="*/ 3 h 38"/>
                  <a:gd name="T2" fmla="*/ 19 w 42"/>
                  <a:gd name="T3" fmla="*/ 0 h 38"/>
                  <a:gd name="T4" fmla="*/ 27 w 42"/>
                  <a:gd name="T5" fmla="*/ 1 h 38"/>
                  <a:gd name="T6" fmla="*/ 34 w 42"/>
                  <a:gd name="T7" fmla="*/ 5 h 38"/>
                  <a:gd name="T8" fmla="*/ 39 w 42"/>
                  <a:gd name="T9" fmla="*/ 11 h 38"/>
                  <a:gd name="T10" fmla="*/ 42 w 42"/>
                  <a:gd name="T11" fmla="*/ 18 h 38"/>
                  <a:gd name="T12" fmla="*/ 41 w 42"/>
                  <a:gd name="T13" fmla="*/ 24 h 38"/>
                  <a:gd name="T14" fmla="*/ 37 w 42"/>
                  <a:gd name="T15" fmla="*/ 31 h 38"/>
                  <a:gd name="T16" fmla="*/ 31 w 42"/>
                  <a:gd name="T17" fmla="*/ 36 h 38"/>
                  <a:gd name="T18" fmla="*/ 23 w 42"/>
                  <a:gd name="T19" fmla="*/ 38 h 38"/>
                  <a:gd name="T20" fmla="*/ 15 w 42"/>
                  <a:gd name="T21" fmla="*/ 37 h 38"/>
                  <a:gd name="T22" fmla="*/ 8 w 42"/>
                  <a:gd name="T23" fmla="*/ 34 h 38"/>
                  <a:gd name="T24" fmla="*/ 3 w 42"/>
                  <a:gd name="T25" fmla="*/ 28 h 38"/>
                  <a:gd name="T26" fmla="*/ 0 w 42"/>
                  <a:gd name="T27" fmla="*/ 21 h 38"/>
                  <a:gd name="T28" fmla="*/ 0 w 42"/>
                  <a:gd name="T29" fmla="*/ 14 h 38"/>
                  <a:gd name="T30" fmla="*/ 4 w 42"/>
                  <a:gd name="T31" fmla="*/ 7 h 38"/>
                  <a:gd name="T32" fmla="*/ 11 w 42"/>
                  <a:gd name="T3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8">
                    <a:moveTo>
                      <a:pt x="11" y="3"/>
                    </a:moveTo>
                    <a:lnTo>
                      <a:pt x="19" y="0"/>
                    </a:lnTo>
                    <a:lnTo>
                      <a:pt x="27" y="1"/>
                    </a:lnTo>
                    <a:lnTo>
                      <a:pt x="34" y="5"/>
                    </a:lnTo>
                    <a:lnTo>
                      <a:pt x="39" y="11"/>
                    </a:lnTo>
                    <a:lnTo>
                      <a:pt x="42" y="18"/>
                    </a:lnTo>
                    <a:lnTo>
                      <a:pt x="41" y="24"/>
                    </a:lnTo>
                    <a:lnTo>
                      <a:pt x="37" y="31"/>
                    </a:lnTo>
                    <a:lnTo>
                      <a:pt x="31" y="36"/>
                    </a:lnTo>
                    <a:lnTo>
                      <a:pt x="23" y="38"/>
                    </a:lnTo>
                    <a:lnTo>
                      <a:pt x="15" y="37"/>
                    </a:lnTo>
                    <a:lnTo>
                      <a:pt x="8" y="34"/>
                    </a:lnTo>
                    <a:lnTo>
                      <a:pt x="3" y="28"/>
                    </a:lnTo>
                    <a:lnTo>
                      <a:pt x="0" y="21"/>
                    </a:lnTo>
                    <a:lnTo>
                      <a:pt x="0" y="14"/>
                    </a:lnTo>
                    <a:lnTo>
                      <a:pt x="4" y="7"/>
                    </a:lnTo>
                    <a:lnTo>
                      <a:pt x="11" y="3"/>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5" name="Freeform 51"/>
              <p:cNvSpPr>
                <a:spLocks/>
              </p:cNvSpPr>
              <p:nvPr/>
            </p:nvSpPr>
            <p:spPr bwMode="auto">
              <a:xfrm>
                <a:off x="2673" y="3465"/>
                <a:ext cx="21" cy="19"/>
              </a:xfrm>
              <a:custGeom>
                <a:avLst/>
                <a:gdLst>
                  <a:gd name="T0" fmla="*/ 13 w 43"/>
                  <a:gd name="T1" fmla="*/ 3 h 38"/>
                  <a:gd name="T2" fmla="*/ 21 w 43"/>
                  <a:gd name="T3" fmla="*/ 0 h 38"/>
                  <a:gd name="T4" fmla="*/ 29 w 43"/>
                  <a:gd name="T5" fmla="*/ 2 h 38"/>
                  <a:gd name="T6" fmla="*/ 36 w 43"/>
                  <a:gd name="T7" fmla="*/ 6 h 38"/>
                  <a:gd name="T8" fmla="*/ 41 w 43"/>
                  <a:gd name="T9" fmla="*/ 12 h 38"/>
                  <a:gd name="T10" fmla="*/ 43 w 43"/>
                  <a:gd name="T11" fmla="*/ 19 h 38"/>
                  <a:gd name="T12" fmla="*/ 41 w 43"/>
                  <a:gd name="T13" fmla="*/ 26 h 38"/>
                  <a:gd name="T14" fmla="*/ 37 w 43"/>
                  <a:gd name="T15" fmla="*/ 31 h 38"/>
                  <a:gd name="T16" fmla="*/ 30 w 43"/>
                  <a:gd name="T17" fmla="*/ 36 h 38"/>
                  <a:gd name="T18" fmla="*/ 22 w 43"/>
                  <a:gd name="T19" fmla="*/ 38 h 38"/>
                  <a:gd name="T20" fmla="*/ 15 w 43"/>
                  <a:gd name="T21" fmla="*/ 36 h 38"/>
                  <a:gd name="T22" fmla="*/ 8 w 43"/>
                  <a:gd name="T23" fmla="*/ 33 h 38"/>
                  <a:gd name="T24" fmla="*/ 3 w 43"/>
                  <a:gd name="T25" fmla="*/ 27 h 38"/>
                  <a:gd name="T26" fmla="*/ 0 w 43"/>
                  <a:gd name="T27" fmla="*/ 20 h 38"/>
                  <a:gd name="T28" fmla="*/ 3 w 43"/>
                  <a:gd name="T29" fmla="*/ 12 h 38"/>
                  <a:gd name="T30" fmla="*/ 6 w 43"/>
                  <a:gd name="T31" fmla="*/ 6 h 38"/>
                  <a:gd name="T32" fmla="*/ 13 w 43"/>
                  <a:gd name="T3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8">
                    <a:moveTo>
                      <a:pt x="13" y="3"/>
                    </a:moveTo>
                    <a:lnTo>
                      <a:pt x="21" y="0"/>
                    </a:lnTo>
                    <a:lnTo>
                      <a:pt x="29" y="2"/>
                    </a:lnTo>
                    <a:lnTo>
                      <a:pt x="36" y="6"/>
                    </a:lnTo>
                    <a:lnTo>
                      <a:pt x="41" y="12"/>
                    </a:lnTo>
                    <a:lnTo>
                      <a:pt x="43" y="19"/>
                    </a:lnTo>
                    <a:lnTo>
                      <a:pt x="41" y="26"/>
                    </a:lnTo>
                    <a:lnTo>
                      <a:pt x="37" y="31"/>
                    </a:lnTo>
                    <a:lnTo>
                      <a:pt x="30" y="36"/>
                    </a:lnTo>
                    <a:lnTo>
                      <a:pt x="22" y="38"/>
                    </a:lnTo>
                    <a:lnTo>
                      <a:pt x="15" y="36"/>
                    </a:lnTo>
                    <a:lnTo>
                      <a:pt x="8" y="33"/>
                    </a:lnTo>
                    <a:lnTo>
                      <a:pt x="3" y="27"/>
                    </a:lnTo>
                    <a:lnTo>
                      <a:pt x="0" y="20"/>
                    </a:lnTo>
                    <a:lnTo>
                      <a:pt x="3" y="12"/>
                    </a:lnTo>
                    <a:lnTo>
                      <a:pt x="6" y="6"/>
                    </a:lnTo>
                    <a:lnTo>
                      <a:pt x="13" y="3"/>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6" name="Freeform 52"/>
              <p:cNvSpPr>
                <a:spLocks/>
              </p:cNvSpPr>
              <p:nvPr/>
            </p:nvSpPr>
            <p:spPr bwMode="auto">
              <a:xfrm>
                <a:off x="2780" y="3612"/>
                <a:ext cx="20" cy="19"/>
              </a:xfrm>
              <a:custGeom>
                <a:avLst/>
                <a:gdLst>
                  <a:gd name="T0" fmla="*/ 12 w 41"/>
                  <a:gd name="T1" fmla="*/ 3 h 37"/>
                  <a:gd name="T2" fmla="*/ 19 w 41"/>
                  <a:gd name="T3" fmla="*/ 0 h 37"/>
                  <a:gd name="T4" fmla="*/ 27 w 41"/>
                  <a:gd name="T5" fmla="*/ 0 h 37"/>
                  <a:gd name="T6" fmla="*/ 34 w 41"/>
                  <a:gd name="T7" fmla="*/ 4 h 37"/>
                  <a:gd name="T8" fmla="*/ 38 w 41"/>
                  <a:gd name="T9" fmla="*/ 10 h 37"/>
                  <a:gd name="T10" fmla="*/ 41 w 41"/>
                  <a:gd name="T11" fmla="*/ 16 h 37"/>
                  <a:gd name="T12" fmla="*/ 41 w 41"/>
                  <a:gd name="T13" fmla="*/ 23 h 37"/>
                  <a:gd name="T14" fmla="*/ 37 w 41"/>
                  <a:gd name="T15" fmla="*/ 30 h 37"/>
                  <a:gd name="T16" fmla="*/ 30 w 41"/>
                  <a:gd name="T17" fmla="*/ 35 h 37"/>
                  <a:gd name="T18" fmla="*/ 24 w 41"/>
                  <a:gd name="T19" fmla="*/ 37 h 37"/>
                  <a:gd name="T20" fmla="*/ 15 w 41"/>
                  <a:gd name="T21" fmla="*/ 36 h 37"/>
                  <a:gd name="T22" fmla="*/ 9 w 41"/>
                  <a:gd name="T23" fmla="*/ 33 h 37"/>
                  <a:gd name="T24" fmla="*/ 3 w 41"/>
                  <a:gd name="T25" fmla="*/ 28 h 37"/>
                  <a:gd name="T26" fmla="*/ 0 w 41"/>
                  <a:gd name="T27" fmla="*/ 21 h 37"/>
                  <a:gd name="T28" fmla="*/ 0 w 41"/>
                  <a:gd name="T29" fmla="*/ 13 h 37"/>
                  <a:gd name="T30" fmla="*/ 5 w 41"/>
                  <a:gd name="T31" fmla="*/ 7 h 37"/>
                  <a:gd name="T32" fmla="*/ 12 w 41"/>
                  <a:gd name="T33"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37">
                    <a:moveTo>
                      <a:pt x="12" y="3"/>
                    </a:moveTo>
                    <a:lnTo>
                      <a:pt x="19" y="0"/>
                    </a:lnTo>
                    <a:lnTo>
                      <a:pt x="27" y="0"/>
                    </a:lnTo>
                    <a:lnTo>
                      <a:pt x="34" y="4"/>
                    </a:lnTo>
                    <a:lnTo>
                      <a:pt x="38" y="10"/>
                    </a:lnTo>
                    <a:lnTo>
                      <a:pt x="41" y="16"/>
                    </a:lnTo>
                    <a:lnTo>
                      <a:pt x="41" y="23"/>
                    </a:lnTo>
                    <a:lnTo>
                      <a:pt x="37" y="30"/>
                    </a:lnTo>
                    <a:lnTo>
                      <a:pt x="30" y="35"/>
                    </a:lnTo>
                    <a:lnTo>
                      <a:pt x="24" y="37"/>
                    </a:lnTo>
                    <a:lnTo>
                      <a:pt x="15" y="36"/>
                    </a:lnTo>
                    <a:lnTo>
                      <a:pt x="9" y="33"/>
                    </a:lnTo>
                    <a:lnTo>
                      <a:pt x="3" y="28"/>
                    </a:lnTo>
                    <a:lnTo>
                      <a:pt x="0" y="21"/>
                    </a:lnTo>
                    <a:lnTo>
                      <a:pt x="0" y="13"/>
                    </a:lnTo>
                    <a:lnTo>
                      <a:pt x="5" y="7"/>
                    </a:lnTo>
                    <a:lnTo>
                      <a:pt x="12" y="3"/>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7" name="Freeform 53"/>
              <p:cNvSpPr>
                <a:spLocks/>
              </p:cNvSpPr>
              <p:nvPr/>
            </p:nvSpPr>
            <p:spPr bwMode="auto">
              <a:xfrm>
                <a:off x="2676" y="3620"/>
                <a:ext cx="21" cy="19"/>
              </a:xfrm>
              <a:custGeom>
                <a:avLst/>
                <a:gdLst>
                  <a:gd name="T0" fmla="*/ 12 w 42"/>
                  <a:gd name="T1" fmla="*/ 3 h 38"/>
                  <a:gd name="T2" fmla="*/ 20 w 42"/>
                  <a:gd name="T3" fmla="*/ 0 h 38"/>
                  <a:gd name="T4" fmla="*/ 28 w 42"/>
                  <a:gd name="T5" fmla="*/ 2 h 38"/>
                  <a:gd name="T6" fmla="*/ 35 w 42"/>
                  <a:gd name="T7" fmla="*/ 6 h 38"/>
                  <a:gd name="T8" fmla="*/ 39 w 42"/>
                  <a:gd name="T9" fmla="*/ 12 h 38"/>
                  <a:gd name="T10" fmla="*/ 42 w 42"/>
                  <a:gd name="T11" fmla="*/ 19 h 38"/>
                  <a:gd name="T12" fmla="*/ 39 w 42"/>
                  <a:gd name="T13" fmla="*/ 26 h 38"/>
                  <a:gd name="T14" fmla="*/ 36 w 42"/>
                  <a:gd name="T15" fmla="*/ 33 h 38"/>
                  <a:gd name="T16" fmla="*/ 29 w 42"/>
                  <a:gd name="T17" fmla="*/ 37 h 38"/>
                  <a:gd name="T18" fmla="*/ 21 w 42"/>
                  <a:gd name="T19" fmla="*/ 38 h 38"/>
                  <a:gd name="T20" fmla="*/ 13 w 42"/>
                  <a:gd name="T21" fmla="*/ 37 h 38"/>
                  <a:gd name="T22" fmla="*/ 7 w 42"/>
                  <a:gd name="T23" fmla="*/ 34 h 38"/>
                  <a:gd name="T24" fmla="*/ 2 w 42"/>
                  <a:gd name="T25" fmla="*/ 27 h 38"/>
                  <a:gd name="T26" fmla="*/ 0 w 42"/>
                  <a:gd name="T27" fmla="*/ 20 h 38"/>
                  <a:gd name="T28" fmla="*/ 1 w 42"/>
                  <a:gd name="T29" fmla="*/ 13 h 38"/>
                  <a:gd name="T30" fmla="*/ 6 w 42"/>
                  <a:gd name="T31" fmla="*/ 7 h 38"/>
                  <a:gd name="T32" fmla="*/ 12 w 42"/>
                  <a:gd name="T3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8">
                    <a:moveTo>
                      <a:pt x="12" y="3"/>
                    </a:moveTo>
                    <a:lnTo>
                      <a:pt x="20" y="0"/>
                    </a:lnTo>
                    <a:lnTo>
                      <a:pt x="28" y="2"/>
                    </a:lnTo>
                    <a:lnTo>
                      <a:pt x="35" y="6"/>
                    </a:lnTo>
                    <a:lnTo>
                      <a:pt x="39" y="12"/>
                    </a:lnTo>
                    <a:lnTo>
                      <a:pt x="42" y="19"/>
                    </a:lnTo>
                    <a:lnTo>
                      <a:pt x="39" y="26"/>
                    </a:lnTo>
                    <a:lnTo>
                      <a:pt x="36" y="33"/>
                    </a:lnTo>
                    <a:lnTo>
                      <a:pt x="29" y="37"/>
                    </a:lnTo>
                    <a:lnTo>
                      <a:pt x="21" y="38"/>
                    </a:lnTo>
                    <a:lnTo>
                      <a:pt x="13" y="37"/>
                    </a:lnTo>
                    <a:lnTo>
                      <a:pt x="7" y="34"/>
                    </a:lnTo>
                    <a:lnTo>
                      <a:pt x="2" y="27"/>
                    </a:lnTo>
                    <a:lnTo>
                      <a:pt x="0" y="20"/>
                    </a:lnTo>
                    <a:lnTo>
                      <a:pt x="1" y="13"/>
                    </a:lnTo>
                    <a:lnTo>
                      <a:pt x="6" y="7"/>
                    </a:lnTo>
                    <a:lnTo>
                      <a:pt x="12" y="3"/>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8" name="Freeform 54"/>
              <p:cNvSpPr>
                <a:spLocks/>
              </p:cNvSpPr>
              <p:nvPr/>
            </p:nvSpPr>
            <p:spPr bwMode="auto">
              <a:xfrm>
                <a:off x="2772" y="3509"/>
                <a:ext cx="20" cy="19"/>
              </a:xfrm>
              <a:custGeom>
                <a:avLst/>
                <a:gdLst>
                  <a:gd name="T0" fmla="*/ 11 w 41"/>
                  <a:gd name="T1" fmla="*/ 2 h 38"/>
                  <a:gd name="T2" fmla="*/ 18 w 41"/>
                  <a:gd name="T3" fmla="*/ 0 h 38"/>
                  <a:gd name="T4" fmla="*/ 26 w 41"/>
                  <a:gd name="T5" fmla="*/ 1 h 38"/>
                  <a:gd name="T6" fmla="*/ 33 w 41"/>
                  <a:gd name="T7" fmla="*/ 5 h 38"/>
                  <a:gd name="T8" fmla="*/ 39 w 41"/>
                  <a:gd name="T9" fmla="*/ 10 h 38"/>
                  <a:gd name="T10" fmla="*/ 41 w 41"/>
                  <a:gd name="T11" fmla="*/ 17 h 38"/>
                  <a:gd name="T12" fmla="*/ 41 w 41"/>
                  <a:gd name="T13" fmla="*/ 24 h 38"/>
                  <a:gd name="T14" fmla="*/ 37 w 41"/>
                  <a:gd name="T15" fmla="*/ 30 h 38"/>
                  <a:gd name="T16" fmla="*/ 30 w 41"/>
                  <a:gd name="T17" fmla="*/ 36 h 38"/>
                  <a:gd name="T18" fmla="*/ 22 w 41"/>
                  <a:gd name="T19" fmla="*/ 38 h 38"/>
                  <a:gd name="T20" fmla="*/ 15 w 41"/>
                  <a:gd name="T21" fmla="*/ 37 h 38"/>
                  <a:gd name="T22" fmla="*/ 9 w 41"/>
                  <a:gd name="T23" fmla="*/ 33 h 38"/>
                  <a:gd name="T24" fmla="*/ 4 w 41"/>
                  <a:gd name="T25" fmla="*/ 28 h 38"/>
                  <a:gd name="T26" fmla="*/ 0 w 41"/>
                  <a:gd name="T27" fmla="*/ 21 h 38"/>
                  <a:gd name="T28" fmla="*/ 0 w 41"/>
                  <a:gd name="T29" fmla="*/ 13 h 38"/>
                  <a:gd name="T30" fmla="*/ 4 w 41"/>
                  <a:gd name="T31" fmla="*/ 7 h 38"/>
                  <a:gd name="T32" fmla="*/ 11 w 41"/>
                  <a:gd name="T33"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38">
                    <a:moveTo>
                      <a:pt x="11" y="2"/>
                    </a:moveTo>
                    <a:lnTo>
                      <a:pt x="18" y="0"/>
                    </a:lnTo>
                    <a:lnTo>
                      <a:pt x="26" y="1"/>
                    </a:lnTo>
                    <a:lnTo>
                      <a:pt x="33" y="5"/>
                    </a:lnTo>
                    <a:lnTo>
                      <a:pt x="39" y="10"/>
                    </a:lnTo>
                    <a:lnTo>
                      <a:pt x="41" y="17"/>
                    </a:lnTo>
                    <a:lnTo>
                      <a:pt x="41" y="24"/>
                    </a:lnTo>
                    <a:lnTo>
                      <a:pt x="37" y="30"/>
                    </a:lnTo>
                    <a:lnTo>
                      <a:pt x="30" y="36"/>
                    </a:lnTo>
                    <a:lnTo>
                      <a:pt x="22" y="38"/>
                    </a:lnTo>
                    <a:lnTo>
                      <a:pt x="15" y="37"/>
                    </a:lnTo>
                    <a:lnTo>
                      <a:pt x="9" y="33"/>
                    </a:lnTo>
                    <a:lnTo>
                      <a:pt x="4" y="28"/>
                    </a:lnTo>
                    <a:lnTo>
                      <a:pt x="0" y="21"/>
                    </a:lnTo>
                    <a:lnTo>
                      <a:pt x="0" y="13"/>
                    </a:lnTo>
                    <a:lnTo>
                      <a:pt x="4" y="7"/>
                    </a:lnTo>
                    <a:lnTo>
                      <a:pt x="11" y="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59" name="Freeform 55"/>
              <p:cNvSpPr>
                <a:spLocks/>
              </p:cNvSpPr>
              <p:nvPr/>
            </p:nvSpPr>
            <p:spPr bwMode="auto">
              <a:xfrm>
                <a:off x="2677" y="3518"/>
                <a:ext cx="21" cy="18"/>
              </a:xfrm>
              <a:custGeom>
                <a:avLst/>
                <a:gdLst>
                  <a:gd name="T0" fmla="*/ 13 w 43"/>
                  <a:gd name="T1" fmla="*/ 1 h 37"/>
                  <a:gd name="T2" fmla="*/ 21 w 43"/>
                  <a:gd name="T3" fmla="*/ 0 h 37"/>
                  <a:gd name="T4" fmla="*/ 29 w 43"/>
                  <a:gd name="T5" fmla="*/ 1 h 37"/>
                  <a:gd name="T6" fmla="*/ 36 w 43"/>
                  <a:gd name="T7" fmla="*/ 5 h 37"/>
                  <a:gd name="T8" fmla="*/ 41 w 43"/>
                  <a:gd name="T9" fmla="*/ 11 h 37"/>
                  <a:gd name="T10" fmla="*/ 43 w 43"/>
                  <a:gd name="T11" fmla="*/ 18 h 37"/>
                  <a:gd name="T12" fmla="*/ 41 w 43"/>
                  <a:gd name="T13" fmla="*/ 24 h 37"/>
                  <a:gd name="T14" fmla="*/ 37 w 43"/>
                  <a:gd name="T15" fmla="*/ 31 h 37"/>
                  <a:gd name="T16" fmla="*/ 30 w 43"/>
                  <a:gd name="T17" fmla="*/ 36 h 37"/>
                  <a:gd name="T18" fmla="*/ 22 w 43"/>
                  <a:gd name="T19" fmla="*/ 37 h 37"/>
                  <a:gd name="T20" fmla="*/ 14 w 43"/>
                  <a:gd name="T21" fmla="*/ 36 h 37"/>
                  <a:gd name="T22" fmla="*/ 7 w 43"/>
                  <a:gd name="T23" fmla="*/ 33 h 37"/>
                  <a:gd name="T24" fmla="*/ 3 w 43"/>
                  <a:gd name="T25" fmla="*/ 27 h 37"/>
                  <a:gd name="T26" fmla="*/ 0 w 43"/>
                  <a:gd name="T27" fmla="*/ 20 h 37"/>
                  <a:gd name="T28" fmla="*/ 2 w 43"/>
                  <a:gd name="T29" fmla="*/ 12 h 37"/>
                  <a:gd name="T30" fmla="*/ 6 w 43"/>
                  <a:gd name="T31" fmla="*/ 6 h 37"/>
                  <a:gd name="T32" fmla="*/ 13 w 43"/>
                  <a:gd name="T3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7">
                    <a:moveTo>
                      <a:pt x="13" y="1"/>
                    </a:moveTo>
                    <a:lnTo>
                      <a:pt x="21" y="0"/>
                    </a:lnTo>
                    <a:lnTo>
                      <a:pt x="29" y="1"/>
                    </a:lnTo>
                    <a:lnTo>
                      <a:pt x="36" y="5"/>
                    </a:lnTo>
                    <a:lnTo>
                      <a:pt x="41" y="11"/>
                    </a:lnTo>
                    <a:lnTo>
                      <a:pt x="43" y="18"/>
                    </a:lnTo>
                    <a:lnTo>
                      <a:pt x="41" y="24"/>
                    </a:lnTo>
                    <a:lnTo>
                      <a:pt x="37" y="31"/>
                    </a:lnTo>
                    <a:lnTo>
                      <a:pt x="30" y="36"/>
                    </a:lnTo>
                    <a:lnTo>
                      <a:pt x="22" y="37"/>
                    </a:lnTo>
                    <a:lnTo>
                      <a:pt x="14" y="36"/>
                    </a:lnTo>
                    <a:lnTo>
                      <a:pt x="7" y="33"/>
                    </a:lnTo>
                    <a:lnTo>
                      <a:pt x="3" y="27"/>
                    </a:lnTo>
                    <a:lnTo>
                      <a:pt x="0" y="20"/>
                    </a:lnTo>
                    <a:lnTo>
                      <a:pt x="2" y="12"/>
                    </a:lnTo>
                    <a:lnTo>
                      <a:pt x="6" y="6"/>
                    </a:lnTo>
                    <a:lnTo>
                      <a:pt x="13" y="1"/>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0" name="Freeform 56"/>
              <p:cNvSpPr>
                <a:spLocks/>
              </p:cNvSpPr>
              <p:nvPr/>
            </p:nvSpPr>
            <p:spPr bwMode="auto">
              <a:xfrm>
                <a:off x="2783" y="3655"/>
                <a:ext cx="20" cy="19"/>
              </a:xfrm>
              <a:custGeom>
                <a:avLst/>
                <a:gdLst>
                  <a:gd name="T0" fmla="*/ 11 w 41"/>
                  <a:gd name="T1" fmla="*/ 2 h 38"/>
                  <a:gd name="T2" fmla="*/ 18 w 41"/>
                  <a:gd name="T3" fmla="*/ 0 h 38"/>
                  <a:gd name="T4" fmla="*/ 26 w 41"/>
                  <a:gd name="T5" fmla="*/ 1 h 38"/>
                  <a:gd name="T6" fmla="*/ 33 w 41"/>
                  <a:gd name="T7" fmla="*/ 4 h 38"/>
                  <a:gd name="T8" fmla="*/ 38 w 41"/>
                  <a:gd name="T9" fmla="*/ 10 h 38"/>
                  <a:gd name="T10" fmla="*/ 41 w 41"/>
                  <a:gd name="T11" fmla="*/ 17 h 38"/>
                  <a:gd name="T12" fmla="*/ 41 w 41"/>
                  <a:gd name="T13" fmla="*/ 24 h 38"/>
                  <a:gd name="T14" fmla="*/ 37 w 41"/>
                  <a:gd name="T15" fmla="*/ 31 h 38"/>
                  <a:gd name="T16" fmla="*/ 30 w 41"/>
                  <a:gd name="T17" fmla="*/ 35 h 38"/>
                  <a:gd name="T18" fmla="*/ 22 w 41"/>
                  <a:gd name="T19" fmla="*/ 38 h 38"/>
                  <a:gd name="T20" fmla="*/ 15 w 41"/>
                  <a:gd name="T21" fmla="*/ 37 h 38"/>
                  <a:gd name="T22" fmla="*/ 7 w 41"/>
                  <a:gd name="T23" fmla="*/ 33 h 38"/>
                  <a:gd name="T24" fmla="*/ 3 w 41"/>
                  <a:gd name="T25" fmla="*/ 27 h 38"/>
                  <a:gd name="T26" fmla="*/ 0 w 41"/>
                  <a:gd name="T27" fmla="*/ 21 h 38"/>
                  <a:gd name="T28" fmla="*/ 0 w 41"/>
                  <a:gd name="T29" fmla="*/ 14 h 38"/>
                  <a:gd name="T30" fmla="*/ 4 w 41"/>
                  <a:gd name="T31" fmla="*/ 7 h 38"/>
                  <a:gd name="T32" fmla="*/ 11 w 41"/>
                  <a:gd name="T33"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38">
                    <a:moveTo>
                      <a:pt x="11" y="2"/>
                    </a:moveTo>
                    <a:lnTo>
                      <a:pt x="18" y="0"/>
                    </a:lnTo>
                    <a:lnTo>
                      <a:pt x="26" y="1"/>
                    </a:lnTo>
                    <a:lnTo>
                      <a:pt x="33" y="4"/>
                    </a:lnTo>
                    <a:lnTo>
                      <a:pt x="38" y="10"/>
                    </a:lnTo>
                    <a:lnTo>
                      <a:pt x="41" y="17"/>
                    </a:lnTo>
                    <a:lnTo>
                      <a:pt x="41" y="24"/>
                    </a:lnTo>
                    <a:lnTo>
                      <a:pt x="37" y="31"/>
                    </a:lnTo>
                    <a:lnTo>
                      <a:pt x="30" y="35"/>
                    </a:lnTo>
                    <a:lnTo>
                      <a:pt x="22" y="38"/>
                    </a:lnTo>
                    <a:lnTo>
                      <a:pt x="15" y="37"/>
                    </a:lnTo>
                    <a:lnTo>
                      <a:pt x="7" y="33"/>
                    </a:lnTo>
                    <a:lnTo>
                      <a:pt x="3" y="27"/>
                    </a:lnTo>
                    <a:lnTo>
                      <a:pt x="0" y="21"/>
                    </a:lnTo>
                    <a:lnTo>
                      <a:pt x="0" y="14"/>
                    </a:lnTo>
                    <a:lnTo>
                      <a:pt x="4" y="7"/>
                    </a:lnTo>
                    <a:lnTo>
                      <a:pt x="11" y="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1" name="Freeform 57"/>
              <p:cNvSpPr>
                <a:spLocks/>
              </p:cNvSpPr>
              <p:nvPr/>
            </p:nvSpPr>
            <p:spPr bwMode="auto">
              <a:xfrm>
                <a:off x="2675" y="3664"/>
                <a:ext cx="21" cy="19"/>
              </a:xfrm>
              <a:custGeom>
                <a:avLst/>
                <a:gdLst>
                  <a:gd name="T0" fmla="*/ 12 w 42"/>
                  <a:gd name="T1" fmla="*/ 2 h 38"/>
                  <a:gd name="T2" fmla="*/ 20 w 42"/>
                  <a:gd name="T3" fmla="*/ 0 h 38"/>
                  <a:gd name="T4" fmla="*/ 29 w 42"/>
                  <a:gd name="T5" fmla="*/ 1 h 38"/>
                  <a:gd name="T6" fmla="*/ 35 w 42"/>
                  <a:gd name="T7" fmla="*/ 6 h 38"/>
                  <a:gd name="T8" fmla="*/ 40 w 42"/>
                  <a:gd name="T9" fmla="*/ 12 h 38"/>
                  <a:gd name="T10" fmla="*/ 42 w 42"/>
                  <a:gd name="T11" fmla="*/ 18 h 38"/>
                  <a:gd name="T12" fmla="*/ 40 w 42"/>
                  <a:gd name="T13" fmla="*/ 25 h 38"/>
                  <a:gd name="T14" fmla="*/ 37 w 42"/>
                  <a:gd name="T15" fmla="*/ 32 h 38"/>
                  <a:gd name="T16" fmla="*/ 30 w 42"/>
                  <a:gd name="T17" fmla="*/ 36 h 38"/>
                  <a:gd name="T18" fmla="*/ 22 w 42"/>
                  <a:gd name="T19" fmla="*/ 38 h 38"/>
                  <a:gd name="T20" fmla="*/ 14 w 42"/>
                  <a:gd name="T21" fmla="*/ 36 h 38"/>
                  <a:gd name="T22" fmla="*/ 7 w 42"/>
                  <a:gd name="T23" fmla="*/ 32 h 38"/>
                  <a:gd name="T24" fmla="*/ 2 w 42"/>
                  <a:gd name="T25" fmla="*/ 27 h 38"/>
                  <a:gd name="T26" fmla="*/ 0 w 42"/>
                  <a:gd name="T27" fmla="*/ 20 h 38"/>
                  <a:gd name="T28" fmla="*/ 2 w 42"/>
                  <a:gd name="T29" fmla="*/ 13 h 38"/>
                  <a:gd name="T30" fmla="*/ 6 w 42"/>
                  <a:gd name="T31" fmla="*/ 7 h 38"/>
                  <a:gd name="T32" fmla="*/ 12 w 42"/>
                  <a:gd name="T33"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8">
                    <a:moveTo>
                      <a:pt x="12" y="2"/>
                    </a:moveTo>
                    <a:lnTo>
                      <a:pt x="20" y="0"/>
                    </a:lnTo>
                    <a:lnTo>
                      <a:pt x="29" y="1"/>
                    </a:lnTo>
                    <a:lnTo>
                      <a:pt x="35" y="6"/>
                    </a:lnTo>
                    <a:lnTo>
                      <a:pt x="40" y="12"/>
                    </a:lnTo>
                    <a:lnTo>
                      <a:pt x="42" y="18"/>
                    </a:lnTo>
                    <a:lnTo>
                      <a:pt x="40" y="25"/>
                    </a:lnTo>
                    <a:lnTo>
                      <a:pt x="37" y="32"/>
                    </a:lnTo>
                    <a:lnTo>
                      <a:pt x="30" y="36"/>
                    </a:lnTo>
                    <a:lnTo>
                      <a:pt x="22" y="38"/>
                    </a:lnTo>
                    <a:lnTo>
                      <a:pt x="14" y="36"/>
                    </a:lnTo>
                    <a:lnTo>
                      <a:pt x="7" y="32"/>
                    </a:lnTo>
                    <a:lnTo>
                      <a:pt x="2" y="27"/>
                    </a:lnTo>
                    <a:lnTo>
                      <a:pt x="0" y="20"/>
                    </a:lnTo>
                    <a:lnTo>
                      <a:pt x="2" y="13"/>
                    </a:lnTo>
                    <a:lnTo>
                      <a:pt x="6" y="7"/>
                    </a:lnTo>
                    <a:lnTo>
                      <a:pt x="12" y="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2" name="Freeform 58"/>
              <p:cNvSpPr>
                <a:spLocks/>
              </p:cNvSpPr>
              <p:nvPr/>
            </p:nvSpPr>
            <p:spPr bwMode="auto">
              <a:xfrm>
                <a:off x="2775" y="3553"/>
                <a:ext cx="21" cy="18"/>
              </a:xfrm>
              <a:custGeom>
                <a:avLst/>
                <a:gdLst>
                  <a:gd name="T0" fmla="*/ 11 w 42"/>
                  <a:gd name="T1" fmla="*/ 2 h 36"/>
                  <a:gd name="T2" fmla="*/ 19 w 42"/>
                  <a:gd name="T3" fmla="*/ 0 h 36"/>
                  <a:gd name="T4" fmla="*/ 27 w 42"/>
                  <a:gd name="T5" fmla="*/ 0 h 36"/>
                  <a:gd name="T6" fmla="*/ 34 w 42"/>
                  <a:gd name="T7" fmla="*/ 3 h 36"/>
                  <a:gd name="T8" fmla="*/ 39 w 42"/>
                  <a:gd name="T9" fmla="*/ 9 h 36"/>
                  <a:gd name="T10" fmla="*/ 42 w 42"/>
                  <a:gd name="T11" fmla="*/ 16 h 36"/>
                  <a:gd name="T12" fmla="*/ 42 w 42"/>
                  <a:gd name="T13" fmla="*/ 23 h 36"/>
                  <a:gd name="T14" fmla="*/ 38 w 42"/>
                  <a:gd name="T15" fmla="*/ 30 h 36"/>
                  <a:gd name="T16" fmla="*/ 31 w 42"/>
                  <a:gd name="T17" fmla="*/ 34 h 36"/>
                  <a:gd name="T18" fmla="*/ 23 w 42"/>
                  <a:gd name="T19" fmla="*/ 36 h 36"/>
                  <a:gd name="T20" fmla="*/ 15 w 42"/>
                  <a:gd name="T21" fmla="*/ 35 h 36"/>
                  <a:gd name="T22" fmla="*/ 8 w 42"/>
                  <a:gd name="T23" fmla="*/ 33 h 36"/>
                  <a:gd name="T24" fmla="*/ 3 w 42"/>
                  <a:gd name="T25" fmla="*/ 27 h 36"/>
                  <a:gd name="T26" fmla="*/ 0 w 42"/>
                  <a:gd name="T27" fmla="*/ 20 h 36"/>
                  <a:gd name="T28" fmla="*/ 1 w 42"/>
                  <a:gd name="T29" fmla="*/ 12 h 36"/>
                  <a:gd name="T30" fmla="*/ 5 w 42"/>
                  <a:gd name="T31" fmla="*/ 6 h 36"/>
                  <a:gd name="T32" fmla="*/ 11 w 42"/>
                  <a:gd name="T3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6">
                    <a:moveTo>
                      <a:pt x="11" y="2"/>
                    </a:moveTo>
                    <a:lnTo>
                      <a:pt x="19" y="0"/>
                    </a:lnTo>
                    <a:lnTo>
                      <a:pt x="27" y="0"/>
                    </a:lnTo>
                    <a:lnTo>
                      <a:pt x="34" y="3"/>
                    </a:lnTo>
                    <a:lnTo>
                      <a:pt x="39" y="9"/>
                    </a:lnTo>
                    <a:lnTo>
                      <a:pt x="42" y="16"/>
                    </a:lnTo>
                    <a:lnTo>
                      <a:pt x="42" y="23"/>
                    </a:lnTo>
                    <a:lnTo>
                      <a:pt x="38" y="30"/>
                    </a:lnTo>
                    <a:lnTo>
                      <a:pt x="31" y="34"/>
                    </a:lnTo>
                    <a:lnTo>
                      <a:pt x="23" y="36"/>
                    </a:lnTo>
                    <a:lnTo>
                      <a:pt x="15" y="35"/>
                    </a:lnTo>
                    <a:lnTo>
                      <a:pt x="8" y="33"/>
                    </a:lnTo>
                    <a:lnTo>
                      <a:pt x="3" y="27"/>
                    </a:lnTo>
                    <a:lnTo>
                      <a:pt x="0" y="20"/>
                    </a:lnTo>
                    <a:lnTo>
                      <a:pt x="1" y="12"/>
                    </a:lnTo>
                    <a:lnTo>
                      <a:pt x="5" y="6"/>
                    </a:lnTo>
                    <a:lnTo>
                      <a:pt x="11" y="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3" name="Freeform 59"/>
              <p:cNvSpPr>
                <a:spLocks/>
              </p:cNvSpPr>
              <p:nvPr/>
            </p:nvSpPr>
            <p:spPr bwMode="auto">
              <a:xfrm>
                <a:off x="2677" y="3561"/>
                <a:ext cx="21" cy="19"/>
              </a:xfrm>
              <a:custGeom>
                <a:avLst/>
                <a:gdLst>
                  <a:gd name="T0" fmla="*/ 13 w 43"/>
                  <a:gd name="T1" fmla="*/ 2 h 38"/>
                  <a:gd name="T2" fmla="*/ 21 w 43"/>
                  <a:gd name="T3" fmla="*/ 0 h 38"/>
                  <a:gd name="T4" fmla="*/ 29 w 43"/>
                  <a:gd name="T5" fmla="*/ 1 h 38"/>
                  <a:gd name="T6" fmla="*/ 36 w 43"/>
                  <a:gd name="T7" fmla="*/ 5 h 38"/>
                  <a:gd name="T8" fmla="*/ 41 w 43"/>
                  <a:gd name="T9" fmla="*/ 11 h 38"/>
                  <a:gd name="T10" fmla="*/ 43 w 43"/>
                  <a:gd name="T11" fmla="*/ 18 h 38"/>
                  <a:gd name="T12" fmla="*/ 41 w 43"/>
                  <a:gd name="T13" fmla="*/ 25 h 38"/>
                  <a:gd name="T14" fmla="*/ 37 w 43"/>
                  <a:gd name="T15" fmla="*/ 32 h 38"/>
                  <a:gd name="T16" fmla="*/ 30 w 43"/>
                  <a:gd name="T17" fmla="*/ 37 h 38"/>
                  <a:gd name="T18" fmla="*/ 22 w 43"/>
                  <a:gd name="T19" fmla="*/ 38 h 38"/>
                  <a:gd name="T20" fmla="*/ 14 w 43"/>
                  <a:gd name="T21" fmla="*/ 37 h 38"/>
                  <a:gd name="T22" fmla="*/ 7 w 43"/>
                  <a:gd name="T23" fmla="*/ 33 h 38"/>
                  <a:gd name="T24" fmla="*/ 3 w 43"/>
                  <a:gd name="T25" fmla="*/ 26 h 38"/>
                  <a:gd name="T26" fmla="*/ 0 w 43"/>
                  <a:gd name="T27" fmla="*/ 19 h 38"/>
                  <a:gd name="T28" fmla="*/ 3 w 43"/>
                  <a:gd name="T29" fmla="*/ 12 h 38"/>
                  <a:gd name="T30" fmla="*/ 6 w 43"/>
                  <a:gd name="T31" fmla="*/ 7 h 38"/>
                  <a:gd name="T32" fmla="*/ 13 w 43"/>
                  <a:gd name="T33"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8">
                    <a:moveTo>
                      <a:pt x="13" y="2"/>
                    </a:moveTo>
                    <a:lnTo>
                      <a:pt x="21" y="0"/>
                    </a:lnTo>
                    <a:lnTo>
                      <a:pt x="29" y="1"/>
                    </a:lnTo>
                    <a:lnTo>
                      <a:pt x="36" y="5"/>
                    </a:lnTo>
                    <a:lnTo>
                      <a:pt x="41" y="11"/>
                    </a:lnTo>
                    <a:lnTo>
                      <a:pt x="43" y="18"/>
                    </a:lnTo>
                    <a:lnTo>
                      <a:pt x="41" y="25"/>
                    </a:lnTo>
                    <a:lnTo>
                      <a:pt x="37" y="32"/>
                    </a:lnTo>
                    <a:lnTo>
                      <a:pt x="30" y="37"/>
                    </a:lnTo>
                    <a:lnTo>
                      <a:pt x="22" y="38"/>
                    </a:lnTo>
                    <a:lnTo>
                      <a:pt x="14" y="37"/>
                    </a:lnTo>
                    <a:lnTo>
                      <a:pt x="7" y="33"/>
                    </a:lnTo>
                    <a:lnTo>
                      <a:pt x="3" y="26"/>
                    </a:lnTo>
                    <a:lnTo>
                      <a:pt x="0" y="19"/>
                    </a:lnTo>
                    <a:lnTo>
                      <a:pt x="3" y="12"/>
                    </a:lnTo>
                    <a:lnTo>
                      <a:pt x="6" y="7"/>
                    </a:lnTo>
                    <a:lnTo>
                      <a:pt x="13" y="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4" name="Freeform 60"/>
              <p:cNvSpPr>
                <a:spLocks/>
              </p:cNvSpPr>
              <p:nvPr/>
            </p:nvSpPr>
            <p:spPr bwMode="auto">
              <a:xfrm>
                <a:off x="2783" y="3708"/>
                <a:ext cx="21" cy="19"/>
              </a:xfrm>
              <a:custGeom>
                <a:avLst/>
                <a:gdLst>
                  <a:gd name="T0" fmla="*/ 11 w 42"/>
                  <a:gd name="T1" fmla="*/ 2 h 38"/>
                  <a:gd name="T2" fmla="*/ 19 w 42"/>
                  <a:gd name="T3" fmla="*/ 0 h 38"/>
                  <a:gd name="T4" fmla="*/ 27 w 42"/>
                  <a:gd name="T5" fmla="*/ 1 h 38"/>
                  <a:gd name="T6" fmla="*/ 34 w 42"/>
                  <a:gd name="T7" fmla="*/ 4 h 38"/>
                  <a:gd name="T8" fmla="*/ 40 w 42"/>
                  <a:gd name="T9" fmla="*/ 10 h 38"/>
                  <a:gd name="T10" fmla="*/ 42 w 42"/>
                  <a:gd name="T11" fmla="*/ 17 h 38"/>
                  <a:gd name="T12" fmla="*/ 42 w 42"/>
                  <a:gd name="T13" fmla="*/ 24 h 38"/>
                  <a:gd name="T14" fmla="*/ 38 w 42"/>
                  <a:gd name="T15" fmla="*/ 31 h 38"/>
                  <a:gd name="T16" fmla="*/ 31 w 42"/>
                  <a:gd name="T17" fmla="*/ 36 h 38"/>
                  <a:gd name="T18" fmla="*/ 23 w 42"/>
                  <a:gd name="T19" fmla="*/ 38 h 38"/>
                  <a:gd name="T20" fmla="*/ 15 w 42"/>
                  <a:gd name="T21" fmla="*/ 37 h 38"/>
                  <a:gd name="T22" fmla="*/ 8 w 42"/>
                  <a:gd name="T23" fmla="*/ 33 h 38"/>
                  <a:gd name="T24" fmla="*/ 3 w 42"/>
                  <a:gd name="T25" fmla="*/ 27 h 38"/>
                  <a:gd name="T26" fmla="*/ 0 w 42"/>
                  <a:gd name="T27" fmla="*/ 21 h 38"/>
                  <a:gd name="T28" fmla="*/ 0 w 42"/>
                  <a:gd name="T29" fmla="*/ 14 h 38"/>
                  <a:gd name="T30" fmla="*/ 4 w 42"/>
                  <a:gd name="T31" fmla="*/ 8 h 38"/>
                  <a:gd name="T32" fmla="*/ 11 w 42"/>
                  <a:gd name="T33"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8">
                    <a:moveTo>
                      <a:pt x="11" y="2"/>
                    </a:moveTo>
                    <a:lnTo>
                      <a:pt x="19" y="0"/>
                    </a:lnTo>
                    <a:lnTo>
                      <a:pt x="27" y="1"/>
                    </a:lnTo>
                    <a:lnTo>
                      <a:pt x="34" y="4"/>
                    </a:lnTo>
                    <a:lnTo>
                      <a:pt x="40" y="10"/>
                    </a:lnTo>
                    <a:lnTo>
                      <a:pt x="42" y="17"/>
                    </a:lnTo>
                    <a:lnTo>
                      <a:pt x="42" y="24"/>
                    </a:lnTo>
                    <a:lnTo>
                      <a:pt x="38" y="31"/>
                    </a:lnTo>
                    <a:lnTo>
                      <a:pt x="31" y="36"/>
                    </a:lnTo>
                    <a:lnTo>
                      <a:pt x="23" y="38"/>
                    </a:lnTo>
                    <a:lnTo>
                      <a:pt x="15" y="37"/>
                    </a:lnTo>
                    <a:lnTo>
                      <a:pt x="8" y="33"/>
                    </a:lnTo>
                    <a:lnTo>
                      <a:pt x="3" y="27"/>
                    </a:lnTo>
                    <a:lnTo>
                      <a:pt x="0" y="21"/>
                    </a:lnTo>
                    <a:lnTo>
                      <a:pt x="0" y="14"/>
                    </a:lnTo>
                    <a:lnTo>
                      <a:pt x="4" y="8"/>
                    </a:lnTo>
                    <a:lnTo>
                      <a:pt x="11" y="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5" name="Freeform 61"/>
              <p:cNvSpPr>
                <a:spLocks/>
              </p:cNvSpPr>
              <p:nvPr/>
            </p:nvSpPr>
            <p:spPr bwMode="auto">
              <a:xfrm>
                <a:off x="2670" y="3717"/>
                <a:ext cx="22" cy="19"/>
              </a:xfrm>
              <a:custGeom>
                <a:avLst/>
                <a:gdLst>
                  <a:gd name="T0" fmla="*/ 13 w 42"/>
                  <a:gd name="T1" fmla="*/ 2 h 38"/>
                  <a:gd name="T2" fmla="*/ 20 w 42"/>
                  <a:gd name="T3" fmla="*/ 0 h 38"/>
                  <a:gd name="T4" fmla="*/ 28 w 42"/>
                  <a:gd name="T5" fmla="*/ 1 h 38"/>
                  <a:gd name="T6" fmla="*/ 35 w 42"/>
                  <a:gd name="T7" fmla="*/ 6 h 38"/>
                  <a:gd name="T8" fmla="*/ 40 w 42"/>
                  <a:gd name="T9" fmla="*/ 12 h 38"/>
                  <a:gd name="T10" fmla="*/ 42 w 42"/>
                  <a:gd name="T11" fmla="*/ 19 h 38"/>
                  <a:gd name="T12" fmla="*/ 41 w 42"/>
                  <a:gd name="T13" fmla="*/ 25 h 38"/>
                  <a:gd name="T14" fmla="*/ 36 w 42"/>
                  <a:gd name="T15" fmla="*/ 32 h 38"/>
                  <a:gd name="T16" fmla="*/ 29 w 42"/>
                  <a:gd name="T17" fmla="*/ 36 h 38"/>
                  <a:gd name="T18" fmla="*/ 21 w 42"/>
                  <a:gd name="T19" fmla="*/ 38 h 38"/>
                  <a:gd name="T20" fmla="*/ 13 w 42"/>
                  <a:gd name="T21" fmla="*/ 36 h 38"/>
                  <a:gd name="T22" fmla="*/ 6 w 42"/>
                  <a:gd name="T23" fmla="*/ 32 h 38"/>
                  <a:gd name="T24" fmla="*/ 2 w 42"/>
                  <a:gd name="T25" fmla="*/ 27 h 38"/>
                  <a:gd name="T26" fmla="*/ 0 w 42"/>
                  <a:gd name="T27" fmla="*/ 20 h 38"/>
                  <a:gd name="T28" fmla="*/ 2 w 42"/>
                  <a:gd name="T29" fmla="*/ 13 h 38"/>
                  <a:gd name="T30" fmla="*/ 6 w 42"/>
                  <a:gd name="T31" fmla="*/ 6 h 38"/>
                  <a:gd name="T32" fmla="*/ 13 w 42"/>
                  <a:gd name="T33"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8">
                    <a:moveTo>
                      <a:pt x="13" y="2"/>
                    </a:moveTo>
                    <a:lnTo>
                      <a:pt x="20" y="0"/>
                    </a:lnTo>
                    <a:lnTo>
                      <a:pt x="28" y="1"/>
                    </a:lnTo>
                    <a:lnTo>
                      <a:pt x="35" y="6"/>
                    </a:lnTo>
                    <a:lnTo>
                      <a:pt x="40" y="12"/>
                    </a:lnTo>
                    <a:lnTo>
                      <a:pt x="42" y="19"/>
                    </a:lnTo>
                    <a:lnTo>
                      <a:pt x="41" y="25"/>
                    </a:lnTo>
                    <a:lnTo>
                      <a:pt x="36" y="32"/>
                    </a:lnTo>
                    <a:lnTo>
                      <a:pt x="29" y="36"/>
                    </a:lnTo>
                    <a:lnTo>
                      <a:pt x="21" y="38"/>
                    </a:lnTo>
                    <a:lnTo>
                      <a:pt x="13" y="36"/>
                    </a:lnTo>
                    <a:lnTo>
                      <a:pt x="6" y="32"/>
                    </a:lnTo>
                    <a:lnTo>
                      <a:pt x="2" y="27"/>
                    </a:lnTo>
                    <a:lnTo>
                      <a:pt x="0" y="20"/>
                    </a:lnTo>
                    <a:lnTo>
                      <a:pt x="2" y="13"/>
                    </a:lnTo>
                    <a:lnTo>
                      <a:pt x="6" y="6"/>
                    </a:lnTo>
                    <a:lnTo>
                      <a:pt x="13" y="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6" name="Freeform 62"/>
              <p:cNvSpPr>
                <a:spLocks/>
              </p:cNvSpPr>
              <p:nvPr/>
            </p:nvSpPr>
            <p:spPr bwMode="auto">
              <a:xfrm>
                <a:off x="2675" y="3429"/>
                <a:ext cx="106" cy="51"/>
              </a:xfrm>
              <a:custGeom>
                <a:avLst/>
                <a:gdLst>
                  <a:gd name="T0" fmla="*/ 25 w 212"/>
                  <a:gd name="T1" fmla="*/ 99 h 101"/>
                  <a:gd name="T2" fmla="*/ 33 w 212"/>
                  <a:gd name="T3" fmla="*/ 83 h 101"/>
                  <a:gd name="T4" fmla="*/ 40 w 212"/>
                  <a:gd name="T5" fmla="*/ 68 h 101"/>
                  <a:gd name="T6" fmla="*/ 48 w 212"/>
                  <a:gd name="T7" fmla="*/ 55 h 101"/>
                  <a:gd name="T8" fmla="*/ 56 w 212"/>
                  <a:gd name="T9" fmla="*/ 45 h 101"/>
                  <a:gd name="T10" fmla="*/ 66 w 212"/>
                  <a:gd name="T11" fmla="*/ 35 h 101"/>
                  <a:gd name="T12" fmla="*/ 78 w 212"/>
                  <a:gd name="T13" fmla="*/ 29 h 101"/>
                  <a:gd name="T14" fmla="*/ 93 w 212"/>
                  <a:gd name="T15" fmla="*/ 24 h 101"/>
                  <a:gd name="T16" fmla="*/ 114 w 212"/>
                  <a:gd name="T17" fmla="*/ 22 h 101"/>
                  <a:gd name="T18" fmla="*/ 127 w 212"/>
                  <a:gd name="T19" fmla="*/ 27 h 101"/>
                  <a:gd name="T20" fmla="*/ 137 w 212"/>
                  <a:gd name="T21" fmla="*/ 33 h 101"/>
                  <a:gd name="T22" fmla="*/ 147 w 212"/>
                  <a:gd name="T23" fmla="*/ 40 h 101"/>
                  <a:gd name="T24" fmla="*/ 157 w 212"/>
                  <a:gd name="T25" fmla="*/ 47 h 101"/>
                  <a:gd name="T26" fmla="*/ 165 w 212"/>
                  <a:gd name="T27" fmla="*/ 54 h 101"/>
                  <a:gd name="T28" fmla="*/ 174 w 212"/>
                  <a:gd name="T29" fmla="*/ 62 h 101"/>
                  <a:gd name="T30" fmla="*/ 182 w 212"/>
                  <a:gd name="T31" fmla="*/ 70 h 101"/>
                  <a:gd name="T32" fmla="*/ 192 w 212"/>
                  <a:gd name="T33" fmla="*/ 79 h 101"/>
                  <a:gd name="T34" fmla="*/ 199 w 212"/>
                  <a:gd name="T35" fmla="*/ 80 h 101"/>
                  <a:gd name="T36" fmla="*/ 204 w 212"/>
                  <a:gd name="T37" fmla="*/ 78 h 101"/>
                  <a:gd name="T38" fmla="*/ 208 w 212"/>
                  <a:gd name="T39" fmla="*/ 75 h 101"/>
                  <a:gd name="T40" fmla="*/ 212 w 212"/>
                  <a:gd name="T41" fmla="*/ 69 h 101"/>
                  <a:gd name="T42" fmla="*/ 200 w 212"/>
                  <a:gd name="T43" fmla="*/ 55 h 101"/>
                  <a:gd name="T44" fmla="*/ 190 w 212"/>
                  <a:gd name="T45" fmla="*/ 44 h 101"/>
                  <a:gd name="T46" fmla="*/ 180 w 212"/>
                  <a:gd name="T47" fmla="*/ 33 h 101"/>
                  <a:gd name="T48" fmla="*/ 170 w 212"/>
                  <a:gd name="T49" fmla="*/ 25 h 101"/>
                  <a:gd name="T50" fmla="*/ 159 w 212"/>
                  <a:gd name="T51" fmla="*/ 17 h 101"/>
                  <a:gd name="T52" fmla="*/ 147 w 212"/>
                  <a:gd name="T53" fmla="*/ 10 h 101"/>
                  <a:gd name="T54" fmla="*/ 135 w 212"/>
                  <a:gd name="T55" fmla="*/ 4 h 101"/>
                  <a:gd name="T56" fmla="*/ 121 w 212"/>
                  <a:gd name="T57" fmla="*/ 0 h 101"/>
                  <a:gd name="T58" fmla="*/ 93 w 212"/>
                  <a:gd name="T59" fmla="*/ 2 h 101"/>
                  <a:gd name="T60" fmla="*/ 71 w 212"/>
                  <a:gd name="T61" fmla="*/ 6 h 101"/>
                  <a:gd name="T62" fmla="*/ 55 w 212"/>
                  <a:gd name="T63" fmla="*/ 11 h 101"/>
                  <a:gd name="T64" fmla="*/ 44 w 212"/>
                  <a:gd name="T65" fmla="*/ 20 h 101"/>
                  <a:gd name="T66" fmla="*/ 33 w 212"/>
                  <a:gd name="T67" fmla="*/ 33 h 101"/>
                  <a:gd name="T68" fmla="*/ 23 w 212"/>
                  <a:gd name="T69" fmla="*/ 48 h 101"/>
                  <a:gd name="T70" fmla="*/ 13 w 212"/>
                  <a:gd name="T71" fmla="*/ 69 h 101"/>
                  <a:gd name="T72" fmla="*/ 0 w 212"/>
                  <a:gd name="T73" fmla="*/ 93 h 101"/>
                  <a:gd name="T74" fmla="*/ 3 w 212"/>
                  <a:gd name="T75" fmla="*/ 98 h 101"/>
                  <a:gd name="T76" fmla="*/ 9 w 212"/>
                  <a:gd name="T77" fmla="*/ 100 h 101"/>
                  <a:gd name="T78" fmla="*/ 16 w 212"/>
                  <a:gd name="T79" fmla="*/ 101 h 101"/>
                  <a:gd name="T80" fmla="*/ 25 w 212"/>
                  <a:gd name="T81"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2" h="101">
                    <a:moveTo>
                      <a:pt x="25" y="99"/>
                    </a:moveTo>
                    <a:lnTo>
                      <a:pt x="33" y="83"/>
                    </a:lnTo>
                    <a:lnTo>
                      <a:pt x="40" y="68"/>
                    </a:lnTo>
                    <a:lnTo>
                      <a:pt x="48" y="55"/>
                    </a:lnTo>
                    <a:lnTo>
                      <a:pt x="56" y="45"/>
                    </a:lnTo>
                    <a:lnTo>
                      <a:pt x="66" y="35"/>
                    </a:lnTo>
                    <a:lnTo>
                      <a:pt x="78" y="29"/>
                    </a:lnTo>
                    <a:lnTo>
                      <a:pt x="93" y="24"/>
                    </a:lnTo>
                    <a:lnTo>
                      <a:pt x="114" y="22"/>
                    </a:lnTo>
                    <a:lnTo>
                      <a:pt x="127" y="27"/>
                    </a:lnTo>
                    <a:lnTo>
                      <a:pt x="137" y="33"/>
                    </a:lnTo>
                    <a:lnTo>
                      <a:pt x="147" y="40"/>
                    </a:lnTo>
                    <a:lnTo>
                      <a:pt x="157" y="47"/>
                    </a:lnTo>
                    <a:lnTo>
                      <a:pt x="165" y="54"/>
                    </a:lnTo>
                    <a:lnTo>
                      <a:pt x="174" y="62"/>
                    </a:lnTo>
                    <a:lnTo>
                      <a:pt x="182" y="70"/>
                    </a:lnTo>
                    <a:lnTo>
                      <a:pt x="192" y="79"/>
                    </a:lnTo>
                    <a:lnTo>
                      <a:pt x="199" y="80"/>
                    </a:lnTo>
                    <a:lnTo>
                      <a:pt x="204" y="78"/>
                    </a:lnTo>
                    <a:lnTo>
                      <a:pt x="208" y="75"/>
                    </a:lnTo>
                    <a:lnTo>
                      <a:pt x="212" y="69"/>
                    </a:lnTo>
                    <a:lnTo>
                      <a:pt x="200" y="55"/>
                    </a:lnTo>
                    <a:lnTo>
                      <a:pt x="190" y="44"/>
                    </a:lnTo>
                    <a:lnTo>
                      <a:pt x="180" y="33"/>
                    </a:lnTo>
                    <a:lnTo>
                      <a:pt x="170" y="25"/>
                    </a:lnTo>
                    <a:lnTo>
                      <a:pt x="159" y="17"/>
                    </a:lnTo>
                    <a:lnTo>
                      <a:pt x="147" y="10"/>
                    </a:lnTo>
                    <a:lnTo>
                      <a:pt x="135" y="4"/>
                    </a:lnTo>
                    <a:lnTo>
                      <a:pt x="121" y="0"/>
                    </a:lnTo>
                    <a:lnTo>
                      <a:pt x="93" y="2"/>
                    </a:lnTo>
                    <a:lnTo>
                      <a:pt x="71" y="6"/>
                    </a:lnTo>
                    <a:lnTo>
                      <a:pt x="55" y="11"/>
                    </a:lnTo>
                    <a:lnTo>
                      <a:pt x="44" y="20"/>
                    </a:lnTo>
                    <a:lnTo>
                      <a:pt x="33" y="33"/>
                    </a:lnTo>
                    <a:lnTo>
                      <a:pt x="23" y="48"/>
                    </a:lnTo>
                    <a:lnTo>
                      <a:pt x="13" y="69"/>
                    </a:lnTo>
                    <a:lnTo>
                      <a:pt x="0" y="93"/>
                    </a:lnTo>
                    <a:lnTo>
                      <a:pt x="3" y="98"/>
                    </a:lnTo>
                    <a:lnTo>
                      <a:pt x="9" y="100"/>
                    </a:lnTo>
                    <a:lnTo>
                      <a:pt x="16" y="101"/>
                    </a:lnTo>
                    <a:lnTo>
                      <a:pt x="25" y="99"/>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7" name="Freeform 63"/>
              <p:cNvSpPr>
                <a:spLocks/>
              </p:cNvSpPr>
              <p:nvPr/>
            </p:nvSpPr>
            <p:spPr bwMode="auto">
              <a:xfrm>
                <a:off x="2676" y="3429"/>
                <a:ext cx="105" cy="51"/>
              </a:xfrm>
              <a:custGeom>
                <a:avLst/>
                <a:gdLst>
                  <a:gd name="T0" fmla="*/ 23 w 210"/>
                  <a:gd name="T1" fmla="*/ 98 h 100"/>
                  <a:gd name="T2" fmla="*/ 31 w 210"/>
                  <a:gd name="T3" fmla="*/ 82 h 100"/>
                  <a:gd name="T4" fmla="*/ 39 w 210"/>
                  <a:gd name="T5" fmla="*/ 67 h 100"/>
                  <a:gd name="T6" fmla="*/ 46 w 210"/>
                  <a:gd name="T7" fmla="*/ 54 h 100"/>
                  <a:gd name="T8" fmla="*/ 54 w 210"/>
                  <a:gd name="T9" fmla="*/ 43 h 100"/>
                  <a:gd name="T10" fmla="*/ 63 w 210"/>
                  <a:gd name="T11" fmla="*/ 33 h 100"/>
                  <a:gd name="T12" fmla="*/ 76 w 210"/>
                  <a:gd name="T13" fmla="*/ 26 h 100"/>
                  <a:gd name="T14" fmla="*/ 92 w 210"/>
                  <a:gd name="T15" fmla="*/ 22 h 100"/>
                  <a:gd name="T16" fmla="*/ 112 w 210"/>
                  <a:gd name="T17" fmla="*/ 19 h 100"/>
                  <a:gd name="T18" fmla="*/ 125 w 210"/>
                  <a:gd name="T19" fmla="*/ 25 h 100"/>
                  <a:gd name="T20" fmla="*/ 136 w 210"/>
                  <a:gd name="T21" fmla="*/ 31 h 100"/>
                  <a:gd name="T22" fmla="*/ 146 w 210"/>
                  <a:gd name="T23" fmla="*/ 38 h 100"/>
                  <a:gd name="T24" fmla="*/ 156 w 210"/>
                  <a:gd name="T25" fmla="*/ 45 h 100"/>
                  <a:gd name="T26" fmla="*/ 164 w 210"/>
                  <a:gd name="T27" fmla="*/ 52 h 100"/>
                  <a:gd name="T28" fmla="*/ 173 w 210"/>
                  <a:gd name="T29" fmla="*/ 60 h 100"/>
                  <a:gd name="T30" fmla="*/ 181 w 210"/>
                  <a:gd name="T31" fmla="*/ 69 h 100"/>
                  <a:gd name="T32" fmla="*/ 191 w 210"/>
                  <a:gd name="T33" fmla="*/ 78 h 100"/>
                  <a:gd name="T34" fmla="*/ 197 w 210"/>
                  <a:gd name="T35" fmla="*/ 78 h 100"/>
                  <a:gd name="T36" fmla="*/ 203 w 210"/>
                  <a:gd name="T37" fmla="*/ 76 h 100"/>
                  <a:gd name="T38" fmla="*/ 206 w 210"/>
                  <a:gd name="T39" fmla="*/ 73 h 100"/>
                  <a:gd name="T40" fmla="*/ 210 w 210"/>
                  <a:gd name="T41" fmla="*/ 68 h 100"/>
                  <a:gd name="T42" fmla="*/ 198 w 210"/>
                  <a:gd name="T43" fmla="*/ 54 h 100"/>
                  <a:gd name="T44" fmla="*/ 188 w 210"/>
                  <a:gd name="T45" fmla="*/ 44 h 100"/>
                  <a:gd name="T46" fmla="*/ 179 w 210"/>
                  <a:gd name="T47" fmla="*/ 33 h 100"/>
                  <a:gd name="T48" fmla="*/ 168 w 210"/>
                  <a:gd name="T49" fmla="*/ 25 h 100"/>
                  <a:gd name="T50" fmla="*/ 158 w 210"/>
                  <a:gd name="T51" fmla="*/ 17 h 100"/>
                  <a:gd name="T52" fmla="*/ 148 w 210"/>
                  <a:gd name="T53" fmla="*/ 11 h 100"/>
                  <a:gd name="T54" fmla="*/ 135 w 210"/>
                  <a:gd name="T55" fmla="*/ 6 h 100"/>
                  <a:gd name="T56" fmla="*/ 120 w 210"/>
                  <a:gd name="T57" fmla="*/ 0 h 100"/>
                  <a:gd name="T58" fmla="*/ 92 w 210"/>
                  <a:gd name="T59" fmla="*/ 1 h 100"/>
                  <a:gd name="T60" fmla="*/ 71 w 210"/>
                  <a:gd name="T61" fmla="*/ 6 h 100"/>
                  <a:gd name="T62" fmla="*/ 55 w 210"/>
                  <a:gd name="T63" fmla="*/ 11 h 100"/>
                  <a:gd name="T64" fmla="*/ 44 w 210"/>
                  <a:gd name="T65" fmla="*/ 19 h 100"/>
                  <a:gd name="T66" fmla="*/ 33 w 210"/>
                  <a:gd name="T67" fmla="*/ 32 h 100"/>
                  <a:gd name="T68" fmla="*/ 24 w 210"/>
                  <a:gd name="T69" fmla="*/ 48 h 100"/>
                  <a:gd name="T70" fmla="*/ 14 w 210"/>
                  <a:gd name="T71" fmla="*/ 68 h 100"/>
                  <a:gd name="T72" fmla="*/ 0 w 210"/>
                  <a:gd name="T73" fmla="*/ 92 h 100"/>
                  <a:gd name="T74" fmla="*/ 4 w 210"/>
                  <a:gd name="T75" fmla="*/ 96 h 100"/>
                  <a:gd name="T76" fmla="*/ 9 w 210"/>
                  <a:gd name="T77" fmla="*/ 99 h 100"/>
                  <a:gd name="T78" fmla="*/ 15 w 210"/>
                  <a:gd name="T79" fmla="*/ 100 h 100"/>
                  <a:gd name="T80" fmla="*/ 23 w 210"/>
                  <a:gd name="T81"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0" h="100">
                    <a:moveTo>
                      <a:pt x="23" y="98"/>
                    </a:moveTo>
                    <a:lnTo>
                      <a:pt x="31" y="82"/>
                    </a:lnTo>
                    <a:lnTo>
                      <a:pt x="39" y="67"/>
                    </a:lnTo>
                    <a:lnTo>
                      <a:pt x="46" y="54"/>
                    </a:lnTo>
                    <a:lnTo>
                      <a:pt x="54" y="43"/>
                    </a:lnTo>
                    <a:lnTo>
                      <a:pt x="63" y="33"/>
                    </a:lnTo>
                    <a:lnTo>
                      <a:pt x="76" y="26"/>
                    </a:lnTo>
                    <a:lnTo>
                      <a:pt x="92" y="22"/>
                    </a:lnTo>
                    <a:lnTo>
                      <a:pt x="112" y="19"/>
                    </a:lnTo>
                    <a:lnTo>
                      <a:pt x="125" y="25"/>
                    </a:lnTo>
                    <a:lnTo>
                      <a:pt x="136" y="31"/>
                    </a:lnTo>
                    <a:lnTo>
                      <a:pt x="146" y="38"/>
                    </a:lnTo>
                    <a:lnTo>
                      <a:pt x="156" y="45"/>
                    </a:lnTo>
                    <a:lnTo>
                      <a:pt x="164" y="52"/>
                    </a:lnTo>
                    <a:lnTo>
                      <a:pt x="173" y="60"/>
                    </a:lnTo>
                    <a:lnTo>
                      <a:pt x="181" y="69"/>
                    </a:lnTo>
                    <a:lnTo>
                      <a:pt x="191" y="78"/>
                    </a:lnTo>
                    <a:lnTo>
                      <a:pt x="197" y="78"/>
                    </a:lnTo>
                    <a:lnTo>
                      <a:pt x="203" y="76"/>
                    </a:lnTo>
                    <a:lnTo>
                      <a:pt x="206" y="73"/>
                    </a:lnTo>
                    <a:lnTo>
                      <a:pt x="210" y="68"/>
                    </a:lnTo>
                    <a:lnTo>
                      <a:pt x="198" y="54"/>
                    </a:lnTo>
                    <a:lnTo>
                      <a:pt x="188" y="44"/>
                    </a:lnTo>
                    <a:lnTo>
                      <a:pt x="179" y="33"/>
                    </a:lnTo>
                    <a:lnTo>
                      <a:pt x="168" y="25"/>
                    </a:lnTo>
                    <a:lnTo>
                      <a:pt x="158" y="17"/>
                    </a:lnTo>
                    <a:lnTo>
                      <a:pt x="148" y="11"/>
                    </a:lnTo>
                    <a:lnTo>
                      <a:pt x="135" y="6"/>
                    </a:lnTo>
                    <a:lnTo>
                      <a:pt x="120" y="0"/>
                    </a:lnTo>
                    <a:lnTo>
                      <a:pt x="92" y="1"/>
                    </a:lnTo>
                    <a:lnTo>
                      <a:pt x="71" y="6"/>
                    </a:lnTo>
                    <a:lnTo>
                      <a:pt x="55" y="11"/>
                    </a:lnTo>
                    <a:lnTo>
                      <a:pt x="44" y="19"/>
                    </a:lnTo>
                    <a:lnTo>
                      <a:pt x="33" y="32"/>
                    </a:lnTo>
                    <a:lnTo>
                      <a:pt x="24" y="48"/>
                    </a:lnTo>
                    <a:lnTo>
                      <a:pt x="14" y="68"/>
                    </a:lnTo>
                    <a:lnTo>
                      <a:pt x="0" y="92"/>
                    </a:lnTo>
                    <a:lnTo>
                      <a:pt x="4" y="96"/>
                    </a:lnTo>
                    <a:lnTo>
                      <a:pt x="9" y="99"/>
                    </a:lnTo>
                    <a:lnTo>
                      <a:pt x="15" y="100"/>
                    </a:lnTo>
                    <a:lnTo>
                      <a:pt x="23" y="98"/>
                    </a:lnTo>
                    <a:close/>
                  </a:path>
                </a:pathLst>
              </a:custGeom>
              <a:solidFill>
                <a:srgbClr val="995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8" name="Freeform 64"/>
              <p:cNvSpPr>
                <a:spLocks/>
              </p:cNvSpPr>
              <p:nvPr/>
            </p:nvSpPr>
            <p:spPr bwMode="auto">
              <a:xfrm>
                <a:off x="2677" y="3429"/>
                <a:ext cx="103" cy="50"/>
              </a:xfrm>
              <a:custGeom>
                <a:avLst/>
                <a:gdLst>
                  <a:gd name="T0" fmla="*/ 20 w 205"/>
                  <a:gd name="T1" fmla="*/ 97 h 99"/>
                  <a:gd name="T2" fmla="*/ 29 w 205"/>
                  <a:gd name="T3" fmla="*/ 81 h 99"/>
                  <a:gd name="T4" fmla="*/ 36 w 205"/>
                  <a:gd name="T5" fmla="*/ 66 h 99"/>
                  <a:gd name="T6" fmla="*/ 44 w 205"/>
                  <a:gd name="T7" fmla="*/ 53 h 99"/>
                  <a:gd name="T8" fmla="*/ 52 w 205"/>
                  <a:gd name="T9" fmla="*/ 41 h 99"/>
                  <a:gd name="T10" fmla="*/ 61 w 205"/>
                  <a:gd name="T11" fmla="*/ 33 h 99"/>
                  <a:gd name="T12" fmla="*/ 74 w 205"/>
                  <a:gd name="T13" fmla="*/ 26 h 99"/>
                  <a:gd name="T14" fmla="*/ 90 w 205"/>
                  <a:gd name="T15" fmla="*/ 21 h 99"/>
                  <a:gd name="T16" fmla="*/ 110 w 205"/>
                  <a:gd name="T17" fmla="*/ 18 h 99"/>
                  <a:gd name="T18" fmla="*/ 123 w 205"/>
                  <a:gd name="T19" fmla="*/ 24 h 99"/>
                  <a:gd name="T20" fmla="*/ 134 w 205"/>
                  <a:gd name="T21" fmla="*/ 30 h 99"/>
                  <a:gd name="T22" fmla="*/ 144 w 205"/>
                  <a:gd name="T23" fmla="*/ 36 h 99"/>
                  <a:gd name="T24" fmla="*/ 154 w 205"/>
                  <a:gd name="T25" fmla="*/ 43 h 99"/>
                  <a:gd name="T26" fmla="*/ 163 w 205"/>
                  <a:gd name="T27" fmla="*/ 49 h 99"/>
                  <a:gd name="T28" fmla="*/ 171 w 205"/>
                  <a:gd name="T29" fmla="*/ 58 h 99"/>
                  <a:gd name="T30" fmla="*/ 180 w 205"/>
                  <a:gd name="T31" fmla="*/ 67 h 99"/>
                  <a:gd name="T32" fmla="*/ 189 w 205"/>
                  <a:gd name="T33" fmla="*/ 76 h 99"/>
                  <a:gd name="T34" fmla="*/ 195 w 205"/>
                  <a:gd name="T35" fmla="*/ 77 h 99"/>
                  <a:gd name="T36" fmla="*/ 200 w 205"/>
                  <a:gd name="T37" fmla="*/ 75 h 99"/>
                  <a:gd name="T38" fmla="*/ 203 w 205"/>
                  <a:gd name="T39" fmla="*/ 73 h 99"/>
                  <a:gd name="T40" fmla="*/ 205 w 205"/>
                  <a:gd name="T41" fmla="*/ 68 h 99"/>
                  <a:gd name="T42" fmla="*/ 195 w 205"/>
                  <a:gd name="T43" fmla="*/ 55 h 99"/>
                  <a:gd name="T44" fmla="*/ 185 w 205"/>
                  <a:gd name="T45" fmla="*/ 45 h 99"/>
                  <a:gd name="T46" fmla="*/ 176 w 205"/>
                  <a:gd name="T47" fmla="*/ 34 h 99"/>
                  <a:gd name="T48" fmla="*/ 166 w 205"/>
                  <a:gd name="T49" fmla="*/ 26 h 99"/>
                  <a:gd name="T50" fmla="*/ 156 w 205"/>
                  <a:gd name="T51" fmla="*/ 18 h 99"/>
                  <a:gd name="T52" fmla="*/ 144 w 205"/>
                  <a:gd name="T53" fmla="*/ 11 h 99"/>
                  <a:gd name="T54" fmla="*/ 132 w 205"/>
                  <a:gd name="T55" fmla="*/ 6 h 99"/>
                  <a:gd name="T56" fmla="*/ 117 w 205"/>
                  <a:gd name="T57" fmla="*/ 0 h 99"/>
                  <a:gd name="T58" fmla="*/ 89 w 205"/>
                  <a:gd name="T59" fmla="*/ 2 h 99"/>
                  <a:gd name="T60" fmla="*/ 69 w 205"/>
                  <a:gd name="T61" fmla="*/ 6 h 99"/>
                  <a:gd name="T62" fmla="*/ 53 w 205"/>
                  <a:gd name="T63" fmla="*/ 13 h 99"/>
                  <a:gd name="T64" fmla="*/ 42 w 205"/>
                  <a:gd name="T65" fmla="*/ 21 h 99"/>
                  <a:gd name="T66" fmla="*/ 33 w 205"/>
                  <a:gd name="T67" fmla="*/ 32 h 99"/>
                  <a:gd name="T68" fmla="*/ 23 w 205"/>
                  <a:gd name="T69" fmla="*/ 48 h 99"/>
                  <a:gd name="T70" fmla="*/ 13 w 205"/>
                  <a:gd name="T71" fmla="*/ 68 h 99"/>
                  <a:gd name="T72" fmla="*/ 0 w 205"/>
                  <a:gd name="T73" fmla="*/ 92 h 99"/>
                  <a:gd name="T74" fmla="*/ 4 w 205"/>
                  <a:gd name="T75" fmla="*/ 96 h 99"/>
                  <a:gd name="T76" fmla="*/ 7 w 205"/>
                  <a:gd name="T77" fmla="*/ 98 h 99"/>
                  <a:gd name="T78" fmla="*/ 13 w 205"/>
                  <a:gd name="T79" fmla="*/ 99 h 99"/>
                  <a:gd name="T80" fmla="*/ 20 w 205"/>
                  <a:gd name="T81" fmla="*/ 9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99">
                    <a:moveTo>
                      <a:pt x="20" y="97"/>
                    </a:moveTo>
                    <a:lnTo>
                      <a:pt x="29" y="81"/>
                    </a:lnTo>
                    <a:lnTo>
                      <a:pt x="36" y="66"/>
                    </a:lnTo>
                    <a:lnTo>
                      <a:pt x="44" y="53"/>
                    </a:lnTo>
                    <a:lnTo>
                      <a:pt x="52" y="41"/>
                    </a:lnTo>
                    <a:lnTo>
                      <a:pt x="61" y="33"/>
                    </a:lnTo>
                    <a:lnTo>
                      <a:pt x="74" y="26"/>
                    </a:lnTo>
                    <a:lnTo>
                      <a:pt x="90" y="21"/>
                    </a:lnTo>
                    <a:lnTo>
                      <a:pt x="110" y="18"/>
                    </a:lnTo>
                    <a:lnTo>
                      <a:pt x="123" y="24"/>
                    </a:lnTo>
                    <a:lnTo>
                      <a:pt x="134" y="30"/>
                    </a:lnTo>
                    <a:lnTo>
                      <a:pt x="144" y="36"/>
                    </a:lnTo>
                    <a:lnTo>
                      <a:pt x="154" y="43"/>
                    </a:lnTo>
                    <a:lnTo>
                      <a:pt x="163" y="49"/>
                    </a:lnTo>
                    <a:lnTo>
                      <a:pt x="171" y="58"/>
                    </a:lnTo>
                    <a:lnTo>
                      <a:pt x="180" y="67"/>
                    </a:lnTo>
                    <a:lnTo>
                      <a:pt x="189" y="76"/>
                    </a:lnTo>
                    <a:lnTo>
                      <a:pt x="195" y="77"/>
                    </a:lnTo>
                    <a:lnTo>
                      <a:pt x="200" y="75"/>
                    </a:lnTo>
                    <a:lnTo>
                      <a:pt x="203" y="73"/>
                    </a:lnTo>
                    <a:lnTo>
                      <a:pt x="205" y="68"/>
                    </a:lnTo>
                    <a:lnTo>
                      <a:pt x="195" y="55"/>
                    </a:lnTo>
                    <a:lnTo>
                      <a:pt x="185" y="45"/>
                    </a:lnTo>
                    <a:lnTo>
                      <a:pt x="176" y="34"/>
                    </a:lnTo>
                    <a:lnTo>
                      <a:pt x="166" y="26"/>
                    </a:lnTo>
                    <a:lnTo>
                      <a:pt x="156" y="18"/>
                    </a:lnTo>
                    <a:lnTo>
                      <a:pt x="144" y="11"/>
                    </a:lnTo>
                    <a:lnTo>
                      <a:pt x="132" y="6"/>
                    </a:lnTo>
                    <a:lnTo>
                      <a:pt x="117" y="0"/>
                    </a:lnTo>
                    <a:lnTo>
                      <a:pt x="89" y="2"/>
                    </a:lnTo>
                    <a:lnTo>
                      <a:pt x="69" y="6"/>
                    </a:lnTo>
                    <a:lnTo>
                      <a:pt x="53" y="13"/>
                    </a:lnTo>
                    <a:lnTo>
                      <a:pt x="42" y="21"/>
                    </a:lnTo>
                    <a:lnTo>
                      <a:pt x="33" y="32"/>
                    </a:lnTo>
                    <a:lnTo>
                      <a:pt x="23" y="48"/>
                    </a:lnTo>
                    <a:lnTo>
                      <a:pt x="13" y="68"/>
                    </a:lnTo>
                    <a:lnTo>
                      <a:pt x="0" y="92"/>
                    </a:lnTo>
                    <a:lnTo>
                      <a:pt x="4" y="96"/>
                    </a:lnTo>
                    <a:lnTo>
                      <a:pt x="7" y="98"/>
                    </a:lnTo>
                    <a:lnTo>
                      <a:pt x="13" y="99"/>
                    </a:lnTo>
                    <a:lnTo>
                      <a:pt x="20" y="97"/>
                    </a:lnTo>
                    <a:close/>
                  </a:path>
                </a:pathLst>
              </a:custGeom>
              <a:solidFill>
                <a:srgbClr val="A56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69" name="Freeform 65"/>
              <p:cNvSpPr>
                <a:spLocks/>
              </p:cNvSpPr>
              <p:nvPr/>
            </p:nvSpPr>
            <p:spPr bwMode="auto">
              <a:xfrm>
                <a:off x="2677" y="3430"/>
                <a:ext cx="102" cy="48"/>
              </a:xfrm>
              <a:custGeom>
                <a:avLst/>
                <a:gdLst>
                  <a:gd name="T0" fmla="*/ 19 w 204"/>
                  <a:gd name="T1" fmla="*/ 96 h 97"/>
                  <a:gd name="T2" fmla="*/ 28 w 204"/>
                  <a:gd name="T3" fmla="*/ 80 h 97"/>
                  <a:gd name="T4" fmla="*/ 35 w 204"/>
                  <a:gd name="T5" fmla="*/ 65 h 97"/>
                  <a:gd name="T6" fmla="*/ 43 w 204"/>
                  <a:gd name="T7" fmla="*/ 52 h 97"/>
                  <a:gd name="T8" fmla="*/ 51 w 204"/>
                  <a:gd name="T9" fmla="*/ 40 h 97"/>
                  <a:gd name="T10" fmla="*/ 61 w 204"/>
                  <a:gd name="T11" fmla="*/ 31 h 97"/>
                  <a:gd name="T12" fmla="*/ 74 w 204"/>
                  <a:gd name="T13" fmla="*/ 24 h 97"/>
                  <a:gd name="T14" fmla="*/ 90 w 204"/>
                  <a:gd name="T15" fmla="*/ 18 h 97"/>
                  <a:gd name="T16" fmla="*/ 110 w 204"/>
                  <a:gd name="T17" fmla="*/ 16 h 97"/>
                  <a:gd name="T18" fmla="*/ 124 w 204"/>
                  <a:gd name="T19" fmla="*/ 22 h 97"/>
                  <a:gd name="T20" fmla="*/ 135 w 204"/>
                  <a:gd name="T21" fmla="*/ 28 h 97"/>
                  <a:gd name="T22" fmla="*/ 146 w 204"/>
                  <a:gd name="T23" fmla="*/ 35 h 97"/>
                  <a:gd name="T24" fmla="*/ 155 w 204"/>
                  <a:gd name="T25" fmla="*/ 40 h 97"/>
                  <a:gd name="T26" fmla="*/ 163 w 204"/>
                  <a:gd name="T27" fmla="*/ 48 h 97"/>
                  <a:gd name="T28" fmla="*/ 172 w 204"/>
                  <a:gd name="T29" fmla="*/ 57 h 97"/>
                  <a:gd name="T30" fmla="*/ 180 w 204"/>
                  <a:gd name="T31" fmla="*/ 65 h 97"/>
                  <a:gd name="T32" fmla="*/ 190 w 204"/>
                  <a:gd name="T33" fmla="*/ 75 h 97"/>
                  <a:gd name="T34" fmla="*/ 195 w 204"/>
                  <a:gd name="T35" fmla="*/ 75 h 97"/>
                  <a:gd name="T36" fmla="*/ 200 w 204"/>
                  <a:gd name="T37" fmla="*/ 74 h 97"/>
                  <a:gd name="T38" fmla="*/ 202 w 204"/>
                  <a:gd name="T39" fmla="*/ 72 h 97"/>
                  <a:gd name="T40" fmla="*/ 204 w 204"/>
                  <a:gd name="T41" fmla="*/ 67 h 97"/>
                  <a:gd name="T42" fmla="*/ 194 w 204"/>
                  <a:gd name="T43" fmla="*/ 54 h 97"/>
                  <a:gd name="T44" fmla="*/ 185 w 204"/>
                  <a:gd name="T45" fmla="*/ 44 h 97"/>
                  <a:gd name="T46" fmla="*/ 176 w 204"/>
                  <a:gd name="T47" fmla="*/ 35 h 97"/>
                  <a:gd name="T48" fmla="*/ 166 w 204"/>
                  <a:gd name="T49" fmla="*/ 27 h 97"/>
                  <a:gd name="T50" fmla="*/ 156 w 204"/>
                  <a:gd name="T51" fmla="*/ 20 h 97"/>
                  <a:gd name="T52" fmla="*/ 144 w 204"/>
                  <a:gd name="T53" fmla="*/ 13 h 97"/>
                  <a:gd name="T54" fmla="*/ 132 w 204"/>
                  <a:gd name="T55" fmla="*/ 6 h 97"/>
                  <a:gd name="T56" fmla="*/ 117 w 204"/>
                  <a:gd name="T57" fmla="*/ 0 h 97"/>
                  <a:gd name="T58" fmla="*/ 90 w 204"/>
                  <a:gd name="T59" fmla="*/ 2 h 97"/>
                  <a:gd name="T60" fmla="*/ 69 w 204"/>
                  <a:gd name="T61" fmla="*/ 6 h 97"/>
                  <a:gd name="T62" fmla="*/ 55 w 204"/>
                  <a:gd name="T63" fmla="*/ 13 h 97"/>
                  <a:gd name="T64" fmla="*/ 43 w 204"/>
                  <a:gd name="T65" fmla="*/ 21 h 97"/>
                  <a:gd name="T66" fmla="*/ 34 w 204"/>
                  <a:gd name="T67" fmla="*/ 32 h 97"/>
                  <a:gd name="T68" fmla="*/ 25 w 204"/>
                  <a:gd name="T69" fmla="*/ 47 h 97"/>
                  <a:gd name="T70" fmla="*/ 13 w 204"/>
                  <a:gd name="T71" fmla="*/ 67 h 97"/>
                  <a:gd name="T72" fmla="*/ 0 w 204"/>
                  <a:gd name="T73" fmla="*/ 91 h 97"/>
                  <a:gd name="T74" fmla="*/ 4 w 204"/>
                  <a:gd name="T75" fmla="*/ 95 h 97"/>
                  <a:gd name="T76" fmla="*/ 7 w 204"/>
                  <a:gd name="T77" fmla="*/ 97 h 97"/>
                  <a:gd name="T78" fmla="*/ 13 w 204"/>
                  <a:gd name="T79" fmla="*/ 97 h 97"/>
                  <a:gd name="T80" fmla="*/ 19 w 204"/>
                  <a:gd name="T8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4" h="97">
                    <a:moveTo>
                      <a:pt x="19" y="96"/>
                    </a:moveTo>
                    <a:lnTo>
                      <a:pt x="28" y="80"/>
                    </a:lnTo>
                    <a:lnTo>
                      <a:pt x="35" y="65"/>
                    </a:lnTo>
                    <a:lnTo>
                      <a:pt x="43" y="52"/>
                    </a:lnTo>
                    <a:lnTo>
                      <a:pt x="51" y="40"/>
                    </a:lnTo>
                    <a:lnTo>
                      <a:pt x="61" y="31"/>
                    </a:lnTo>
                    <a:lnTo>
                      <a:pt x="74" y="24"/>
                    </a:lnTo>
                    <a:lnTo>
                      <a:pt x="90" y="18"/>
                    </a:lnTo>
                    <a:lnTo>
                      <a:pt x="110" y="16"/>
                    </a:lnTo>
                    <a:lnTo>
                      <a:pt x="124" y="22"/>
                    </a:lnTo>
                    <a:lnTo>
                      <a:pt x="135" y="28"/>
                    </a:lnTo>
                    <a:lnTo>
                      <a:pt x="146" y="35"/>
                    </a:lnTo>
                    <a:lnTo>
                      <a:pt x="155" y="40"/>
                    </a:lnTo>
                    <a:lnTo>
                      <a:pt x="163" y="48"/>
                    </a:lnTo>
                    <a:lnTo>
                      <a:pt x="172" y="57"/>
                    </a:lnTo>
                    <a:lnTo>
                      <a:pt x="180" y="65"/>
                    </a:lnTo>
                    <a:lnTo>
                      <a:pt x="190" y="75"/>
                    </a:lnTo>
                    <a:lnTo>
                      <a:pt x="195" y="75"/>
                    </a:lnTo>
                    <a:lnTo>
                      <a:pt x="200" y="74"/>
                    </a:lnTo>
                    <a:lnTo>
                      <a:pt x="202" y="72"/>
                    </a:lnTo>
                    <a:lnTo>
                      <a:pt x="204" y="67"/>
                    </a:lnTo>
                    <a:lnTo>
                      <a:pt x="194" y="54"/>
                    </a:lnTo>
                    <a:lnTo>
                      <a:pt x="185" y="44"/>
                    </a:lnTo>
                    <a:lnTo>
                      <a:pt x="176" y="35"/>
                    </a:lnTo>
                    <a:lnTo>
                      <a:pt x="166" y="27"/>
                    </a:lnTo>
                    <a:lnTo>
                      <a:pt x="156" y="20"/>
                    </a:lnTo>
                    <a:lnTo>
                      <a:pt x="144" y="13"/>
                    </a:lnTo>
                    <a:lnTo>
                      <a:pt x="132" y="6"/>
                    </a:lnTo>
                    <a:lnTo>
                      <a:pt x="117" y="0"/>
                    </a:lnTo>
                    <a:lnTo>
                      <a:pt x="90" y="2"/>
                    </a:lnTo>
                    <a:lnTo>
                      <a:pt x="69" y="6"/>
                    </a:lnTo>
                    <a:lnTo>
                      <a:pt x="55" y="13"/>
                    </a:lnTo>
                    <a:lnTo>
                      <a:pt x="43" y="21"/>
                    </a:lnTo>
                    <a:lnTo>
                      <a:pt x="34" y="32"/>
                    </a:lnTo>
                    <a:lnTo>
                      <a:pt x="25" y="47"/>
                    </a:lnTo>
                    <a:lnTo>
                      <a:pt x="13" y="67"/>
                    </a:lnTo>
                    <a:lnTo>
                      <a:pt x="0" y="91"/>
                    </a:lnTo>
                    <a:lnTo>
                      <a:pt x="4" y="95"/>
                    </a:lnTo>
                    <a:lnTo>
                      <a:pt x="7" y="97"/>
                    </a:lnTo>
                    <a:lnTo>
                      <a:pt x="13" y="97"/>
                    </a:lnTo>
                    <a:lnTo>
                      <a:pt x="19" y="96"/>
                    </a:lnTo>
                    <a:close/>
                  </a:path>
                </a:pathLst>
              </a:custGeom>
              <a:solidFill>
                <a:srgbClr val="B2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0" name="Freeform 66"/>
              <p:cNvSpPr>
                <a:spLocks/>
              </p:cNvSpPr>
              <p:nvPr/>
            </p:nvSpPr>
            <p:spPr bwMode="auto">
              <a:xfrm>
                <a:off x="2677" y="3431"/>
                <a:ext cx="102" cy="47"/>
              </a:xfrm>
              <a:custGeom>
                <a:avLst/>
                <a:gdLst>
                  <a:gd name="T0" fmla="*/ 19 w 203"/>
                  <a:gd name="T1" fmla="*/ 94 h 95"/>
                  <a:gd name="T2" fmla="*/ 27 w 203"/>
                  <a:gd name="T3" fmla="*/ 77 h 95"/>
                  <a:gd name="T4" fmla="*/ 35 w 203"/>
                  <a:gd name="T5" fmla="*/ 62 h 95"/>
                  <a:gd name="T6" fmla="*/ 42 w 203"/>
                  <a:gd name="T7" fmla="*/ 50 h 95"/>
                  <a:gd name="T8" fmla="*/ 51 w 203"/>
                  <a:gd name="T9" fmla="*/ 38 h 95"/>
                  <a:gd name="T10" fmla="*/ 60 w 203"/>
                  <a:gd name="T11" fmla="*/ 30 h 95"/>
                  <a:gd name="T12" fmla="*/ 73 w 203"/>
                  <a:gd name="T13" fmla="*/ 22 h 95"/>
                  <a:gd name="T14" fmla="*/ 89 w 203"/>
                  <a:gd name="T15" fmla="*/ 17 h 95"/>
                  <a:gd name="T16" fmla="*/ 109 w 203"/>
                  <a:gd name="T17" fmla="*/ 15 h 95"/>
                  <a:gd name="T18" fmla="*/ 123 w 203"/>
                  <a:gd name="T19" fmla="*/ 20 h 95"/>
                  <a:gd name="T20" fmla="*/ 135 w 203"/>
                  <a:gd name="T21" fmla="*/ 26 h 95"/>
                  <a:gd name="T22" fmla="*/ 146 w 203"/>
                  <a:gd name="T23" fmla="*/ 31 h 95"/>
                  <a:gd name="T24" fmla="*/ 155 w 203"/>
                  <a:gd name="T25" fmla="*/ 38 h 95"/>
                  <a:gd name="T26" fmla="*/ 164 w 203"/>
                  <a:gd name="T27" fmla="*/ 46 h 95"/>
                  <a:gd name="T28" fmla="*/ 172 w 203"/>
                  <a:gd name="T29" fmla="*/ 54 h 95"/>
                  <a:gd name="T30" fmla="*/ 181 w 203"/>
                  <a:gd name="T31" fmla="*/ 62 h 95"/>
                  <a:gd name="T32" fmla="*/ 190 w 203"/>
                  <a:gd name="T33" fmla="*/ 73 h 95"/>
                  <a:gd name="T34" fmla="*/ 195 w 203"/>
                  <a:gd name="T35" fmla="*/ 73 h 95"/>
                  <a:gd name="T36" fmla="*/ 199 w 203"/>
                  <a:gd name="T37" fmla="*/ 72 h 95"/>
                  <a:gd name="T38" fmla="*/ 201 w 203"/>
                  <a:gd name="T39" fmla="*/ 69 h 95"/>
                  <a:gd name="T40" fmla="*/ 203 w 203"/>
                  <a:gd name="T41" fmla="*/ 66 h 95"/>
                  <a:gd name="T42" fmla="*/ 193 w 203"/>
                  <a:gd name="T43" fmla="*/ 54 h 95"/>
                  <a:gd name="T44" fmla="*/ 184 w 203"/>
                  <a:gd name="T45" fmla="*/ 44 h 95"/>
                  <a:gd name="T46" fmla="*/ 174 w 203"/>
                  <a:gd name="T47" fmla="*/ 35 h 95"/>
                  <a:gd name="T48" fmla="*/ 165 w 203"/>
                  <a:gd name="T49" fmla="*/ 27 h 95"/>
                  <a:gd name="T50" fmla="*/ 156 w 203"/>
                  <a:gd name="T51" fmla="*/ 20 h 95"/>
                  <a:gd name="T52" fmla="*/ 144 w 203"/>
                  <a:gd name="T53" fmla="*/ 13 h 95"/>
                  <a:gd name="T54" fmla="*/ 132 w 203"/>
                  <a:gd name="T55" fmla="*/ 7 h 95"/>
                  <a:gd name="T56" fmla="*/ 117 w 203"/>
                  <a:gd name="T57" fmla="*/ 0 h 95"/>
                  <a:gd name="T58" fmla="*/ 90 w 203"/>
                  <a:gd name="T59" fmla="*/ 3 h 95"/>
                  <a:gd name="T60" fmla="*/ 69 w 203"/>
                  <a:gd name="T61" fmla="*/ 6 h 95"/>
                  <a:gd name="T62" fmla="*/ 56 w 203"/>
                  <a:gd name="T63" fmla="*/ 12 h 95"/>
                  <a:gd name="T64" fmla="*/ 44 w 203"/>
                  <a:gd name="T65" fmla="*/ 21 h 95"/>
                  <a:gd name="T66" fmla="*/ 34 w 203"/>
                  <a:gd name="T67" fmla="*/ 32 h 95"/>
                  <a:gd name="T68" fmla="*/ 25 w 203"/>
                  <a:gd name="T69" fmla="*/ 47 h 95"/>
                  <a:gd name="T70" fmla="*/ 14 w 203"/>
                  <a:gd name="T71" fmla="*/ 67 h 95"/>
                  <a:gd name="T72" fmla="*/ 0 w 203"/>
                  <a:gd name="T73" fmla="*/ 91 h 95"/>
                  <a:gd name="T74" fmla="*/ 4 w 203"/>
                  <a:gd name="T75" fmla="*/ 94 h 95"/>
                  <a:gd name="T76" fmla="*/ 8 w 203"/>
                  <a:gd name="T77" fmla="*/ 95 h 95"/>
                  <a:gd name="T78" fmla="*/ 13 w 203"/>
                  <a:gd name="T79" fmla="*/ 95 h 95"/>
                  <a:gd name="T80" fmla="*/ 19 w 203"/>
                  <a:gd name="T8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 h="95">
                    <a:moveTo>
                      <a:pt x="19" y="94"/>
                    </a:moveTo>
                    <a:lnTo>
                      <a:pt x="27" y="77"/>
                    </a:lnTo>
                    <a:lnTo>
                      <a:pt x="35" y="62"/>
                    </a:lnTo>
                    <a:lnTo>
                      <a:pt x="42" y="50"/>
                    </a:lnTo>
                    <a:lnTo>
                      <a:pt x="51" y="38"/>
                    </a:lnTo>
                    <a:lnTo>
                      <a:pt x="60" y="30"/>
                    </a:lnTo>
                    <a:lnTo>
                      <a:pt x="73" y="22"/>
                    </a:lnTo>
                    <a:lnTo>
                      <a:pt x="89" y="17"/>
                    </a:lnTo>
                    <a:lnTo>
                      <a:pt x="109" y="15"/>
                    </a:lnTo>
                    <a:lnTo>
                      <a:pt x="123" y="20"/>
                    </a:lnTo>
                    <a:lnTo>
                      <a:pt x="135" y="26"/>
                    </a:lnTo>
                    <a:lnTo>
                      <a:pt x="146" y="31"/>
                    </a:lnTo>
                    <a:lnTo>
                      <a:pt x="155" y="38"/>
                    </a:lnTo>
                    <a:lnTo>
                      <a:pt x="164" y="46"/>
                    </a:lnTo>
                    <a:lnTo>
                      <a:pt x="172" y="54"/>
                    </a:lnTo>
                    <a:lnTo>
                      <a:pt x="181" y="62"/>
                    </a:lnTo>
                    <a:lnTo>
                      <a:pt x="190" y="73"/>
                    </a:lnTo>
                    <a:lnTo>
                      <a:pt x="195" y="73"/>
                    </a:lnTo>
                    <a:lnTo>
                      <a:pt x="199" y="72"/>
                    </a:lnTo>
                    <a:lnTo>
                      <a:pt x="201" y="69"/>
                    </a:lnTo>
                    <a:lnTo>
                      <a:pt x="203" y="66"/>
                    </a:lnTo>
                    <a:lnTo>
                      <a:pt x="193" y="54"/>
                    </a:lnTo>
                    <a:lnTo>
                      <a:pt x="184" y="44"/>
                    </a:lnTo>
                    <a:lnTo>
                      <a:pt x="174" y="35"/>
                    </a:lnTo>
                    <a:lnTo>
                      <a:pt x="165" y="27"/>
                    </a:lnTo>
                    <a:lnTo>
                      <a:pt x="156" y="20"/>
                    </a:lnTo>
                    <a:lnTo>
                      <a:pt x="144" y="13"/>
                    </a:lnTo>
                    <a:lnTo>
                      <a:pt x="132" y="7"/>
                    </a:lnTo>
                    <a:lnTo>
                      <a:pt x="117" y="0"/>
                    </a:lnTo>
                    <a:lnTo>
                      <a:pt x="90" y="3"/>
                    </a:lnTo>
                    <a:lnTo>
                      <a:pt x="69" y="6"/>
                    </a:lnTo>
                    <a:lnTo>
                      <a:pt x="56" y="12"/>
                    </a:lnTo>
                    <a:lnTo>
                      <a:pt x="44" y="21"/>
                    </a:lnTo>
                    <a:lnTo>
                      <a:pt x="34" y="32"/>
                    </a:lnTo>
                    <a:lnTo>
                      <a:pt x="25" y="47"/>
                    </a:lnTo>
                    <a:lnTo>
                      <a:pt x="14" y="67"/>
                    </a:lnTo>
                    <a:lnTo>
                      <a:pt x="0" y="91"/>
                    </a:lnTo>
                    <a:lnTo>
                      <a:pt x="4" y="94"/>
                    </a:lnTo>
                    <a:lnTo>
                      <a:pt x="8" y="95"/>
                    </a:lnTo>
                    <a:lnTo>
                      <a:pt x="13" y="95"/>
                    </a:lnTo>
                    <a:lnTo>
                      <a:pt x="19" y="94"/>
                    </a:lnTo>
                    <a:close/>
                  </a:path>
                </a:pathLst>
              </a:custGeom>
              <a:solidFill>
                <a:srgbClr val="BF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1" name="Freeform 67"/>
              <p:cNvSpPr>
                <a:spLocks/>
              </p:cNvSpPr>
              <p:nvPr/>
            </p:nvSpPr>
            <p:spPr bwMode="auto">
              <a:xfrm>
                <a:off x="2678" y="3431"/>
                <a:ext cx="100" cy="47"/>
              </a:xfrm>
              <a:custGeom>
                <a:avLst/>
                <a:gdLst>
                  <a:gd name="T0" fmla="*/ 16 w 200"/>
                  <a:gd name="T1" fmla="*/ 93 h 94"/>
                  <a:gd name="T2" fmla="*/ 24 w 200"/>
                  <a:gd name="T3" fmla="*/ 76 h 94"/>
                  <a:gd name="T4" fmla="*/ 32 w 200"/>
                  <a:gd name="T5" fmla="*/ 61 h 94"/>
                  <a:gd name="T6" fmla="*/ 40 w 200"/>
                  <a:gd name="T7" fmla="*/ 48 h 94"/>
                  <a:gd name="T8" fmla="*/ 48 w 200"/>
                  <a:gd name="T9" fmla="*/ 37 h 94"/>
                  <a:gd name="T10" fmla="*/ 58 w 200"/>
                  <a:gd name="T11" fmla="*/ 28 h 94"/>
                  <a:gd name="T12" fmla="*/ 71 w 200"/>
                  <a:gd name="T13" fmla="*/ 20 h 94"/>
                  <a:gd name="T14" fmla="*/ 87 w 200"/>
                  <a:gd name="T15" fmla="*/ 15 h 94"/>
                  <a:gd name="T16" fmla="*/ 107 w 200"/>
                  <a:gd name="T17" fmla="*/ 13 h 94"/>
                  <a:gd name="T18" fmla="*/ 121 w 200"/>
                  <a:gd name="T19" fmla="*/ 19 h 94"/>
                  <a:gd name="T20" fmla="*/ 133 w 200"/>
                  <a:gd name="T21" fmla="*/ 23 h 94"/>
                  <a:gd name="T22" fmla="*/ 144 w 200"/>
                  <a:gd name="T23" fmla="*/ 30 h 94"/>
                  <a:gd name="T24" fmla="*/ 154 w 200"/>
                  <a:gd name="T25" fmla="*/ 36 h 94"/>
                  <a:gd name="T26" fmla="*/ 162 w 200"/>
                  <a:gd name="T27" fmla="*/ 44 h 94"/>
                  <a:gd name="T28" fmla="*/ 171 w 200"/>
                  <a:gd name="T29" fmla="*/ 52 h 94"/>
                  <a:gd name="T30" fmla="*/ 179 w 200"/>
                  <a:gd name="T31" fmla="*/ 60 h 94"/>
                  <a:gd name="T32" fmla="*/ 188 w 200"/>
                  <a:gd name="T33" fmla="*/ 71 h 94"/>
                  <a:gd name="T34" fmla="*/ 192 w 200"/>
                  <a:gd name="T35" fmla="*/ 71 h 94"/>
                  <a:gd name="T36" fmla="*/ 195 w 200"/>
                  <a:gd name="T37" fmla="*/ 70 h 94"/>
                  <a:gd name="T38" fmla="*/ 198 w 200"/>
                  <a:gd name="T39" fmla="*/ 67 h 94"/>
                  <a:gd name="T40" fmla="*/ 200 w 200"/>
                  <a:gd name="T41" fmla="*/ 65 h 94"/>
                  <a:gd name="T42" fmla="*/ 190 w 200"/>
                  <a:gd name="T43" fmla="*/ 53 h 94"/>
                  <a:gd name="T44" fmla="*/ 180 w 200"/>
                  <a:gd name="T45" fmla="*/ 44 h 94"/>
                  <a:gd name="T46" fmla="*/ 171 w 200"/>
                  <a:gd name="T47" fmla="*/ 35 h 94"/>
                  <a:gd name="T48" fmla="*/ 163 w 200"/>
                  <a:gd name="T49" fmla="*/ 27 h 94"/>
                  <a:gd name="T50" fmla="*/ 154 w 200"/>
                  <a:gd name="T51" fmla="*/ 20 h 94"/>
                  <a:gd name="T52" fmla="*/ 142 w 200"/>
                  <a:gd name="T53" fmla="*/ 13 h 94"/>
                  <a:gd name="T54" fmla="*/ 130 w 200"/>
                  <a:gd name="T55" fmla="*/ 7 h 94"/>
                  <a:gd name="T56" fmla="*/ 115 w 200"/>
                  <a:gd name="T57" fmla="*/ 0 h 94"/>
                  <a:gd name="T58" fmla="*/ 88 w 200"/>
                  <a:gd name="T59" fmla="*/ 3 h 94"/>
                  <a:gd name="T60" fmla="*/ 69 w 200"/>
                  <a:gd name="T61" fmla="*/ 7 h 94"/>
                  <a:gd name="T62" fmla="*/ 54 w 200"/>
                  <a:gd name="T63" fmla="*/ 13 h 94"/>
                  <a:gd name="T64" fmla="*/ 43 w 200"/>
                  <a:gd name="T65" fmla="*/ 21 h 94"/>
                  <a:gd name="T66" fmla="*/ 33 w 200"/>
                  <a:gd name="T67" fmla="*/ 31 h 94"/>
                  <a:gd name="T68" fmla="*/ 24 w 200"/>
                  <a:gd name="T69" fmla="*/ 46 h 94"/>
                  <a:gd name="T70" fmla="*/ 13 w 200"/>
                  <a:gd name="T71" fmla="*/ 66 h 94"/>
                  <a:gd name="T72" fmla="*/ 0 w 200"/>
                  <a:gd name="T73" fmla="*/ 90 h 94"/>
                  <a:gd name="T74" fmla="*/ 2 w 200"/>
                  <a:gd name="T75" fmla="*/ 91 h 94"/>
                  <a:gd name="T76" fmla="*/ 6 w 200"/>
                  <a:gd name="T77" fmla="*/ 93 h 94"/>
                  <a:gd name="T78" fmla="*/ 10 w 200"/>
                  <a:gd name="T79" fmla="*/ 94 h 94"/>
                  <a:gd name="T80" fmla="*/ 16 w 200"/>
                  <a:gd name="T81"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94">
                    <a:moveTo>
                      <a:pt x="16" y="93"/>
                    </a:moveTo>
                    <a:lnTo>
                      <a:pt x="24" y="76"/>
                    </a:lnTo>
                    <a:lnTo>
                      <a:pt x="32" y="61"/>
                    </a:lnTo>
                    <a:lnTo>
                      <a:pt x="40" y="48"/>
                    </a:lnTo>
                    <a:lnTo>
                      <a:pt x="48" y="37"/>
                    </a:lnTo>
                    <a:lnTo>
                      <a:pt x="58" y="28"/>
                    </a:lnTo>
                    <a:lnTo>
                      <a:pt x="71" y="20"/>
                    </a:lnTo>
                    <a:lnTo>
                      <a:pt x="87" y="15"/>
                    </a:lnTo>
                    <a:lnTo>
                      <a:pt x="107" y="13"/>
                    </a:lnTo>
                    <a:lnTo>
                      <a:pt x="121" y="19"/>
                    </a:lnTo>
                    <a:lnTo>
                      <a:pt x="133" y="23"/>
                    </a:lnTo>
                    <a:lnTo>
                      <a:pt x="144" y="30"/>
                    </a:lnTo>
                    <a:lnTo>
                      <a:pt x="154" y="36"/>
                    </a:lnTo>
                    <a:lnTo>
                      <a:pt x="162" y="44"/>
                    </a:lnTo>
                    <a:lnTo>
                      <a:pt x="171" y="52"/>
                    </a:lnTo>
                    <a:lnTo>
                      <a:pt x="179" y="60"/>
                    </a:lnTo>
                    <a:lnTo>
                      <a:pt x="188" y="71"/>
                    </a:lnTo>
                    <a:lnTo>
                      <a:pt x="192" y="71"/>
                    </a:lnTo>
                    <a:lnTo>
                      <a:pt x="195" y="70"/>
                    </a:lnTo>
                    <a:lnTo>
                      <a:pt x="198" y="67"/>
                    </a:lnTo>
                    <a:lnTo>
                      <a:pt x="200" y="65"/>
                    </a:lnTo>
                    <a:lnTo>
                      <a:pt x="190" y="53"/>
                    </a:lnTo>
                    <a:lnTo>
                      <a:pt x="180" y="44"/>
                    </a:lnTo>
                    <a:lnTo>
                      <a:pt x="171" y="35"/>
                    </a:lnTo>
                    <a:lnTo>
                      <a:pt x="163" y="27"/>
                    </a:lnTo>
                    <a:lnTo>
                      <a:pt x="154" y="20"/>
                    </a:lnTo>
                    <a:lnTo>
                      <a:pt x="142" y="13"/>
                    </a:lnTo>
                    <a:lnTo>
                      <a:pt x="130" y="7"/>
                    </a:lnTo>
                    <a:lnTo>
                      <a:pt x="115" y="0"/>
                    </a:lnTo>
                    <a:lnTo>
                      <a:pt x="88" y="3"/>
                    </a:lnTo>
                    <a:lnTo>
                      <a:pt x="69" y="7"/>
                    </a:lnTo>
                    <a:lnTo>
                      <a:pt x="54" y="13"/>
                    </a:lnTo>
                    <a:lnTo>
                      <a:pt x="43" y="21"/>
                    </a:lnTo>
                    <a:lnTo>
                      <a:pt x="33" y="31"/>
                    </a:lnTo>
                    <a:lnTo>
                      <a:pt x="24" y="46"/>
                    </a:lnTo>
                    <a:lnTo>
                      <a:pt x="13" y="66"/>
                    </a:lnTo>
                    <a:lnTo>
                      <a:pt x="0" y="90"/>
                    </a:lnTo>
                    <a:lnTo>
                      <a:pt x="2" y="91"/>
                    </a:lnTo>
                    <a:lnTo>
                      <a:pt x="6" y="93"/>
                    </a:lnTo>
                    <a:lnTo>
                      <a:pt x="10" y="94"/>
                    </a:lnTo>
                    <a:lnTo>
                      <a:pt x="16" y="93"/>
                    </a:lnTo>
                    <a:close/>
                  </a:path>
                </a:pathLst>
              </a:custGeom>
              <a:solidFill>
                <a:srgbClr val="CC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2" name="Freeform 68"/>
              <p:cNvSpPr>
                <a:spLocks/>
              </p:cNvSpPr>
              <p:nvPr/>
            </p:nvSpPr>
            <p:spPr bwMode="auto">
              <a:xfrm>
                <a:off x="2678" y="3432"/>
                <a:ext cx="99" cy="45"/>
              </a:xfrm>
              <a:custGeom>
                <a:avLst/>
                <a:gdLst>
                  <a:gd name="T0" fmla="*/ 13 w 198"/>
                  <a:gd name="T1" fmla="*/ 89 h 91"/>
                  <a:gd name="T2" fmla="*/ 22 w 198"/>
                  <a:gd name="T3" fmla="*/ 73 h 91"/>
                  <a:gd name="T4" fmla="*/ 30 w 198"/>
                  <a:gd name="T5" fmla="*/ 58 h 91"/>
                  <a:gd name="T6" fmla="*/ 38 w 198"/>
                  <a:gd name="T7" fmla="*/ 46 h 91"/>
                  <a:gd name="T8" fmla="*/ 47 w 198"/>
                  <a:gd name="T9" fmla="*/ 34 h 91"/>
                  <a:gd name="T10" fmla="*/ 57 w 198"/>
                  <a:gd name="T11" fmla="*/ 25 h 91"/>
                  <a:gd name="T12" fmla="*/ 70 w 198"/>
                  <a:gd name="T13" fmla="*/ 18 h 91"/>
                  <a:gd name="T14" fmla="*/ 86 w 198"/>
                  <a:gd name="T15" fmla="*/ 13 h 91"/>
                  <a:gd name="T16" fmla="*/ 106 w 198"/>
                  <a:gd name="T17" fmla="*/ 10 h 91"/>
                  <a:gd name="T18" fmla="*/ 120 w 198"/>
                  <a:gd name="T19" fmla="*/ 16 h 91"/>
                  <a:gd name="T20" fmla="*/ 132 w 198"/>
                  <a:gd name="T21" fmla="*/ 20 h 91"/>
                  <a:gd name="T22" fmla="*/ 144 w 198"/>
                  <a:gd name="T23" fmla="*/ 27 h 91"/>
                  <a:gd name="T24" fmla="*/ 153 w 198"/>
                  <a:gd name="T25" fmla="*/ 33 h 91"/>
                  <a:gd name="T26" fmla="*/ 162 w 198"/>
                  <a:gd name="T27" fmla="*/ 41 h 91"/>
                  <a:gd name="T28" fmla="*/ 170 w 198"/>
                  <a:gd name="T29" fmla="*/ 49 h 91"/>
                  <a:gd name="T30" fmla="*/ 179 w 198"/>
                  <a:gd name="T31" fmla="*/ 57 h 91"/>
                  <a:gd name="T32" fmla="*/ 189 w 198"/>
                  <a:gd name="T33" fmla="*/ 68 h 91"/>
                  <a:gd name="T34" fmla="*/ 191 w 198"/>
                  <a:gd name="T35" fmla="*/ 68 h 91"/>
                  <a:gd name="T36" fmla="*/ 193 w 198"/>
                  <a:gd name="T37" fmla="*/ 66 h 91"/>
                  <a:gd name="T38" fmla="*/ 196 w 198"/>
                  <a:gd name="T39" fmla="*/ 65 h 91"/>
                  <a:gd name="T40" fmla="*/ 198 w 198"/>
                  <a:gd name="T41" fmla="*/ 63 h 91"/>
                  <a:gd name="T42" fmla="*/ 187 w 198"/>
                  <a:gd name="T43" fmla="*/ 53 h 91"/>
                  <a:gd name="T44" fmla="*/ 178 w 198"/>
                  <a:gd name="T45" fmla="*/ 42 h 91"/>
                  <a:gd name="T46" fmla="*/ 170 w 198"/>
                  <a:gd name="T47" fmla="*/ 34 h 91"/>
                  <a:gd name="T48" fmla="*/ 161 w 198"/>
                  <a:gd name="T49" fmla="*/ 26 h 91"/>
                  <a:gd name="T50" fmla="*/ 153 w 198"/>
                  <a:gd name="T51" fmla="*/ 19 h 91"/>
                  <a:gd name="T52" fmla="*/ 141 w 198"/>
                  <a:gd name="T53" fmla="*/ 13 h 91"/>
                  <a:gd name="T54" fmla="*/ 130 w 198"/>
                  <a:gd name="T55" fmla="*/ 6 h 91"/>
                  <a:gd name="T56" fmla="*/ 114 w 198"/>
                  <a:gd name="T57" fmla="*/ 0 h 91"/>
                  <a:gd name="T58" fmla="*/ 87 w 198"/>
                  <a:gd name="T59" fmla="*/ 2 h 91"/>
                  <a:gd name="T60" fmla="*/ 68 w 198"/>
                  <a:gd name="T61" fmla="*/ 5 h 91"/>
                  <a:gd name="T62" fmla="*/ 54 w 198"/>
                  <a:gd name="T63" fmla="*/ 11 h 91"/>
                  <a:gd name="T64" fmla="*/ 42 w 198"/>
                  <a:gd name="T65" fmla="*/ 19 h 91"/>
                  <a:gd name="T66" fmla="*/ 33 w 198"/>
                  <a:gd name="T67" fmla="*/ 31 h 91"/>
                  <a:gd name="T68" fmla="*/ 24 w 198"/>
                  <a:gd name="T69" fmla="*/ 46 h 91"/>
                  <a:gd name="T70" fmla="*/ 13 w 198"/>
                  <a:gd name="T71" fmla="*/ 64 h 91"/>
                  <a:gd name="T72" fmla="*/ 0 w 198"/>
                  <a:gd name="T73" fmla="*/ 88 h 91"/>
                  <a:gd name="T74" fmla="*/ 2 w 198"/>
                  <a:gd name="T75" fmla="*/ 89 h 91"/>
                  <a:gd name="T76" fmla="*/ 5 w 198"/>
                  <a:gd name="T77" fmla="*/ 91 h 91"/>
                  <a:gd name="T78" fmla="*/ 9 w 198"/>
                  <a:gd name="T79" fmla="*/ 91 h 91"/>
                  <a:gd name="T80" fmla="*/ 13 w 198"/>
                  <a:gd name="T81"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8" h="91">
                    <a:moveTo>
                      <a:pt x="13" y="89"/>
                    </a:moveTo>
                    <a:lnTo>
                      <a:pt x="22" y="73"/>
                    </a:lnTo>
                    <a:lnTo>
                      <a:pt x="30" y="58"/>
                    </a:lnTo>
                    <a:lnTo>
                      <a:pt x="38" y="46"/>
                    </a:lnTo>
                    <a:lnTo>
                      <a:pt x="47" y="34"/>
                    </a:lnTo>
                    <a:lnTo>
                      <a:pt x="57" y="25"/>
                    </a:lnTo>
                    <a:lnTo>
                      <a:pt x="70" y="18"/>
                    </a:lnTo>
                    <a:lnTo>
                      <a:pt x="86" y="13"/>
                    </a:lnTo>
                    <a:lnTo>
                      <a:pt x="106" y="10"/>
                    </a:lnTo>
                    <a:lnTo>
                      <a:pt x="120" y="16"/>
                    </a:lnTo>
                    <a:lnTo>
                      <a:pt x="132" y="20"/>
                    </a:lnTo>
                    <a:lnTo>
                      <a:pt x="144" y="27"/>
                    </a:lnTo>
                    <a:lnTo>
                      <a:pt x="153" y="33"/>
                    </a:lnTo>
                    <a:lnTo>
                      <a:pt x="162" y="41"/>
                    </a:lnTo>
                    <a:lnTo>
                      <a:pt x="170" y="49"/>
                    </a:lnTo>
                    <a:lnTo>
                      <a:pt x="179" y="57"/>
                    </a:lnTo>
                    <a:lnTo>
                      <a:pt x="189" y="68"/>
                    </a:lnTo>
                    <a:lnTo>
                      <a:pt x="191" y="68"/>
                    </a:lnTo>
                    <a:lnTo>
                      <a:pt x="193" y="66"/>
                    </a:lnTo>
                    <a:lnTo>
                      <a:pt x="196" y="65"/>
                    </a:lnTo>
                    <a:lnTo>
                      <a:pt x="198" y="63"/>
                    </a:lnTo>
                    <a:lnTo>
                      <a:pt x="187" y="53"/>
                    </a:lnTo>
                    <a:lnTo>
                      <a:pt x="178" y="42"/>
                    </a:lnTo>
                    <a:lnTo>
                      <a:pt x="170" y="34"/>
                    </a:lnTo>
                    <a:lnTo>
                      <a:pt x="161" y="26"/>
                    </a:lnTo>
                    <a:lnTo>
                      <a:pt x="153" y="19"/>
                    </a:lnTo>
                    <a:lnTo>
                      <a:pt x="141" y="13"/>
                    </a:lnTo>
                    <a:lnTo>
                      <a:pt x="130" y="6"/>
                    </a:lnTo>
                    <a:lnTo>
                      <a:pt x="114" y="0"/>
                    </a:lnTo>
                    <a:lnTo>
                      <a:pt x="87" y="2"/>
                    </a:lnTo>
                    <a:lnTo>
                      <a:pt x="68" y="5"/>
                    </a:lnTo>
                    <a:lnTo>
                      <a:pt x="54" y="11"/>
                    </a:lnTo>
                    <a:lnTo>
                      <a:pt x="42" y="19"/>
                    </a:lnTo>
                    <a:lnTo>
                      <a:pt x="33" y="31"/>
                    </a:lnTo>
                    <a:lnTo>
                      <a:pt x="24" y="46"/>
                    </a:lnTo>
                    <a:lnTo>
                      <a:pt x="13" y="64"/>
                    </a:lnTo>
                    <a:lnTo>
                      <a:pt x="0" y="88"/>
                    </a:lnTo>
                    <a:lnTo>
                      <a:pt x="2" y="89"/>
                    </a:lnTo>
                    <a:lnTo>
                      <a:pt x="5" y="91"/>
                    </a:lnTo>
                    <a:lnTo>
                      <a:pt x="9" y="91"/>
                    </a:lnTo>
                    <a:lnTo>
                      <a:pt x="13" y="89"/>
                    </a:lnTo>
                    <a:close/>
                  </a:path>
                </a:pathLst>
              </a:custGeom>
              <a:solidFill>
                <a:srgbClr val="D8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3" name="Freeform 69"/>
              <p:cNvSpPr>
                <a:spLocks/>
              </p:cNvSpPr>
              <p:nvPr/>
            </p:nvSpPr>
            <p:spPr bwMode="auto">
              <a:xfrm>
                <a:off x="2679" y="3432"/>
                <a:ext cx="98" cy="45"/>
              </a:xfrm>
              <a:custGeom>
                <a:avLst/>
                <a:gdLst>
                  <a:gd name="T0" fmla="*/ 11 w 196"/>
                  <a:gd name="T1" fmla="*/ 88 h 88"/>
                  <a:gd name="T2" fmla="*/ 21 w 196"/>
                  <a:gd name="T3" fmla="*/ 72 h 88"/>
                  <a:gd name="T4" fmla="*/ 27 w 196"/>
                  <a:gd name="T5" fmla="*/ 57 h 88"/>
                  <a:gd name="T6" fmla="*/ 36 w 196"/>
                  <a:gd name="T7" fmla="*/ 43 h 88"/>
                  <a:gd name="T8" fmla="*/ 45 w 196"/>
                  <a:gd name="T9" fmla="*/ 32 h 88"/>
                  <a:gd name="T10" fmla="*/ 55 w 196"/>
                  <a:gd name="T11" fmla="*/ 23 h 88"/>
                  <a:gd name="T12" fmla="*/ 68 w 196"/>
                  <a:gd name="T13" fmla="*/ 16 h 88"/>
                  <a:gd name="T14" fmla="*/ 84 w 196"/>
                  <a:gd name="T15" fmla="*/ 11 h 88"/>
                  <a:gd name="T16" fmla="*/ 105 w 196"/>
                  <a:gd name="T17" fmla="*/ 8 h 88"/>
                  <a:gd name="T18" fmla="*/ 120 w 196"/>
                  <a:gd name="T19" fmla="*/ 12 h 88"/>
                  <a:gd name="T20" fmla="*/ 132 w 196"/>
                  <a:gd name="T21" fmla="*/ 18 h 88"/>
                  <a:gd name="T22" fmla="*/ 143 w 196"/>
                  <a:gd name="T23" fmla="*/ 24 h 88"/>
                  <a:gd name="T24" fmla="*/ 153 w 196"/>
                  <a:gd name="T25" fmla="*/ 31 h 88"/>
                  <a:gd name="T26" fmla="*/ 161 w 196"/>
                  <a:gd name="T27" fmla="*/ 39 h 88"/>
                  <a:gd name="T28" fmla="*/ 170 w 196"/>
                  <a:gd name="T29" fmla="*/ 47 h 88"/>
                  <a:gd name="T30" fmla="*/ 178 w 196"/>
                  <a:gd name="T31" fmla="*/ 55 h 88"/>
                  <a:gd name="T32" fmla="*/ 188 w 196"/>
                  <a:gd name="T33" fmla="*/ 65 h 88"/>
                  <a:gd name="T34" fmla="*/ 190 w 196"/>
                  <a:gd name="T35" fmla="*/ 65 h 88"/>
                  <a:gd name="T36" fmla="*/ 192 w 196"/>
                  <a:gd name="T37" fmla="*/ 64 h 88"/>
                  <a:gd name="T38" fmla="*/ 193 w 196"/>
                  <a:gd name="T39" fmla="*/ 63 h 88"/>
                  <a:gd name="T40" fmla="*/ 196 w 196"/>
                  <a:gd name="T41" fmla="*/ 61 h 88"/>
                  <a:gd name="T42" fmla="*/ 185 w 196"/>
                  <a:gd name="T43" fmla="*/ 50 h 88"/>
                  <a:gd name="T44" fmla="*/ 176 w 196"/>
                  <a:gd name="T45" fmla="*/ 41 h 88"/>
                  <a:gd name="T46" fmla="*/ 168 w 196"/>
                  <a:gd name="T47" fmla="*/ 33 h 88"/>
                  <a:gd name="T48" fmla="*/ 160 w 196"/>
                  <a:gd name="T49" fmla="*/ 26 h 88"/>
                  <a:gd name="T50" fmla="*/ 151 w 196"/>
                  <a:gd name="T51" fmla="*/ 19 h 88"/>
                  <a:gd name="T52" fmla="*/ 140 w 196"/>
                  <a:gd name="T53" fmla="*/ 13 h 88"/>
                  <a:gd name="T54" fmla="*/ 128 w 196"/>
                  <a:gd name="T55" fmla="*/ 7 h 88"/>
                  <a:gd name="T56" fmla="*/ 113 w 196"/>
                  <a:gd name="T57" fmla="*/ 0 h 88"/>
                  <a:gd name="T58" fmla="*/ 87 w 196"/>
                  <a:gd name="T59" fmla="*/ 2 h 88"/>
                  <a:gd name="T60" fmla="*/ 68 w 196"/>
                  <a:gd name="T61" fmla="*/ 5 h 88"/>
                  <a:gd name="T62" fmla="*/ 54 w 196"/>
                  <a:gd name="T63" fmla="*/ 11 h 88"/>
                  <a:gd name="T64" fmla="*/ 42 w 196"/>
                  <a:gd name="T65" fmla="*/ 19 h 88"/>
                  <a:gd name="T66" fmla="*/ 34 w 196"/>
                  <a:gd name="T67" fmla="*/ 30 h 88"/>
                  <a:gd name="T68" fmla="*/ 25 w 196"/>
                  <a:gd name="T69" fmla="*/ 45 h 88"/>
                  <a:gd name="T70" fmla="*/ 14 w 196"/>
                  <a:gd name="T71" fmla="*/ 63 h 88"/>
                  <a:gd name="T72" fmla="*/ 0 w 196"/>
                  <a:gd name="T73" fmla="*/ 87 h 88"/>
                  <a:gd name="T74" fmla="*/ 2 w 196"/>
                  <a:gd name="T75" fmla="*/ 88 h 88"/>
                  <a:gd name="T76" fmla="*/ 6 w 196"/>
                  <a:gd name="T77" fmla="*/ 88 h 88"/>
                  <a:gd name="T78" fmla="*/ 8 w 196"/>
                  <a:gd name="T79" fmla="*/ 88 h 88"/>
                  <a:gd name="T80" fmla="*/ 11 w 196"/>
                  <a:gd name="T8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88">
                    <a:moveTo>
                      <a:pt x="11" y="88"/>
                    </a:moveTo>
                    <a:lnTo>
                      <a:pt x="21" y="72"/>
                    </a:lnTo>
                    <a:lnTo>
                      <a:pt x="27" y="57"/>
                    </a:lnTo>
                    <a:lnTo>
                      <a:pt x="36" y="43"/>
                    </a:lnTo>
                    <a:lnTo>
                      <a:pt x="45" y="32"/>
                    </a:lnTo>
                    <a:lnTo>
                      <a:pt x="55" y="23"/>
                    </a:lnTo>
                    <a:lnTo>
                      <a:pt x="68" y="16"/>
                    </a:lnTo>
                    <a:lnTo>
                      <a:pt x="84" y="11"/>
                    </a:lnTo>
                    <a:lnTo>
                      <a:pt x="105" y="8"/>
                    </a:lnTo>
                    <a:lnTo>
                      <a:pt x="120" y="12"/>
                    </a:lnTo>
                    <a:lnTo>
                      <a:pt x="132" y="18"/>
                    </a:lnTo>
                    <a:lnTo>
                      <a:pt x="143" y="24"/>
                    </a:lnTo>
                    <a:lnTo>
                      <a:pt x="153" y="31"/>
                    </a:lnTo>
                    <a:lnTo>
                      <a:pt x="161" y="39"/>
                    </a:lnTo>
                    <a:lnTo>
                      <a:pt x="170" y="47"/>
                    </a:lnTo>
                    <a:lnTo>
                      <a:pt x="178" y="55"/>
                    </a:lnTo>
                    <a:lnTo>
                      <a:pt x="188" y="65"/>
                    </a:lnTo>
                    <a:lnTo>
                      <a:pt x="190" y="65"/>
                    </a:lnTo>
                    <a:lnTo>
                      <a:pt x="192" y="64"/>
                    </a:lnTo>
                    <a:lnTo>
                      <a:pt x="193" y="63"/>
                    </a:lnTo>
                    <a:lnTo>
                      <a:pt x="196" y="61"/>
                    </a:lnTo>
                    <a:lnTo>
                      <a:pt x="185" y="50"/>
                    </a:lnTo>
                    <a:lnTo>
                      <a:pt x="176" y="41"/>
                    </a:lnTo>
                    <a:lnTo>
                      <a:pt x="168" y="33"/>
                    </a:lnTo>
                    <a:lnTo>
                      <a:pt x="160" y="26"/>
                    </a:lnTo>
                    <a:lnTo>
                      <a:pt x="151" y="19"/>
                    </a:lnTo>
                    <a:lnTo>
                      <a:pt x="140" y="13"/>
                    </a:lnTo>
                    <a:lnTo>
                      <a:pt x="128" y="7"/>
                    </a:lnTo>
                    <a:lnTo>
                      <a:pt x="113" y="0"/>
                    </a:lnTo>
                    <a:lnTo>
                      <a:pt x="87" y="2"/>
                    </a:lnTo>
                    <a:lnTo>
                      <a:pt x="68" y="5"/>
                    </a:lnTo>
                    <a:lnTo>
                      <a:pt x="54" y="11"/>
                    </a:lnTo>
                    <a:lnTo>
                      <a:pt x="42" y="19"/>
                    </a:lnTo>
                    <a:lnTo>
                      <a:pt x="34" y="30"/>
                    </a:lnTo>
                    <a:lnTo>
                      <a:pt x="25" y="45"/>
                    </a:lnTo>
                    <a:lnTo>
                      <a:pt x="14" y="63"/>
                    </a:lnTo>
                    <a:lnTo>
                      <a:pt x="0" y="87"/>
                    </a:lnTo>
                    <a:lnTo>
                      <a:pt x="2" y="88"/>
                    </a:lnTo>
                    <a:lnTo>
                      <a:pt x="6" y="88"/>
                    </a:lnTo>
                    <a:lnTo>
                      <a:pt x="8" y="88"/>
                    </a:lnTo>
                    <a:lnTo>
                      <a:pt x="11" y="88"/>
                    </a:lnTo>
                    <a:close/>
                  </a:path>
                </a:pathLst>
              </a:custGeom>
              <a:solidFill>
                <a:srgbClr val="E5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4" name="Freeform 70"/>
              <p:cNvSpPr>
                <a:spLocks/>
              </p:cNvSpPr>
              <p:nvPr/>
            </p:nvSpPr>
            <p:spPr bwMode="auto">
              <a:xfrm>
                <a:off x="2679" y="3433"/>
                <a:ext cx="97" cy="44"/>
              </a:xfrm>
              <a:custGeom>
                <a:avLst/>
                <a:gdLst>
                  <a:gd name="T0" fmla="*/ 9 w 194"/>
                  <a:gd name="T1" fmla="*/ 86 h 87"/>
                  <a:gd name="T2" fmla="*/ 18 w 194"/>
                  <a:gd name="T3" fmla="*/ 70 h 87"/>
                  <a:gd name="T4" fmla="*/ 26 w 194"/>
                  <a:gd name="T5" fmla="*/ 55 h 87"/>
                  <a:gd name="T6" fmla="*/ 35 w 194"/>
                  <a:gd name="T7" fmla="*/ 42 h 87"/>
                  <a:gd name="T8" fmla="*/ 43 w 194"/>
                  <a:gd name="T9" fmla="*/ 31 h 87"/>
                  <a:gd name="T10" fmla="*/ 53 w 194"/>
                  <a:gd name="T11" fmla="*/ 22 h 87"/>
                  <a:gd name="T12" fmla="*/ 67 w 194"/>
                  <a:gd name="T13" fmla="*/ 15 h 87"/>
                  <a:gd name="T14" fmla="*/ 82 w 194"/>
                  <a:gd name="T15" fmla="*/ 9 h 87"/>
                  <a:gd name="T16" fmla="*/ 103 w 194"/>
                  <a:gd name="T17" fmla="*/ 7 h 87"/>
                  <a:gd name="T18" fmla="*/ 118 w 194"/>
                  <a:gd name="T19" fmla="*/ 11 h 87"/>
                  <a:gd name="T20" fmla="*/ 130 w 194"/>
                  <a:gd name="T21" fmla="*/ 17 h 87"/>
                  <a:gd name="T22" fmla="*/ 142 w 194"/>
                  <a:gd name="T23" fmla="*/ 23 h 87"/>
                  <a:gd name="T24" fmla="*/ 152 w 194"/>
                  <a:gd name="T25" fmla="*/ 30 h 87"/>
                  <a:gd name="T26" fmla="*/ 160 w 194"/>
                  <a:gd name="T27" fmla="*/ 37 h 87"/>
                  <a:gd name="T28" fmla="*/ 169 w 194"/>
                  <a:gd name="T29" fmla="*/ 45 h 87"/>
                  <a:gd name="T30" fmla="*/ 177 w 194"/>
                  <a:gd name="T31" fmla="*/ 53 h 87"/>
                  <a:gd name="T32" fmla="*/ 187 w 194"/>
                  <a:gd name="T33" fmla="*/ 63 h 87"/>
                  <a:gd name="T34" fmla="*/ 189 w 194"/>
                  <a:gd name="T35" fmla="*/ 63 h 87"/>
                  <a:gd name="T36" fmla="*/ 190 w 194"/>
                  <a:gd name="T37" fmla="*/ 62 h 87"/>
                  <a:gd name="T38" fmla="*/ 192 w 194"/>
                  <a:gd name="T39" fmla="*/ 61 h 87"/>
                  <a:gd name="T40" fmla="*/ 194 w 194"/>
                  <a:gd name="T41" fmla="*/ 60 h 87"/>
                  <a:gd name="T42" fmla="*/ 183 w 194"/>
                  <a:gd name="T43" fmla="*/ 51 h 87"/>
                  <a:gd name="T44" fmla="*/ 174 w 194"/>
                  <a:gd name="T45" fmla="*/ 41 h 87"/>
                  <a:gd name="T46" fmla="*/ 166 w 194"/>
                  <a:gd name="T47" fmla="*/ 33 h 87"/>
                  <a:gd name="T48" fmla="*/ 159 w 194"/>
                  <a:gd name="T49" fmla="*/ 26 h 87"/>
                  <a:gd name="T50" fmla="*/ 150 w 194"/>
                  <a:gd name="T51" fmla="*/ 21 h 87"/>
                  <a:gd name="T52" fmla="*/ 141 w 194"/>
                  <a:gd name="T53" fmla="*/ 14 h 87"/>
                  <a:gd name="T54" fmla="*/ 128 w 194"/>
                  <a:gd name="T55" fmla="*/ 7 h 87"/>
                  <a:gd name="T56" fmla="*/ 112 w 194"/>
                  <a:gd name="T57" fmla="*/ 0 h 87"/>
                  <a:gd name="T58" fmla="*/ 86 w 194"/>
                  <a:gd name="T59" fmla="*/ 2 h 87"/>
                  <a:gd name="T60" fmla="*/ 67 w 194"/>
                  <a:gd name="T61" fmla="*/ 7 h 87"/>
                  <a:gd name="T62" fmla="*/ 53 w 194"/>
                  <a:gd name="T63" fmla="*/ 11 h 87"/>
                  <a:gd name="T64" fmla="*/ 43 w 194"/>
                  <a:gd name="T65" fmla="*/ 19 h 87"/>
                  <a:gd name="T66" fmla="*/ 35 w 194"/>
                  <a:gd name="T67" fmla="*/ 30 h 87"/>
                  <a:gd name="T68" fmla="*/ 25 w 194"/>
                  <a:gd name="T69" fmla="*/ 44 h 87"/>
                  <a:gd name="T70" fmla="*/ 15 w 194"/>
                  <a:gd name="T71" fmla="*/ 63 h 87"/>
                  <a:gd name="T72" fmla="*/ 0 w 194"/>
                  <a:gd name="T73" fmla="*/ 86 h 87"/>
                  <a:gd name="T74" fmla="*/ 2 w 194"/>
                  <a:gd name="T75" fmla="*/ 87 h 87"/>
                  <a:gd name="T76" fmla="*/ 5 w 194"/>
                  <a:gd name="T77" fmla="*/ 87 h 87"/>
                  <a:gd name="T78" fmla="*/ 7 w 194"/>
                  <a:gd name="T79" fmla="*/ 87 h 87"/>
                  <a:gd name="T80" fmla="*/ 9 w 194"/>
                  <a:gd name="T81"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4" h="87">
                    <a:moveTo>
                      <a:pt x="9" y="86"/>
                    </a:moveTo>
                    <a:lnTo>
                      <a:pt x="18" y="70"/>
                    </a:lnTo>
                    <a:lnTo>
                      <a:pt x="26" y="55"/>
                    </a:lnTo>
                    <a:lnTo>
                      <a:pt x="35" y="42"/>
                    </a:lnTo>
                    <a:lnTo>
                      <a:pt x="43" y="31"/>
                    </a:lnTo>
                    <a:lnTo>
                      <a:pt x="53" y="22"/>
                    </a:lnTo>
                    <a:lnTo>
                      <a:pt x="67" y="15"/>
                    </a:lnTo>
                    <a:lnTo>
                      <a:pt x="82" y="9"/>
                    </a:lnTo>
                    <a:lnTo>
                      <a:pt x="103" y="7"/>
                    </a:lnTo>
                    <a:lnTo>
                      <a:pt x="118" y="11"/>
                    </a:lnTo>
                    <a:lnTo>
                      <a:pt x="130" y="17"/>
                    </a:lnTo>
                    <a:lnTo>
                      <a:pt x="142" y="23"/>
                    </a:lnTo>
                    <a:lnTo>
                      <a:pt x="152" y="30"/>
                    </a:lnTo>
                    <a:lnTo>
                      <a:pt x="160" y="37"/>
                    </a:lnTo>
                    <a:lnTo>
                      <a:pt x="169" y="45"/>
                    </a:lnTo>
                    <a:lnTo>
                      <a:pt x="177" y="53"/>
                    </a:lnTo>
                    <a:lnTo>
                      <a:pt x="187" y="63"/>
                    </a:lnTo>
                    <a:lnTo>
                      <a:pt x="189" y="63"/>
                    </a:lnTo>
                    <a:lnTo>
                      <a:pt x="190" y="62"/>
                    </a:lnTo>
                    <a:lnTo>
                      <a:pt x="192" y="61"/>
                    </a:lnTo>
                    <a:lnTo>
                      <a:pt x="194" y="60"/>
                    </a:lnTo>
                    <a:lnTo>
                      <a:pt x="183" y="51"/>
                    </a:lnTo>
                    <a:lnTo>
                      <a:pt x="174" y="41"/>
                    </a:lnTo>
                    <a:lnTo>
                      <a:pt x="166" y="33"/>
                    </a:lnTo>
                    <a:lnTo>
                      <a:pt x="159" y="26"/>
                    </a:lnTo>
                    <a:lnTo>
                      <a:pt x="150" y="21"/>
                    </a:lnTo>
                    <a:lnTo>
                      <a:pt x="141" y="14"/>
                    </a:lnTo>
                    <a:lnTo>
                      <a:pt x="128" y="7"/>
                    </a:lnTo>
                    <a:lnTo>
                      <a:pt x="112" y="0"/>
                    </a:lnTo>
                    <a:lnTo>
                      <a:pt x="86" y="2"/>
                    </a:lnTo>
                    <a:lnTo>
                      <a:pt x="67" y="7"/>
                    </a:lnTo>
                    <a:lnTo>
                      <a:pt x="53" y="11"/>
                    </a:lnTo>
                    <a:lnTo>
                      <a:pt x="43" y="19"/>
                    </a:lnTo>
                    <a:lnTo>
                      <a:pt x="35" y="30"/>
                    </a:lnTo>
                    <a:lnTo>
                      <a:pt x="25" y="44"/>
                    </a:lnTo>
                    <a:lnTo>
                      <a:pt x="15" y="63"/>
                    </a:lnTo>
                    <a:lnTo>
                      <a:pt x="0" y="86"/>
                    </a:lnTo>
                    <a:lnTo>
                      <a:pt x="2" y="87"/>
                    </a:lnTo>
                    <a:lnTo>
                      <a:pt x="5" y="87"/>
                    </a:lnTo>
                    <a:lnTo>
                      <a:pt x="7" y="87"/>
                    </a:lnTo>
                    <a:lnTo>
                      <a:pt x="9" y="86"/>
                    </a:lnTo>
                    <a:close/>
                  </a:path>
                </a:pathLst>
              </a:custGeom>
              <a:solidFill>
                <a:srgbClr val="F2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5" name="Freeform 71"/>
              <p:cNvSpPr>
                <a:spLocks/>
              </p:cNvSpPr>
              <p:nvPr/>
            </p:nvSpPr>
            <p:spPr bwMode="auto">
              <a:xfrm>
                <a:off x="2679" y="3433"/>
                <a:ext cx="96" cy="44"/>
              </a:xfrm>
              <a:custGeom>
                <a:avLst/>
                <a:gdLst>
                  <a:gd name="T0" fmla="*/ 9 w 191"/>
                  <a:gd name="T1" fmla="*/ 85 h 86"/>
                  <a:gd name="T2" fmla="*/ 17 w 191"/>
                  <a:gd name="T3" fmla="*/ 69 h 86"/>
                  <a:gd name="T4" fmla="*/ 25 w 191"/>
                  <a:gd name="T5" fmla="*/ 54 h 86"/>
                  <a:gd name="T6" fmla="*/ 33 w 191"/>
                  <a:gd name="T7" fmla="*/ 40 h 86"/>
                  <a:gd name="T8" fmla="*/ 43 w 191"/>
                  <a:gd name="T9" fmla="*/ 29 h 86"/>
                  <a:gd name="T10" fmla="*/ 53 w 191"/>
                  <a:gd name="T11" fmla="*/ 20 h 86"/>
                  <a:gd name="T12" fmla="*/ 66 w 191"/>
                  <a:gd name="T13" fmla="*/ 13 h 86"/>
                  <a:gd name="T14" fmla="*/ 82 w 191"/>
                  <a:gd name="T15" fmla="*/ 7 h 86"/>
                  <a:gd name="T16" fmla="*/ 103 w 191"/>
                  <a:gd name="T17" fmla="*/ 5 h 86"/>
                  <a:gd name="T18" fmla="*/ 118 w 191"/>
                  <a:gd name="T19" fmla="*/ 9 h 86"/>
                  <a:gd name="T20" fmla="*/ 131 w 191"/>
                  <a:gd name="T21" fmla="*/ 14 h 86"/>
                  <a:gd name="T22" fmla="*/ 143 w 191"/>
                  <a:gd name="T23" fmla="*/ 20 h 86"/>
                  <a:gd name="T24" fmla="*/ 153 w 191"/>
                  <a:gd name="T25" fmla="*/ 26 h 86"/>
                  <a:gd name="T26" fmla="*/ 161 w 191"/>
                  <a:gd name="T27" fmla="*/ 33 h 86"/>
                  <a:gd name="T28" fmla="*/ 171 w 191"/>
                  <a:gd name="T29" fmla="*/ 41 h 86"/>
                  <a:gd name="T30" fmla="*/ 180 w 191"/>
                  <a:gd name="T31" fmla="*/ 51 h 86"/>
                  <a:gd name="T32" fmla="*/ 189 w 191"/>
                  <a:gd name="T33" fmla="*/ 61 h 86"/>
                  <a:gd name="T34" fmla="*/ 191 w 191"/>
                  <a:gd name="T35" fmla="*/ 59 h 86"/>
                  <a:gd name="T36" fmla="*/ 181 w 191"/>
                  <a:gd name="T37" fmla="*/ 50 h 86"/>
                  <a:gd name="T38" fmla="*/ 173 w 191"/>
                  <a:gd name="T39" fmla="*/ 41 h 86"/>
                  <a:gd name="T40" fmla="*/ 166 w 191"/>
                  <a:gd name="T41" fmla="*/ 35 h 86"/>
                  <a:gd name="T42" fmla="*/ 158 w 191"/>
                  <a:gd name="T43" fmla="*/ 28 h 86"/>
                  <a:gd name="T44" fmla="*/ 150 w 191"/>
                  <a:gd name="T45" fmla="*/ 21 h 86"/>
                  <a:gd name="T46" fmla="*/ 139 w 191"/>
                  <a:gd name="T47" fmla="*/ 14 h 86"/>
                  <a:gd name="T48" fmla="*/ 128 w 191"/>
                  <a:gd name="T49" fmla="*/ 7 h 86"/>
                  <a:gd name="T50" fmla="*/ 112 w 191"/>
                  <a:gd name="T51" fmla="*/ 0 h 86"/>
                  <a:gd name="T52" fmla="*/ 86 w 191"/>
                  <a:gd name="T53" fmla="*/ 2 h 86"/>
                  <a:gd name="T54" fmla="*/ 68 w 191"/>
                  <a:gd name="T55" fmla="*/ 7 h 86"/>
                  <a:gd name="T56" fmla="*/ 54 w 191"/>
                  <a:gd name="T57" fmla="*/ 11 h 86"/>
                  <a:gd name="T58" fmla="*/ 44 w 191"/>
                  <a:gd name="T59" fmla="*/ 18 h 86"/>
                  <a:gd name="T60" fmla="*/ 35 w 191"/>
                  <a:gd name="T61" fmla="*/ 30 h 86"/>
                  <a:gd name="T62" fmla="*/ 25 w 191"/>
                  <a:gd name="T63" fmla="*/ 44 h 86"/>
                  <a:gd name="T64" fmla="*/ 15 w 191"/>
                  <a:gd name="T65" fmla="*/ 62 h 86"/>
                  <a:gd name="T66" fmla="*/ 0 w 191"/>
                  <a:gd name="T67" fmla="*/ 86 h 86"/>
                  <a:gd name="T68" fmla="*/ 9 w 191"/>
                  <a:gd name="T69"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86">
                    <a:moveTo>
                      <a:pt x="9" y="85"/>
                    </a:moveTo>
                    <a:lnTo>
                      <a:pt x="17" y="69"/>
                    </a:lnTo>
                    <a:lnTo>
                      <a:pt x="25" y="54"/>
                    </a:lnTo>
                    <a:lnTo>
                      <a:pt x="33" y="40"/>
                    </a:lnTo>
                    <a:lnTo>
                      <a:pt x="43" y="29"/>
                    </a:lnTo>
                    <a:lnTo>
                      <a:pt x="53" y="20"/>
                    </a:lnTo>
                    <a:lnTo>
                      <a:pt x="66" y="13"/>
                    </a:lnTo>
                    <a:lnTo>
                      <a:pt x="82" y="7"/>
                    </a:lnTo>
                    <a:lnTo>
                      <a:pt x="103" y="5"/>
                    </a:lnTo>
                    <a:lnTo>
                      <a:pt x="118" y="9"/>
                    </a:lnTo>
                    <a:lnTo>
                      <a:pt x="131" y="14"/>
                    </a:lnTo>
                    <a:lnTo>
                      <a:pt x="143" y="20"/>
                    </a:lnTo>
                    <a:lnTo>
                      <a:pt x="153" y="26"/>
                    </a:lnTo>
                    <a:lnTo>
                      <a:pt x="161" y="33"/>
                    </a:lnTo>
                    <a:lnTo>
                      <a:pt x="171" y="41"/>
                    </a:lnTo>
                    <a:lnTo>
                      <a:pt x="180" y="51"/>
                    </a:lnTo>
                    <a:lnTo>
                      <a:pt x="189" y="61"/>
                    </a:lnTo>
                    <a:lnTo>
                      <a:pt x="191" y="59"/>
                    </a:lnTo>
                    <a:lnTo>
                      <a:pt x="181" y="50"/>
                    </a:lnTo>
                    <a:lnTo>
                      <a:pt x="173" y="41"/>
                    </a:lnTo>
                    <a:lnTo>
                      <a:pt x="166" y="35"/>
                    </a:lnTo>
                    <a:lnTo>
                      <a:pt x="158" y="28"/>
                    </a:lnTo>
                    <a:lnTo>
                      <a:pt x="150" y="21"/>
                    </a:lnTo>
                    <a:lnTo>
                      <a:pt x="139" y="14"/>
                    </a:lnTo>
                    <a:lnTo>
                      <a:pt x="128" y="7"/>
                    </a:lnTo>
                    <a:lnTo>
                      <a:pt x="112" y="0"/>
                    </a:lnTo>
                    <a:lnTo>
                      <a:pt x="86" y="2"/>
                    </a:lnTo>
                    <a:lnTo>
                      <a:pt x="68" y="7"/>
                    </a:lnTo>
                    <a:lnTo>
                      <a:pt x="54" y="11"/>
                    </a:lnTo>
                    <a:lnTo>
                      <a:pt x="44" y="18"/>
                    </a:lnTo>
                    <a:lnTo>
                      <a:pt x="35" y="30"/>
                    </a:lnTo>
                    <a:lnTo>
                      <a:pt x="25" y="44"/>
                    </a:lnTo>
                    <a:lnTo>
                      <a:pt x="15" y="62"/>
                    </a:lnTo>
                    <a:lnTo>
                      <a:pt x="0" y="86"/>
                    </a:lnTo>
                    <a:lnTo>
                      <a:pt x="9" y="85"/>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6" name="Freeform 72"/>
              <p:cNvSpPr>
                <a:spLocks/>
              </p:cNvSpPr>
              <p:nvPr/>
            </p:nvSpPr>
            <p:spPr bwMode="auto">
              <a:xfrm>
                <a:off x="2684" y="3478"/>
                <a:ext cx="106" cy="52"/>
              </a:xfrm>
              <a:custGeom>
                <a:avLst/>
                <a:gdLst>
                  <a:gd name="T0" fmla="*/ 26 w 212"/>
                  <a:gd name="T1" fmla="*/ 100 h 102"/>
                  <a:gd name="T2" fmla="*/ 34 w 212"/>
                  <a:gd name="T3" fmla="*/ 84 h 102"/>
                  <a:gd name="T4" fmla="*/ 41 w 212"/>
                  <a:gd name="T5" fmla="*/ 69 h 102"/>
                  <a:gd name="T6" fmla="*/ 49 w 212"/>
                  <a:gd name="T7" fmla="*/ 55 h 102"/>
                  <a:gd name="T8" fmla="*/ 57 w 212"/>
                  <a:gd name="T9" fmla="*/ 45 h 102"/>
                  <a:gd name="T10" fmla="*/ 66 w 212"/>
                  <a:gd name="T11" fmla="*/ 36 h 102"/>
                  <a:gd name="T12" fmla="*/ 79 w 212"/>
                  <a:gd name="T13" fmla="*/ 29 h 102"/>
                  <a:gd name="T14" fmla="*/ 94 w 212"/>
                  <a:gd name="T15" fmla="*/ 24 h 102"/>
                  <a:gd name="T16" fmla="*/ 114 w 212"/>
                  <a:gd name="T17" fmla="*/ 22 h 102"/>
                  <a:gd name="T18" fmla="*/ 127 w 212"/>
                  <a:gd name="T19" fmla="*/ 28 h 102"/>
                  <a:gd name="T20" fmla="*/ 137 w 212"/>
                  <a:gd name="T21" fmla="*/ 34 h 102"/>
                  <a:gd name="T22" fmla="*/ 148 w 212"/>
                  <a:gd name="T23" fmla="*/ 40 h 102"/>
                  <a:gd name="T24" fmla="*/ 157 w 212"/>
                  <a:gd name="T25" fmla="*/ 47 h 102"/>
                  <a:gd name="T26" fmla="*/ 165 w 212"/>
                  <a:gd name="T27" fmla="*/ 55 h 102"/>
                  <a:gd name="T28" fmla="*/ 174 w 212"/>
                  <a:gd name="T29" fmla="*/ 63 h 102"/>
                  <a:gd name="T30" fmla="*/ 182 w 212"/>
                  <a:gd name="T31" fmla="*/ 71 h 102"/>
                  <a:gd name="T32" fmla="*/ 193 w 212"/>
                  <a:gd name="T33" fmla="*/ 82 h 102"/>
                  <a:gd name="T34" fmla="*/ 200 w 212"/>
                  <a:gd name="T35" fmla="*/ 82 h 102"/>
                  <a:gd name="T36" fmla="*/ 205 w 212"/>
                  <a:gd name="T37" fmla="*/ 79 h 102"/>
                  <a:gd name="T38" fmla="*/ 209 w 212"/>
                  <a:gd name="T39" fmla="*/ 76 h 102"/>
                  <a:gd name="T40" fmla="*/ 212 w 212"/>
                  <a:gd name="T41" fmla="*/ 70 h 102"/>
                  <a:gd name="T42" fmla="*/ 201 w 212"/>
                  <a:gd name="T43" fmla="*/ 56 h 102"/>
                  <a:gd name="T44" fmla="*/ 190 w 212"/>
                  <a:gd name="T45" fmla="*/ 45 h 102"/>
                  <a:gd name="T46" fmla="*/ 180 w 212"/>
                  <a:gd name="T47" fmla="*/ 34 h 102"/>
                  <a:gd name="T48" fmla="*/ 171 w 212"/>
                  <a:gd name="T49" fmla="*/ 25 h 102"/>
                  <a:gd name="T50" fmla="*/ 159 w 212"/>
                  <a:gd name="T51" fmla="*/ 18 h 102"/>
                  <a:gd name="T52" fmla="*/ 148 w 212"/>
                  <a:gd name="T53" fmla="*/ 11 h 102"/>
                  <a:gd name="T54" fmla="*/ 135 w 212"/>
                  <a:gd name="T55" fmla="*/ 6 h 102"/>
                  <a:gd name="T56" fmla="*/ 121 w 212"/>
                  <a:gd name="T57" fmla="*/ 0 h 102"/>
                  <a:gd name="T58" fmla="*/ 94 w 212"/>
                  <a:gd name="T59" fmla="*/ 2 h 102"/>
                  <a:gd name="T60" fmla="*/ 72 w 212"/>
                  <a:gd name="T61" fmla="*/ 6 h 102"/>
                  <a:gd name="T62" fmla="*/ 55 w 212"/>
                  <a:gd name="T63" fmla="*/ 11 h 102"/>
                  <a:gd name="T64" fmla="*/ 44 w 212"/>
                  <a:gd name="T65" fmla="*/ 21 h 102"/>
                  <a:gd name="T66" fmla="*/ 34 w 212"/>
                  <a:gd name="T67" fmla="*/ 33 h 102"/>
                  <a:gd name="T68" fmla="*/ 23 w 212"/>
                  <a:gd name="T69" fmla="*/ 48 h 102"/>
                  <a:gd name="T70" fmla="*/ 13 w 212"/>
                  <a:gd name="T71" fmla="*/ 69 h 102"/>
                  <a:gd name="T72" fmla="*/ 0 w 212"/>
                  <a:gd name="T73" fmla="*/ 93 h 102"/>
                  <a:gd name="T74" fmla="*/ 4 w 212"/>
                  <a:gd name="T75" fmla="*/ 98 h 102"/>
                  <a:gd name="T76" fmla="*/ 9 w 212"/>
                  <a:gd name="T77" fmla="*/ 101 h 102"/>
                  <a:gd name="T78" fmla="*/ 16 w 212"/>
                  <a:gd name="T79" fmla="*/ 102 h 102"/>
                  <a:gd name="T80" fmla="*/ 26 w 212"/>
                  <a:gd name="T81"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2" h="102">
                    <a:moveTo>
                      <a:pt x="26" y="100"/>
                    </a:moveTo>
                    <a:lnTo>
                      <a:pt x="34" y="84"/>
                    </a:lnTo>
                    <a:lnTo>
                      <a:pt x="41" y="69"/>
                    </a:lnTo>
                    <a:lnTo>
                      <a:pt x="49" y="55"/>
                    </a:lnTo>
                    <a:lnTo>
                      <a:pt x="57" y="45"/>
                    </a:lnTo>
                    <a:lnTo>
                      <a:pt x="66" y="36"/>
                    </a:lnTo>
                    <a:lnTo>
                      <a:pt x="79" y="29"/>
                    </a:lnTo>
                    <a:lnTo>
                      <a:pt x="94" y="24"/>
                    </a:lnTo>
                    <a:lnTo>
                      <a:pt x="114" y="22"/>
                    </a:lnTo>
                    <a:lnTo>
                      <a:pt x="127" y="28"/>
                    </a:lnTo>
                    <a:lnTo>
                      <a:pt x="137" y="34"/>
                    </a:lnTo>
                    <a:lnTo>
                      <a:pt x="148" y="40"/>
                    </a:lnTo>
                    <a:lnTo>
                      <a:pt x="157" y="47"/>
                    </a:lnTo>
                    <a:lnTo>
                      <a:pt x="165" y="55"/>
                    </a:lnTo>
                    <a:lnTo>
                      <a:pt x="174" y="63"/>
                    </a:lnTo>
                    <a:lnTo>
                      <a:pt x="182" y="71"/>
                    </a:lnTo>
                    <a:lnTo>
                      <a:pt x="193" y="82"/>
                    </a:lnTo>
                    <a:lnTo>
                      <a:pt x="200" y="82"/>
                    </a:lnTo>
                    <a:lnTo>
                      <a:pt x="205" y="79"/>
                    </a:lnTo>
                    <a:lnTo>
                      <a:pt x="209" y="76"/>
                    </a:lnTo>
                    <a:lnTo>
                      <a:pt x="212" y="70"/>
                    </a:lnTo>
                    <a:lnTo>
                      <a:pt x="201" y="56"/>
                    </a:lnTo>
                    <a:lnTo>
                      <a:pt x="190" y="45"/>
                    </a:lnTo>
                    <a:lnTo>
                      <a:pt x="180" y="34"/>
                    </a:lnTo>
                    <a:lnTo>
                      <a:pt x="171" y="25"/>
                    </a:lnTo>
                    <a:lnTo>
                      <a:pt x="159" y="18"/>
                    </a:lnTo>
                    <a:lnTo>
                      <a:pt x="148" y="11"/>
                    </a:lnTo>
                    <a:lnTo>
                      <a:pt x="135" y="6"/>
                    </a:lnTo>
                    <a:lnTo>
                      <a:pt x="121" y="0"/>
                    </a:lnTo>
                    <a:lnTo>
                      <a:pt x="94" y="2"/>
                    </a:lnTo>
                    <a:lnTo>
                      <a:pt x="72" y="6"/>
                    </a:lnTo>
                    <a:lnTo>
                      <a:pt x="55" y="11"/>
                    </a:lnTo>
                    <a:lnTo>
                      <a:pt x="44" y="21"/>
                    </a:lnTo>
                    <a:lnTo>
                      <a:pt x="34" y="33"/>
                    </a:lnTo>
                    <a:lnTo>
                      <a:pt x="23" y="48"/>
                    </a:lnTo>
                    <a:lnTo>
                      <a:pt x="13" y="69"/>
                    </a:lnTo>
                    <a:lnTo>
                      <a:pt x="0" y="93"/>
                    </a:lnTo>
                    <a:lnTo>
                      <a:pt x="4" y="98"/>
                    </a:lnTo>
                    <a:lnTo>
                      <a:pt x="9" y="101"/>
                    </a:lnTo>
                    <a:lnTo>
                      <a:pt x="16" y="102"/>
                    </a:lnTo>
                    <a:lnTo>
                      <a:pt x="26" y="100"/>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7" name="Freeform 73"/>
              <p:cNvSpPr>
                <a:spLocks/>
              </p:cNvSpPr>
              <p:nvPr/>
            </p:nvSpPr>
            <p:spPr bwMode="auto">
              <a:xfrm>
                <a:off x="2685" y="3479"/>
                <a:ext cx="105" cy="50"/>
              </a:xfrm>
              <a:custGeom>
                <a:avLst/>
                <a:gdLst>
                  <a:gd name="T0" fmla="*/ 23 w 210"/>
                  <a:gd name="T1" fmla="*/ 98 h 100"/>
                  <a:gd name="T2" fmla="*/ 31 w 210"/>
                  <a:gd name="T3" fmla="*/ 82 h 100"/>
                  <a:gd name="T4" fmla="*/ 40 w 210"/>
                  <a:gd name="T5" fmla="*/ 67 h 100"/>
                  <a:gd name="T6" fmla="*/ 46 w 210"/>
                  <a:gd name="T7" fmla="*/ 54 h 100"/>
                  <a:gd name="T8" fmla="*/ 54 w 210"/>
                  <a:gd name="T9" fmla="*/ 43 h 100"/>
                  <a:gd name="T10" fmla="*/ 64 w 210"/>
                  <a:gd name="T11" fmla="*/ 33 h 100"/>
                  <a:gd name="T12" fmla="*/ 76 w 210"/>
                  <a:gd name="T13" fmla="*/ 27 h 100"/>
                  <a:gd name="T14" fmla="*/ 93 w 210"/>
                  <a:gd name="T15" fmla="*/ 22 h 100"/>
                  <a:gd name="T16" fmla="*/ 112 w 210"/>
                  <a:gd name="T17" fmla="*/ 20 h 100"/>
                  <a:gd name="T18" fmla="*/ 125 w 210"/>
                  <a:gd name="T19" fmla="*/ 25 h 100"/>
                  <a:gd name="T20" fmla="*/ 136 w 210"/>
                  <a:gd name="T21" fmla="*/ 32 h 100"/>
                  <a:gd name="T22" fmla="*/ 147 w 210"/>
                  <a:gd name="T23" fmla="*/ 38 h 100"/>
                  <a:gd name="T24" fmla="*/ 156 w 210"/>
                  <a:gd name="T25" fmla="*/ 45 h 100"/>
                  <a:gd name="T26" fmla="*/ 164 w 210"/>
                  <a:gd name="T27" fmla="*/ 53 h 100"/>
                  <a:gd name="T28" fmla="*/ 173 w 210"/>
                  <a:gd name="T29" fmla="*/ 61 h 100"/>
                  <a:gd name="T30" fmla="*/ 181 w 210"/>
                  <a:gd name="T31" fmla="*/ 69 h 100"/>
                  <a:gd name="T32" fmla="*/ 192 w 210"/>
                  <a:gd name="T33" fmla="*/ 80 h 100"/>
                  <a:gd name="T34" fmla="*/ 199 w 210"/>
                  <a:gd name="T35" fmla="*/ 80 h 100"/>
                  <a:gd name="T36" fmla="*/ 203 w 210"/>
                  <a:gd name="T37" fmla="*/ 77 h 100"/>
                  <a:gd name="T38" fmla="*/ 208 w 210"/>
                  <a:gd name="T39" fmla="*/ 74 h 100"/>
                  <a:gd name="T40" fmla="*/ 210 w 210"/>
                  <a:gd name="T41" fmla="*/ 69 h 100"/>
                  <a:gd name="T42" fmla="*/ 199 w 210"/>
                  <a:gd name="T43" fmla="*/ 57 h 100"/>
                  <a:gd name="T44" fmla="*/ 188 w 210"/>
                  <a:gd name="T45" fmla="*/ 45 h 100"/>
                  <a:gd name="T46" fmla="*/ 179 w 210"/>
                  <a:gd name="T47" fmla="*/ 35 h 100"/>
                  <a:gd name="T48" fmla="*/ 169 w 210"/>
                  <a:gd name="T49" fmla="*/ 25 h 100"/>
                  <a:gd name="T50" fmla="*/ 158 w 210"/>
                  <a:gd name="T51" fmla="*/ 18 h 100"/>
                  <a:gd name="T52" fmla="*/ 148 w 210"/>
                  <a:gd name="T53" fmla="*/ 12 h 100"/>
                  <a:gd name="T54" fmla="*/ 135 w 210"/>
                  <a:gd name="T55" fmla="*/ 6 h 100"/>
                  <a:gd name="T56" fmla="*/ 120 w 210"/>
                  <a:gd name="T57" fmla="*/ 0 h 100"/>
                  <a:gd name="T58" fmla="*/ 93 w 210"/>
                  <a:gd name="T59" fmla="*/ 2 h 100"/>
                  <a:gd name="T60" fmla="*/ 72 w 210"/>
                  <a:gd name="T61" fmla="*/ 6 h 100"/>
                  <a:gd name="T62" fmla="*/ 56 w 210"/>
                  <a:gd name="T63" fmla="*/ 12 h 100"/>
                  <a:gd name="T64" fmla="*/ 44 w 210"/>
                  <a:gd name="T65" fmla="*/ 21 h 100"/>
                  <a:gd name="T66" fmla="*/ 34 w 210"/>
                  <a:gd name="T67" fmla="*/ 32 h 100"/>
                  <a:gd name="T68" fmla="*/ 25 w 210"/>
                  <a:gd name="T69" fmla="*/ 48 h 100"/>
                  <a:gd name="T70" fmla="*/ 14 w 210"/>
                  <a:gd name="T71" fmla="*/ 68 h 100"/>
                  <a:gd name="T72" fmla="*/ 0 w 210"/>
                  <a:gd name="T73" fmla="*/ 92 h 100"/>
                  <a:gd name="T74" fmla="*/ 4 w 210"/>
                  <a:gd name="T75" fmla="*/ 97 h 100"/>
                  <a:gd name="T76" fmla="*/ 10 w 210"/>
                  <a:gd name="T77" fmla="*/ 99 h 100"/>
                  <a:gd name="T78" fmla="*/ 15 w 210"/>
                  <a:gd name="T79" fmla="*/ 100 h 100"/>
                  <a:gd name="T80" fmla="*/ 23 w 210"/>
                  <a:gd name="T81"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0" h="100">
                    <a:moveTo>
                      <a:pt x="23" y="98"/>
                    </a:moveTo>
                    <a:lnTo>
                      <a:pt x="31" y="82"/>
                    </a:lnTo>
                    <a:lnTo>
                      <a:pt x="40" y="67"/>
                    </a:lnTo>
                    <a:lnTo>
                      <a:pt x="46" y="54"/>
                    </a:lnTo>
                    <a:lnTo>
                      <a:pt x="54" y="43"/>
                    </a:lnTo>
                    <a:lnTo>
                      <a:pt x="64" y="33"/>
                    </a:lnTo>
                    <a:lnTo>
                      <a:pt x="76" y="27"/>
                    </a:lnTo>
                    <a:lnTo>
                      <a:pt x="93" y="22"/>
                    </a:lnTo>
                    <a:lnTo>
                      <a:pt x="112" y="20"/>
                    </a:lnTo>
                    <a:lnTo>
                      <a:pt x="125" y="25"/>
                    </a:lnTo>
                    <a:lnTo>
                      <a:pt x="136" y="32"/>
                    </a:lnTo>
                    <a:lnTo>
                      <a:pt x="147" y="38"/>
                    </a:lnTo>
                    <a:lnTo>
                      <a:pt x="156" y="45"/>
                    </a:lnTo>
                    <a:lnTo>
                      <a:pt x="164" y="53"/>
                    </a:lnTo>
                    <a:lnTo>
                      <a:pt x="173" y="61"/>
                    </a:lnTo>
                    <a:lnTo>
                      <a:pt x="181" y="69"/>
                    </a:lnTo>
                    <a:lnTo>
                      <a:pt x="192" y="80"/>
                    </a:lnTo>
                    <a:lnTo>
                      <a:pt x="199" y="80"/>
                    </a:lnTo>
                    <a:lnTo>
                      <a:pt x="203" y="77"/>
                    </a:lnTo>
                    <a:lnTo>
                      <a:pt x="208" y="74"/>
                    </a:lnTo>
                    <a:lnTo>
                      <a:pt x="210" y="69"/>
                    </a:lnTo>
                    <a:lnTo>
                      <a:pt x="199" y="57"/>
                    </a:lnTo>
                    <a:lnTo>
                      <a:pt x="188" y="45"/>
                    </a:lnTo>
                    <a:lnTo>
                      <a:pt x="179" y="35"/>
                    </a:lnTo>
                    <a:lnTo>
                      <a:pt x="169" y="25"/>
                    </a:lnTo>
                    <a:lnTo>
                      <a:pt x="158" y="18"/>
                    </a:lnTo>
                    <a:lnTo>
                      <a:pt x="148" y="12"/>
                    </a:lnTo>
                    <a:lnTo>
                      <a:pt x="135" y="6"/>
                    </a:lnTo>
                    <a:lnTo>
                      <a:pt x="120" y="0"/>
                    </a:lnTo>
                    <a:lnTo>
                      <a:pt x="93" y="2"/>
                    </a:lnTo>
                    <a:lnTo>
                      <a:pt x="72" y="6"/>
                    </a:lnTo>
                    <a:lnTo>
                      <a:pt x="56" y="12"/>
                    </a:lnTo>
                    <a:lnTo>
                      <a:pt x="44" y="21"/>
                    </a:lnTo>
                    <a:lnTo>
                      <a:pt x="34" y="32"/>
                    </a:lnTo>
                    <a:lnTo>
                      <a:pt x="25" y="48"/>
                    </a:lnTo>
                    <a:lnTo>
                      <a:pt x="14" y="68"/>
                    </a:lnTo>
                    <a:lnTo>
                      <a:pt x="0" y="92"/>
                    </a:lnTo>
                    <a:lnTo>
                      <a:pt x="4" y="97"/>
                    </a:lnTo>
                    <a:lnTo>
                      <a:pt x="10" y="99"/>
                    </a:lnTo>
                    <a:lnTo>
                      <a:pt x="15" y="100"/>
                    </a:lnTo>
                    <a:lnTo>
                      <a:pt x="23" y="98"/>
                    </a:lnTo>
                    <a:close/>
                  </a:path>
                </a:pathLst>
              </a:custGeom>
              <a:solidFill>
                <a:srgbClr val="995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8" name="Freeform 74"/>
              <p:cNvSpPr>
                <a:spLocks/>
              </p:cNvSpPr>
              <p:nvPr/>
            </p:nvSpPr>
            <p:spPr bwMode="auto">
              <a:xfrm>
                <a:off x="2685" y="3480"/>
                <a:ext cx="103" cy="49"/>
              </a:xfrm>
              <a:custGeom>
                <a:avLst/>
                <a:gdLst>
                  <a:gd name="T0" fmla="*/ 21 w 207"/>
                  <a:gd name="T1" fmla="*/ 97 h 99"/>
                  <a:gd name="T2" fmla="*/ 30 w 207"/>
                  <a:gd name="T3" fmla="*/ 81 h 99"/>
                  <a:gd name="T4" fmla="*/ 37 w 207"/>
                  <a:gd name="T5" fmla="*/ 66 h 99"/>
                  <a:gd name="T6" fmla="*/ 45 w 207"/>
                  <a:gd name="T7" fmla="*/ 53 h 99"/>
                  <a:gd name="T8" fmla="*/ 53 w 207"/>
                  <a:gd name="T9" fmla="*/ 42 h 99"/>
                  <a:gd name="T10" fmla="*/ 63 w 207"/>
                  <a:gd name="T11" fmla="*/ 32 h 99"/>
                  <a:gd name="T12" fmla="*/ 75 w 207"/>
                  <a:gd name="T13" fmla="*/ 26 h 99"/>
                  <a:gd name="T14" fmla="*/ 92 w 207"/>
                  <a:gd name="T15" fmla="*/ 21 h 99"/>
                  <a:gd name="T16" fmla="*/ 111 w 207"/>
                  <a:gd name="T17" fmla="*/ 19 h 99"/>
                  <a:gd name="T18" fmla="*/ 124 w 207"/>
                  <a:gd name="T19" fmla="*/ 24 h 99"/>
                  <a:gd name="T20" fmla="*/ 135 w 207"/>
                  <a:gd name="T21" fmla="*/ 30 h 99"/>
                  <a:gd name="T22" fmla="*/ 146 w 207"/>
                  <a:gd name="T23" fmla="*/ 37 h 99"/>
                  <a:gd name="T24" fmla="*/ 155 w 207"/>
                  <a:gd name="T25" fmla="*/ 43 h 99"/>
                  <a:gd name="T26" fmla="*/ 164 w 207"/>
                  <a:gd name="T27" fmla="*/ 51 h 99"/>
                  <a:gd name="T28" fmla="*/ 172 w 207"/>
                  <a:gd name="T29" fmla="*/ 59 h 99"/>
                  <a:gd name="T30" fmla="*/ 181 w 207"/>
                  <a:gd name="T31" fmla="*/ 67 h 99"/>
                  <a:gd name="T32" fmla="*/ 191 w 207"/>
                  <a:gd name="T33" fmla="*/ 77 h 99"/>
                  <a:gd name="T34" fmla="*/ 196 w 207"/>
                  <a:gd name="T35" fmla="*/ 77 h 99"/>
                  <a:gd name="T36" fmla="*/ 201 w 207"/>
                  <a:gd name="T37" fmla="*/ 76 h 99"/>
                  <a:gd name="T38" fmla="*/ 204 w 207"/>
                  <a:gd name="T39" fmla="*/ 73 h 99"/>
                  <a:gd name="T40" fmla="*/ 207 w 207"/>
                  <a:gd name="T41" fmla="*/ 68 h 99"/>
                  <a:gd name="T42" fmla="*/ 196 w 207"/>
                  <a:gd name="T43" fmla="*/ 56 h 99"/>
                  <a:gd name="T44" fmla="*/ 187 w 207"/>
                  <a:gd name="T45" fmla="*/ 45 h 99"/>
                  <a:gd name="T46" fmla="*/ 177 w 207"/>
                  <a:gd name="T47" fmla="*/ 35 h 99"/>
                  <a:gd name="T48" fmla="*/ 168 w 207"/>
                  <a:gd name="T49" fmla="*/ 27 h 99"/>
                  <a:gd name="T50" fmla="*/ 157 w 207"/>
                  <a:gd name="T51" fmla="*/ 19 h 99"/>
                  <a:gd name="T52" fmla="*/ 146 w 207"/>
                  <a:gd name="T53" fmla="*/ 12 h 99"/>
                  <a:gd name="T54" fmla="*/ 133 w 207"/>
                  <a:gd name="T55" fmla="*/ 6 h 99"/>
                  <a:gd name="T56" fmla="*/ 118 w 207"/>
                  <a:gd name="T57" fmla="*/ 0 h 99"/>
                  <a:gd name="T58" fmla="*/ 90 w 207"/>
                  <a:gd name="T59" fmla="*/ 2 h 99"/>
                  <a:gd name="T60" fmla="*/ 71 w 207"/>
                  <a:gd name="T61" fmla="*/ 6 h 99"/>
                  <a:gd name="T62" fmla="*/ 55 w 207"/>
                  <a:gd name="T63" fmla="*/ 12 h 99"/>
                  <a:gd name="T64" fmla="*/ 43 w 207"/>
                  <a:gd name="T65" fmla="*/ 21 h 99"/>
                  <a:gd name="T66" fmla="*/ 34 w 207"/>
                  <a:gd name="T67" fmla="*/ 32 h 99"/>
                  <a:gd name="T68" fmla="*/ 25 w 207"/>
                  <a:gd name="T69" fmla="*/ 49 h 99"/>
                  <a:gd name="T70" fmla="*/ 13 w 207"/>
                  <a:gd name="T71" fmla="*/ 68 h 99"/>
                  <a:gd name="T72" fmla="*/ 0 w 207"/>
                  <a:gd name="T73" fmla="*/ 92 h 99"/>
                  <a:gd name="T74" fmla="*/ 4 w 207"/>
                  <a:gd name="T75" fmla="*/ 96 h 99"/>
                  <a:gd name="T76" fmla="*/ 9 w 207"/>
                  <a:gd name="T77" fmla="*/ 98 h 99"/>
                  <a:gd name="T78" fmla="*/ 14 w 207"/>
                  <a:gd name="T79" fmla="*/ 99 h 99"/>
                  <a:gd name="T80" fmla="*/ 21 w 207"/>
                  <a:gd name="T81" fmla="*/ 9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7" h="99">
                    <a:moveTo>
                      <a:pt x="21" y="97"/>
                    </a:moveTo>
                    <a:lnTo>
                      <a:pt x="30" y="81"/>
                    </a:lnTo>
                    <a:lnTo>
                      <a:pt x="37" y="66"/>
                    </a:lnTo>
                    <a:lnTo>
                      <a:pt x="45" y="53"/>
                    </a:lnTo>
                    <a:lnTo>
                      <a:pt x="53" y="42"/>
                    </a:lnTo>
                    <a:lnTo>
                      <a:pt x="63" y="32"/>
                    </a:lnTo>
                    <a:lnTo>
                      <a:pt x="75" y="26"/>
                    </a:lnTo>
                    <a:lnTo>
                      <a:pt x="92" y="21"/>
                    </a:lnTo>
                    <a:lnTo>
                      <a:pt x="111" y="19"/>
                    </a:lnTo>
                    <a:lnTo>
                      <a:pt x="124" y="24"/>
                    </a:lnTo>
                    <a:lnTo>
                      <a:pt x="135" y="30"/>
                    </a:lnTo>
                    <a:lnTo>
                      <a:pt x="146" y="37"/>
                    </a:lnTo>
                    <a:lnTo>
                      <a:pt x="155" y="43"/>
                    </a:lnTo>
                    <a:lnTo>
                      <a:pt x="164" y="51"/>
                    </a:lnTo>
                    <a:lnTo>
                      <a:pt x="172" y="59"/>
                    </a:lnTo>
                    <a:lnTo>
                      <a:pt x="181" y="67"/>
                    </a:lnTo>
                    <a:lnTo>
                      <a:pt x="191" y="77"/>
                    </a:lnTo>
                    <a:lnTo>
                      <a:pt x="196" y="77"/>
                    </a:lnTo>
                    <a:lnTo>
                      <a:pt x="201" y="76"/>
                    </a:lnTo>
                    <a:lnTo>
                      <a:pt x="204" y="73"/>
                    </a:lnTo>
                    <a:lnTo>
                      <a:pt x="207" y="68"/>
                    </a:lnTo>
                    <a:lnTo>
                      <a:pt x="196" y="56"/>
                    </a:lnTo>
                    <a:lnTo>
                      <a:pt x="187" y="45"/>
                    </a:lnTo>
                    <a:lnTo>
                      <a:pt x="177" y="35"/>
                    </a:lnTo>
                    <a:lnTo>
                      <a:pt x="168" y="27"/>
                    </a:lnTo>
                    <a:lnTo>
                      <a:pt x="157" y="19"/>
                    </a:lnTo>
                    <a:lnTo>
                      <a:pt x="146" y="12"/>
                    </a:lnTo>
                    <a:lnTo>
                      <a:pt x="133" y="6"/>
                    </a:lnTo>
                    <a:lnTo>
                      <a:pt x="118" y="0"/>
                    </a:lnTo>
                    <a:lnTo>
                      <a:pt x="90" y="2"/>
                    </a:lnTo>
                    <a:lnTo>
                      <a:pt x="71" y="6"/>
                    </a:lnTo>
                    <a:lnTo>
                      <a:pt x="55" y="12"/>
                    </a:lnTo>
                    <a:lnTo>
                      <a:pt x="43" y="21"/>
                    </a:lnTo>
                    <a:lnTo>
                      <a:pt x="34" y="32"/>
                    </a:lnTo>
                    <a:lnTo>
                      <a:pt x="25" y="49"/>
                    </a:lnTo>
                    <a:lnTo>
                      <a:pt x="13" y="68"/>
                    </a:lnTo>
                    <a:lnTo>
                      <a:pt x="0" y="92"/>
                    </a:lnTo>
                    <a:lnTo>
                      <a:pt x="4" y="96"/>
                    </a:lnTo>
                    <a:lnTo>
                      <a:pt x="9" y="98"/>
                    </a:lnTo>
                    <a:lnTo>
                      <a:pt x="14" y="99"/>
                    </a:lnTo>
                    <a:lnTo>
                      <a:pt x="21" y="97"/>
                    </a:lnTo>
                    <a:close/>
                  </a:path>
                </a:pathLst>
              </a:custGeom>
              <a:solidFill>
                <a:srgbClr val="A56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79" name="Freeform 75"/>
              <p:cNvSpPr>
                <a:spLocks/>
              </p:cNvSpPr>
              <p:nvPr/>
            </p:nvSpPr>
            <p:spPr bwMode="auto">
              <a:xfrm>
                <a:off x="2686" y="3480"/>
                <a:ext cx="102" cy="49"/>
              </a:xfrm>
              <a:custGeom>
                <a:avLst/>
                <a:gdLst>
                  <a:gd name="T0" fmla="*/ 18 w 204"/>
                  <a:gd name="T1" fmla="*/ 95 h 97"/>
                  <a:gd name="T2" fmla="*/ 27 w 204"/>
                  <a:gd name="T3" fmla="*/ 79 h 97"/>
                  <a:gd name="T4" fmla="*/ 34 w 204"/>
                  <a:gd name="T5" fmla="*/ 64 h 97"/>
                  <a:gd name="T6" fmla="*/ 42 w 204"/>
                  <a:gd name="T7" fmla="*/ 51 h 97"/>
                  <a:gd name="T8" fmla="*/ 50 w 204"/>
                  <a:gd name="T9" fmla="*/ 40 h 97"/>
                  <a:gd name="T10" fmla="*/ 61 w 204"/>
                  <a:gd name="T11" fmla="*/ 30 h 97"/>
                  <a:gd name="T12" fmla="*/ 73 w 204"/>
                  <a:gd name="T13" fmla="*/ 23 h 97"/>
                  <a:gd name="T14" fmla="*/ 90 w 204"/>
                  <a:gd name="T15" fmla="*/ 19 h 97"/>
                  <a:gd name="T16" fmla="*/ 109 w 204"/>
                  <a:gd name="T17" fmla="*/ 16 h 97"/>
                  <a:gd name="T18" fmla="*/ 123 w 204"/>
                  <a:gd name="T19" fmla="*/ 22 h 97"/>
                  <a:gd name="T20" fmla="*/ 134 w 204"/>
                  <a:gd name="T21" fmla="*/ 28 h 97"/>
                  <a:gd name="T22" fmla="*/ 145 w 204"/>
                  <a:gd name="T23" fmla="*/ 35 h 97"/>
                  <a:gd name="T24" fmla="*/ 154 w 204"/>
                  <a:gd name="T25" fmla="*/ 41 h 97"/>
                  <a:gd name="T26" fmla="*/ 162 w 204"/>
                  <a:gd name="T27" fmla="*/ 49 h 97"/>
                  <a:gd name="T28" fmla="*/ 171 w 204"/>
                  <a:gd name="T29" fmla="*/ 57 h 97"/>
                  <a:gd name="T30" fmla="*/ 179 w 204"/>
                  <a:gd name="T31" fmla="*/ 65 h 97"/>
                  <a:gd name="T32" fmla="*/ 190 w 204"/>
                  <a:gd name="T33" fmla="*/ 75 h 97"/>
                  <a:gd name="T34" fmla="*/ 194 w 204"/>
                  <a:gd name="T35" fmla="*/ 75 h 97"/>
                  <a:gd name="T36" fmla="*/ 199 w 204"/>
                  <a:gd name="T37" fmla="*/ 73 h 97"/>
                  <a:gd name="T38" fmla="*/ 201 w 204"/>
                  <a:gd name="T39" fmla="*/ 71 h 97"/>
                  <a:gd name="T40" fmla="*/ 204 w 204"/>
                  <a:gd name="T41" fmla="*/ 66 h 97"/>
                  <a:gd name="T42" fmla="*/ 193 w 204"/>
                  <a:gd name="T43" fmla="*/ 55 h 97"/>
                  <a:gd name="T44" fmla="*/ 184 w 204"/>
                  <a:gd name="T45" fmla="*/ 44 h 97"/>
                  <a:gd name="T46" fmla="*/ 175 w 204"/>
                  <a:gd name="T47" fmla="*/ 35 h 97"/>
                  <a:gd name="T48" fmla="*/ 166 w 204"/>
                  <a:gd name="T49" fmla="*/ 27 h 97"/>
                  <a:gd name="T50" fmla="*/ 155 w 204"/>
                  <a:gd name="T51" fmla="*/ 20 h 97"/>
                  <a:gd name="T52" fmla="*/ 144 w 204"/>
                  <a:gd name="T53" fmla="*/ 13 h 97"/>
                  <a:gd name="T54" fmla="*/ 131 w 204"/>
                  <a:gd name="T55" fmla="*/ 6 h 97"/>
                  <a:gd name="T56" fmla="*/ 116 w 204"/>
                  <a:gd name="T57" fmla="*/ 0 h 97"/>
                  <a:gd name="T58" fmla="*/ 90 w 204"/>
                  <a:gd name="T59" fmla="*/ 3 h 97"/>
                  <a:gd name="T60" fmla="*/ 69 w 204"/>
                  <a:gd name="T61" fmla="*/ 6 h 97"/>
                  <a:gd name="T62" fmla="*/ 54 w 204"/>
                  <a:gd name="T63" fmla="*/ 12 h 97"/>
                  <a:gd name="T64" fmla="*/ 42 w 204"/>
                  <a:gd name="T65" fmla="*/ 20 h 97"/>
                  <a:gd name="T66" fmla="*/ 33 w 204"/>
                  <a:gd name="T67" fmla="*/ 33 h 97"/>
                  <a:gd name="T68" fmla="*/ 24 w 204"/>
                  <a:gd name="T69" fmla="*/ 48 h 97"/>
                  <a:gd name="T70" fmla="*/ 12 w 204"/>
                  <a:gd name="T71" fmla="*/ 67 h 97"/>
                  <a:gd name="T72" fmla="*/ 0 w 204"/>
                  <a:gd name="T73" fmla="*/ 91 h 97"/>
                  <a:gd name="T74" fmla="*/ 3 w 204"/>
                  <a:gd name="T75" fmla="*/ 94 h 97"/>
                  <a:gd name="T76" fmla="*/ 7 w 204"/>
                  <a:gd name="T77" fmla="*/ 96 h 97"/>
                  <a:gd name="T78" fmla="*/ 12 w 204"/>
                  <a:gd name="T79" fmla="*/ 97 h 97"/>
                  <a:gd name="T80" fmla="*/ 18 w 204"/>
                  <a:gd name="T81" fmla="*/ 9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4" h="97">
                    <a:moveTo>
                      <a:pt x="18" y="95"/>
                    </a:moveTo>
                    <a:lnTo>
                      <a:pt x="27" y="79"/>
                    </a:lnTo>
                    <a:lnTo>
                      <a:pt x="34" y="64"/>
                    </a:lnTo>
                    <a:lnTo>
                      <a:pt x="42" y="51"/>
                    </a:lnTo>
                    <a:lnTo>
                      <a:pt x="50" y="40"/>
                    </a:lnTo>
                    <a:lnTo>
                      <a:pt x="61" y="30"/>
                    </a:lnTo>
                    <a:lnTo>
                      <a:pt x="73" y="23"/>
                    </a:lnTo>
                    <a:lnTo>
                      <a:pt x="90" y="19"/>
                    </a:lnTo>
                    <a:lnTo>
                      <a:pt x="109" y="16"/>
                    </a:lnTo>
                    <a:lnTo>
                      <a:pt x="123" y="22"/>
                    </a:lnTo>
                    <a:lnTo>
                      <a:pt x="134" y="28"/>
                    </a:lnTo>
                    <a:lnTo>
                      <a:pt x="145" y="35"/>
                    </a:lnTo>
                    <a:lnTo>
                      <a:pt x="154" y="41"/>
                    </a:lnTo>
                    <a:lnTo>
                      <a:pt x="162" y="49"/>
                    </a:lnTo>
                    <a:lnTo>
                      <a:pt x="171" y="57"/>
                    </a:lnTo>
                    <a:lnTo>
                      <a:pt x="179" y="65"/>
                    </a:lnTo>
                    <a:lnTo>
                      <a:pt x="190" y="75"/>
                    </a:lnTo>
                    <a:lnTo>
                      <a:pt x="194" y="75"/>
                    </a:lnTo>
                    <a:lnTo>
                      <a:pt x="199" y="73"/>
                    </a:lnTo>
                    <a:lnTo>
                      <a:pt x="201" y="71"/>
                    </a:lnTo>
                    <a:lnTo>
                      <a:pt x="204" y="66"/>
                    </a:lnTo>
                    <a:lnTo>
                      <a:pt x="193" y="55"/>
                    </a:lnTo>
                    <a:lnTo>
                      <a:pt x="184" y="44"/>
                    </a:lnTo>
                    <a:lnTo>
                      <a:pt x="175" y="35"/>
                    </a:lnTo>
                    <a:lnTo>
                      <a:pt x="166" y="27"/>
                    </a:lnTo>
                    <a:lnTo>
                      <a:pt x="155" y="20"/>
                    </a:lnTo>
                    <a:lnTo>
                      <a:pt x="144" y="13"/>
                    </a:lnTo>
                    <a:lnTo>
                      <a:pt x="131" y="6"/>
                    </a:lnTo>
                    <a:lnTo>
                      <a:pt x="116" y="0"/>
                    </a:lnTo>
                    <a:lnTo>
                      <a:pt x="90" y="3"/>
                    </a:lnTo>
                    <a:lnTo>
                      <a:pt x="69" y="6"/>
                    </a:lnTo>
                    <a:lnTo>
                      <a:pt x="54" y="12"/>
                    </a:lnTo>
                    <a:lnTo>
                      <a:pt x="42" y="20"/>
                    </a:lnTo>
                    <a:lnTo>
                      <a:pt x="33" y="33"/>
                    </a:lnTo>
                    <a:lnTo>
                      <a:pt x="24" y="48"/>
                    </a:lnTo>
                    <a:lnTo>
                      <a:pt x="12" y="67"/>
                    </a:lnTo>
                    <a:lnTo>
                      <a:pt x="0" y="91"/>
                    </a:lnTo>
                    <a:lnTo>
                      <a:pt x="3" y="94"/>
                    </a:lnTo>
                    <a:lnTo>
                      <a:pt x="7" y="96"/>
                    </a:lnTo>
                    <a:lnTo>
                      <a:pt x="12" y="97"/>
                    </a:lnTo>
                    <a:lnTo>
                      <a:pt x="18" y="95"/>
                    </a:lnTo>
                    <a:close/>
                  </a:path>
                </a:pathLst>
              </a:custGeom>
              <a:solidFill>
                <a:srgbClr val="B2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0" name="Freeform 76"/>
              <p:cNvSpPr>
                <a:spLocks/>
              </p:cNvSpPr>
              <p:nvPr/>
            </p:nvSpPr>
            <p:spPr bwMode="auto">
              <a:xfrm>
                <a:off x="2686" y="3481"/>
                <a:ext cx="101" cy="47"/>
              </a:xfrm>
              <a:custGeom>
                <a:avLst/>
                <a:gdLst>
                  <a:gd name="T0" fmla="*/ 18 w 202"/>
                  <a:gd name="T1" fmla="*/ 94 h 95"/>
                  <a:gd name="T2" fmla="*/ 26 w 202"/>
                  <a:gd name="T3" fmla="*/ 78 h 95"/>
                  <a:gd name="T4" fmla="*/ 34 w 202"/>
                  <a:gd name="T5" fmla="*/ 63 h 95"/>
                  <a:gd name="T6" fmla="*/ 41 w 202"/>
                  <a:gd name="T7" fmla="*/ 50 h 95"/>
                  <a:gd name="T8" fmla="*/ 49 w 202"/>
                  <a:gd name="T9" fmla="*/ 39 h 95"/>
                  <a:gd name="T10" fmla="*/ 60 w 202"/>
                  <a:gd name="T11" fmla="*/ 29 h 95"/>
                  <a:gd name="T12" fmla="*/ 72 w 202"/>
                  <a:gd name="T13" fmla="*/ 22 h 95"/>
                  <a:gd name="T14" fmla="*/ 88 w 202"/>
                  <a:gd name="T15" fmla="*/ 17 h 95"/>
                  <a:gd name="T16" fmla="*/ 108 w 202"/>
                  <a:gd name="T17" fmla="*/ 14 h 95"/>
                  <a:gd name="T18" fmla="*/ 122 w 202"/>
                  <a:gd name="T19" fmla="*/ 19 h 95"/>
                  <a:gd name="T20" fmla="*/ 134 w 202"/>
                  <a:gd name="T21" fmla="*/ 25 h 95"/>
                  <a:gd name="T22" fmla="*/ 145 w 202"/>
                  <a:gd name="T23" fmla="*/ 32 h 95"/>
                  <a:gd name="T24" fmla="*/ 154 w 202"/>
                  <a:gd name="T25" fmla="*/ 39 h 95"/>
                  <a:gd name="T26" fmla="*/ 163 w 202"/>
                  <a:gd name="T27" fmla="*/ 45 h 95"/>
                  <a:gd name="T28" fmla="*/ 171 w 202"/>
                  <a:gd name="T29" fmla="*/ 54 h 95"/>
                  <a:gd name="T30" fmla="*/ 181 w 202"/>
                  <a:gd name="T31" fmla="*/ 63 h 95"/>
                  <a:gd name="T32" fmla="*/ 190 w 202"/>
                  <a:gd name="T33" fmla="*/ 73 h 95"/>
                  <a:gd name="T34" fmla="*/ 194 w 202"/>
                  <a:gd name="T35" fmla="*/ 73 h 95"/>
                  <a:gd name="T36" fmla="*/ 198 w 202"/>
                  <a:gd name="T37" fmla="*/ 71 h 95"/>
                  <a:gd name="T38" fmla="*/ 200 w 202"/>
                  <a:gd name="T39" fmla="*/ 68 h 95"/>
                  <a:gd name="T40" fmla="*/ 202 w 202"/>
                  <a:gd name="T41" fmla="*/ 65 h 95"/>
                  <a:gd name="T42" fmla="*/ 192 w 202"/>
                  <a:gd name="T43" fmla="*/ 54 h 95"/>
                  <a:gd name="T44" fmla="*/ 183 w 202"/>
                  <a:gd name="T45" fmla="*/ 43 h 95"/>
                  <a:gd name="T46" fmla="*/ 174 w 202"/>
                  <a:gd name="T47" fmla="*/ 35 h 95"/>
                  <a:gd name="T48" fmla="*/ 164 w 202"/>
                  <a:gd name="T49" fmla="*/ 27 h 95"/>
                  <a:gd name="T50" fmla="*/ 155 w 202"/>
                  <a:gd name="T51" fmla="*/ 19 h 95"/>
                  <a:gd name="T52" fmla="*/ 144 w 202"/>
                  <a:gd name="T53" fmla="*/ 13 h 95"/>
                  <a:gd name="T54" fmla="*/ 131 w 202"/>
                  <a:gd name="T55" fmla="*/ 6 h 95"/>
                  <a:gd name="T56" fmla="*/ 116 w 202"/>
                  <a:gd name="T57" fmla="*/ 0 h 95"/>
                  <a:gd name="T58" fmla="*/ 90 w 202"/>
                  <a:gd name="T59" fmla="*/ 3 h 95"/>
                  <a:gd name="T60" fmla="*/ 69 w 202"/>
                  <a:gd name="T61" fmla="*/ 6 h 95"/>
                  <a:gd name="T62" fmla="*/ 55 w 202"/>
                  <a:gd name="T63" fmla="*/ 12 h 95"/>
                  <a:gd name="T64" fmla="*/ 43 w 202"/>
                  <a:gd name="T65" fmla="*/ 20 h 95"/>
                  <a:gd name="T66" fmla="*/ 33 w 202"/>
                  <a:gd name="T67" fmla="*/ 32 h 95"/>
                  <a:gd name="T68" fmla="*/ 24 w 202"/>
                  <a:gd name="T69" fmla="*/ 47 h 95"/>
                  <a:gd name="T70" fmla="*/ 13 w 202"/>
                  <a:gd name="T71" fmla="*/ 66 h 95"/>
                  <a:gd name="T72" fmla="*/ 0 w 202"/>
                  <a:gd name="T73" fmla="*/ 90 h 95"/>
                  <a:gd name="T74" fmla="*/ 3 w 202"/>
                  <a:gd name="T75" fmla="*/ 93 h 95"/>
                  <a:gd name="T76" fmla="*/ 8 w 202"/>
                  <a:gd name="T77" fmla="*/ 95 h 95"/>
                  <a:gd name="T78" fmla="*/ 12 w 202"/>
                  <a:gd name="T79" fmla="*/ 95 h 95"/>
                  <a:gd name="T80" fmla="*/ 18 w 202"/>
                  <a:gd name="T8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 h="95">
                    <a:moveTo>
                      <a:pt x="18" y="94"/>
                    </a:moveTo>
                    <a:lnTo>
                      <a:pt x="26" y="78"/>
                    </a:lnTo>
                    <a:lnTo>
                      <a:pt x="34" y="63"/>
                    </a:lnTo>
                    <a:lnTo>
                      <a:pt x="41" y="50"/>
                    </a:lnTo>
                    <a:lnTo>
                      <a:pt x="49" y="39"/>
                    </a:lnTo>
                    <a:lnTo>
                      <a:pt x="60" y="29"/>
                    </a:lnTo>
                    <a:lnTo>
                      <a:pt x="72" y="22"/>
                    </a:lnTo>
                    <a:lnTo>
                      <a:pt x="88" y="17"/>
                    </a:lnTo>
                    <a:lnTo>
                      <a:pt x="108" y="14"/>
                    </a:lnTo>
                    <a:lnTo>
                      <a:pt x="122" y="19"/>
                    </a:lnTo>
                    <a:lnTo>
                      <a:pt x="134" y="25"/>
                    </a:lnTo>
                    <a:lnTo>
                      <a:pt x="145" y="32"/>
                    </a:lnTo>
                    <a:lnTo>
                      <a:pt x="154" y="39"/>
                    </a:lnTo>
                    <a:lnTo>
                      <a:pt x="163" y="45"/>
                    </a:lnTo>
                    <a:lnTo>
                      <a:pt x="171" y="54"/>
                    </a:lnTo>
                    <a:lnTo>
                      <a:pt x="181" y="63"/>
                    </a:lnTo>
                    <a:lnTo>
                      <a:pt x="190" y="73"/>
                    </a:lnTo>
                    <a:lnTo>
                      <a:pt x="194" y="73"/>
                    </a:lnTo>
                    <a:lnTo>
                      <a:pt x="198" y="71"/>
                    </a:lnTo>
                    <a:lnTo>
                      <a:pt x="200" y="68"/>
                    </a:lnTo>
                    <a:lnTo>
                      <a:pt x="202" y="65"/>
                    </a:lnTo>
                    <a:lnTo>
                      <a:pt x="192" y="54"/>
                    </a:lnTo>
                    <a:lnTo>
                      <a:pt x="183" y="43"/>
                    </a:lnTo>
                    <a:lnTo>
                      <a:pt x="174" y="35"/>
                    </a:lnTo>
                    <a:lnTo>
                      <a:pt x="164" y="27"/>
                    </a:lnTo>
                    <a:lnTo>
                      <a:pt x="155" y="19"/>
                    </a:lnTo>
                    <a:lnTo>
                      <a:pt x="144" y="13"/>
                    </a:lnTo>
                    <a:lnTo>
                      <a:pt x="131" y="6"/>
                    </a:lnTo>
                    <a:lnTo>
                      <a:pt x="116" y="0"/>
                    </a:lnTo>
                    <a:lnTo>
                      <a:pt x="90" y="3"/>
                    </a:lnTo>
                    <a:lnTo>
                      <a:pt x="69" y="6"/>
                    </a:lnTo>
                    <a:lnTo>
                      <a:pt x="55" y="12"/>
                    </a:lnTo>
                    <a:lnTo>
                      <a:pt x="43" y="20"/>
                    </a:lnTo>
                    <a:lnTo>
                      <a:pt x="33" y="32"/>
                    </a:lnTo>
                    <a:lnTo>
                      <a:pt x="24" y="47"/>
                    </a:lnTo>
                    <a:lnTo>
                      <a:pt x="13" y="66"/>
                    </a:lnTo>
                    <a:lnTo>
                      <a:pt x="0" y="90"/>
                    </a:lnTo>
                    <a:lnTo>
                      <a:pt x="3" y="93"/>
                    </a:lnTo>
                    <a:lnTo>
                      <a:pt x="8" y="95"/>
                    </a:lnTo>
                    <a:lnTo>
                      <a:pt x="12" y="95"/>
                    </a:lnTo>
                    <a:lnTo>
                      <a:pt x="18" y="94"/>
                    </a:lnTo>
                    <a:close/>
                  </a:path>
                </a:pathLst>
              </a:custGeom>
              <a:solidFill>
                <a:srgbClr val="BF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1" name="Freeform 77"/>
              <p:cNvSpPr>
                <a:spLocks/>
              </p:cNvSpPr>
              <p:nvPr/>
            </p:nvSpPr>
            <p:spPr bwMode="auto">
              <a:xfrm>
                <a:off x="2686" y="3481"/>
                <a:ext cx="101" cy="46"/>
              </a:xfrm>
              <a:custGeom>
                <a:avLst/>
                <a:gdLst>
                  <a:gd name="T0" fmla="*/ 16 w 200"/>
                  <a:gd name="T1" fmla="*/ 91 h 92"/>
                  <a:gd name="T2" fmla="*/ 24 w 200"/>
                  <a:gd name="T3" fmla="*/ 75 h 92"/>
                  <a:gd name="T4" fmla="*/ 32 w 200"/>
                  <a:gd name="T5" fmla="*/ 60 h 92"/>
                  <a:gd name="T6" fmla="*/ 40 w 200"/>
                  <a:gd name="T7" fmla="*/ 47 h 92"/>
                  <a:gd name="T8" fmla="*/ 48 w 200"/>
                  <a:gd name="T9" fmla="*/ 35 h 92"/>
                  <a:gd name="T10" fmla="*/ 59 w 200"/>
                  <a:gd name="T11" fmla="*/ 26 h 92"/>
                  <a:gd name="T12" fmla="*/ 71 w 200"/>
                  <a:gd name="T13" fmla="*/ 19 h 92"/>
                  <a:gd name="T14" fmla="*/ 87 w 200"/>
                  <a:gd name="T15" fmla="*/ 13 h 92"/>
                  <a:gd name="T16" fmla="*/ 107 w 200"/>
                  <a:gd name="T17" fmla="*/ 11 h 92"/>
                  <a:gd name="T18" fmla="*/ 121 w 200"/>
                  <a:gd name="T19" fmla="*/ 16 h 92"/>
                  <a:gd name="T20" fmla="*/ 133 w 200"/>
                  <a:gd name="T21" fmla="*/ 22 h 92"/>
                  <a:gd name="T22" fmla="*/ 144 w 200"/>
                  <a:gd name="T23" fmla="*/ 27 h 92"/>
                  <a:gd name="T24" fmla="*/ 154 w 200"/>
                  <a:gd name="T25" fmla="*/ 34 h 92"/>
                  <a:gd name="T26" fmla="*/ 162 w 200"/>
                  <a:gd name="T27" fmla="*/ 42 h 92"/>
                  <a:gd name="T28" fmla="*/ 171 w 200"/>
                  <a:gd name="T29" fmla="*/ 50 h 92"/>
                  <a:gd name="T30" fmla="*/ 180 w 200"/>
                  <a:gd name="T31" fmla="*/ 60 h 92"/>
                  <a:gd name="T32" fmla="*/ 189 w 200"/>
                  <a:gd name="T33" fmla="*/ 70 h 92"/>
                  <a:gd name="T34" fmla="*/ 192 w 200"/>
                  <a:gd name="T35" fmla="*/ 70 h 92"/>
                  <a:gd name="T36" fmla="*/ 196 w 200"/>
                  <a:gd name="T37" fmla="*/ 68 h 92"/>
                  <a:gd name="T38" fmla="*/ 198 w 200"/>
                  <a:gd name="T39" fmla="*/ 66 h 92"/>
                  <a:gd name="T40" fmla="*/ 200 w 200"/>
                  <a:gd name="T41" fmla="*/ 63 h 92"/>
                  <a:gd name="T42" fmla="*/ 190 w 200"/>
                  <a:gd name="T43" fmla="*/ 52 h 92"/>
                  <a:gd name="T44" fmla="*/ 181 w 200"/>
                  <a:gd name="T45" fmla="*/ 42 h 92"/>
                  <a:gd name="T46" fmla="*/ 171 w 200"/>
                  <a:gd name="T47" fmla="*/ 34 h 92"/>
                  <a:gd name="T48" fmla="*/ 163 w 200"/>
                  <a:gd name="T49" fmla="*/ 26 h 92"/>
                  <a:gd name="T50" fmla="*/ 154 w 200"/>
                  <a:gd name="T51" fmla="*/ 19 h 92"/>
                  <a:gd name="T52" fmla="*/ 143 w 200"/>
                  <a:gd name="T53" fmla="*/ 12 h 92"/>
                  <a:gd name="T54" fmla="*/ 130 w 200"/>
                  <a:gd name="T55" fmla="*/ 7 h 92"/>
                  <a:gd name="T56" fmla="*/ 115 w 200"/>
                  <a:gd name="T57" fmla="*/ 0 h 92"/>
                  <a:gd name="T58" fmla="*/ 89 w 200"/>
                  <a:gd name="T59" fmla="*/ 2 h 92"/>
                  <a:gd name="T60" fmla="*/ 69 w 200"/>
                  <a:gd name="T61" fmla="*/ 5 h 92"/>
                  <a:gd name="T62" fmla="*/ 54 w 200"/>
                  <a:gd name="T63" fmla="*/ 11 h 92"/>
                  <a:gd name="T64" fmla="*/ 44 w 200"/>
                  <a:gd name="T65" fmla="*/ 19 h 92"/>
                  <a:gd name="T66" fmla="*/ 33 w 200"/>
                  <a:gd name="T67" fmla="*/ 30 h 92"/>
                  <a:gd name="T68" fmla="*/ 24 w 200"/>
                  <a:gd name="T69" fmla="*/ 45 h 92"/>
                  <a:gd name="T70" fmla="*/ 14 w 200"/>
                  <a:gd name="T71" fmla="*/ 64 h 92"/>
                  <a:gd name="T72" fmla="*/ 0 w 200"/>
                  <a:gd name="T73" fmla="*/ 88 h 92"/>
                  <a:gd name="T74" fmla="*/ 2 w 200"/>
                  <a:gd name="T75" fmla="*/ 91 h 92"/>
                  <a:gd name="T76" fmla="*/ 7 w 200"/>
                  <a:gd name="T77" fmla="*/ 92 h 92"/>
                  <a:gd name="T78" fmla="*/ 10 w 200"/>
                  <a:gd name="T79" fmla="*/ 92 h 92"/>
                  <a:gd name="T80" fmla="*/ 16 w 200"/>
                  <a:gd name="T81"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92">
                    <a:moveTo>
                      <a:pt x="16" y="91"/>
                    </a:moveTo>
                    <a:lnTo>
                      <a:pt x="24" y="75"/>
                    </a:lnTo>
                    <a:lnTo>
                      <a:pt x="32" y="60"/>
                    </a:lnTo>
                    <a:lnTo>
                      <a:pt x="40" y="47"/>
                    </a:lnTo>
                    <a:lnTo>
                      <a:pt x="48" y="35"/>
                    </a:lnTo>
                    <a:lnTo>
                      <a:pt x="59" y="26"/>
                    </a:lnTo>
                    <a:lnTo>
                      <a:pt x="71" y="19"/>
                    </a:lnTo>
                    <a:lnTo>
                      <a:pt x="87" y="13"/>
                    </a:lnTo>
                    <a:lnTo>
                      <a:pt x="107" y="11"/>
                    </a:lnTo>
                    <a:lnTo>
                      <a:pt x="121" y="16"/>
                    </a:lnTo>
                    <a:lnTo>
                      <a:pt x="133" y="22"/>
                    </a:lnTo>
                    <a:lnTo>
                      <a:pt x="144" y="27"/>
                    </a:lnTo>
                    <a:lnTo>
                      <a:pt x="154" y="34"/>
                    </a:lnTo>
                    <a:lnTo>
                      <a:pt x="162" y="42"/>
                    </a:lnTo>
                    <a:lnTo>
                      <a:pt x="171" y="50"/>
                    </a:lnTo>
                    <a:lnTo>
                      <a:pt x="180" y="60"/>
                    </a:lnTo>
                    <a:lnTo>
                      <a:pt x="189" y="70"/>
                    </a:lnTo>
                    <a:lnTo>
                      <a:pt x="192" y="70"/>
                    </a:lnTo>
                    <a:lnTo>
                      <a:pt x="196" y="68"/>
                    </a:lnTo>
                    <a:lnTo>
                      <a:pt x="198" y="66"/>
                    </a:lnTo>
                    <a:lnTo>
                      <a:pt x="200" y="63"/>
                    </a:lnTo>
                    <a:lnTo>
                      <a:pt x="190" y="52"/>
                    </a:lnTo>
                    <a:lnTo>
                      <a:pt x="181" y="42"/>
                    </a:lnTo>
                    <a:lnTo>
                      <a:pt x="171" y="34"/>
                    </a:lnTo>
                    <a:lnTo>
                      <a:pt x="163" y="26"/>
                    </a:lnTo>
                    <a:lnTo>
                      <a:pt x="154" y="19"/>
                    </a:lnTo>
                    <a:lnTo>
                      <a:pt x="143" y="12"/>
                    </a:lnTo>
                    <a:lnTo>
                      <a:pt x="130" y="7"/>
                    </a:lnTo>
                    <a:lnTo>
                      <a:pt x="115" y="0"/>
                    </a:lnTo>
                    <a:lnTo>
                      <a:pt x="89" y="2"/>
                    </a:lnTo>
                    <a:lnTo>
                      <a:pt x="69" y="5"/>
                    </a:lnTo>
                    <a:lnTo>
                      <a:pt x="54" y="11"/>
                    </a:lnTo>
                    <a:lnTo>
                      <a:pt x="44" y="19"/>
                    </a:lnTo>
                    <a:lnTo>
                      <a:pt x="33" y="30"/>
                    </a:lnTo>
                    <a:lnTo>
                      <a:pt x="24" y="45"/>
                    </a:lnTo>
                    <a:lnTo>
                      <a:pt x="14" y="64"/>
                    </a:lnTo>
                    <a:lnTo>
                      <a:pt x="0" y="88"/>
                    </a:lnTo>
                    <a:lnTo>
                      <a:pt x="2" y="91"/>
                    </a:lnTo>
                    <a:lnTo>
                      <a:pt x="7" y="92"/>
                    </a:lnTo>
                    <a:lnTo>
                      <a:pt x="10" y="92"/>
                    </a:lnTo>
                    <a:lnTo>
                      <a:pt x="16" y="91"/>
                    </a:lnTo>
                    <a:close/>
                  </a:path>
                </a:pathLst>
              </a:custGeom>
              <a:solidFill>
                <a:srgbClr val="CC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2" name="Freeform 78"/>
              <p:cNvSpPr>
                <a:spLocks/>
              </p:cNvSpPr>
              <p:nvPr/>
            </p:nvSpPr>
            <p:spPr bwMode="auto">
              <a:xfrm>
                <a:off x="2687" y="3482"/>
                <a:ext cx="99" cy="45"/>
              </a:xfrm>
              <a:custGeom>
                <a:avLst/>
                <a:gdLst>
                  <a:gd name="T0" fmla="*/ 14 w 198"/>
                  <a:gd name="T1" fmla="*/ 90 h 91"/>
                  <a:gd name="T2" fmla="*/ 22 w 198"/>
                  <a:gd name="T3" fmla="*/ 74 h 91"/>
                  <a:gd name="T4" fmla="*/ 30 w 198"/>
                  <a:gd name="T5" fmla="*/ 59 h 91"/>
                  <a:gd name="T6" fmla="*/ 38 w 198"/>
                  <a:gd name="T7" fmla="*/ 45 h 91"/>
                  <a:gd name="T8" fmla="*/ 46 w 198"/>
                  <a:gd name="T9" fmla="*/ 34 h 91"/>
                  <a:gd name="T10" fmla="*/ 56 w 198"/>
                  <a:gd name="T11" fmla="*/ 25 h 91"/>
                  <a:gd name="T12" fmla="*/ 70 w 198"/>
                  <a:gd name="T13" fmla="*/ 17 h 91"/>
                  <a:gd name="T14" fmla="*/ 85 w 198"/>
                  <a:gd name="T15" fmla="*/ 12 h 91"/>
                  <a:gd name="T16" fmla="*/ 106 w 198"/>
                  <a:gd name="T17" fmla="*/ 10 h 91"/>
                  <a:gd name="T18" fmla="*/ 120 w 198"/>
                  <a:gd name="T19" fmla="*/ 15 h 91"/>
                  <a:gd name="T20" fmla="*/ 132 w 198"/>
                  <a:gd name="T21" fmla="*/ 21 h 91"/>
                  <a:gd name="T22" fmla="*/ 144 w 198"/>
                  <a:gd name="T23" fmla="*/ 26 h 91"/>
                  <a:gd name="T24" fmla="*/ 153 w 198"/>
                  <a:gd name="T25" fmla="*/ 33 h 91"/>
                  <a:gd name="T26" fmla="*/ 162 w 198"/>
                  <a:gd name="T27" fmla="*/ 40 h 91"/>
                  <a:gd name="T28" fmla="*/ 170 w 198"/>
                  <a:gd name="T29" fmla="*/ 48 h 91"/>
                  <a:gd name="T30" fmla="*/ 180 w 198"/>
                  <a:gd name="T31" fmla="*/ 57 h 91"/>
                  <a:gd name="T32" fmla="*/ 189 w 198"/>
                  <a:gd name="T33" fmla="*/ 68 h 91"/>
                  <a:gd name="T34" fmla="*/ 191 w 198"/>
                  <a:gd name="T35" fmla="*/ 68 h 91"/>
                  <a:gd name="T36" fmla="*/ 195 w 198"/>
                  <a:gd name="T37" fmla="*/ 67 h 91"/>
                  <a:gd name="T38" fmla="*/ 197 w 198"/>
                  <a:gd name="T39" fmla="*/ 64 h 91"/>
                  <a:gd name="T40" fmla="*/ 198 w 198"/>
                  <a:gd name="T41" fmla="*/ 62 h 91"/>
                  <a:gd name="T42" fmla="*/ 188 w 198"/>
                  <a:gd name="T43" fmla="*/ 52 h 91"/>
                  <a:gd name="T44" fmla="*/ 179 w 198"/>
                  <a:gd name="T45" fmla="*/ 42 h 91"/>
                  <a:gd name="T46" fmla="*/ 169 w 198"/>
                  <a:gd name="T47" fmla="*/ 33 h 91"/>
                  <a:gd name="T48" fmla="*/ 161 w 198"/>
                  <a:gd name="T49" fmla="*/ 26 h 91"/>
                  <a:gd name="T50" fmla="*/ 152 w 198"/>
                  <a:gd name="T51" fmla="*/ 19 h 91"/>
                  <a:gd name="T52" fmla="*/ 142 w 198"/>
                  <a:gd name="T53" fmla="*/ 12 h 91"/>
                  <a:gd name="T54" fmla="*/ 129 w 198"/>
                  <a:gd name="T55" fmla="*/ 7 h 91"/>
                  <a:gd name="T56" fmla="*/ 114 w 198"/>
                  <a:gd name="T57" fmla="*/ 0 h 91"/>
                  <a:gd name="T58" fmla="*/ 88 w 198"/>
                  <a:gd name="T59" fmla="*/ 2 h 91"/>
                  <a:gd name="T60" fmla="*/ 68 w 198"/>
                  <a:gd name="T61" fmla="*/ 6 h 91"/>
                  <a:gd name="T62" fmla="*/ 54 w 198"/>
                  <a:gd name="T63" fmla="*/ 11 h 91"/>
                  <a:gd name="T64" fmla="*/ 43 w 198"/>
                  <a:gd name="T65" fmla="*/ 19 h 91"/>
                  <a:gd name="T66" fmla="*/ 33 w 198"/>
                  <a:gd name="T67" fmla="*/ 30 h 91"/>
                  <a:gd name="T68" fmla="*/ 24 w 198"/>
                  <a:gd name="T69" fmla="*/ 45 h 91"/>
                  <a:gd name="T70" fmla="*/ 14 w 198"/>
                  <a:gd name="T71" fmla="*/ 63 h 91"/>
                  <a:gd name="T72" fmla="*/ 0 w 198"/>
                  <a:gd name="T73" fmla="*/ 87 h 91"/>
                  <a:gd name="T74" fmla="*/ 2 w 198"/>
                  <a:gd name="T75" fmla="*/ 89 h 91"/>
                  <a:gd name="T76" fmla="*/ 6 w 198"/>
                  <a:gd name="T77" fmla="*/ 90 h 91"/>
                  <a:gd name="T78" fmla="*/ 9 w 198"/>
                  <a:gd name="T79" fmla="*/ 91 h 91"/>
                  <a:gd name="T80" fmla="*/ 14 w 198"/>
                  <a:gd name="T81" fmla="*/ 9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8" h="91">
                    <a:moveTo>
                      <a:pt x="14" y="90"/>
                    </a:moveTo>
                    <a:lnTo>
                      <a:pt x="22" y="74"/>
                    </a:lnTo>
                    <a:lnTo>
                      <a:pt x="30" y="59"/>
                    </a:lnTo>
                    <a:lnTo>
                      <a:pt x="38" y="45"/>
                    </a:lnTo>
                    <a:lnTo>
                      <a:pt x="46" y="34"/>
                    </a:lnTo>
                    <a:lnTo>
                      <a:pt x="56" y="25"/>
                    </a:lnTo>
                    <a:lnTo>
                      <a:pt x="70" y="17"/>
                    </a:lnTo>
                    <a:lnTo>
                      <a:pt x="85" y="12"/>
                    </a:lnTo>
                    <a:lnTo>
                      <a:pt x="106" y="10"/>
                    </a:lnTo>
                    <a:lnTo>
                      <a:pt x="120" y="15"/>
                    </a:lnTo>
                    <a:lnTo>
                      <a:pt x="132" y="21"/>
                    </a:lnTo>
                    <a:lnTo>
                      <a:pt x="144" y="26"/>
                    </a:lnTo>
                    <a:lnTo>
                      <a:pt x="153" y="33"/>
                    </a:lnTo>
                    <a:lnTo>
                      <a:pt x="162" y="40"/>
                    </a:lnTo>
                    <a:lnTo>
                      <a:pt x="170" y="48"/>
                    </a:lnTo>
                    <a:lnTo>
                      <a:pt x="180" y="57"/>
                    </a:lnTo>
                    <a:lnTo>
                      <a:pt x="189" y="68"/>
                    </a:lnTo>
                    <a:lnTo>
                      <a:pt x="191" y="68"/>
                    </a:lnTo>
                    <a:lnTo>
                      <a:pt x="195" y="67"/>
                    </a:lnTo>
                    <a:lnTo>
                      <a:pt x="197" y="64"/>
                    </a:lnTo>
                    <a:lnTo>
                      <a:pt x="198" y="62"/>
                    </a:lnTo>
                    <a:lnTo>
                      <a:pt x="188" y="52"/>
                    </a:lnTo>
                    <a:lnTo>
                      <a:pt x="179" y="42"/>
                    </a:lnTo>
                    <a:lnTo>
                      <a:pt x="169" y="33"/>
                    </a:lnTo>
                    <a:lnTo>
                      <a:pt x="161" y="26"/>
                    </a:lnTo>
                    <a:lnTo>
                      <a:pt x="152" y="19"/>
                    </a:lnTo>
                    <a:lnTo>
                      <a:pt x="142" y="12"/>
                    </a:lnTo>
                    <a:lnTo>
                      <a:pt x="129" y="7"/>
                    </a:lnTo>
                    <a:lnTo>
                      <a:pt x="114" y="0"/>
                    </a:lnTo>
                    <a:lnTo>
                      <a:pt x="88" y="2"/>
                    </a:lnTo>
                    <a:lnTo>
                      <a:pt x="68" y="6"/>
                    </a:lnTo>
                    <a:lnTo>
                      <a:pt x="54" y="11"/>
                    </a:lnTo>
                    <a:lnTo>
                      <a:pt x="43" y="19"/>
                    </a:lnTo>
                    <a:lnTo>
                      <a:pt x="33" y="30"/>
                    </a:lnTo>
                    <a:lnTo>
                      <a:pt x="24" y="45"/>
                    </a:lnTo>
                    <a:lnTo>
                      <a:pt x="14" y="63"/>
                    </a:lnTo>
                    <a:lnTo>
                      <a:pt x="0" y="87"/>
                    </a:lnTo>
                    <a:lnTo>
                      <a:pt x="2" y="89"/>
                    </a:lnTo>
                    <a:lnTo>
                      <a:pt x="6" y="90"/>
                    </a:lnTo>
                    <a:lnTo>
                      <a:pt x="9" y="91"/>
                    </a:lnTo>
                    <a:lnTo>
                      <a:pt x="14" y="90"/>
                    </a:lnTo>
                    <a:close/>
                  </a:path>
                </a:pathLst>
              </a:custGeom>
              <a:solidFill>
                <a:srgbClr val="D8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3" name="Freeform 79"/>
              <p:cNvSpPr>
                <a:spLocks/>
              </p:cNvSpPr>
              <p:nvPr/>
            </p:nvSpPr>
            <p:spPr bwMode="auto">
              <a:xfrm>
                <a:off x="2688" y="3482"/>
                <a:ext cx="97" cy="45"/>
              </a:xfrm>
              <a:custGeom>
                <a:avLst/>
                <a:gdLst>
                  <a:gd name="T0" fmla="*/ 12 w 196"/>
                  <a:gd name="T1" fmla="*/ 89 h 90"/>
                  <a:gd name="T2" fmla="*/ 21 w 196"/>
                  <a:gd name="T3" fmla="*/ 72 h 90"/>
                  <a:gd name="T4" fmla="*/ 28 w 196"/>
                  <a:gd name="T5" fmla="*/ 57 h 90"/>
                  <a:gd name="T6" fmla="*/ 36 w 196"/>
                  <a:gd name="T7" fmla="*/ 45 h 90"/>
                  <a:gd name="T8" fmla="*/ 45 w 196"/>
                  <a:gd name="T9" fmla="*/ 33 h 90"/>
                  <a:gd name="T10" fmla="*/ 55 w 196"/>
                  <a:gd name="T11" fmla="*/ 24 h 90"/>
                  <a:gd name="T12" fmla="*/ 68 w 196"/>
                  <a:gd name="T13" fmla="*/ 17 h 90"/>
                  <a:gd name="T14" fmla="*/ 84 w 196"/>
                  <a:gd name="T15" fmla="*/ 11 h 90"/>
                  <a:gd name="T16" fmla="*/ 105 w 196"/>
                  <a:gd name="T17" fmla="*/ 9 h 90"/>
                  <a:gd name="T18" fmla="*/ 120 w 196"/>
                  <a:gd name="T19" fmla="*/ 14 h 90"/>
                  <a:gd name="T20" fmla="*/ 133 w 196"/>
                  <a:gd name="T21" fmla="*/ 19 h 90"/>
                  <a:gd name="T22" fmla="*/ 143 w 196"/>
                  <a:gd name="T23" fmla="*/ 25 h 90"/>
                  <a:gd name="T24" fmla="*/ 153 w 196"/>
                  <a:gd name="T25" fmla="*/ 31 h 90"/>
                  <a:gd name="T26" fmla="*/ 161 w 196"/>
                  <a:gd name="T27" fmla="*/ 39 h 90"/>
                  <a:gd name="T28" fmla="*/ 171 w 196"/>
                  <a:gd name="T29" fmla="*/ 47 h 90"/>
                  <a:gd name="T30" fmla="*/ 179 w 196"/>
                  <a:gd name="T31" fmla="*/ 56 h 90"/>
                  <a:gd name="T32" fmla="*/ 188 w 196"/>
                  <a:gd name="T33" fmla="*/ 67 h 90"/>
                  <a:gd name="T34" fmla="*/ 190 w 196"/>
                  <a:gd name="T35" fmla="*/ 65 h 90"/>
                  <a:gd name="T36" fmla="*/ 193 w 196"/>
                  <a:gd name="T37" fmla="*/ 64 h 90"/>
                  <a:gd name="T38" fmla="*/ 194 w 196"/>
                  <a:gd name="T39" fmla="*/ 63 h 90"/>
                  <a:gd name="T40" fmla="*/ 196 w 196"/>
                  <a:gd name="T41" fmla="*/ 62 h 90"/>
                  <a:gd name="T42" fmla="*/ 186 w 196"/>
                  <a:gd name="T43" fmla="*/ 52 h 90"/>
                  <a:gd name="T44" fmla="*/ 176 w 196"/>
                  <a:gd name="T45" fmla="*/ 42 h 90"/>
                  <a:gd name="T46" fmla="*/ 168 w 196"/>
                  <a:gd name="T47" fmla="*/ 34 h 90"/>
                  <a:gd name="T48" fmla="*/ 160 w 196"/>
                  <a:gd name="T49" fmla="*/ 27 h 90"/>
                  <a:gd name="T50" fmla="*/ 151 w 196"/>
                  <a:gd name="T51" fmla="*/ 21 h 90"/>
                  <a:gd name="T52" fmla="*/ 141 w 196"/>
                  <a:gd name="T53" fmla="*/ 14 h 90"/>
                  <a:gd name="T54" fmla="*/ 128 w 196"/>
                  <a:gd name="T55" fmla="*/ 7 h 90"/>
                  <a:gd name="T56" fmla="*/ 113 w 196"/>
                  <a:gd name="T57" fmla="*/ 0 h 90"/>
                  <a:gd name="T58" fmla="*/ 88 w 196"/>
                  <a:gd name="T59" fmla="*/ 2 h 90"/>
                  <a:gd name="T60" fmla="*/ 68 w 196"/>
                  <a:gd name="T61" fmla="*/ 7 h 90"/>
                  <a:gd name="T62" fmla="*/ 54 w 196"/>
                  <a:gd name="T63" fmla="*/ 12 h 90"/>
                  <a:gd name="T64" fmla="*/ 43 w 196"/>
                  <a:gd name="T65" fmla="*/ 19 h 90"/>
                  <a:gd name="T66" fmla="*/ 35 w 196"/>
                  <a:gd name="T67" fmla="*/ 31 h 90"/>
                  <a:gd name="T68" fmla="*/ 25 w 196"/>
                  <a:gd name="T69" fmla="*/ 46 h 90"/>
                  <a:gd name="T70" fmla="*/ 14 w 196"/>
                  <a:gd name="T71" fmla="*/ 64 h 90"/>
                  <a:gd name="T72" fmla="*/ 0 w 196"/>
                  <a:gd name="T73" fmla="*/ 89 h 90"/>
                  <a:gd name="T74" fmla="*/ 2 w 196"/>
                  <a:gd name="T75" fmla="*/ 90 h 90"/>
                  <a:gd name="T76" fmla="*/ 6 w 196"/>
                  <a:gd name="T77" fmla="*/ 90 h 90"/>
                  <a:gd name="T78" fmla="*/ 8 w 196"/>
                  <a:gd name="T79" fmla="*/ 90 h 90"/>
                  <a:gd name="T80" fmla="*/ 12 w 196"/>
                  <a:gd name="T8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
                    <a:moveTo>
                      <a:pt x="12" y="89"/>
                    </a:moveTo>
                    <a:lnTo>
                      <a:pt x="21" y="72"/>
                    </a:lnTo>
                    <a:lnTo>
                      <a:pt x="28" y="57"/>
                    </a:lnTo>
                    <a:lnTo>
                      <a:pt x="36" y="45"/>
                    </a:lnTo>
                    <a:lnTo>
                      <a:pt x="45" y="33"/>
                    </a:lnTo>
                    <a:lnTo>
                      <a:pt x="55" y="24"/>
                    </a:lnTo>
                    <a:lnTo>
                      <a:pt x="68" y="17"/>
                    </a:lnTo>
                    <a:lnTo>
                      <a:pt x="84" y="11"/>
                    </a:lnTo>
                    <a:lnTo>
                      <a:pt x="105" y="9"/>
                    </a:lnTo>
                    <a:lnTo>
                      <a:pt x="120" y="14"/>
                    </a:lnTo>
                    <a:lnTo>
                      <a:pt x="133" y="19"/>
                    </a:lnTo>
                    <a:lnTo>
                      <a:pt x="143" y="25"/>
                    </a:lnTo>
                    <a:lnTo>
                      <a:pt x="153" y="31"/>
                    </a:lnTo>
                    <a:lnTo>
                      <a:pt x="161" y="39"/>
                    </a:lnTo>
                    <a:lnTo>
                      <a:pt x="171" y="47"/>
                    </a:lnTo>
                    <a:lnTo>
                      <a:pt x="179" y="56"/>
                    </a:lnTo>
                    <a:lnTo>
                      <a:pt x="188" y="67"/>
                    </a:lnTo>
                    <a:lnTo>
                      <a:pt x="190" y="65"/>
                    </a:lnTo>
                    <a:lnTo>
                      <a:pt x="193" y="64"/>
                    </a:lnTo>
                    <a:lnTo>
                      <a:pt x="194" y="63"/>
                    </a:lnTo>
                    <a:lnTo>
                      <a:pt x="196" y="62"/>
                    </a:lnTo>
                    <a:lnTo>
                      <a:pt x="186" y="52"/>
                    </a:lnTo>
                    <a:lnTo>
                      <a:pt x="176" y="42"/>
                    </a:lnTo>
                    <a:lnTo>
                      <a:pt x="168" y="34"/>
                    </a:lnTo>
                    <a:lnTo>
                      <a:pt x="160" y="27"/>
                    </a:lnTo>
                    <a:lnTo>
                      <a:pt x="151" y="21"/>
                    </a:lnTo>
                    <a:lnTo>
                      <a:pt x="141" y="14"/>
                    </a:lnTo>
                    <a:lnTo>
                      <a:pt x="128" y="7"/>
                    </a:lnTo>
                    <a:lnTo>
                      <a:pt x="113" y="0"/>
                    </a:lnTo>
                    <a:lnTo>
                      <a:pt x="88" y="2"/>
                    </a:lnTo>
                    <a:lnTo>
                      <a:pt x="68" y="7"/>
                    </a:lnTo>
                    <a:lnTo>
                      <a:pt x="54" y="12"/>
                    </a:lnTo>
                    <a:lnTo>
                      <a:pt x="43" y="19"/>
                    </a:lnTo>
                    <a:lnTo>
                      <a:pt x="35" y="31"/>
                    </a:lnTo>
                    <a:lnTo>
                      <a:pt x="25" y="46"/>
                    </a:lnTo>
                    <a:lnTo>
                      <a:pt x="14" y="64"/>
                    </a:lnTo>
                    <a:lnTo>
                      <a:pt x="0" y="89"/>
                    </a:lnTo>
                    <a:lnTo>
                      <a:pt x="2" y="90"/>
                    </a:lnTo>
                    <a:lnTo>
                      <a:pt x="6" y="90"/>
                    </a:lnTo>
                    <a:lnTo>
                      <a:pt x="8" y="90"/>
                    </a:lnTo>
                    <a:lnTo>
                      <a:pt x="12" y="89"/>
                    </a:lnTo>
                    <a:close/>
                  </a:path>
                </a:pathLst>
              </a:custGeom>
              <a:solidFill>
                <a:srgbClr val="E5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4" name="Freeform 80"/>
              <p:cNvSpPr>
                <a:spLocks/>
              </p:cNvSpPr>
              <p:nvPr/>
            </p:nvSpPr>
            <p:spPr bwMode="auto">
              <a:xfrm>
                <a:off x="2688" y="3482"/>
                <a:ext cx="97" cy="44"/>
              </a:xfrm>
              <a:custGeom>
                <a:avLst/>
                <a:gdLst>
                  <a:gd name="T0" fmla="*/ 9 w 195"/>
                  <a:gd name="T1" fmla="*/ 88 h 88"/>
                  <a:gd name="T2" fmla="*/ 19 w 195"/>
                  <a:gd name="T3" fmla="*/ 71 h 88"/>
                  <a:gd name="T4" fmla="*/ 27 w 195"/>
                  <a:gd name="T5" fmla="*/ 56 h 88"/>
                  <a:gd name="T6" fmla="*/ 35 w 195"/>
                  <a:gd name="T7" fmla="*/ 43 h 88"/>
                  <a:gd name="T8" fmla="*/ 43 w 195"/>
                  <a:gd name="T9" fmla="*/ 31 h 88"/>
                  <a:gd name="T10" fmla="*/ 53 w 195"/>
                  <a:gd name="T11" fmla="*/ 22 h 88"/>
                  <a:gd name="T12" fmla="*/ 67 w 195"/>
                  <a:gd name="T13" fmla="*/ 15 h 88"/>
                  <a:gd name="T14" fmla="*/ 82 w 195"/>
                  <a:gd name="T15" fmla="*/ 10 h 88"/>
                  <a:gd name="T16" fmla="*/ 103 w 195"/>
                  <a:gd name="T17" fmla="*/ 7 h 88"/>
                  <a:gd name="T18" fmla="*/ 118 w 195"/>
                  <a:gd name="T19" fmla="*/ 11 h 88"/>
                  <a:gd name="T20" fmla="*/ 130 w 195"/>
                  <a:gd name="T21" fmla="*/ 17 h 88"/>
                  <a:gd name="T22" fmla="*/ 142 w 195"/>
                  <a:gd name="T23" fmla="*/ 23 h 88"/>
                  <a:gd name="T24" fmla="*/ 152 w 195"/>
                  <a:gd name="T25" fmla="*/ 29 h 88"/>
                  <a:gd name="T26" fmla="*/ 160 w 195"/>
                  <a:gd name="T27" fmla="*/ 37 h 88"/>
                  <a:gd name="T28" fmla="*/ 170 w 195"/>
                  <a:gd name="T29" fmla="*/ 45 h 88"/>
                  <a:gd name="T30" fmla="*/ 178 w 195"/>
                  <a:gd name="T31" fmla="*/ 54 h 88"/>
                  <a:gd name="T32" fmla="*/ 187 w 195"/>
                  <a:gd name="T33" fmla="*/ 64 h 88"/>
                  <a:gd name="T34" fmla="*/ 189 w 195"/>
                  <a:gd name="T35" fmla="*/ 63 h 88"/>
                  <a:gd name="T36" fmla="*/ 190 w 195"/>
                  <a:gd name="T37" fmla="*/ 62 h 88"/>
                  <a:gd name="T38" fmla="*/ 193 w 195"/>
                  <a:gd name="T39" fmla="*/ 62 h 88"/>
                  <a:gd name="T40" fmla="*/ 195 w 195"/>
                  <a:gd name="T41" fmla="*/ 61 h 88"/>
                  <a:gd name="T42" fmla="*/ 185 w 195"/>
                  <a:gd name="T43" fmla="*/ 52 h 88"/>
                  <a:gd name="T44" fmla="*/ 175 w 195"/>
                  <a:gd name="T45" fmla="*/ 43 h 88"/>
                  <a:gd name="T46" fmla="*/ 167 w 195"/>
                  <a:gd name="T47" fmla="*/ 35 h 88"/>
                  <a:gd name="T48" fmla="*/ 159 w 195"/>
                  <a:gd name="T49" fmla="*/ 28 h 88"/>
                  <a:gd name="T50" fmla="*/ 150 w 195"/>
                  <a:gd name="T51" fmla="*/ 21 h 88"/>
                  <a:gd name="T52" fmla="*/ 141 w 195"/>
                  <a:gd name="T53" fmla="*/ 14 h 88"/>
                  <a:gd name="T54" fmla="*/ 128 w 195"/>
                  <a:gd name="T55" fmla="*/ 7 h 88"/>
                  <a:gd name="T56" fmla="*/ 112 w 195"/>
                  <a:gd name="T57" fmla="*/ 0 h 88"/>
                  <a:gd name="T58" fmla="*/ 87 w 195"/>
                  <a:gd name="T59" fmla="*/ 2 h 88"/>
                  <a:gd name="T60" fmla="*/ 67 w 195"/>
                  <a:gd name="T61" fmla="*/ 7 h 88"/>
                  <a:gd name="T62" fmla="*/ 53 w 195"/>
                  <a:gd name="T63" fmla="*/ 11 h 88"/>
                  <a:gd name="T64" fmla="*/ 43 w 195"/>
                  <a:gd name="T65" fmla="*/ 20 h 88"/>
                  <a:gd name="T66" fmla="*/ 34 w 195"/>
                  <a:gd name="T67" fmla="*/ 30 h 88"/>
                  <a:gd name="T68" fmla="*/ 24 w 195"/>
                  <a:gd name="T69" fmla="*/ 45 h 88"/>
                  <a:gd name="T70" fmla="*/ 14 w 195"/>
                  <a:gd name="T71" fmla="*/ 63 h 88"/>
                  <a:gd name="T72" fmla="*/ 0 w 195"/>
                  <a:gd name="T73" fmla="*/ 88 h 88"/>
                  <a:gd name="T74" fmla="*/ 3 w 195"/>
                  <a:gd name="T75" fmla="*/ 88 h 88"/>
                  <a:gd name="T76" fmla="*/ 5 w 195"/>
                  <a:gd name="T77" fmla="*/ 88 h 88"/>
                  <a:gd name="T78" fmla="*/ 7 w 195"/>
                  <a:gd name="T79" fmla="*/ 88 h 88"/>
                  <a:gd name="T80" fmla="*/ 9 w 195"/>
                  <a:gd name="T8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88">
                    <a:moveTo>
                      <a:pt x="9" y="88"/>
                    </a:moveTo>
                    <a:lnTo>
                      <a:pt x="19" y="71"/>
                    </a:lnTo>
                    <a:lnTo>
                      <a:pt x="27" y="56"/>
                    </a:lnTo>
                    <a:lnTo>
                      <a:pt x="35" y="43"/>
                    </a:lnTo>
                    <a:lnTo>
                      <a:pt x="43" y="31"/>
                    </a:lnTo>
                    <a:lnTo>
                      <a:pt x="53" y="22"/>
                    </a:lnTo>
                    <a:lnTo>
                      <a:pt x="67" y="15"/>
                    </a:lnTo>
                    <a:lnTo>
                      <a:pt x="82" y="10"/>
                    </a:lnTo>
                    <a:lnTo>
                      <a:pt x="103" y="7"/>
                    </a:lnTo>
                    <a:lnTo>
                      <a:pt x="118" y="11"/>
                    </a:lnTo>
                    <a:lnTo>
                      <a:pt x="130" y="17"/>
                    </a:lnTo>
                    <a:lnTo>
                      <a:pt x="142" y="23"/>
                    </a:lnTo>
                    <a:lnTo>
                      <a:pt x="152" y="29"/>
                    </a:lnTo>
                    <a:lnTo>
                      <a:pt x="160" y="37"/>
                    </a:lnTo>
                    <a:lnTo>
                      <a:pt x="170" y="45"/>
                    </a:lnTo>
                    <a:lnTo>
                      <a:pt x="178" y="54"/>
                    </a:lnTo>
                    <a:lnTo>
                      <a:pt x="187" y="64"/>
                    </a:lnTo>
                    <a:lnTo>
                      <a:pt x="189" y="63"/>
                    </a:lnTo>
                    <a:lnTo>
                      <a:pt x="190" y="62"/>
                    </a:lnTo>
                    <a:lnTo>
                      <a:pt x="193" y="62"/>
                    </a:lnTo>
                    <a:lnTo>
                      <a:pt x="195" y="61"/>
                    </a:lnTo>
                    <a:lnTo>
                      <a:pt x="185" y="52"/>
                    </a:lnTo>
                    <a:lnTo>
                      <a:pt x="175" y="43"/>
                    </a:lnTo>
                    <a:lnTo>
                      <a:pt x="167" y="35"/>
                    </a:lnTo>
                    <a:lnTo>
                      <a:pt x="159" y="28"/>
                    </a:lnTo>
                    <a:lnTo>
                      <a:pt x="150" y="21"/>
                    </a:lnTo>
                    <a:lnTo>
                      <a:pt x="141" y="14"/>
                    </a:lnTo>
                    <a:lnTo>
                      <a:pt x="128" y="7"/>
                    </a:lnTo>
                    <a:lnTo>
                      <a:pt x="112" y="0"/>
                    </a:lnTo>
                    <a:lnTo>
                      <a:pt x="87" y="2"/>
                    </a:lnTo>
                    <a:lnTo>
                      <a:pt x="67" y="7"/>
                    </a:lnTo>
                    <a:lnTo>
                      <a:pt x="53" y="11"/>
                    </a:lnTo>
                    <a:lnTo>
                      <a:pt x="43" y="20"/>
                    </a:lnTo>
                    <a:lnTo>
                      <a:pt x="34" y="30"/>
                    </a:lnTo>
                    <a:lnTo>
                      <a:pt x="24" y="45"/>
                    </a:lnTo>
                    <a:lnTo>
                      <a:pt x="14" y="63"/>
                    </a:lnTo>
                    <a:lnTo>
                      <a:pt x="0" y="88"/>
                    </a:lnTo>
                    <a:lnTo>
                      <a:pt x="3" y="88"/>
                    </a:lnTo>
                    <a:lnTo>
                      <a:pt x="5" y="88"/>
                    </a:lnTo>
                    <a:lnTo>
                      <a:pt x="7" y="88"/>
                    </a:lnTo>
                    <a:lnTo>
                      <a:pt x="9" y="88"/>
                    </a:lnTo>
                    <a:close/>
                  </a:path>
                </a:pathLst>
              </a:custGeom>
              <a:solidFill>
                <a:srgbClr val="F2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5" name="Freeform 81"/>
              <p:cNvSpPr>
                <a:spLocks/>
              </p:cNvSpPr>
              <p:nvPr/>
            </p:nvSpPr>
            <p:spPr bwMode="auto">
              <a:xfrm>
                <a:off x="2688" y="3483"/>
                <a:ext cx="96" cy="43"/>
              </a:xfrm>
              <a:custGeom>
                <a:avLst/>
                <a:gdLst>
                  <a:gd name="T0" fmla="*/ 9 w 192"/>
                  <a:gd name="T1" fmla="*/ 85 h 87"/>
                  <a:gd name="T2" fmla="*/ 18 w 192"/>
                  <a:gd name="T3" fmla="*/ 69 h 87"/>
                  <a:gd name="T4" fmla="*/ 26 w 192"/>
                  <a:gd name="T5" fmla="*/ 54 h 87"/>
                  <a:gd name="T6" fmla="*/ 34 w 192"/>
                  <a:gd name="T7" fmla="*/ 42 h 87"/>
                  <a:gd name="T8" fmla="*/ 43 w 192"/>
                  <a:gd name="T9" fmla="*/ 30 h 87"/>
                  <a:gd name="T10" fmla="*/ 53 w 192"/>
                  <a:gd name="T11" fmla="*/ 21 h 87"/>
                  <a:gd name="T12" fmla="*/ 66 w 192"/>
                  <a:gd name="T13" fmla="*/ 14 h 87"/>
                  <a:gd name="T14" fmla="*/ 82 w 192"/>
                  <a:gd name="T15" fmla="*/ 8 h 87"/>
                  <a:gd name="T16" fmla="*/ 103 w 192"/>
                  <a:gd name="T17" fmla="*/ 6 h 87"/>
                  <a:gd name="T18" fmla="*/ 118 w 192"/>
                  <a:gd name="T19" fmla="*/ 10 h 87"/>
                  <a:gd name="T20" fmla="*/ 132 w 192"/>
                  <a:gd name="T21" fmla="*/ 15 h 87"/>
                  <a:gd name="T22" fmla="*/ 143 w 192"/>
                  <a:gd name="T23" fmla="*/ 21 h 87"/>
                  <a:gd name="T24" fmla="*/ 152 w 192"/>
                  <a:gd name="T25" fmla="*/ 28 h 87"/>
                  <a:gd name="T26" fmla="*/ 162 w 192"/>
                  <a:gd name="T27" fmla="*/ 35 h 87"/>
                  <a:gd name="T28" fmla="*/ 171 w 192"/>
                  <a:gd name="T29" fmla="*/ 43 h 87"/>
                  <a:gd name="T30" fmla="*/ 179 w 192"/>
                  <a:gd name="T31" fmla="*/ 52 h 87"/>
                  <a:gd name="T32" fmla="*/ 188 w 192"/>
                  <a:gd name="T33" fmla="*/ 62 h 87"/>
                  <a:gd name="T34" fmla="*/ 192 w 192"/>
                  <a:gd name="T35" fmla="*/ 60 h 87"/>
                  <a:gd name="T36" fmla="*/ 181 w 192"/>
                  <a:gd name="T37" fmla="*/ 51 h 87"/>
                  <a:gd name="T38" fmla="*/ 173 w 192"/>
                  <a:gd name="T39" fmla="*/ 43 h 87"/>
                  <a:gd name="T40" fmla="*/ 166 w 192"/>
                  <a:gd name="T41" fmla="*/ 35 h 87"/>
                  <a:gd name="T42" fmla="*/ 158 w 192"/>
                  <a:gd name="T43" fmla="*/ 28 h 87"/>
                  <a:gd name="T44" fmla="*/ 150 w 192"/>
                  <a:gd name="T45" fmla="*/ 21 h 87"/>
                  <a:gd name="T46" fmla="*/ 140 w 192"/>
                  <a:gd name="T47" fmla="*/ 14 h 87"/>
                  <a:gd name="T48" fmla="*/ 128 w 192"/>
                  <a:gd name="T49" fmla="*/ 7 h 87"/>
                  <a:gd name="T50" fmla="*/ 112 w 192"/>
                  <a:gd name="T51" fmla="*/ 0 h 87"/>
                  <a:gd name="T52" fmla="*/ 87 w 192"/>
                  <a:gd name="T53" fmla="*/ 4 h 87"/>
                  <a:gd name="T54" fmla="*/ 68 w 192"/>
                  <a:gd name="T55" fmla="*/ 7 h 87"/>
                  <a:gd name="T56" fmla="*/ 54 w 192"/>
                  <a:gd name="T57" fmla="*/ 12 h 87"/>
                  <a:gd name="T58" fmla="*/ 44 w 192"/>
                  <a:gd name="T59" fmla="*/ 20 h 87"/>
                  <a:gd name="T60" fmla="*/ 35 w 192"/>
                  <a:gd name="T61" fmla="*/ 30 h 87"/>
                  <a:gd name="T62" fmla="*/ 26 w 192"/>
                  <a:gd name="T63" fmla="*/ 44 h 87"/>
                  <a:gd name="T64" fmla="*/ 15 w 192"/>
                  <a:gd name="T65" fmla="*/ 62 h 87"/>
                  <a:gd name="T66" fmla="*/ 0 w 192"/>
                  <a:gd name="T67" fmla="*/ 87 h 87"/>
                  <a:gd name="T68" fmla="*/ 9 w 192"/>
                  <a:gd name="T69"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87">
                    <a:moveTo>
                      <a:pt x="9" y="85"/>
                    </a:moveTo>
                    <a:lnTo>
                      <a:pt x="18" y="69"/>
                    </a:lnTo>
                    <a:lnTo>
                      <a:pt x="26" y="54"/>
                    </a:lnTo>
                    <a:lnTo>
                      <a:pt x="34" y="42"/>
                    </a:lnTo>
                    <a:lnTo>
                      <a:pt x="43" y="30"/>
                    </a:lnTo>
                    <a:lnTo>
                      <a:pt x="53" y="21"/>
                    </a:lnTo>
                    <a:lnTo>
                      <a:pt x="66" y="14"/>
                    </a:lnTo>
                    <a:lnTo>
                      <a:pt x="82" y="8"/>
                    </a:lnTo>
                    <a:lnTo>
                      <a:pt x="103" y="6"/>
                    </a:lnTo>
                    <a:lnTo>
                      <a:pt x="118" y="10"/>
                    </a:lnTo>
                    <a:lnTo>
                      <a:pt x="132" y="15"/>
                    </a:lnTo>
                    <a:lnTo>
                      <a:pt x="143" y="21"/>
                    </a:lnTo>
                    <a:lnTo>
                      <a:pt x="152" y="28"/>
                    </a:lnTo>
                    <a:lnTo>
                      <a:pt x="162" y="35"/>
                    </a:lnTo>
                    <a:lnTo>
                      <a:pt x="171" y="43"/>
                    </a:lnTo>
                    <a:lnTo>
                      <a:pt x="179" y="52"/>
                    </a:lnTo>
                    <a:lnTo>
                      <a:pt x="188" y="62"/>
                    </a:lnTo>
                    <a:lnTo>
                      <a:pt x="192" y="60"/>
                    </a:lnTo>
                    <a:lnTo>
                      <a:pt x="181" y="51"/>
                    </a:lnTo>
                    <a:lnTo>
                      <a:pt x="173" y="43"/>
                    </a:lnTo>
                    <a:lnTo>
                      <a:pt x="166" y="35"/>
                    </a:lnTo>
                    <a:lnTo>
                      <a:pt x="158" y="28"/>
                    </a:lnTo>
                    <a:lnTo>
                      <a:pt x="150" y="21"/>
                    </a:lnTo>
                    <a:lnTo>
                      <a:pt x="140" y="14"/>
                    </a:lnTo>
                    <a:lnTo>
                      <a:pt x="128" y="7"/>
                    </a:lnTo>
                    <a:lnTo>
                      <a:pt x="112" y="0"/>
                    </a:lnTo>
                    <a:lnTo>
                      <a:pt x="87" y="4"/>
                    </a:lnTo>
                    <a:lnTo>
                      <a:pt x="68" y="7"/>
                    </a:lnTo>
                    <a:lnTo>
                      <a:pt x="54" y="12"/>
                    </a:lnTo>
                    <a:lnTo>
                      <a:pt x="44" y="20"/>
                    </a:lnTo>
                    <a:lnTo>
                      <a:pt x="35" y="30"/>
                    </a:lnTo>
                    <a:lnTo>
                      <a:pt x="26" y="44"/>
                    </a:lnTo>
                    <a:lnTo>
                      <a:pt x="15" y="62"/>
                    </a:lnTo>
                    <a:lnTo>
                      <a:pt x="0" y="87"/>
                    </a:lnTo>
                    <a:lnTo>
                      <a:pt x="9" y="85"/>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6" name="Freeform 82"/>
              <p:cNvSpPr>
                <a:spLocks/>
              </p:cNvSpPr>
              <p:nvPr/>
            </p:nvSpPr>
            <p:spPr bwMode="auto">
              <a:xfrm>
                <a:off x="2679" y="3523"/>
                <a:ext cx="111" cy="53"/>
              </a:xfrm>
              <a:custGeom>
                <a:avLst/>
                <a:gdLst>
                  <a:gd name="T0" fmla="*/ 25 w 220"/>
                  <a:gd name="T1" fmla="*/ 104 h 106"/>
                  <a:gd name="T2" fmla="*/ 35 w 220"/>
                  <a:gd name="T3" fmla="*/ 86 h 106"/>
                  <a:gd name="T4" fmla="*/ 43 w 220"/>
                  <a:gd name="T5" fmla="*/ 71 h 106"/>
                  <a:gd name="T6" fmla="*/ 50 w 220"/>
                  <a:gd name="T7" fmla="*/ 57 h 106"/>
                  <a:gd name="T8" fmla="*/ 58 w 220"/>
                  <a:gd name="T9" fmla="*/ 46 h 106"/>
                  <a:gd name="T10" fmla="*/ 68 w 220"/>
                  <a:gd name="T11" fmla="*/ 37 h 106"/>
                  <a:gd name="T12" fmla="*/ 81 w 220"/>
                  <a:gd name="T13" fmla="*/ 30 h 106"/>
                  <a:gd name="T14" fmla="*/ 97 w 220"/>
                  <a:gd name="T15" fmla="*/ 24 h 106"/>
                  <a:gd name="T16" fmla="*/ 118 w 220"/>
                  <a:gd name="T17" fmla="*/ 22 h 106"/>
                  <a:gd name="T18" fmla="*/ 131 w 220"/>
                  <a:gd name="T19" fmla="*/ 29 h 106"/>
                  <a:gd name="T20" fmla="*/ 143 w 220"/>
                  <a:gd name="T21" fmla="*/ 34 h 106"/>
                  <a:gd name="T22" fmla="*/ 152 w 220"/>
                  <a:gd name="T23" fmla="*/ 41 h 106"/>
                  <a:gd name="T24" fmla="*/ 162 w 220"/>
                  <a:gd name="T25" fmla="*/ 49 h 106"/>
                  <a:gd name="T26" fmla="*/ 171 w 220"/>
                  <a:gd name="T27" fmla="*/ 56 h 106"/>
                  <a:gd name="T28" fmla="*/ 180 w 220"/>
                  <a:gd name="T29" fmla="*/ 65 h 106"/>
                  <a:gd name="T30" fmla="*/ 189 w 220"/>
                  <a:gd name="T31" fmla="*/ 74 h 106"/>
                  <a:gd name="T32" fmla="*/ 199 w 220"/>
                  <a:gd name="T33" fmla="*/ 84 h 106"/>
                  <a:gd name="T34" fmla="*/ 206 w 220"/>
                  <a:gd name="T35" fmla="*/ 84 h 106"/>
                  <a:gd name="T36" fmla="*/ 212 w 220"/>
                  <a:gd name="T37" fmla="*/ 82 h 106"/>
                  <a:gd name="T38" fmla="*/ 217 w 220"/>
                  <a:gd name="T39" fmla="*/ 78 h 106"/>
                  <a:gd name="T40" fmla="*/ 220 w 220"/>
                  <a:gd name="T41" fmla="*/ 72 h 106"/>
                  <a:gd name="T42" fmla="*/ 209 w 220"/>
                  <a:gd name="T43" fmla="*/ 59 h 106"/>
                  <a:gd name="T44" fmla="*/ 198 w 220"/>
                  <a:gd name="T45" fmla="*/ 46 h 106"/>
                  <a:gd name="T46" fmla="*/ 188 w 220"/>
                  <a:gd name="T47" fmla="*/ 36 h 106"/>
                  <a:gd name="T48" fmla="*/ 176 w 220"/>
                  <a:gd name="T49" fmla="*/ 26 h 106"/>
                  <a:gd name="T50" fmla="*/ 166 w 220"/>
                  <a:gd name="T51" fmla="*/ 18 h 106"/>
                  <a:gd name="T52" fmla="*/ 153 w 220"/>
                  <a:gd name="T53" fmla="*/ 11 h 106"/>
                  <a:gd name="T54" fmla="*/ 141 w 220"/>
                  <a:gd name="T55" fmla="*/ 6 h 106"/>
                  <a:gd name="T56" fmla="*/ 126 w 220"/>
                  <a:gd name="T57" fmla="*/ 0 h 106"/>
                  <a:gd name="T58" fmla="*/ 97 w 220"/>
                  <a:gd name="T59" fmla="*/ 2 h 106"/>
                  <a:gd name="T60" fmla="*/ 74 w 220"/>
                  <a:gd name="T61" fmla="*/ 6 h 106"/>
                  <a:gd name="T62" fmla="*/ 58 w 220"/>
                  <a:gd name="T63" fmla="*/ 11 h 106"/>
                  <a:gd name="T64" fmla="*/ 45 w 220"/>
                  <a:gd name="T65" fmla="*/ 21 h 106"/>
                  <a:gd name="T66" fmla="*/ 35 w 220"/>
                  <a:gd name="T67" fmla="*/ 33 h 106"/>
                  <a:gd name="T68" fmla="*/ 24 w 220"/>
                  <a:gd name="T69" fmla="*/ 51 h 106"/>
                  <a:gd name="T70" fmla="*/ 14 w 220"/>
                  <a:gd name="T71" fmla="*/ 71 h 106"/>
                  <a:gd name="T72" fmla="*/ 0 w 220"/>
                  <a:gd name="T73" fmla="*/ 97 h 106"/>
                  <a:gd name="T74" fmla="*/ 5 w 220"/>
                  <a:gd name="T75" fmla="*/ 101 h 106"/>
                  <a:gd name="T76" fmla="*/ 9 w 220"/>
                  <a:gd name="T77" fmla="*/ 105 h 106"/>
                  <a:gd name="T78" fmla="*/ 16 w 220"/>
                  <a:gd name="T79" fmla="*/ 106 h 106"/>
                  <a:gd name="T80" fmla="*/ 25 w 220"/>
                  <a:gd name="T81"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106">
                    <a:moveTo>
                      <a:pt x="25" y="104"/>
                    </a:moveTo>
                    <a:lnTo>
                      <a:pt x="35" y="86"/>
                    </a:lnTo>
                    <a:lnTo>
                      <a:pt x="43" y="71"/>
                    </a:lnTo>
                    <a:lnTo>
                      <a:pt x="50" y="57"/>
                    </a:lnTo>
                    <a:lnTo>
                      <a:pt x="58" y="46"/>
                    </a:lnTo>
                    <a:lnTo>
                      <a:pt x="68" y="37"/>
                    </a:lnTo>
                    <a:lnTo>
                      <a:pt x="81" y="30"/>
                    </a:lnTo>
                    <a:lnTo>
                      <a:pt x="97" y="24"/>
                    </a:lnTo>
                    <a:lnTo>
                      <a:pt x="118" y="22"/>
                    </a:lnTo>
                    <a:lnTo>
                      <a:pt x="131" y="29"/>
                    </a:lnTo>
                    <a:lnTo>
                      <a:pt x="143" y="34"/>
                    </a:lnTo>
                    <a:lnTo>
                      <a:pt x="152" y="41"/>
                    </a:lnTo>
                    <a:lnTo>
                      <a:pt x="162" y="49"/>
                    </a:lnTo>
                    <a:lnTo>
                      <a:pt x="171" y="56"/>
                    </a:lnTo>
                    <a:lnTo>
                      <a:pt x="180" y="65"/>
                    </a:lnTo>
                    <a:lnTo>
                      <a:pt x="189" y="74"/>
                    </a:lnTo>
                    <a:lnTo>
                      <a:pt x="199" y="84"/>
                    </a:lnTo>
                    <a:lnTo>
                      <a:pt x="206" y="84"/>
                    </a:lnTo>
                    <a:lnTo>
                      <a:pt x="212" y="82"/>
                    </a:lnTo>
                    <a:lnTo>
                      <a:pt x="217" y="78"/>
                    </a:lnTo>
                    <a:lnTo>
                      <a:pt x="220" y="72"/>
                    </a:lnTo>
                    <a:lnTo>
                      <a:pt x="209" y="59"/>
                    </a:lnTo>
                    <a:lnTo>
                      <a:pt x="198" y="46"/>
                    </a:lnTo>
                    <a:lnTo>
                      <a:pt x="188" y="36"/>
                    </a:lnTo>
                    <a:lnTo>
                      <a:pt x="176" y="26"/>
                    </a:lnTo>
                    <a:lnTo>
                      <a:pt x="166" y="18"/>
                    </a:lnTo>
                    <a:lnTo>
                      <a:pt x="153" y="11"/>
                    </a:lnTo>
                    <a:lnTo>
                      <a:pt x="141" y="6"/>
                    </a:lnTo>
                    <a:lnTo>
                      <a:pt x="126" y="0"/>
                    </a:lnTo>
                    <a:lnTo>
                      <a:pt x="97" y="2"/>
                    </a:lnTo>
                    <a:lnTo>
                      <a:pt x="74" y="6"/>
                    </a:lnTo>
                    <a:lnTo>
                      <a:pt x="58" y="11"/>
                    </a:lnTo>
                    <a:lnTo>
                      <a:pt x="45" y="21"/>
                    </a:lnTo>
                    <a:lnTo>
                      <a:pt x="35" y="33"/>
                    </a:lnTo>
                    <a:lnTo>
                      <a:pt x="24" y="51"/>
                    </a:lnTo>
                    <a:lnTo>
                      <a:pt x="14" y="71"/>
                    </a:lnTo>
                    <a:lnTo>
                      <a:pt x="0" y="97"/>
                    </a:lnTo>
                    <a:lnTo>
                      <a:pt x="5" y="101"/>
                    </a:lnTo>
                    <a:lnTo>
                      <a:pt x="9" y="105"/>
                    </a:lnTo>
                    <a:lnTo>
                      <a:pt x="16" y="106"/>
                    </a:lnTo>
                    <a:lnTo>
                      <a:pt x="25" y="104"/>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7" name="Freeform 83"/>
              <p:cNvSpPr>
                <a:spLocks/>
              </p:cNvSpPr>
              <p:nvPr/>
            </p:nvSpPr>
            <p:spPr bwMode="auto">
              <a:xfrm>
                <a:off x="2680" y="3524"/>
                <a:ext cx="109" cy="52"/>
              </a:xfrm>
              <a:custGeom>
                <a:avLst/>
                <a:gdLst>
                  <a:gd name="T0" fmla="*/ 24 w 218"/>
                  <a:gd name="T1" fmla="*/ 101 h 104"/>
                  <a:gd name="T2" fmla="*/ 34 w 218"/>
                  <a:gd name="T3" fmla="*/ 84 h 104"/>
                  <a:gd name="T4" fmla="*/ 40 w 218"/>
                  <a:gd name="T5" fmla="*/ 69 h 104"/>
                  <a:gd name="T6" fmla="*/ 49 w 218"/>
                  <a:gd name="T7" fmla="*/ 56 h 104"/>
                  <a:gd name="T8" fmla="*/ 57 w 218"/>
                  <a:gd name="T9" fmla="*/ 45 h 104"/>
                  <a:gd name="T10" fmla="*/ 67 w 218"/>
                  <a:gd name="T11" fmla="*/ 35 h 104"/>
                  <a:gd name="T12" fmla="*/ 80 w 218"/>
                  <a:gd name="T13" fmla="*/ 28 h 104"/>
                  <a:gd name="T14" fmla="*/ 96 w 218"/>
                  <a:gd name="T15" fmla="*/ 23 h 104"/>
                  <a:gd name="T16" fmla="*/ 117 w 218"/>
                  <a:gd name="T17" fmla="*/ 20 h 104"/>
                  <a:gd name="T18" fmla="*/ 130 w 218"/>
                  <a:gd name="T19" fmla="*/ 25 h 104"/>
                  <a:gd name="T20" fmla="*/ 142 w 218"/>
                  <a:gd name="T21" fmla="*/ 32 h 104"/>
                  <a:gd name="T22" fmla="*/ 152 w 218"/>
                  <a:gd name="T23" fmla="*/ 39 h 104"/>
                  <a:gd name="T24" fmla="*/ 161 w 218"/>
                  <a:gd name="T25" fmla="*/ 46 h 104"/>
                  <a:gd name="T26" fmla="*/ 171 w 218"/>
                  <a:gd name="T27" fmla="*/ 54 h 104"/>
                  <a:gd name="T28" fmla="*/ 180 w 218"/>
                  <a:gd name="T29" fmla="*/ 62 h 104"/>
                  <a:gd name="T30" fmla="*/ 189 w 218"/>
                  <a:gd name="T31" fmla="*/ 71 h 104"/>
                  <a:gd name="T32" fmla="*/ 199 w 218"/>
                  <a:gd name="T33" fmla="*/ 82 h 104"/>
                  <a:gd name="T34" fmla="*/ 205 w 218"/>
                  <a:gd name="T35" fmla="*/ 82 h 104"/>
                  <a:gd name="T36" fmla="*/ 211 w 218"/>
                  <a:gd name="T37" fmla="*/ 79 h 104"/>
                  <a:gd name="T38" fmla="*/ 214 w 218"/>
                  <a:gd name="T39" fmla="*/ 76 h 104"/>
                  <a:gd name="T40" fmla="*/ 218 w 218"/>
                  <a:gd name="T41" fmla="*/ 71 h 104"/>
                  <a:gd name="T42" fmla="*/ 206 w 218"/>
                  <a:gd name="T43" fmla="*/ 58 h 104"/>
                  <a:gd name="T44" fmla="*/ 196 w 218"/>
                  <a:gd name="T45" fmla="*/ 46 h 104"/>
                  <a:gd name="T46" fmla="*/ 186 w 218"/>
                  <a:gd name="T47" fmla="*/ 36 h 104"/>
                  <a:gd name="T48" fmla="*/ 175 w 218"/>
                  <a:gd name="T49" fmla="*/ 26 h 104"/>
                  <a:gd name="T50" fmla="*/ 165 w 218"/>
                  <a:gd name="T51" fmla="*/ 18 h 104"/>
                  <a:gd name="T52" fmla="*/ 152 w 218"/>
                  <a:gd name="T53" fmla="*/ 11 h 104"/>
                  <a:gd name="T54" fmla="*/ 140 w 218"/>
                  <a:gd name="T55" fmla="*/ 6 h 104"/>
                  <a:gd name="T56" fmla="*/ 125 w 218"/>
                  <a:gd name="T57" fmla="*/ 0 h 104"/>
                  <a:gd name="T58" fmla="*/ 96 w 218"/>
                  <a:gd name="T59" fmla="*/ 2 h 104"/>
                  <a:gd name="T60" fmla="*/ 74 w 218"/>
                  <a:gd name="T61" fmla="*/ 6 h 104"/>
                  <a:gd name="T62" fmla="*/ 58 w 218"/>
                  <a:gd name="T63" fmla="*/ 11 h 104"/>
                  <a:gd name="T64" fmla="*/ 45 w 218"/>
                  <a:gd name="T65" fmla="*/ 21 h 104"/>
                  <a:gd name="T66" fmla="*/ 35 w 218"/>
                  <a:gd name="T67" fmla="*/ 33 h 104"/>
                  <a:gd name="T68" fmla="*/ 24 w 218"/>
                  <a:gd name="T69" fmla="*/ 50 h 104"/>
                  <a:gd name="T70" fmla="*/ 14 w 218"/>
                  <a:gd name="T71" fmla="*/ 70 h 104"/>
                  <a:gd name="T72" fmla="*/ 0 w 218"/>
                  <a:gd name="T73" fmla="*/ 96 h 104"/>
                  <a:gd name="T74" fmla="*/ 4 w 218"/>
                  <a:gd name="T75" fmla="*/ 100 h 104"/>
                  <a:gd name="T76" fmla="*/ 9 w 218"/>
                  <a:gd name="T77" fmla="*/ 103 h 104"/>
                  <a:gd name="T78" fmla="*/ 16 w 218"/>
                  <a:gd name="T79" fmla="*/ 104 h 104"/>
                  <a:gd name="T80" fmla="*/ 24 w 218"/>
                  <a:gd name="T81" fmla="*/ 10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04">
                    <a:moveTo>
                      <a:pt x="24" y="101"/>
                    </a:moveTo>
                    <a:lnTo>
                      <a:pt x="34" y="84"/>
                    </a:lnTo>
                    <a:lnTo>
                      <a:pt x="40" y="69"/>
                    </a:lnTo>
                    <a:lnTo>
                      <a:pt x="49" y="56"/>
                    </a:lnTo>
                    <a:lnTo>
                      <a:pt x="57" y="45"/>
                    </a:lnTo>
                    <a:lnTo>
                      <a:pt x="67" y="35"/>
                    </a:lnTo>
                    <a:lnTo>
                      <a:pt x="80" y="28"/>
                    </a:lnTo>
                    <a:lnTo>
                      <a:pt x="96" y="23"/>
                    </a:lnTo>
                    <a:lnTo>
                      <a:pt x="117" y="20"/>
                    </a:lnTo>
                    <a:lnTo>
                      <a:pt x="130" y="25"/>
                    </a:lnTo>
                    <a:lnTo>
                      <a:pt x="142" y="32"/>
                    </a:lnTo>
                    <a:lnTo>
                      <a:pt x="152" y="39"/>
                    </a:lnTo>
                    <a:lnTo>
                      <a:pt x="161" y="46"/>
                    </a:lnTo>
                    <a:lnTo>
                      <a:pt x="171" y="54"/>
                    </a:lnTo>
                    <a:lnTo>
                      <a:pt x="180" y="62"/>
                    </a:lnTo>
                    <a:lnTo>
                      <a:pt x="189" y="71"/>
                    </a:lnTo>
                    <a:lnTo>
                      <a:pt x="199" y="82"/>
                    </a:lnTo>
                    <a:lnTo>
                      <a:pt x="205" y="82"/>
                    </a:lnTo>
                    <a:lnTo>
                      <a:pt x="211" y="79"/>
                    </a:lnTo>
                    <a:lnTo>
                      <a:pt x="214" y="76"/>
                    </a:lnTo>
                    <a:lnTo>
                      <a:pt x="218" y="71"/>
                    </a:lnTo>
                    <a:lnTo>
                      <a:pt x="206" y="58"/>
                    </a:lnTo>
                    <a:lnTo>
                      <a:pt x="196" y="46"/>
                    </a:lnTo>
                    <a:lnTo>
                      <a:pt x="186" y="36"/>
                    </a:lnTo>
                    <a:lnTo>
                      <a:pt x="175" y="26"/>
                    </a:lnTo>
                    <a:lnTo>
                      <a:pt x="165" y="18"/>
                    </a:lnTo>
                    <a:lnTo>
                      <a:pt x="152" y="11"/>
                    </a:lnTo>
                    <a:lnTo>
                      <a:pt x="140" y="6"/>
                    </a:lnTo>
                    <a:lnTo>
                      <a:pt x="125" y="0"/>
                    </a:lnTo>
                    <a:lnTo>
                      <a:pt x="96" y="2"/>
                    </a:lnTo>
                    <a:lnTo>
                      <a:pt x="74" y="6"/>
                    </a:lnTo>
                    <a:lnTo>
                      <a:pt x="58" y="11"/>
                    </a:lnTo>
                    <a:lnTo>
                      <a:pt x="45" y="21"/>
                    </a:lnTo>
                    <a:lnTo>
                      <a:pt x="35" y="33"/>
                    </a:lnTo>
                    <a:lnTo>
                      <a:pt x="24" y="50"/>
                    </a:lnTo>
                    <a:lnTo>
                      <a:pt x="14" y="70"/>
                    </a:lnTo>
                    <a:lnTo>
                      <a:pt x="0" y="96"/>
                    </a:lnTo>
                    <a:lnTo>
                      <a:pt x="4" y="100"/>
                    </a:lnTo>
                    <a:lnTo>
                      <a:pt x="9" y="103"/>
                    </a:lnTo>
                    <a:lnTo>
                      <a:pt x="16" y="104"/>
                    </a:lnTo>
                    <a:lnTo>
                      <a:pt x="24" y="101"/>
                    </a:lnTo>
                    <a:close/>
                  </a:path>
                </a:pathLst>
              </a:custGeom>
              <a:solidFill>
                <a:srgbClr val="995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8" name="Freeform 84"/>
              <p:cNvSpPr>
                <a:spLocks/>
              </p:cNvSpPr>
              <p:nvPr/>
            </p:nvSpPr>
            <p:spPr bwMode="auto">
              <a:xfrm>
                <a:off x="2681" y="3524"/>
                <a:ext cx="107" cy="52"/>
              </a:xfrm>
              <a:custGeom>
                <a:avLst/>
                <a:gdLst>
                  <a:gd name="T0" fmla="*/ 22 w 216"/>
                  <a:gd name="T1" fmla="*/ 101 h 104"/>
                  <a:gd name="T2" fmla="*/ 31 w 216"/>
                  <a:gd name="T3" fmla="*/ 84 h 104"/>
                  <a:gd name="T4" fmla="*/ 38 w 216"/>
                  <a:gd name="T5" fmla="*/ 69 h 104"/>
                  <a:gd name="T6" fmla="*/ 46 w 216"/>
                  <a:gd name="T7" fmla="*/ 55 h 104"/>
                  <a:gd name="T8" fmla="*/ 56 w 216"/>
                  <a:gd name="T9" fmla="*/ 44 h 104"/>
                  <a:gd name="T10" fmla="*/ 65 w 216"/>
                  <a:gd name="T11" fmla="*/ 35 h 104"/>
                  <a:gd name="T12" fmla="*/ 79 w 216"/>
                  <a:gd name="T13" fmla="*/ 26 h 104"/>
                  <a:gd name="T14" fmla="*/ 95 w 216"/>
                  <a:gd name="T15" fmla="*/ 22 h 104"/>
                  <a:gd name="T16" fmla="*/ 116 w 216"/>
                  <a:gd name="T17" fmla="*/ 20 h 104"/>
                  <a:gd name="T18" fmla="*/ 129 w 216"/>
                  <a:gd name="T19" fmla="*/ 25 h 104"/>
                  <a:gd name="T20" fmla="*/ 142 w 216"/>
                  <a:gd name="T21" fmla="*/ 31 h 104"/>
                  <a:gd name="T22" fmla="*/ 152 w 216"/>
                  <a:gd name="T23" fmla="*/ 38 h 104"/>
                  <a:gd name="T24" fmla="*/ 162 w 216"/>
                  <a:gd name="T25" fmla="*/ 45 h 104"/>
                  <a:gd name="T26" fmla="*/ 170 w 216"/>
                  <a:gd name="T27" fmla="*/ 53 h 104"/>
                  <a:gd name="T28" fmla="*/ 179 w 216"/>
                  <a:gd name="T29" fmla="*/ 61 h 104"/>
                  <a:gd name="T30" fmla="*/ 188 w 216"/>
                  <a:gd name="T31" fmla="*/ 70 h 104"/>
                  <a:gd name="T32" fmla="*/ 198 w 216"/>
                  <a:gd name="T33" fmla="*/ 81 h 104"/>
                  <a:gd name="T34" fmla="*/ 204 w 216"/>
                  <a:gd name="T35" fmla="*/ 81 h 104"/>
                  <a:gd name="T36" fmla="*/ 209 w 216"/>
                  <a:gd name="T37" fmla="*/ 78 h 104"/>
                  <a:gd name="T38" fmla="*/ 212 w 216"/>
                  <a:gd name="T39" fmla="*/ 75 h 104"/>
                  <a:gd name="T40" fmla="*/ 216 w 216"/>
                  <a:gd name="T41" fmla="*/ 70 h 104"/>
                  <a:gd name="T42" fmla="*/ 204 w 216"/>
                  <a:gd name="T43" fmla="*/ 58 h 104"/>
                  <a:gd name="T44" fmla="*/ 194 w 216"/>
                  <a:gd name="T45" fmla="*/ 46 h 104"/>
                  <a:gd name="T46" fmla="*/ 183 w 216"/>
                  <a:gd name="T47" fmla="*/ 37 h 104"/>
                  <a:gd name="T48" fmla="*/ 174 w 216"/>
                  <a:gd name="T49" fmla="*/ 28 h 104"/>
                  <a:gd name="T50" fmla="*/ 163 w 216"/>
                  <a:gd name="T51" fmla="*/ 20 h 104"/>
                  <a:gd name="T52" fmla="*/ 151 w 216"/>
                  <a:gd name="T53" fmla="*/ 13 h 104"/>
                  <a:gd name="T54" fmla="*/ 139 w 216"/>
                  <a:gd name="T55" fmla="*/ 6 h 104"/>
                  <a:gd name="T56" fmla="*/ 122 w 216"/>
                  <a:gd name="T57" fmla="*/ 0 h 104"/>
                  <a:gd name="T58" fmla="*/ 94 w 216"/>
                  <a:gd name="T59" fmla="*/ 2 h 104"/>
                  <a:gd name="T60" fmla="*/ 73 w 216"/>
                  <a:gd name="T61" fmla="*/ 7 h 104"/>
                  <a:gd name="T62" fmla="*/ 57 w 216"/>
                  <a:gd name="T63" fmla="*/ 13 h 104"/>
                  <a:gd name="T64" fmla="*/ 45 w 216"/>
                  <a:gd name="T65" fmla="*/ 22 h 104"/>
                  <a:gd name="T66" fmla="*/ 35 w 216"/>
                  <a:gd name="T67" fmla="*/ 35 h 104"/>
                  <a:gd name="T68" fmla="*/ 26 w 216"/>
                  <a:gd name="T69" fmla="*/ 51 h 104"/>
                  <a:gd name="T70" fmla="*/ 14 w 216"/>
                  <a:gd name="T71" fmla="*/ 70 h 104"/>
                  <a:gd name="T72" fmla="*/ 0 w 216"/>
                  <a:gd name="T73" fmla="*/ 96 h 104"/>
                  <a:gd name="T74" fmla="*/ 4 w 216"/>
                  <a:gd name="T75" fmla="*/ 99 h 104"/>
                  <a:gd name="T76" fmla="*/ 8 w 216"/>
                  <a:gd name="T77" fmla="*/ 103 h 104"/>
                  <a:gd name="T78" fmla="*/ 14 w 216"/>
                  <a:gd name="T79" fmla="*/ 104 h 104"/>
                  <a:gd name="T80" fmla="*/ 22 w 216"/>
                  <a:gd name="T81" fmla="*/ 10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104">
                    <a:moveTo>
                      <a:pt x="22" y="101"/>
                    </a:moveTo>
                    <a:lnTo>
                      <a:pt x="31" y="84"/>
                    </a:lnTo>
                    <a:lnTo>
                      <a:pt x="38" y="69"/>
                    </a:lnTo>
                    <a:lnTo>
                      <a:pt x="46" y="55"/>
                    </a:lnTo>
                    <a:lnTo>
                      <a:pt x="56" y="44"/>
                    </a:lnTo>
                    <a:lnTo>
                      <a:pt x="65" y="35"/>
                    </a:lnTo>
                    <a:lnTo>
                      <a:pt x="79" y="26"/>
                    </a:lnTo>
                    <a:lnTo>
                      <a:pt x="95" y="22"/>
                    </a:lnTo>
                    <a:lnTo>
                      <a:pt x="116" y="20"/>
                    </a:lnTo>
                    <a:lnTo>
                      <a:pt x="129" y="25"/>
                    </a:lnTo>
                    <a:lnTo>
                      <a:pt x="142" y="31"/>
                    </a:lnTo>
                    <a:lnTo>
                      <a:pt x="152" y="38"/>
                    </a:lnTo>
                    <a:lnTo>
                      <a:pt x="162" y="45"/>
                    </a:lnTo>
                    <a:lnTo>
                      <a:pt x="170" y="53"/>
                    </a:lnTo>
                    <a:lnTo>
                      <a:pt x="179" y="61"/>
                    </a:lnTo>
                    <a:lnTo>
                      <a:pt x="188" y="70"/>
                    </a:lnTo>
                    <a:lnTo>
                      <a:pt x="198" y="81"/>
                    </a:lnTo>
                    <a:lnTo>
                      <a:pt x="204" y="81"/>
                    </a:lnTo>
                    <a:lnTo>
                      <a:pt x="209" y="78"/>
                    </a:lnTo>
                    <a:lnTo>
                      <a:pt x="212" y="75"/>
                    </a:lnTo>
                    <a:lnTo>
                      <a:pt x="216" y="70"/>
                    </a:lnTo>
                    <a:lnTo>
                      <a:pt x="204" y="58"/>
                    </a:lnTo>
                    <a:lnTo>
                      <a:pt x="194" y="46"/>
                    </a:lnTo>
                    <a:lnTo>
                      <a:pt x="183" y="37"/>
                    </a:lnTo>
                    <a:lnTo>
                      <a:pt x="174" y="28"/>
                    </a:lnTo>
                    <a:lnTo>
                      <a:pt x="163" y="20"/>
                    </a:lnTo>
                    <a:lnTo>
                      <a:pt x="151" y="13"/>
                    </a:lnTo>
                    <a:lnTo>
                      <a:pt x="139" y="6"/>
                    </a:lnTo>
                    <a:lnTo>
                      <a:pt x="122" y="0"/>
                    </a:lnTo>
                    <a:lnTo>
                      <a:pt x="94" y="2"/>
                    </a:lnTo>
                    <a:lnTo>
                      <a:pt x="73" y="7"/>
                    </a:lnTo>
                    <a:lnTo>
                      <a:pt x="57" y="13"/>
                    </a:lnTo>
                    <a:lnTo>
                      <a:pt x="45" y="22"/>
                    </a:lnTo>
                    <a:lnTo>
                      <a:pt x="35" y="35"/>
                    </a:lnTo>
                    <a:lnTo>
                      <a:pt x="26" y="51"/>
                    </a:lnTo>
                    <a:lnTo>
                      <a:pt x="14" y="70"/>
                    </a:lnTo>
                    <a:lnTo>
                      <a:pt x="0" y="96"/>
                    </a:lnTo>
                    <a:lnTo>
                      <a:pt x="4" y="99"/>
                    </a:lnTo>
                    <a:lnTo>
                      <a:pt x="8" y="103"/>
                    </a:lnTo>
                    <a:lnTo>
                      <a:pt x="14" y="104"/>
                    </a:lnTo>
                    <a:lnTo>
                      <a:pt x="22" y="101"/>
                    </a:lnTo>
                    <a:close/>
                  </a:path>
                </a:pathLst>
              </a:custGeom>
              <a:solidFill>
                <a:srgbClr val="A56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89" name="Freeform 85"/>
              <p:cNvSpPr>
                <a:spLocks/>
              </p:cNvSpPr>
              <p:nvPr/>
            </p:nvSpPr>
            <p:spPr bwMode="auto">
              <a:xfrm>
                <a:off x="2681" y="3525"/>
                <a:ext cx="106" cy="50"/>
              </a:xfrm>
              <a:custGeom>
                <a:avLst/>
                <a:gdLst>
                  <a:gd name="T0" fmla="*/ 20 w 212"/>
                  <a:gd name="T1" fmla="*/ 99 h 102"/>
                  <a:gd name="T2" fmla="*/ 29 w 212"/>
                  <a:gd name="T3" fmla="*/ 82 h 102"/>
                  <a:gd name="T4" fmla="*/ 36 w 212"/>
                  <a:gd name="T5" fmla="*/ 67 h 102"/>
                  <a:gd name="T6" fmla="*/ 44 w 212"/>
                  <a:gd name="T7" fmla="*/ 54 h 102"/>
                  <a:gd name="T8" fmla="*/ 53 w 212"/>
                  <a:gd name="T9" fmla="*/ 43 h 102"/>
                  <a:gd name="T10" fmla="*/ 64 w 212"/>
                  <a:gd name="T11" fmla="*/ 32 h 102"/>
                  <a:gd name="T12" fmla="*/ 76 w 212"/>
                  <a:gd name="T13" fmla="*/ 25 h 102"/>
                  <a:gd name="T14" fmla="*/ 94 w 212"/>
                  <a:gd name="T15" fmla="*/ 21 h 102"/>
                  <a:gd name="T16" fmla="*/ 115 w 212"/>
                  <a:gd name="T17" fmla="*/ 17 h 102"/>
                  <a:gd name="T18" fmla="*/ 128 w 212"/>
                  <a:gd name="T19" fmla="*/ 23 h 102"/>
                  <a:gd name="T20" fmla="*/ 141 w 212"/>
                  <a:gd name="T21" fmla="*/ 29 h 102"/>
                  <a:gd name="T22" fmla="*/ 151 w 212"/>
                  <a:gd name="T23" fmla="*/ 36 h 102"/>
                  <a:gd name="T24" fmla="*/ 161 w 212"/>
                  <a:gd name="T25" fmla="*/ 43 h 102"/>
                  <a:gd name="T26" fmla="*/ 170 w 212"/>
                  <a:gd name="T27" fmla="*/ 51 h 102"/>
                  <a:gd name="T28" fmla="*/ 179 w 212"/>
                  <a:gd name="T29" fmla="*/ 59 h 102"/>
                  <a:gd name="T30" fmla="*/ 187 w 212"/>
                  <a:gd name="T31" fmla="*/ 68 h 102"/>
                  <a:gd name="T32" fmla="*/ 197 w 212"/>
                  <a:gd name="T33" fmla="*/ 78 h 102"/>
                  <a:gd name="T34" fmla="*/ 203 w 212"/>
                  <a:gd name="T35" fmla="*/ 78 h 102"/>
                  <a:gd name="T36" fmla="*/ 207 w 212"/>
                  <a:gd name="T37" fmla="*/ 77 h 102"/>
                  <a:gd name="T38" fmla="*/ 210 w 212"/>
                  <a:gd name="T39" fmla="*/ 74 h 102"/>
                  <a:gd name="T40" fmla="*/ 212 w 212"/>
                  <a:gd name="T41" fmla="*/ 69 h 102"/>
                  <a:gd name="T42" fmla="*/ 201 w 212"/>
                  <a:gd name="T43" fmla="*/ 57 h 102"/>
                  <a:gd name="T44" fmla="*/ 192 w 212"/>
                  <a:gd name="T45" fmla="*/ 46 h 102"/>
                  <a:gd name="T46" fmla="*/ 181 w 212"/>
                  <a:gd name="T47" fmla="*/ 37 h 102"/>
                  <a:gd name="T48" fmla="*/ 172 w 212"/>
                  <a:gd name="T49" fmla="*/ 28 h 102"/>
                  <a:gd name="T50" fmla="*/ 162 w 212"/>
                  <a:gd name="T51" fmla="*/ 21 h 102"/>
                  <a:gd name="T52" fmla="*/ 150 w 212"/>
                  <a:gd name="T53" fmla="*/ 13 h 102"/>
                  <a:gd name="T54" fmla="*/ 136 w 212"/>
                  <a:gd name="T55" fmla="*/ 7 h 102"/>
                  <a:gd name="T56" fmla="*/ 121 w 212"/>
                  <a:gd name="T57" fmla="*/ 0 h 102"/>
                  <a:gd name="T58" fmla="*/ 94 w 212"/>
                  <a:gd name="T59" fmla="*/ 2 h 102"/>
                  <a:gd name="T60" fmla="*/ 73 w 212"/>
                  <a:gd name="T61" fmla="*/ 7 h 102"/>
                  <a:gd name="T62" fmla="*/ 57 w 212"/>
                  <a:gd name="T63" fmla="*/ 13 h 102"/>
                  <a:gd name="T64" fmla="*/ 45 w 212"/>
                  <a:gd name="T65" fmla="*/ 22 h 102"/>
                  <a:gd name="T66" fmla="*/ 35 w 212"/>
                  <a:gd name="T67" fmla="*/ 34 h 102"/>
                  <a:gd name="T68" fmla="*/ 26 w 212"/>
                  <a:gd name="T69" fmla="*/ 50 h 102"/>
                  <a:gd name="T70" fmla="*/ 14 w 212"/>
                  <a:gd name="T71" fmla="*/ 70 h 102"/>
                  <a:gd name="T72" fmla="*/ 0 w 212"/>
                  <a:gd name="T73" fmla="*/ 96 h 102"/>
                  <a:gd name="T74" fmla="*/ 4 w 212"/>
                  <a:gd name="T75" fmla="*/ 98 h 102"/>
                  <a:gd name="T76" fmla="*/ 7 w 212"/>
                  <a:gd name="T77" fmla="*/ 100 h 102"/>
                  <a:gd name="T78" fmla="*/ 13 w 212"/>
                  <a:gd name="T79" fmla="*/ 102 h 102"/>
                  <a:gd name="T80" fmla="*/ 20 w 212"/>
                  <a:gd name="T81"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2" h="102">
                    <a:moveTo>
                      <a:pt x="20" y="99"/>
                    </a:moveTo>
                    <a:lnTo>
                      <a:pt x="29" y="82"/>
                    </a:lnTo>
                    <a:lnTo>
                      <a:pt x="36" y="67"/>
                    </a:lnTo>
                    <a:lnTo>
                      <a:pt x="44" y="54"/>
                    </a:lnTo>
                    <a:lnTo>
                      <a:pt x="53" y="43"/>
                    </a:lnTo>
                    <a:lnTo>
                      <a:pt x="64" y="32"/>
                    </a:lnTo>
                    <a:lnTo>
                      <a:pt x="76" y="25"/>
                    </a:lnTo>
                    <a:lnTo>
                      <a:pt x="94" y="21"/>
                    </a:lnTo>
                    <a:lnTo>
                      <a:pt x="115" y="17"/>
                    </a:lnTo>
                    <a:lnTo>
                      <a:pt x="128" y="23"/>
                    </a:lnTo>
                    <a:lnTo>
                      <a:pt x="141" y="29"/>
                    </a:lnTo>
                    <a:lnTo>
                      <a:pt x="151" y="36"/>
                    </a:lnTo>
                    <a:lnTo>
                      <a:pt x="161" y="43"/>
                    </a:lnTo>
                    <a:lnTo>
                      <a:pt x="170" y="51"/>
                    </a:lnTo>
                    <a:lnTo>
                      <a:pt x="179" y="59"/>
                    </a:lnTo>
                    <a:lnTo>
                      <a:pt x="187" y="68"/>
                    </a:lnTo>
                    <a:lnTo>
                      <a:pt x="197" y="78"/>
                    </a:lnTo>
                    <a:lnTo>
                      <a:pt x="203" y="78"/>
                    </a:lnTo>
                    <a:lnTo>
                      <a:pt x="207" y="77"/>
                    </a:lnTo>
                    <a:lnTo>
                      <a:pt x="210" y="74"/>
                    </a:lnTo>
                    <a:lnTo>
                      <a:pt x="212" y="69"/>
                    </a:lnTo>
                    <a:lnTo>
                      <a:pt x="201" y="57"/>
                    </a:lnTo>
                    <a:lnTo>
                      <a:pt x="192" y="46"/>
                    </a:lnTo>
                    <a:lnTo>
                      <a:pt x="181" y="37"/>
                    </a:lnTo>
                    <a:lnTo>
                      <a:pt x="172" y="28"/>
                    </a:lnTo>
                    <a:lnTo>
                      <a:pt x="162" y="21"/>
                    </a:lnTo>
                    <a:lnTo>
                      <a:pt x="150" y="13"/>
                    </a:lnTo>
                    <a:lnTo>
                      <a:pt x="136" y="7"/>
                    </a:lnTo>
                    <a:lnTo>
                      <a:pt x="121" y="0"/>
                    </a:lnTo>
                    <a:lnTo>
                      <a:pt x="94" y="2"/>
                    </a:lnTo>
                    <a:lnTo>
                      <a:pt x="73" y="7"/>
                    </a:lnTo>
                    <a:lnTo>
                      <a:pt x="57" y="13"/>
                    </a:lnTo>
                    <a:lnTo>
                      <a:pt x="45" y="22"/>
                    </a:lnTo>
                    <a:lnTo>
                      <a:pt x="35" y="34"/>
                    </a:lnTo>
                    <a:lnTo>
                      <a:pt x="26" y="50"/>
                    </a:lnTo>
                    <a:lnTo>
                      <a:pt x="14" y="70"/>
                    </a:lnTo>
                    <a:lnTo>
                      <a:pt x="0" y="96"/>
                    </a:lnTo>
                    <a:lnTo>
                      <a:pt x="4" y="98"/>
                    </a:lnTo>
                    <a:lnTo>
                      <a:pt x="7" y="100"/>
                    </a:lnTo>
                    <a:lnTo>
                      <a:pt x="13" y="102"/>
                    </a:lnTo>
                    <a:lnTo>
                      <a:pt x="20" y="99"/>
                    </a:lnTo>
                    <a:close/>
                  </a:path>
                </a:pathLst>
              </a:custGeom>
              <a:solidFill>
                <a:srgbClr val="B2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0" name="Freeform 86"/>
              <p:cNvSpPr>
                <a:spLocks/>
              </p:cNvSpPr>
              <p:nvPr/>
            </p:nvSpPr>
            <p:spPr bwMode="auto">
              <a:xfrm>
                <a:off x="2681" y="3525"/>
                <a:ext cx="106" cy="50"/>
              </a:xfrm>
              <a:custGeom>
                <a:avLst/>
                <a:gdLst>
                  <a:gd name="T0" fmla="*/ 19 w 211"/>
                  <a:gd name="T1" fmla="*/ 98 h 99"/>
                  <a:gd name="T2" fmla="*/ 28 w 211"/>
                  <a:gd name="T3" fmla="*/ 81 h 99"/>
                  <a:gd name="T4" fmla="*/ 36 w 211"/>
                  <a:gd name="T5" fmla="*/ 66 h 99"/>
                  <a:gd name="T6" fmla="*/ 43 w 211"/>
                  <a:gd name="T7" fmla="*/ 52 h 99"/>
                  <a:gd name="T8" fmla="*/ 52 w 211"/>
                  <a:gd name="T9" fmla="*/ 41 h 99"/>
                  <a:gd name="T10" fmla="*/ 63 w 211"/>
                  <a:gd name="T11" fmla="*/ 30 h 99"/>
                  <a:gd name="T12" fmla="*/ 76 w 211"/>
                  <a:gd name="T13" fmla="*/ 23 h 99"/>
                  <a:gd name="T14" fmla="*/ 93 w 211"/>
                  <a:gd name="T15" fmla="*/ 19 h 99"/>
                  <a:gd name="T16" fmla="*/ 113 w 211"/>
                  <a:gd name="T17" fmla="*/ 15 h 99"/>
                  <a:gd name="T18" fmla="*/ 128 w 211"/>
                  <a:gd name="T19" fmla="*/ 21 h 99"/>
                  <a:gd name="T20" fmla="*/ 141 w 211"/>
                  <a:gd name="T21" fmla="*/ 27 h 99"/>
                  <a:gd name="T22" fmla="*/ 151 w 211"/>
                  <a:gd name="T23" fmla="*/ 34 h 99"/>
                  <a:gd name="T24" fmla="*/ 162 w 211"/>
                  <a:gd name="T25" fmla="*/ 41 h 99"/>
                  <a:gd name="T26" fmla="*/ 171 w 211"/>
                  <a:gd name="T27" fmla="*/ 49 h 99"/>
                  <a:gd name="T28" fmla="*/ 180 w 211"/>
                  <a:gd name="T29" fmla="*/ 57 h 99"/>
                  <a:gd name="T30" fmla="*/ 188 w 211"/>
                  <a:gd name="T31" fmla="*/ 66 h 99"/>
                  <a:gd name="T32" fmla="*/ 199 w 211"/>
                  <a:gd name="T33" fmla="*/ 76 h 99"/>
                  <a:gd name="T34" fmla="*/ 203 w 211"/>
                  <a:gd name="T35" fmla="*/ 76 h 99"/>
                  <a:gd name="T36" fmla="*/ 207 w 211"/>
                  <a:gd name="T37" fmla="*/ 74 h 99"/>
                  <a:gd name="T38" fmla="*/ 209 w 211"/>
                  <a:gd name="T39" fmla="*/ 72 h 99"/>
                  <a:gd name="T40" fmla="*/ 211 w 211"/>
                  <a:gd name="T41" fmla="*/ 68 h 99"/>
                  <a:gd name="T42" fmla="*/ 201 w 211"/>
                  <a:gd name="T43" fmla="*/ 57 h 99"/>
                  <a:gd name="T44" fmla="*/ 191 w 211"/>
                  <a:gd name="T45" fmla="*/ 46 h 99"/>
                  <a:gd name="T46" fmla="*/ 181 w 211"/>
                  <a:gd name="T47" fmla="*/ 37 h 99"/>
                  <a:gd name="T48" fmla="*/ 172 w 211"/>
                  <a:gd name="T49" fmla="*/ 28 h 99"/>
                  <a:gd name="T50" fmla="*/ 162 w 211"/>
                  <a:gd name="T51" fmla="*/ 21 h 99"/>
                  <a:gd name="T52" fmla="*/ 150 w 211"/>
                  <a:gd name="T53" fmla="*/ 13 h 99"/>
                  <a:gd name="T54" fmla="*/ 138 w 211"/>
                  <a:gd name="T55" fmla="*/ 7 h 99"/>
                  <a:gd name="T56" fmla="*/ 121 w 211"/>
                  <a:gd name="T57" fmla="*/ 0 h 99"/>
                  <a:gd name="T58" fmla="*/ 94 w 211"/>
                  <a:gd name="T59" fmla="*/ 3 h 99"/>
                  <a:gd name="T60" fmla="*/ 73 w 211"/>
                  <a:gd name="T61" fmla="*/ 6 h 99"/>
                  <a:gd name="T62" fmla="*/ 57 w 211"/>
                  <a:gd name="T63" fmla="*/ 13 h 99"/>
                  <a:gd name="T64" fmla="*/ 45 w 211"/>
                  <a:gd name="T65" fmla="*/ 21 h 99"/>
                  <a:gd name="T66" fmla="*/ 35 w 211"/>
                  <a:gd name="T67" fmla="*/ 34 h 99"/>
                  <a:gd name="T68" fmla="*/ 26 w 211"/>
                  <a:gd name="T69" fmla="*/ 49 h 99"/>
                  <a:gd name="T70" fmla="*/ 14 w 211"/>
                  <a:gd name="T71" fmla="*/ 69 h 99"/>
                  <a:gd name="T72" fmla="*/ 0 w 211"/>
                  <a:gd name="T73" fmla="*/ 95 h 99"/>
                  <a:gd name="T74" fmla="*/ 4 w 211"/>
                  <a:gd name="T75" fmla="*/ 97 h 99"/>
                  <a:gd name="T76" fmla="*/ 8 w 211"/>
                  <a:gd name="T77" fmla="*/ 99 h 99"/>
                  <a:gd name="T78" fmla="*/ 13 w 211"/>
                  <a:gd name="T79" fmla="*/ 99 h 99"/>
                  <a:gd name="T80" fmla="*/ 19 w 211"/>
                  <a:gd name="T81" fmla="*/ 9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1" h="99">
                    <a:moveTo>
                      <a:pt x="19" y="98"/>
                    </a:moveTo>
                    <a:lnTo>
                      <a:pt x="28" y="81"/>
                    </a:lnTo>
                    <a:lnTo>
                      <a:pt x="36" y="66"/>
                    </a:lnTo>
                    <a:lnTo>
                      <a:pt x="43" y="52"/>
                    </a:lnTo>
                    <a:lnTo>
                      <a:pt x="52" y="41"/>
                    </a:lnTo>
                    <a:lnTo>
                      <a:pt x="63" y="30"/>
                    </a:lnTo>
                    <a:lnTo>
                      <a:pt x="76" y="23"/>
                    </a:lnTo>
                    <a:lnTo>
                      <a:pt x="93" y="19"/>
                    </a:lnTo>
                    <a:lnTo>
                      <a:pt x="113" y="15"/>
                    </a:lnTo>
                    <a:lnTo>
                      <a:pt x="128" y="21"/>
                    </a:lnTo>
                    <a:lnTo>
                      <a:pt x="141" y="27"/>
                    </a:lnTo>
                    <a:lnTo>
                      <a:pt x="151" y="34"/>
                    </a:lnTo>
                    <a:lnTo>
                      <a:pt x="162" y="41"/>
                    </a:lnTo>
                    <a:lnTo>
                      <a:pt x="171" y="49"/>
                    </a:lnTo>
                    <a:lnTo>
                      <a:pt x="180" y="57"/>
                    </a:lnTo>
                    <a:lnTo>
                      <a:pt x="188" y="66"/>
                    </a:lnTo>
                    <a:lnTo>
                      <a:pt x="199" y="76"/>
                    </a:lnTo>
                    <a:lnTo>
                      <a:pt x="203" y="76"/>
                    </a:lnTo>
                    <a:lnTo>
                      <a:pt x="207" y="74"/>
                    </a:lnTo>
                    <a:lnTo>
                      <a:pt x="209" y="72"/>
                    </a:lnTo>
                    <a:lnTo>
                      <a:pt x="211" y="68"/>
                    </a:lnTo>
                    <a:lnTo>
                      <a:pt x="201" y="57"/>
                    </a:lnTo>
                    <a:lnTo>
                      <a:pt x="191" y="46"/>
                    </a:lnTo>
                    <a:lnTo>
                      <a:pt x="181" y="37"/>
                    </a:lnTo>
                    <a:lnTo>
                      <a:pt x="172" y="28"/>
                    </a:lnTo>
                    <a:lnTo>
                      <a:pt x="162" y="21"/>
                    </a:lnTo>
                    <a:lnTo>
                      <a:pt x="150" y="13"/>
                    </a:lnTo>
                    <a:lnTo>
                      <a:pt x="138" y="7"/>
                    </a:lnTo>
                    <a:lnTo>
                      <a:pt x="121" y="0"/>
                    </a:lnTo>
                    <a:lnTo>
                      <a:pt x="94" y="3"/>
                    </a:lnTo>
                    <a:lnTo>
                      <a:pt x="73" y="6"/>
                    </a:lnTo>
                    <a:lnTo>
                      <a:pt x="57" y="13"/>
                    </a:lnTo>
                    <a:lnTo>
                      <a:pt x="45" y="21"/>
                    </a:lnTo>
                    <a:lnTo>
                      <a:pt x="35" y="34"/>
                    </a:lnTo>
                    <a:lnTo>
                      <a:pt x="26" y="49"/>
                    </a:lnTo>
                    <a:lnTo>
                      <a:pt x="14" y="69"/>
                    </a:lnTo>
                    <a:lnTo>
                      <a:pt x="0" y="95"/>
                    </a:lnTo>
                    <a:lnTo>
                      <a:pt x="4" y="97"/>
                    </a:lnTo>
                    <a:lnTo>
                      <a:pt x="8" y="99"/>
                    </a:lnTo>
                    <a:lnTo>
                      <a:pt x="13" y="99"/>
                    </a:lnTo>
                    <a:lnTo>
                      <a:pt x="19" y="98"/>
                    </a:lnTo>
                    <a:close/>
                  </a:path>
                </a:pathLst>
              </a:custGeom>
              <a:solidFill>
                <a:srgbClr val="BF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1" name="Freeform 87"/>
              <p:cNvSpPr>
                <a:spLocks/>
              </p:cNvSpPr>
              <p:nvPr/>
            </p:nvSpPr>
            <p:spPr bwMode="auto">
              <a:xfrm>
                <a:off x="2682" y="3526"/>
                <a:ext cx="104" cy="48"/>
              </a:xfrm>
              <a:custGeom>
                <a:avLst/>
                <a:gdLst>
                  <a:gd name="T0" fmla="*/ 16 w 208"/>
                  <a:gd name="T1" fmla="*/ 96 h 97"/>
                  <a:gd name="T2" fmla="*/ 25 w 208"/>
                  <a:gd name="T3" fmla="*/ 79 h 97"/>
                  <a:gd name="T4" fmla="*/ 33 w 208"/>
                  <a:gd name="T5" fmla="*/ 64 h 97"/>
                  <a:gd name="T6" fmla="*/ 41 w 208"/>
                  <a:gd name="T7" fmla="*/ 50 h 97"/>
                  <a:gd name="T8" fmla="*/ 50 w 208"/>
                  <a:gd name="T9" fmla="*/ 38 h 97"/>
                  <a:gd name="T10" fmla="*/ 61 w 208"/>
                  <a:gd name="T11" fmla="*/ 29 h 97"/>
                  <a:gd name="T12" fmla="*/ 73 w 208"/>
                  <a:gd name="T13" fmla="*/ 21 h 97"/>
                  <a:gd name="T14" fmla="*/ 91 w 208"/>
                  <a:gd name="T15" fmla="*/ 17 h 97"/>
                  <a:gd name="T16" fmla="*/ 111 w 208"/>
                  <a:gd name="T17" fmla="*/ 13 h 97"/>
                  <a:gd name="T18" fmla="*/ 126 w 208"/>
                  <a:gd name="T19" fmla="*/ 19 h 97"/>
                  <a:gd name="T20" fmla="*/ 139 w 208"/>
                  <a:gd name="T21" fmla="*/ 25 h 97"/>
                  <a:gd name="T22" fmla="*/ 149 w 208"/>
                  <a:gd name="T23" fmla="*/ 32 h 97"/>
                  <a:gd name="T24" fmla="*/ 160 w 208"/>
                  <a:gd name="T25" fmla="*/ 38 h 97"/>
                  <a:gd name="T26" fmla="*/ 169 w 208"/>
                  <a:gd name="T27" fmla="*/ 47 h 97"/>
                  <a:gd name="T28" fmla="*/ 178 w 208"/>
                  <a:gd name="T29" fmla="*/ 55 h 97"/>
                  <a:gd name="T30" fmla="*/ 186 w 208"/>
                  <a:gd name="T31" fmla="*/ 64 h 97"/>
                  <a:gd name="T32" fmla="*/ 197 w 208"/>
                  <a:gd name="T33" fmla="*/ 74 h 97"/>
                  <a:gd name="T34" fmla="*/ 201 w 208"/>
                  <a:gd name="T35" fmla="*/ 74 h 97"/>
                  <a:gd name="T36" fmla="*/ 205 w 208"/>
                  <a:gd name="T37" fmla="*/ 72 h 97"/>
                  <a:gd name="T38" fmla="*/ 207 w 208"/>
                  <a:gd name="T39" fmla="*/ 71 h 97"/>
                  <a:gd name="T40" fmla="*/ 208 w 208"/>
                  <a:gd name="T41" fmla="*/ 67 h 97"/>
                  <a:gd name="T42" fmla="*/ 197 w 208"/>
                  <a:gd name="T43" fmla="*/ 56 h 97"/>
                  <a:gd name="T44" fmla="*/ 187 w 208"/>
                  <a:gd name="T45" fmla="*/ 45 h 97"/>
                  <a:gd name="T46" fmla="*/ 178 w 208"/>
                  <a:gd name="T47" fmla="*/ 37 h 97"/>
                  <a:gd name="T48" fmla="*/ 169 w 208"/>
                  <a:gd name="T49" fmla="*/ 28 h 97"/>
                  <a:gd name="T50" fmla="*/ 160 w 208"/>
                  <a:gd name="T51" fmla="*/ 21 h 97"/>
                  <a:gd name="T52" fmla="*/ 148 w 208"/>
                  <a:gd name="T53" fmla="*/ 14 h 97"/>
                  <a:gd name="T54" fmla="*/ 136 w 208"/>
                  <a:gd name="T55" fmla="*/ 7 h 97"/>
                  <a:gd name="T56" fmla="*/ 119 w 208"/>
                  <a:gd name="T57" fmla="*/ 0 h 97"/>
                  <a:gd name="T58" fmla="*/ 92 w 208"/>
                  <a:gd name="T59" fmla="*/ 3 h 97"/>
                  <a:gd name="T60" fmla="*/ 71 w 208"/>
                  <a:gd name="T61" fmla="*/ 7 h 97"/>
                  <a:gd name="T62" fmla="*/ 56 w 208"/>
                  <a:gd name="T63" fmla="*/ 13 h 97"/>
                  <a:gd name="T64" fmla="*/ 45 w 208"/>
                  <a:gd name="T65" fmla="*/ 21 h 97"/>
                  <a:gd name="T66" fmla="*/ 34 w 208"/>
                  <a:gd name="T67" fmla="*/ 34 h 97"/>
                  <a:gd name="T68" fmla="*/ 25 w 208"/>
                  <a:gd name="T69" fmla="*/ 49 h 97"/>
                  <a:gd name="T70" fmla="*/ 13 w 208"/>
                  <a:gd name="T71" fmla="*/ 68 h 97"/>
                  <a:gd name="T72" fmla="*/ 0 w 208"/>
                  <a:gd name="T73" fmla="*/ 94 h 97"/>
                  <a:gd name="T74" fmla="*/ 3 w 208"/>
                  <a:gd name="T75" fmla="*/ 96 h 97"/>
                  <a:gd name="T76" fmla="*/ 6 w 208"/>
                  <a:gd name="T77" fmla="*/ 97 h 97"/>
                  <a:gd name="T78" fmla="*/ 11 w 208"/>
                  <a:gd name="T79" fmla="*/ 97 h 97"/>
                  <a:gd name="T80" fmla="*/ 16 w 208"/>
                  <a:gd name="T8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97">
                    <a:moveTo>
                      <a:pt x="16" y="96"/>
                    </a:moveTo>
                    <a:lnTo>
                      <a:pt x="25" y="79"/>
                    </a:lnTo>
                    <a:lnTo>
                      <a:pt x="33" y="64"/>
                    </a:lnTo>
                    <a:lnTo>
                      <a:pt x="41" y="50"/>
                    </a:lnTo>
                    <a:lnTo>
                      <a:pt x="50" y="38"/>
                    </a:lnTo>
                    <a:lnTo>
                      <a:pt x="61" y="29"/>
                    </a:lnTo>
                    <a:lnTo>
                      <a:pt x="73" y="21"/>
                    </a:lnTo>
                    <a:lnTo>
                      <a:pt x="91" y="17"/>
                    </a:lnTo>
                    <a:lnTo>
                      <a:pt x="111" y="13"/>
                    </a:lnTo>
                    <a:lnTo>
                      <a:pt x="126" y="19"/>
                    </a:lnTo>
                    <a:lnTo>
                      <a:pt x="139" y="25"/>
                    </a:lnTo>
                    <a:lnTo>
                      <a:pt x="149" y="32"/>
                    </a:lnTo>
                    <a:lnTo>
                      <a:pt x="160" y="38"/>
                    </a:lnTo>
                    <a:lnTo>
                      <a:pt x="169" y="47"/>
                    </a:lnTo>
                    <a:lnTo>
                      <a:pt x="178" y="55"/>
                    </a:lnTo>
                    <a:lnTo>
                      <a:pt x="186" y="64"/>
                    </a:lnTo>
                    <a:lnTo>
                      <a:pt x="197" y="74"/>
                    </a:lnTo>
                    <a:lnTo>
                      <a:pt x="201" y="74"/>
                    </a:lnTo>
                    <a:lnTo>
                      <a:pt x="205" y="72"/>
                    </a:lnTo>
                    <a:lnTo>
                      <a:pt x="207" y="71"/>
                    </a:lnTo>
                    <a:lnTo>
                      <a:pt x="208" y="67"/>
                    </a:lnTo>
                    <a:lnTo>
                      <a:pt x="197" y="56"/>
                    </a:lnTo>
                    <a:lnTo>
                      <a:pt x="187" y="45"/>
                    </a:lnTo>
                    <a:lnTo>
                      <a:pt x="178" y="37"/>
                    </a:lnTo>
                    <a:lnTo>
                      <a:pt x="169" y="28"/>
                    </a:lnTo>
                    <a:lnTo>
                      <a:pt x="160" y="21"/>
                    </a:lnTo>
                    <a:lnTo>
                      <a:pt x="148" y="14"/>
                    </a:lnTo>
                    <a:lnTo>
                      <a:pt x="136" y="7"/>
                    </a:lnTo>
                    <a:lnTo>
                      <a:pt x="119" y="0"/>
                    </a:lnTo>
                    <a:lnTo>
                      <a:pt x="92" y="3"/>
                    </a:lnTo>
                    <a:lnTo>
                      <a:pt x="71" y="7"/>
                    </a:lnTo>
                    <a:lnTo>
                      <a:pt x="56" y="13"/>
                    </a:lnTo>
                    <a:lnTo>
                      <a:pt x="45" y="21"/>
                    </a:lnTo>
                    <a:lnTo>
                      <a:pt x="34" y="34"/>
                    </a:lnTo>
                    <a:lnTo>
                      <a:pt x="25" y="49"/>
                    </a:lnTo>
                    <a:lnTo>
                      <a:pt x="13" y="68"/>
                    </a:lnTo>
                    <a:lnTo>
                      <a:pt x="0" y="94"/>
                    </a:lnTo>
                    <a:lnTo>
                      <a:pt x="3" y="96"/>
                    </a:lnTo>
                    <a:lnTo>
                      <a:pt x="6" y="97"/>
                    </a:lnTo>
                    <a:lnTo>
                      <a:pt x="11" y="97"/>
                    </a:lnTo>
                    <a:lnTo>
                      <a:pt x="16" y="96"/>
                    </a:lnTo>
                    <a:close/>
                  </a:path>
                </a:pathLst>
              </a:custGeom>
              <a:solidFill>
                <a:srgbClr val="CC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2" name="Freeform 88"/>
              <p:cNvSpPr>
                <a:spLocks/>
              </p:cNvSpPr>
              <p:nvPr/>
            </p:nvSpPr>
            <p:spPr bwMode="auto">
              <a:xfrm>
                <a:off x="2682" y="3526"/>
                <a:ext cx="103" cy="48"/>
              </a:xfrm>
              <a:custGeom>
                <a:avLst/>
                <a:gdLst>
                  <a:gd name="T0" fmla="*/ 15 w 206"/>
                  <a:gd name="T1" fmla="*/ 94 h 95"/>
                  <a:gd name="T2" fmla="*/ 24 w 206"/>
                  <a:gd name="T3" fmla="*/ 77 h 95"/>
                  <a:gd name="T4" fmla="*/ 32 w 206"/>
                  <a:gd name="T5" fmla="*/ 61 h 95"/>
                  <a:gd name="T6" fmla="*/ 39 w 206"/>
                  <a:gd name="T7" fmla="*/ 48 h 95"/>
                  <a:gd name="T8" fmla="*/ 48 w 206"/>
                  <a:gd name="T9" fmla="*/ 35 h 95"/>
                  <a:gd name="T10" fmla="*/ 58 w 206"/>
                  <a:gd name="T11" fmla="*/ 26 h 95"/>
                  <a:gd name="T12" fmla="*/ 72 w 206"/>
                  <a:gd name="T13" fmla="*/ 19 h 95"/>
                  <a:gd name="T14" fmla="*/ 90 w 206"/>
                  <a:gd name="T15" fmla="*/ 13 h 95"/>
                  <a:gd name="T16" fmla="*/ 110 w 206"/>
                  <a:gd name="T17" fmla="*/ 11 h 95"/>
                  <a:gd name="T18" fmla="*/ 125 w 206"/>
                  <a:gd name="T19" fmla="*/ 17 h 95"/>
                  <a:gd name="T20" fmla="*/ 138 w 206"/>
                  <a:gd name="T21" fmla="*/ 23 h 95"/>
                  <a:gd name="T22" fmla="*/ 150 w 206"/>
                  <a:gd name="T23" fmla="*/ 28 h 95"/>
                  <a:gd name="T24" fmla="*/ 160 w 206"/>
                  <a:gd name="T25" fmla="*/ 35 h 95"/>
                  <a:gd name="T26" fmla="*/ 168 w 206"/>
                  <a:gd name="T27" fmla="*/ 42 h 95"/>
                  <a:gd name="T28" fmla="*/ 177 w 206"/>
                  <a:gd name="T29" fmla="*/ 51 h 95"/>
                  <a:gd name="T30" fmla="*/ 186 w 206"/>
                  <a:gd name="T31" fmla="*/ 61 h 95"/>
                  <a:gd name="T32" fmla="*/ 196 w 206"/>
                  <a:gd name="T33" fmla="*/ 71 h 95"/>
                  <a:gd name="T34" fmla="*/ 199 w 206"/>
                  <a:gd name="T35" fmla="*/ 71 h 95"/>
                  <a:gd name="T36" fmla="*/ 201 w 206"/>
                  <a:gd name="T37" fmla="*/ 70 h 95"/>
                  <a:gd name="T38" fmla="*/ 204 w 206"/>
                  <a:gd name="T39" fmla="*/ 68 h 95"/>
                  <a:gd name="T40" fmla="*/ 206 w 206"/>
                  <a:gd name="T41" fmla="*/ 65 h 95"/>
                  <a:gd name="T42" fmla="*/ 194 w 206"/>
                  <a:gd name="T43" fmla="*/ 54 h 95"/>
                  <a:gd name="T44" fmla="*/ 185 w 206"/>
                  <a:gd name="T45" fmla="*/ 45 h 95"/>
                  <a:gd name="T46" fmla="*/ 176 w 206"/>
                  <a:gd name="T47" fmla="*/ 36 h 95"/>
                  <a:gd name="T48" fmla="*/ 168 w 206"/>
                  <a:gd name="T49" fmla="*/ 28 h 95"/>
                  <a:gd name="T50" fmla="*/ 159 w 206"/>
                  <a:gd name="T51" fmla="*/ 20 h 95"/>
                  <a:gd name="T52" fmla="*/ 147 w 206"/>
                  <a:gd name="T53" fmla="*/ 13 h 95"/>
                  <a:gd name="T54" fmla="*/ 135 w 206"/>
                  <a:gd name="T55" fmla="*/ 6 h 95"/>
                  <a:gd name="T56" fmla="*/ 118 w 206"/>
                  <a:gd name="T57" fmla="*/ 0 h 95"/>
                  <a:gd name="T58" fmla="*/ 91 w 206"/>
                  <a:gd name="T59" fmla="*/ 2 h 95"/>
                  <a:gd name="T60" fmla="*/ 71 w 206"/>
                  <a:gd name="T61" fmla="*/ 6 h 95"/>
                  <a:gd name="T62" fmla="*/ 56 w 206"/>
                  <a:gd name="T63" fmla="*/ 12 h 95"/>
                  <a:gd name="T64" fmla="*/ 45 w 206"/>
                  <a:gd name="T65" fmla="*/ 20 h 95"/>
                  <a:gd name="T66" fmla="*/ 34 w 206"/>
                  <a:gd name="T67" fmla="*/ 32 h 95"/>
                  <a:gd name="T68" fmla="*/ 25 w 206"/>
                  <a:gd name="T69" fmla="*/ 47 h 95"/>
                  <a:gd name="T70" fmla="*/ 15 w 206"/>
                  <a:gd name="T71" fmla="*/ 66 h 95"/>
                  <a:gd name="T72" fmla="*/ 0 w 206"/>
                  <a:gd name="T73" fmla="*/ 92 h 95"/>
                  <a:gd name="T74" fmla="*/ 2 w 206"/>
                  <a:gd name="T75" fmla="*/ 93 h 95"/>
                  <a:gd name="T76" fmla="*/ 5 w 206"/>
                  <a:gd name="T77" fmla="*/ 94 h 95"/>
                  <a:gd name="T78" fmla="*/ 10 w 206"/>
                  <a:gd name="T79" fmla="*/ 95 h 95"/>
                  <a:gd name="T80" fmla="*/ 15 w 206"/>
                  <a:gd name="T8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 h="95">
                    <a:moveTo>
                      <a:pt x="15" y="94"/>
                    </a:moveTo>
                    <a:lnTo>
                      <a:pt x="24" y="77"/>
                    </a:lnTo>
                    <a:lnTo>
                      <a:pt x="32" y="61"/>
                    </a:lnTo>
                    <a:lnTo>
                      <a:pt x="39" y="48"/>
                    </a:lnTo>
                    <a:lnTo>
                      <a:pt x="48" y="35"/>
                    </a:lnTo>
                    <a:lnTo>
                      <a:pt x="58" y="26"/>
                    </a:lnTo>
                    <a:lnTo>
                      <a:pt x="72" y="19"/>
                    </a:lnTo>
                    <a:lnTo>
                      <a:pt x="90" y="13"/>
                    </a:lnTo>
                    <a:lnTo>
                      <a:pt x="110" y="11"/>
                    </a:lnTo>
                    <a:lnTo>
                      <a:pt x="125" y="17"/>
                    </a:lnTo>
                    <a:lnTo>
                      <a:pt x="138" y="23"/>
                    </a:lnTo>
                    <a:lnTo>
                      <a:pt x="150" y="28"/>
                    </a:lnTo>
                    <a:lnTo>
                      <a:pt x="160" y="35"/>
                    </a:lnTo>
                    <a:lnTo>
                      <a:pt x="168" y="42"/>
                    </a:lnTo>
                    <a:lnTo>
                      <a:pt x="177" y="51"/>
                    </a:lnTo>
                    <a:lnTo>
                      <a:pt x="186" y="61"/>
                    </a:lnTo>
                    <a:lnTo>
                      <a:pt x="196" y="71"/>
                    </a:lnTo>
                    <a:lnTo>
                      <a:pt x="199" y="71"/>
                    </a:lnTo>
                    <a:lnTo>
                      <a:pt x="201" y="70"/>
                    </a:lnTo>
                    <a:lnTo>
                      <a:pt x="204" y="68"/>
                    </a:lnTo>
                    <a:lnTo>
                      <a:pt x="206" y="65"/>
                    </a:lnTo>
                    <a:lnTo>
                      <a:pt x="194" y="54"/>
                    </a:lnTo>
                    <a:lnTo>
                      <a:pt x="185" y="45"/>
                    </a:lnTo>
                    <a:lnTo>
                      <a:pt x="176" y="36"/>
                    </a:lnTo>
                    <a:lnTo>
                      <a:pt x="168" y="28"/>
                    </a:lnTo>
                    <a:lnTo>
                      <a:pt x="159" y="20"/>
                    </a:lnTo>
                    <a:lnTo>
                      <a:pt x="147" y="13"/>
                    </a:lnTo>
                    <a:lnTo>
                      <a:pt x="135" y="6"/>
                    </a:lnTo>
                    <a:lnTo>
                      <a:pt x="118" y="0"/>
                    </a:lnTo>
                    <a:lnTo>
                      <a:pt x="91" y="2"/>
                    </a:lnTo>
                    <a:lnTo>
                      <a:pt x="71" y="6"/>
                    </a:lnTo>
                    <a:lnTo>
                      <a:pt x="56" y="12"/>
                    </a:lnTo>
                    <a:lnTo>
                      <a:pt x="45" y="20"/>
                    </a:lnTo>
                    <a:lnTo>
                      <a:pt x="34" y="32"/>
                    </a:lnTo>
                    <a:lnTo>
                      <a:pt x="25" y="47"/>
                    </a:lnTo>
                    <a:lnTo>
                      <a:pt x="15" y="66"/>
                    </a:lnTo>
                    <a:lnTo>
                      <a:pt x="0" y="92"/>
                    </a:lnTo>
                    <a:lnTo>
                      <a:pt x="2" y="93"/>
                    </a:lnTo>
                    <a:lnTo>
                      <a:pt x="5" y="94"/>
                    </a:lnTo>
                    <a:lnTo>
                      <a:pt x="10" y="95"/>
                    </a:lnTo>
                    <a:lnTo>
                      <a:pt x="15" y="94"/>
                    </a:lnTo>
                    <a:close/>
                  </a:path>
                </a:pathLst>
              </a:custGeom>
              <a:solidFill>
                <a:srgbClr val="D8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3" name="Freeform 89"/>
              <p:cNvSpPr>
                <a:spLocks/>
              </p:cNvSpPr>
              <p:nvPr/>
            </p:nvSpPr>
            <p:spPr bwMode="auto">
              <a:xfrm>
                <a:off x="2683" y="3527"/>
                <a:ext cx="102" cy="46"/>
              </a:xfrm>
              <a:custGeom>
                <a:avLst/>
                <a:gdLst>
                  <a:gd name="T0" fmla="*/ 13 w 205"/>
                  <a:gd name="T1" fmla="*/ 92 h 92"/>
                  <a:gd name="T2" fmla="*/ 22 w 205"/>
                  <a:gd name="T3" fmla="*/ 75 h 92"/>
                  <a:gd name="T4" fmla="*/ 30 w 205"/>
                  <a:gd name="T5" fmla="*/ 60 h 92"/>
                  <a:gd name="T6" fmla="*/ 38 w 205"/>
                  <a:gd name="T7" fmla="*/ 46 h 92"/>
                  <a:gd name="T8" fmla="*/ 47 w 205"/>
                  <a:gd name="T9" fmla="*/ 34 h 92"/>
                  <a:gd name="T10" fmla="*/ 57 w 205"/>
                  <a:gd name="T11" fmla="*/ 25 h 92"/>
                  <a:gd name="T12" fmla="*/ 71 w 205"/>
                  <a:gd name="T13" fmla="*/ 17 h 92"/>
                  <a:gd name="T14" fmla="*/ 89 w 205"/>
                  <a:gd name="T15" fmla="*/ 12 h 92"/>
                  <a:gd name="T16" fmla="*/ 109 w 205"/>
                  <a:gd name="T17" fmla="*/ 9 h 92"/>
                  <a:gd name="T18" fmla="*/ 124 w 205"/>
                  <a:gd name="T19" fmla="*/ 15 h 92"/>
                  <a:gd name="T20" fmla="*/ 138 w 205"/>
                  <a:gd name="T21" fmla="*/ 20 h 92"/>
                  <a:gd name="T22" fmla="*/ 149 w 205"/>
                  <a:gd name="T23" fmla="*/ 26 h 92"/>
                  <a:gd name="T24" fmla="*/ 159 w 205"/>
                  <a:gd name="T25" fmla="*/ 33 h 92"/>
                  <a:gd name="T26" fmla="*/ 168 w 205"/>
                  <a:gd name="T27" fmla="*/ 40 h 92"/>
                  <a:gd name="T28" fmla="*/ 177 w 205"/>
                  <a:gd name="T29" fmla="*/ 49 h 92"/>
                  <a:gd name="T30" fmla="*/ 187 w 205"/>
                  <a:gd name="T31" fmla="*/ 58 h 92"/>
                  <a:gd name="T32" fmla="*/ 196 w 205"/>
                  <a:gd name="T33" fmla="*/ 69 h 92"/>
                  <a:gd name="T34" fmla="*/ 198 w 205"/>
                  <a:gd name="T35" fmla="*/ 68 h 92"/>
                  <a:gd name="T36" fmla="*/ 200 w 205"/>
                  <a:gd name="T37" fmla="*/ 67 h 92"/>
                  <a:gd name="T38" fmla="*/ 203 w 205"/>
                  <a:gd name="T39" fmla="*/ 65 h 92"/>
                  <a:gd name="T40" fmla="*/ 205 w 205"/>
                  <a:gd name="T41" fmla="*/ 64 h 92"/>
                  <a:gd name="T42" fmla="*/ 193 w 205"/>
                  <a:gd name="T43" fmla="*/ 54 h 92"/>
                  <a:gd name="T44" fmla="*/ 184 w 205"/>
                  <a:gd name="T45" fmla="*/ 45 h 92"/>
                  <a:gd name="T46" fmla="*/ 175 w 205"/>
                  <a:gd name="T47" fmla="*/ 35 h 92"/>
                  <a:gd name="T48" fmla="*/ 167 w 205"/>
                  <a:gd name="T49" fmla="*/ 29 h 92"/>
                  <a:gd name="T50" fmla="*/ 158 w 205"/>
                  <a:gd name="T51" fmla="*/ 20 h 92"/>
                  <a:gd name="T52" fmla="*/ 147 w 205"/>
                  <a:gd name="T53" fmla="*/ 14 h 92"/>
                  <a:gd name="T54" fmla="*/ 134 w 205"/>
                  <a:gd name="T55" fmla="*/ 7 h 92"/>
                  <a:gd name="T56" fmla="*/ 117 w 205"/>
                  <a:gd name="T57" fmla="*/ 0 h 92"/>
                  <a:gd name="T58" fmla="*/ 91 w 205"/>
                  <a:gd name="T59" fmla="*/ 2 h 92"/>
                  <a:gd name="T60" fmla="*/ 70 w 205"/>
                  <a:gd name="T61" fmla="*/ 7 h 92"/>
                  <a:gd name="T62" fmla="*/ 55 w 205"/>
                  <a:gd name="T63" fmla="*/ 12 h 92"/>
                  <a:gd name="T64" fmla="*/ 45 w 205"/>
                  <a:gd name="T65" fmla="*/ 20 h 92"/>
                  <a:gd name="T66" fmla="*/ 34 w 205"/>
                  <a:gd name="T67" fmla="*/ 31 h 92"/>
                  <a:gd name="T68" fmla="*/ 25 w 205"/>
                  <a:gd name="T69" fmla="*/ 46 h 92"/>
                  <a:gd name="T70" fmla="*/ 15 w 205"/>
                  <a:gd name="T71" fmla="*/ 65 h 92"/>
                  <a:gd name="T72" fmla="*/ 0 w 205"/>
                  <a:gd name="T73" fmla="*/ 91 h 92"/>
                  <a:gd name="T74" fmla="*/ 2 w 205"/>
                  <a:gd name="T75" fmla="*/ 92 h 92"/>
                  <a:gd name="T76" fmla="*/ 6 w 205"/>
                  <a:gd name="T77" fmla="*/ 92 h 92"/>
                  <a:gd name="T78" fmla="*/ 9 w 205"/>
                  <a:gd name="T79" fmla="*/ 92 h 92"/>
                  <a:gd name="T80" fmla="*/ 13 w 205"/>
                  <a:gd name="T8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92">
                    <a:moveTo>
                      <a:pt x="13" y="92"/>
                    </a:moveTo>
                    <a:lnTo>
                      <a:pt x="22" y="75"/>
                    </a:lnTo>
                    <a:lnTo>
                      <a:pt x="30" y="60"/>
                    </a:lnTo>
                    <a:lnTo>
                      <a:pt x="38" y="46"/>
                    </a:lnTo>
                    <a:lnTo>
                      <a:pt x="47" y="34"/>
                    </a:lnTo>
                    <a:lnTo>
                      <a:pt x="57" y="25"/>
                    </a:lnTo>
                    <a:lnTo>
                      <a:pt x="71" y="17"/>
                    </a:lnTo>
                    <a:lnTo>
                      <a:pt x="89" y="12"/>
                    </a:lnTo>
                    <a:lnTo>
                      <a:pt x="109" y="9"/>
                    </a:lnTo>
                    <a:lnTo>
                      <a:pt x="124" y="15"/>
                    </a:lnTo>
                    <a:lnTo>
                      <a:pt x="138" y="20"/>
                    </a:lnTo>
                    <a:lnTo>
                      <a:pt x="149" y="26"/>
                    </a:lnTo>
                    <a:lnTo>
                      <a:pt x="159" y="33"/>
                    </a:lnTo>
                    <a:lnTo>
                      <a:pt x="168" y="40"/>
                    </a:lnTo>
                    <a:lnTo>
                      <a:pt x="177" y="49"/>
                    </a:lnTo>
                    <a:lnTo>
                      <a:pt x="187" y="58"/>
                    </a:lnTo>
                    <a:lnTo>
                      <a:pt x="196" y="69"/>
                    </a:lnTo>
                    <a:lnTo>
                      <a:pt x="198" y="68"/>
                    </a:lnTo>
                    <a:lnTo>
                      <a:pt x="200" y="67"/>
                    </a:lnTo>
                    <a:lnTo>
                      <a:pt x="203" y="65"/>
                    </a:lnTo>
                    <a:lnTo>
                      <a:pt x="205" y="64"/>
                    </a:lnTo>
                    <a:lnTo>
                      <a:pt x="193" y="54"/>
                    </a:lnTo>
                    <a:lnTo>
                      <a:pt x="184" y="45"/>
                    </a:lnTo>
                    <a:lnTo>
                      <a:pt x="175" y="35"/>
                    </a:lnTo>
                    <a:lnTo>
                      <a:pt x="167" y="29"/>
                    </a:lnTo>
                    <a:lnTo>
                      <a:pt x="158" y="20"/>
                    </a:lnTo>
                    <a:lnTo>
                      <a:pt x="147" y="14"/>
                    </a:lnTo>
                    <a:lnTo>
                      <a:pt x="134" y="7"/>
                    </a:lnTo>
                    <a:lnTo>
                      <a:pt x="117" y="0"/>
                    </a:lnTo>
                    <a:lnTo>
                      <a:pt x="91" y="2"/>
                    </a:lnTo>
                    <a:lnTo>
                      <a:pt x="70" y="7"/>
                    </a:lnTo>
                    <a:lnTo>
                      <a:pt x="55" y="12"/>
                    </a:lnTo>
                    <a:lnTo>
                      <a:pt x="45" y="20"/>
                    </a:lnTo>
                    <a:lnTo>
                      <a:pt x="34" y="31"/>
                    </a:lnTo>
                    <a:lnTo>
                      <a:pt x="25" y="46"/>
                    </a:lnTo>
                    <a:lnTo>
                      <a:pt x="15" y="65"/>
                    </a:lnTo>
                    <a:lnTo>
                      <a:pt x="0" y="91"/>
                    </a:lnTo>
                    <a:lnTo>
                      <a:pt x="2" y="92"/>
                    </a:lnTo>
                    <a:lnTo>
                      <a:pt x="6" y="92"/>
                    </a:lnTo>
                    <a:lnTo>
                      <a:pt x="9" y="92"/>
                    </a:lnTo>
                    <a:lnTo>
                      <a:pt x="13" y="92"/>
                    </a:lnTo>
                    <a:close/>
                  </a:path>
                </a:pathLst>
              </a:custGeom>
              <a:solidFill>
                <a:srgbClr val="E5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4" name="Freeform 90"/>
              <p:cNvSpPr>
                <a:spLocks/>
              </p:cNvSpPr>
              <p:nvPr/>
            </p:nvSpPr>
            <p:spPr bwMode="auto">
              <a:xfrm>
                <a:off x="2684" y="3527"/>
                <a:ext cx="100" cy="46"/>
              </a:xfrm>
              <a:custGeom>
                <a:avLst/>
                <a:gdLst>
                  <a:gd name="T0" fmla="*/ 10 w 201"/>
                  <a:gd name="T1" fmla="*/ 91 h 91"/>
                  <a:gd name="T2" fmla="*/ 20 w 201"/>
                  <a:gd name="T3" fmla="*/ 74 h 91"/>
                  <a:gd name="T4" fmla="*/ 28 w 201"/>
                  <a:gd name="T5" fmla="*/ 57 h 91"/>
                  <a:gd name="T6" fmla="*/ 37 w 201"/>
                  <a:gd name="T7" fmla="*/ 44 h 91"/>
                  <a:gd name="T8" fmla="*/ 46 w 201"/>
                  <a:gd name="T9" fmla="*/ 32 h 91"/>
                  <a:gd name="T10" fmla="*/ 56 w 201"/>
                  <a:gd name="T11" fmla="*/ 23 h 91"/>
                  <a:gd name="T12" fmla="*/ 70 w 201"/>
                  <a:gd name="T13" fmla="*/ 15 h 91"/>
                  <a:gd name="T14" fmla="*/ 88 w 201"/>
                  <a:gd name="T15" fmla="*/ 10 h 91"/>
                  <a:gd name="T16" fmla="*/ 108 w 201"/>
                  <a:gd name="T17" fmla="*/ 7 h 91"/>
                  <a:gd name="T18" fmla="*/ 123 w 201"/>
                  <a:gd name="T19" fmla="*/ 11 h 91"/>
                  <a:gd name="T20" fmla="*/ 137 w 201"/>
                  <a:gd name="T21" fmla="*/ 17 h 91"/>
                  <a:gd name="T22" fmla="*/ 149 w 201"/>
                  <a:gd name="T23" fmla="*/ 23 h 91"/>
                  <a:gd name="T24" fmla="*/ 159 w 201"/>
                  <a:gd name="T25" fmla="*/ 30 h 91"/>
                  <a:gd name="T26" fmla="*/ 167 w 201"/>
                  <a:gd name="T27" fmla="*/ 38 h 91"/>
                  <a:gd name="T28" fmla="*/ 176 w 201"/>
                  <a:gd name="T29" fmla="*/ 46 h 91"/>
                  <a:gd name="T30" fmla="*/ 186 w 201"/>
                  <a:gd name="T31" fmla="*/ 55 h 91"/>
                  <a:gd name="T32" fmla="*/ 195 w 201"/>
                  <a:gd name="T33" fmla="*/ 66 h 91"/>
                  <a:gd name="T34" fmla="*/ 196 w 201"/>
                  <a:gd name="T35" fmla="*/ 66 h 91"/>
                  <a:gd name="T36" fmla="*/ 198 w 201"/>
                  <a:gd name="T37" fmla="*/ 64 h 91"/>
                  <a:gd name="T38" fmla="*/ 199 w 201"/>
                  <a:gd name="T39" fmla="*/ 64 h 91"/>
                  <a:gd name="T40" fmla="*/ 201 w 201"/>
                  <a:gd name="T41" fmla="*/ 63 h 91"/>
                  <a:gd name="T42" fmla="*/ 190 w 201"/>
                  <a:gd name="T43" fmla="*/ 53 h 91"/>
                  <a:gd name="T44" fmla="*/ 181 w 201"/>
                  <a:gd name="T45" fmla="*/ 44 h 91"/>
                  <a:gd name="T46" fmla="*/ 173 w 201"/>
                  <a:gd name="T47" fmla="*/ 36 h 91"/>
                  <a:gd name="T48" fmla="*/ 165 w 201"/>
                  <a:gd name="T49" fmla="*/ 29 h 91"/>
                  <a:gd name="T50" fmla="*/ 156 w 201"/>
                  <a:gd name="T51" fmla="*/ 22 h 91"/>
                  <a:gd name="T52" fmla="*/ 145 w 201"/>
                  <a:gd name="T53" fmla="*/ 15 h 91"/>
                  <a:gd name="T54" fmla="*/ 133 w 201"/>
                  <a:gd name="T55" fmla="*/ 8 h 91"/>
                  <a:gd name="T56" fmla="*/ 116 w 201"/>
                  <a:gd name="T57" fmla="*/ 0 h 91"/>
                  <a:gd name="T58" fmla="*/ 90 w 201"/>
                  <a:gd name="T59" fmla="*/ 2 h 91"/>
                  <a:gd name="T60" fmla="*/ 69 w 201"/>
                  <a:gd name="T61" fmla="*/ 7 h 91"/>
                  <a:gd name="T62" fmla="*/ 55 w 201"/>
                  <a:gd name="T63" fmla="*/ 13 h 91"/>
                  <a:gd name="T64" fmla="*/ 45 w 201"/>
                  <a:gd name="T65" fmla="*/ 21 h 91"/>
                  <a:gd name="T66" fmla="*/ 36 w 201"/>
                  <a:gd name="T67" fmla="*/ 31 h 91"/>
                  <a:gd name="T68" fmla="*/ 27 w 201"/>
                  <a:gd name="T69" fmla="*/ 46 h 91"/>
                  <a:gd name="T70" fmla="*/ 15 w 201"/>
                  <a:gd name="T71" fmla="*/ 66 h 91"/>
                  <a:gd name="T72" fmla="*/ 0 w 201"/>
                  <a:gd name="T73" fmla="*/ 91 h 91"/>
                  <a:gd name="T74" fmla="*/ 2 w 201"/>
                  <a:gd name="T75" fmla="*/ 91 h 91"/>
                  <a:gd name="T76" fmla="*/ 5 w 201"/>
                  <a:gd name="T77" fmla="*/ 91 h 91"/>
                  <a:gd name="T78" fmla="*/ 7 w 201"/>
                  <a:gd name="T79" fmla="*/ 91 h 91"/>
                  <a:gd name="T80" fmla="*/ 10 w 201"/>
                  <a:gd name="T8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1" h="91">
                    <a:moveTo>
                      <a:pt x="10" y="91"/>
                    </a:moveTo>
                    <a:lnTo>
                      <a:pt x="20" y="74"/>
                    </a:lnTo>
                    <a:lnTo>
                      <a:pt x="28" y="57"/>
                    </a:lnTo>
                    <a:lnTo>
                      <a:pt x="37" y="44"/>
                    </a:lnTo>
                    <a:lnTo>
                      <a:pt x="46" y="32"/>
                    </a:lnTo>
                    <a:lnTo>
                      <a:pt x="56" y="23"/>
                    </a:lnTo>
                    <a:lnTo>
                      <a:pt x="70" y="15"/>
                    </a:lnTo>
                    <a:lnTo>
                      <a:pt x="88" y="10"/>
                    </a:lnTo>
                    <a:lnTo>
                      <a:pt x="108" y="7"/>
                    </a:lnTo>
                    <a:lnTo>
                      <a:pt x="123" y="11"/>
                    </a:lnTo>
                    <a:lnTo>
                      <a:pt x="137" y="17"/>
                    </a:lnTo>
                    <a:lnTo>
                      <a:pt x="149" y="23"/>
                    </a:lnTo>
                    <a:lnTo>
                      <a:pt x="159" y="30"/>
                    </a:lnTo>
                    <a:lnTo>
                      <a:pt x="167" y="38"/>
                    </a:lnTo>
                    <a:lnTo>
                      <a:pt x="176" y="46"/>
                    </a:lnTo>
                    <a:lnTo>
                      <a:pt x="186" y="55"/>
                    </a:lnTo>
                    <a:lnTo>
                      <a:pt x="195" y="66"/>
                    </a:lnTo>
                    <a:lnTo>
                      <a:pt x="196" y="66"/>
                    </a:lnTo>
                    <a:lnTo>
                      <a:pt x="198" y="64"/>
                    </a:lnTo>
                    <a:lnTo>
                      <a:pt x="199" y="64"/>
                    </a:lnTo>
                    <a:lnTo>
                      <a:pt x="201" y="63"/>
                    </a:lnTo>
                    <a:lnTo>
                      <a:pt x="190" y="53"/>
                    </a:lnTo>
                    <a:lnTo>
                      <a:pt x="181" y="44"/>
                    </a:lnTo>
                    <a:lnTo>
                      <a:pt x="173" y="36"/>
                    </a:lnTo>
                    <a:lnTo>
                      <a:pt x="165" y="29"/>
                    </a:lnTo>
                    <a:lnTo>
                      <a:pt x="156" y="22"/>
                    </a:lnTo>
                    <a:lnTo>
                      <a:pt x="145" y="15"/>
                    </a:lnTo>
                    <a:lnTo>
                      <a:pt x="133" y="8"/>
                    </a:lnTo>
                    <a:lnTo>
                      <a:pt x="116" y="0"/>
                    </a:lnTo>
                    <a:lnTo>
                      <a:pt x="90" y="2"/>
                    </a:lnTo>
                    <a:lnTo>
                      <a:pt x="69" y="7"/>
                    </a:lnTo>
                    <a:lnTo>
                      <a:pt x="55" y="13"/>
                    </a:lnTo>
                    <a:lnTo>
                      <a:pt x="45" y="21"/>
                    </a:lnTo>
                    <a:lnTo>
                      <a:pt x="36" y="31"/>
                    </a:lnTo>
                    <a:lnTo>
                      <a:pt x="27" y="46"/>
                    </a:lnTo>
                    <a:lnTo>
                      <a:pt x="15" y="66"/>
                    </a:lnTo>
                    <a:lnTo>
                      <a:pt x="0" y="91"/>
                    </a:lnTo>
                    <a:lnTo>
                      <a:pt x="2" y="91"/>
                    </a:lnTo>
                    <a:lnTo>
                      <a:pt x="5" y="91"/>
                    </a:lnTo>
                    <a:lnTo>
                      <a:pt x="7" y="91"/>
                    </a:lnTo>
                    <a:lnTo>
                      <a:pt x="10" y="91"/>
                    </a:lnTo>
                    <a:close/>
                  </a:path>
                </a:pathLst>
              </a:custGeom>
              <a:solidFill>
                <a:srgbClr val="F2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5" name="Freeform 91"/>
              <p:cNvSpPr>
                <a:spLocks/>
              </p:cNvSpPr>
              <p:nvPr/>
            </p:nvSpPr>
            <p:spPr bwMode="auto">
              <a:xfrm>
                <a:off x="2684" y="3528"/>
                <a:ext cx="99" cy="45"/>
              </a:xfrm>
              <a:custGeom>
                <a:avLst/>
                <a:gdLst>
                  <a:gd name="T0" fmla="*/ 9 w 199"/>
                  <a:gd name="T1" fmla="*/ 89 h 90"/>
                  <a:gd name="T2" fmla="*/ 18 w 199"/>
                  <a:gd name="T3" fmla="*/ 71 h 90"/>
                  <a:gd name="T4" fmla="*/ 27 w 199"/>
                  <a:gd name="T5" fmla="*/ 56 h 90"/>
                  <a:gd name="T6" fmla="*/ 35 w 199"/>
                  <a:gd name="T7" fmla="*/ 43 h 90"/>
                  <a:gd name="T8" fmla="*/ 44 w 199"/>
                  <a:gd name="T9" fmla="*/ 31 h 90"/>
                  <a:gd name="T10" fmla="*/ 55 w 199"/>
                  <a:gd name="T11" fmla="*/ 21 h 90"/>
                  <a:gd name="T12" fmla="*/ 69 w 199"/>
                  <a:gd name="T13" fmla="*/ 13 h 90"/>
                  <a:gd name="T14" fmla="*/ 86 w 199"/>
                  <a:gd name="T15" fmla="*/ 8 h 90"/>
                  <a:gd name="T16" fmla="*/ 108 w 199"/>
                  <a:gd name="T17" fmla="*/ 5 h 90"/>
                  <a:gd name="T18" fmla="*/ 124 w 199"/>
                  <a:gd name="T19" fmla="*/ 9 h 90"/>
                  <a:gd name="T20" fmla="*/ 137 w 199"/>
                  <a:gd name="T21" fmla="*/ 15 h 90"/>
                  <a:gd name="T22" fmla="*/ 149 w 199"/>
                  <a:gd name="T23" fmla="*/ 21 h 90"/>
                  <a:gd name="T24" fmla="*/ 159 w 199"/>
                  <a:gd name="T25" fmla="*/ 28 h 90"/>
                  <a:gd name="T26" fmla="*/ 168 w 199"/>
                  <a:gd name="T27" fmla="*/ 36 h 90"/>
                  <a:gd name="T28" fmla="*/ 176 w 199"/>
                  <a:gd name="T29" fmla="*/ 44 h 90"/>
                  <a:gd name="T30" fmla="*/ 186 w 199"/>
                  <a:gd name="T31" fmla="*/ 53 h 90"/>
                  <a:gd name="T32" fmla="*/ 195 w 199"/>
                  <a:gd name="T33" fmla="*/ 63 h 90"/>
                  <a:gd name="T34" fmla="*/ 199 w 199"/>
                  <a:gd name="T35" fmla="*/ 61 h 90"/>
                  <a:gd name="T36" fmla="*/ 189 w 199"/>
                  <a:gd name="T37" fmla="*/ 52 h 90"/>
                  <a:gd name="T38" fmla="*/ 180 w 199"/>
                  <a:gd name="T39" fmla="*/ 44 h 90"/>
                  <a:gd name="T40" fmla="*/ 173 w 199"/>
                  <a:gd name="T41" fmla="*/ 36 h 90"/>
                  <a:gd name="T42" fmla="*/ 165 w 199"/>
                  <a:gd name="T43" fmla="*/ 29 h 90"/>
                  <a:gd name="T44" fmla="*/ 157 w 199"/>
                  <a:gd name="T45" fmla="*/ 22 h 90"/>
                  <a:gd name="T46" fmla="*/ 146 w 199"/>
                  <a:gd name="T47" fmla="*/ 15 h 90"/>
                  <a:gd name="T48" fmla="*/ 133 w 199"/>
                  <a:gd name="T49" fmla="*/ 8 h 90"/>
                  <a:gd name="T50" fmla="*/ 116 w 199"/>
                  <a:gd name="T51" fmla="*/ 0 h 90"/>
                  <a:gd name="T52" fmla="*/ 90 w 199"/>
                  <a:gd name="T53" fmla="*/ 3 h 90"/>
                  <a:gd name="T54" fmla="*/ 70 w 199"/>
                  <a:gd name="T55" fmla="*/ 7 h 90"/>
                  <a:gd name="T56" fmla="*/ 56 w 199"/>
                  <a:gd name="T57" fmla="*/ 13 h 90"/>
                  <a:gd name="T58" fmla="*/ 45 w 199"/>
                  <a:gd name="T59" fmla="*/ 21 h 90"/>
                  <a:gd name="T60" fmla="*/ 36 w 199"/>
                  <a:gd name="T61" fmla="*/ 31 h 90"/>
                  <a:gd name="T62" fmla="*/ 27 w 199"/>
                  <a:gd name="T63" fmla="*/ 46 h 90"/>
                  <a:gd name="T64" fmla="*/ 15 w 199"/>
                  <a:gd name="T65" fmla="*/ 66 h 90"/>
                  <a:gd name="T66" fmla="*/ 0 w 199"/>
                  <a:gd name="T67" fmla="*/ 90 h 90"/>
                  <a:gd name="T68" fmla="*/ 9 w 199"/>
                  <a:gd name="T69"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90">
                    <a:moveTo>
                      <a:pt x="9" y="89"/>
                    </a:moveTo>
                    <a:lnTo>
                      <a:pt x="18" y="71"/>
                    </a:lnTo>
                    <a:lnTo>
                      <a:pt x="27" y="56"/>
                    </a:lnTo>
                    <a:lnTo>
                      <a:pt x="35" y="43"/>
                    </a:lnTo>
                    <a:lnTo>
                      <a:pt x="44" y="31"/>
                    </a:lnTo>
                    <a:lnTo>
                      <a:pt x="55" y="21"/>
                    </a:lnTo>
                    <a:lnTo>
                      <a:pt x="69" y="13"/>
                    </a:lnTo>
                    <a:lnTo>
                      <a:pt x="86" y="8"/>
                    </a:lnTo>
                    <a:lnTo>
                      <a:pt x="108" y="5"/>
                    </a:lnTo>
                    <a:lnTo>
                      <a:pt x="124" y="9"/>
                    </a:lnTo>
                    <a:lnTo>
                      <a:pt x="137" y="15"/>
                    </a:lnTo>
                    <a:lnTo>
                      <a:pt x="149" y="21"/>
                    </a:lnTo>
                    <a:lnTo>
                      <a:pt x="159" y="28"/>
                    </a:lnTo>
                    <a:lnTo>
                      <a:pt x="168" y="36"/>
                    </a:lnTo>
                    <a:lnTo>
                      <a:pt x="176" y="44"/>
                    </a:lnTo>
                    <a:lnTo>
                      <a:pt x="186" y="53"/>
                    </a:lnTo>
                    <a:lnTo>
                      <a:pt x="195" y="63"/>
                    </a:lnTo>
                    <a:lnTo>
                      <a:pt x="199" y="61"/>
                    </a:lnTo>
                    <a:lnTo>
                      <a:pt x="189" y="52"/>
                    </a:lnTo>
                    <a:lnTo>
                      <a:pt x="180" y="44"/>
                    </a:lnTo>
                    <a:lnTo>
                      <a:pt x="173" y="36"/>
                    </a:lnTo>
                    <a:lnTo>
                      <a:pt x="165" y="29"/>
                    </a:lnTo>
                    <a:lnTo>
                      <a:pt x="157" y="22"/>
                    </a:lnTo>
                    <a:lnTo>
                      <a:pt x="146" y="15"/>
                    </a:lnTo>
                    <a:lnTo>
                      <a:pt x="133" y="8"/>
                    </a:lnTo>
                    <a:lnTo>
                      <a:pt x="116" y="0"/>
                    </a:lnTo>
                    <a:lnTo>
                      <a:pt x="90" y="3"/>
                    </a:lnTo>
                    <a:lnTo>
                      <a:pt x="70" y="7"/>
                    </a:lnTo>
                    <a:lnTo>
                      <a:pt x="56" y="13"/>
                    </a:lnTo>
                    <a:lnTo>
                      <a:pt x="45" y="21"/>
                    </a:lnTo>
                    <a:lnTo>
                      <a:pt x="36" y="31"/>
                    </a:lnTo>
                    <a:lnTo>
                      <a:pt x="27" y="46"/>
                    </a:lnTo>
                    <a:lnTo>
                      <a:pt x="15" y="66"/>
                    </a:lnTo>
                    <a:lnTo>
                      <a:pt x="0" y="90"/>
                    </a:lnTo>
                    <a:lnTo>
                      <a:pt x="9" y="89"/>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6" name="Freeform 92"/>
              <p:cNvSpPr>
                <a:spLocks/>
              </p:cNvSpPr>
              <p:nvPr/>
            </p:nvSpPr>
            <p:spPr bwMode="auto">
              <a:xfrm>
                <a:off x="2685" y="3581"/>
                <a:ext cx="111" cy="54"/>
              </a:xfrm>
              <a:custGeom>
                <a:avLst/>
                <a:gdLst>
                  <a:gd name="T0" fmla="*/ 26 w 223"/>
                  <a:gd name="T1" fmla="*/ 105 h 107"/>
                  <a:gd name="T2" fmla="*/ 35 w 223"/>
                  <a:gd name="T3" fmla="*/ 88 h 107"/>
                  <a:gd name="T4" fmla="*/ 43 w 223"/>
                  <a:gd name="T5" fmla="*/ 73 h 107"/>
                  <a:gd name="T6" fmla="*/ 50 w 223"/>
                  <a:gd name="T7" fmla="*/ 59 h 107"/>
                  <a:gd name="T8" fmla="*/ 59 w 223"/>
                  <a:gd name="T9" fmla="*/ 47 h 107"/>
                  <a:gd name="T10" fmla="*/ 70 w 223"/>
                  <a:gd name="T11" fmla="*/ 37 h 107"/>
                  <a:gd name="T12" fmla="*/ 82 w 223"/>
                  <a:gd name="T13" fmla="*/ 30 h 107"/>
                  <a:gd name="T14" fmla="*/ 98 w 223"/>
                  <a:gd name="T15" fmla="*/ 25 h 107"/>
                  <a:gd name="T16" fmla="*/ 119 w 223"/>
                  <a:gd name="T17" fmla="*/ 22 h 107"/>
                  <a:gd name="T18" fmla="*/ 133 w 223"/>
                  <a:gd name="T19" fmla="*/ 29 h 107"/>
                  <a:gd name="T20" fmla="*/ 145 w 223"/>
                  <a:gd name="T21" fmla="*/ 35 h 107"/>
                  <a:gd name="T22" fmla="*/ 154 w 223"/>
                  <a:gd name="T23" fmla="*/ 42 h 107"/>
                  <a:gd name="T24" fmla="*/ 164 w 223"/>
                  <a:gd name="T25" fmla="*/ 50 h 107"/>
                  <a:gd name="T26" fmla="*/ 172 w 223"/>
                  <a:gd name="T27" fmla="*/ 58 h 107"/>
                  <a:gd name="T28" fmla="*/ 181 w 223"/>
                  <a:gd name="T29" fmla="*/ 66 h 107"/>
                  <a:gd name="T30" fmla="*/ 192 w 223"/>
                  <a:gd name="T31" fmla="*/ 75 h 107"/>
                  <a:gd name="T32" fmla="*/ 202 w 223"/>
                  <a:gd name="T33" fmla="*/ 85 h 107"/>
                  <a:gd name="T34" fmla="*/ 209 w 223"/>
                  <a:gd name="T35" fmla="*/ 85 h 107"/>
                  <a:gd name="T36" fmla="*/ 215 w 223"/>
                  <a:gd name="T37" fmla="*/ 83 h 107"/>
                  <a:gd name="T38" fmla="*/ 219 w 223"/>
                  <a:gd name="T39" fmla="*/ 80 h 107"/>
                  <a:gd name="T40" fmla="*/ 223 w 223"/>
                  <a:gd name="T41" fmla="*/ 73 h 107"/>
                  <a:gd name="T42" fmla="*/ 211 w 223"/>
                  <a:gd name="T43" fmla="*/ 59 h 107"/>
                  <a:gd name="T44" fmla="*/ 200 w 223"/>
                  <a:gd name="T45" fmla="*/ 46 h 107"/>
                  <a:gd name="T46" fmla="*/ 189 w 223"/>
                  <a:gd name="T47" fmla="*/ 36 h 107"/>
                  <a:gd name="T48" fmla="*/ 179 w 223"/>
                  <a:gd name="T49" fmla="*/ 27 h 107"/>
                  <a:gd name="T50" fmla="*/ 168 w 223"/>
                  <a:gd name="T51" fmla="*/ 19 h 107"/>
                  <a:gd name="T52" fmla="*/ 155 w 223"/>
                  <a:gd name="T53" fmla="*/ 12 h 107"/>
                  <a:gd name="T54" fmla="*/ 141 w 223"/>
                  <a:gd name="T55" fmla="*/ 6 h 107"/>
                  <a:gd name="T56" fmla="*/ 126 w 223"/>
                  <a:gd name="T57" fmla="*/ 0 h 107"/>
                  <a:gd name="T58" fmla="*/ 97 w 223"/>
                  <a:gd name="T59" fmla="*/ 2 h 107"/>
                  <a:gd name="T60" fmla="*/ 74 w 223"/>
                  <a:gd name="T61" fmla="*/ 6 h 107"/>
                  <a:gd name="T62" fmla="*/ 58 w 223"/>
                  <a:gd name="T63" fmla="*/ 13 h 107"/>
                  <a:gd name="T64" fmla="*/ 45 w 223"/>
                  <a:gd name="T65" fmla="*/ 22 h 107"/>
                  <a:gd name="T66" fmla="*/ 35 w 223"/>
                  <a:gd name="T67" fmla="*/ 35 h 107"/>
                  <a:gd name="T68" fmla="*/ 25 w 223"/>
                  <a:gd name="T69" fmla="*/ 52 h 107"/>
                  <a:gd name="T70" fmla="*/ 14 w 223"/>
                  <a:gd name="T71" fmla="*/ 73 h 107"/>
                  <a:gd name="T72" fmla="*/ 0 w 223"/>
                  <a:gd name="T73" fmla="*/ 98 h 107"/>
                  <a:gd name="T74" fmla="*/ 4 w 223"/>
                  <a:gd name="T75" fmla="*/ 103 h 107"/>
                  <a:gd name="T76" fmla="*/ 10 w 223"/>
                  <a:gd name="T77" fmla="*/ 106 h 107"/>
                  <a:gd name="T78" fmla="*/ 17 w 223"/>
                  <a:gd name="T79" fmla="*/ 107 h 107"/>
                  <a:gd name="T80" fmla="*/ 26 w 223"/>
                  <a:gd name="T81" fmla="*/ 10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3" h="107">
                    <a:moveTo>
                      <a:pt x="26" y="105"/>
                    </a:moveTo>
                    <a:lnTo>
                      <a:pt x="35" y="88"/>
                    </a:lnTo>
                    <a:lnTo>
                      <a:pt x="43" y="73"/>
                    </a:lnTo>
                    <a:lnTo>
                      <a:pt x="50" y="59"/>
                    </a:lnTo>
                    <a:lnTo>
                      <a:pt x="59" y="47"/>
                    </a:lnTo>
                    <a:lnTo>
                      <a:pt x="70" y="37"/>
                    </a:lnTo>
                    <a:lnTo>
                      <a:pt x="82" y="30"/>
                    </a:lnTo>
                    <a:lnTo>
                      <a:pt x="98" y="25"/>
                    </a:lnTo>
                    <a:lnTo>
                      <a:pt x="119" y="22"/>
                    </a:lnTo>
                    <a:lnTo>
                      <a:pt x="133" y="29"/>
                    </a:lnTo>
                    <a:lnTo>
                      <a:pt x="145" y="35"/>
                    </a:lnTo>
                    <a:lnTo>
                      <a:pt x="154" y="42"/>
                    </a:lnTo>
                    <a:lnTo>
                      <a:pt x="164" y="50"/>
                    </a:lnTo>
                    <a:lnTo>
                      <a:pt x="172" y="58"/>
                    </a:lnTo>
                    <a:lnTo>
                      <a:pt x="181" y="66"/>
                    </a:lnTo>
                    <a:lnTo>
                      <a:pt x="192" y="75"/>
                    </a:lnTo>
                    <a:lnTo>
                      <a:pt x="202" y="85"/>
                    </a:lnTo>
                    <a:lnTo>
                      <a:pt x="209" y="85"/>
                    </a:lnTo>
                    <a:lnTo>
                      <a:pt x="215" y="83"/>
                    </a:lnTo>
                    <a:lnTo>
                      <a:pt x="219" y="80"/>
                    </a:lnTo>
                    <a:lnTo>
                      <a:pt x="223" y="73"/>
                    </a:lnTo>
                    <a:lnTo>
                      <a:pt x="211" y="59"/>
                    </a:lnTo>
                    <a:lnTo>
                      <a:pt x="200" y="46"/>
                    </a:lnTo>
                    <a:lnTo>
                      <a:pt x="189" y="36"/>
                    </a:lnTo>
                    <a:lnTo>
                      <a:pt x="179" y="27"/>
                    </a:lnTo>
                    <a:lnTo>
                      <a:pt x="168" y="19"/>
                    </a:lnTo>
                    <a:lnTo>
                      <a:pt x="155" y="12"/>
                    </a:lnTo>
                    <a:lnTo>
                      <a:pt x="141" y="6"/>
                    </a:lnTo>
                    <a:lnTo>
                      <a:pt x="126" y="0"/>
                    </a:lnTo>
                    <a:lnTo>
                      <a:pt x="97" y="2"/>
                    </a:lnTo>
                    <a:lnTo>
                      <a:pt x="74" y="6"/>
                    </a:lnTo>
                    <a:lnTo>
                      <a:pt x="58" y="13"/>
                    </a:lnTo>
                    <a:lnTo>
                      <a:pt x="45" y="22"/>
                    </a:lnTo>
                    <a:lnTo>
                      <a:pt x="35" y="35"/>
                    </a:lnTo>
                    <a:lnTo>
                      <a:pt x="25" y="52"/>
                    </a:lnTo>
                    <a:lnTo>
                      <a:pt x="14" y="73"/>
                    </a:lnTo>
                    <a:lnTo>
                      <a:pt x="0" y="98"/>
                    </a:lnTo>
                    <a:lnTo>
                      <a:pt x="4" y="103"/>
                    </a:lnTo>
                    <a:lnTo>
                      <a:pt x="10" y="106"/>
                    </a:lnTo>
                    <a:lnTo>
                      <a:pt x="17" y="107"/>
                    </a:lnTo>
                    <a:lnTo>
                      <a:pt x="26" y="105"/>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7" name="Freeform 93"/>
              <p:cNvSpPr>
                <a:spLocks/>
              </p:cNvSpPr>
              <p:nvPr/>
            </p:nvSpPr>
            <p:spPr bwMode="auto">
              <a:xfrm>
                <a:off x="2685" y="3581"/>
                <a:ext cx="110" cy="53"/>
              </a:xfrm>
              <a:custGeom>
                <a:avLst/>
                <a:gdLst>
                  <a:gd name="T0" fmla="*/ 25 w 221"/>
                  <a:gd name="T1" fmla="*/ 104 h 106"/>
                  <a:gd name="T2" fmla="*/ 34 w 221"/>
                  <a:gd name="T3" fmla="*/ 87 h 106"/>
                  <a:gd name="T4" fmla="*/ 42 w 221"/>
                  <a:gd name="T5" fmla="*/ 72 h 106"/>
                  <a:gd name="T6" fmla="*/ 50 w 221"/>
                  <a:gd name="T7" fmla="*/ 58 h 106"/>
                  <a:gd name="T8" fmla="*/ 58 w 221"/>
                  <a:gd name="T9" fmla="*/ 46 h 106"/>
                  <a:gd name="T10" fmla="*/ 68 w 221"/>
                  <a:gd name="T11" fmla="*/ 37 h 106"/>
                  <a:gd name="T12" fmla="*/ 82 w 221"/>
                  <a:gd name="T13" fmla="*/ 29 h 106"/>
                  <a:gd name="T14" fmla="*/ 98 w 221"/>
                  <a:gd name="T15" fmla="*/ 24 h 106"/>
                  <a:gd name="T16" fmla="*/ 119 w 221"/>
                  <a:gd name="T17" fmla="*/ 22 h 106"/>
                  <a:gd name="T18" fmla="*/ 133 w 221"/>
                  <a:gd name="T19" fmla="*/ 28 h 106"/>
                  <a:gd name="T20" fmla="*/ 145 w 221"/>
                  <a:gd name="T21" fmla="*/ 35 h 106"/>
                  <a:gd name="T22" fmla="*/ 155 w 221"/>
                  <a:gd name="T23" fmla="*/ 42 h 106"/>
                  <a:gd name="T24" fmla="*/ 164 w 221"/>
                  <a:gd name="T25" fmla="*/ 48 h 106"/>
                  <a:gd name="T26" fmla="*/ 173 w 221"/>
                  <a:gd name="T27" fmla="*/ 57 h 106"/>
                  <a:gd name="T28" fmla="*/ 183 w 221"/>
                  <a:gd name="T29" fmla="*/ 65 h 106"/>
                  <a:gd name="T30" fmla="*/ 192 w 221"/>
                  <a:gd name="T31" fmla="*/ 74 h 106"/>
                  <a:gd name="T32" fmla="*/ 202 w 221"/>
                  <a:gd name="T33" fmla="*/ 84 h 106"/>
                  <a:gd name="T34" fmla="*/ 209 w 221"/>
                  <a:gd name="T35" fmla="*/ 84 h 106"/>
                  <a:gd name="T36" fmla="*/ 214 w 221"/>
                  <a:gd name="T37" fmla="*/ 82 h 106"/>
                  <a:gd name="T38" fmla="*/ 218 w 221"/>
                  <a:gd name="T39" fmla="*/ 78 h 106"/>
                  <a:gd name="T40" fmla="*/ 221 w 221"/>
                  <a:gd name="T41" fmla="*/ 73 h 106"/>
                  <a:gd name="T42" fmla="*/ 209 w 221"/>
                  <a:gd name="T43" fmla="*/ 59 h 106"/>
                  <a:gd name="T44" fmla="*/ 199 w 221"/>
                  <a:gd name="T45" fmla="*/ 47 h 106"/>
                  <a:gd name="T46" fmla="*/ 188 w 221"/>
                  <a:gd name="T47" fmla="*/ 37 h 106"/>
                  <a:gd name="T48" fmla="*/ 178 w 221"/>
                  <a:gd name="T49" fmla="*/ 28 h 106"/>
                  <a:gd name="T50" fmla="*/ 166 w 221"/>
                  <a:gd name="T51" fmla="*/ 20 h 106"/>
                  <a:gd name="T52" fmla="*/ 155 w 221"/>
                  <a:gd name="T53" fmla="*/ 13 h 106"/>
                  <a:gd name="T54" fmla="*/ 141 w 221"/>
                  <a:gd name="T55" fmla="*/ 6 h 106"/>
                  <a:gd name="T56" fmla="*/ 126 w 221"/>
                  <a:gd name="T57" fmla="*/ 0 h 106"/>
                  <a:gd name="T58" fmla="*/ 97 w 221"/>
                  <a:gd name="T59" fmla="*/ 2 h 106"/>
                  <a:gd name="T60" fmla="*/ 75 w 221"/>
                  <a:gd name="T61" fmla="*/ 6 h 106"/>
                  <a:gd name="T62" fmla="*/ 59 w 221"/>
                  <a:gd name="T63" fmla="*/ 13 h 106"/>
                  <a:gd name="T64" fmla="*/ 47 w 221"/>
                  <a:gd name="T65" fmla="*/ 22 h 106"/>
                  <a:gd name="T66" fmla="*/ 36 w 221"/>
                  <a:gd name="T67" fmla="*/ 35 h 106"/>
                  <a:gd name="T68" fmla="*/ 26 w 221"/>
                  <a:gd name="T69" fmla="*/ 52 h 106"/>
                  <a:gd name="T70" fmla="*/ 14 w 221"/>
                  <a:gd name="T71" fmla="*/ 73 h 106"/>
                  <a:gd name="T72" fmla="*/ 0 w 221"/>
                  <a:gd name="T73" fmla="*/ 98 h 106"/>
                  <a:gd name="T74" fmla="*/ 4 w 221"/>
                  <a:gd name="T75" fmla="*/ 103 h 106"/>
                  <a:gd name="T76" fmla="*/ 10 w 221"/>
                  <a:gd name="T77" fmla="*/ 105 h 106"/>
                  <a:gd name="T78" fmla="*/ 17 w 221"/>
                  <a:gd name="T79" fmla="*/ 106 h 106"/>
                  <a:gd name="T80" fmla="*/ 25 w 221"/>
                  <a:gd name="T81"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1" h="106">
                    <a:moveTo>
                      <a:pt x="25" y="104"/>
                    </a:moveTo>
                    <a:lnTo>
                      <a:pt x="34" y="87"/>
                    </a:lnTo>
                    <a:lnTo>
                      <a:pt x="42" y="72"/>
                    </a:lnTo>
                    <a:lnTo>
                      <a:pt x="50" y="58"/>
                    </a:lnTo>
                    <a:lnTo>
                      <a:pt x="58" y="46"/>
                    </a:lnTo>
                    <a:lnTo>
                      <a:pt x="68" y="37"/>
                    </a:lnTo>
                    <a:lnTo>
                      <a:pt x="82" y="29"/>
                    </a:lnTo>
                    <a:lnTo>
                      <a:pt x="98" y="24"/>
                    </a:lnTo>
                    <a:lnTo>
                      <a:pt x="119" y="22"/>
                    </a:lnTo>
                    <a:lnTo>
                      <a:pt x="133" y="28"/>
                    </a:lnTo>
                    <a:lnTo>
                      <a:pt x="145" y="35"/>
                    </a:lnTo>
                    <a:lnTo>
                      <a:pt x="155" y="42"/>
                    </a:lnTo>
                    <a:lnTo>
                      <a:pt x="164" y="48"/>
                    </a:lnTo>
                    <a:lnTo>
                      <a:pt x="173" y="57"/>
                    </a:lnTo>
                    <a:lnTo>
                      <a:pt x="183" y="65"/>
                    </a:lnTo>
                    <a:lnTo>
                      <a:pt x="192" y="74"/>
                    </a:lnTo>
                    <a:lnTo>
                      <a:pt x="202" y="84"/>
                    </a:lnTo>
                    <a:lnTo>
                      <a:pt x="209" y="84"/>
                    </a:lnTo>
                    <a:lnTo>
                      <a:pt x="214" y="82"/>
                    </a:lnTo>
                    <a:lnTo>
                      <a:pt x="218" y="78"/>
                    </a:lnTo>
                    <a:lnTo>
                      <a:pt x="221" y="73"/>
                    </a:lnTo>
                    <a:lnTo>
                      <a:pt x="209" y="59"/>
                    </a:lnTo>
                    <a:lnTo>
                      <a:pt x="199" y="47"/>
                    </a:lnTo>
                    <a:lnTo>
                      <a:pt x="188" y="37"/>
                    </a:lnTo>
                    <a:lnTo>
                      <a:pt x="178" y="28"/>
                    </a:lnTo>
                    <a:lnTo>
                      <a:pt x="166" y="20"/>
                    </a:lnTo>
                    <a:lnTo>
                      <a:pt x="155" y="13"/>
                    </a:lnTo>
                    <a:lnTo>
                      <a:pt x="141" y="6"/>
                    </a:lnTo>
                    <a:lnTo>
                      <a:pt x="126" y="0"/>
                    </a:lnTo>
                    <a:lnTo>
                      <a:pt x="97" y="2"/>
                    </a:lnTo>
                    <a:lnTo>
                      <a:pt x="75" y="6"/>
                    </a:lnTo>
                    <a:lnTo>
                      <a:pt x="59" y="13"/>
                    </a:lnTo>
                    <a:lnTo>
                      <a:pt x="47" y="22"/>
                    </a:lnTo>
                    <a:lnTo>
                      <a:pt x="36" y="35"/>
                    </a:lnTo>
                    <a:lnTo>
                      <a:pt x="26" y="52"/>
                    </a:lnTo>
                    <a:lnTo>
                      <a:pt x="14" y="73"/>
                    </a:lnTo>
                    <a:lnTo>
                      <a:pt x="0" y="98"/>
                    </a:lnTo>
                    <a:lnTo>
                      <a:pt x="4" y="103"/>
                    </a:lnTo>
                    <a:lnTo>
                      <a:pt x="10" y="105"/>
                    </a:lnTo>
                    <a:lnTo>
                      <a:pt x="17" y="106"/>
                    </a:lnTo>
                    <a:lnTo>
                      <a:pt x="25" y="104"/>
                    </a:lnTo>
                    <a:close/>
                  </a:path>
                </a:pathLst>
              </a:custGeom>
              <a:solidFill>
                <a:srgbClr val="995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8" name="Freeform 94"/>
              <p:cNvSpPr>
                <a:spLocks/>
              </p:cNvSpPr>
              <p:nvPr/>
            </p:nvSpPr>
            <p:spPr bwMode="auto">
              <a:xfrm>
                <a:off x="2686" y="3582"/>
                <a:ext cx="109" cy="52"/>
              </a:xfrm>
              <a:custGeom>
                <a:avLst/>
                <a:gdLst>
                  <a:gd name="T0" fmla="*/ 22 w 217"/>
                  <a:gd name="T1" fmla="*/ 103 h 105"/>
                  <a:gd name="T2" fmla="*/ 31 w 217"/>
                  <a:gd name="T3" fmla="*/ 86 h 105"/>
                  <a:gd name="T4" fmla="*/ 39 w 217"/>
                  <a:gd name="T5" fmla="*/ 69 h 105"/>
                  <a:gd name="T6" fmla="*/ 47 w 217"/>
                  <a:gd name="T7" fmla="*/ 57 h 105"/>
                  <a:gd name="T8" fmla="*/ 56 w 217"/>
                  <a:gd name="T9" fmla="*/ 44 h 105"/>
                  <a:gd name="T10" fmla="*/ 66 w 217"/>
                  <a:gd name="T11" fmla="*/ 35 h 105"/>
                  <a:gd name="T12" fmla="*/ 79 w 217"/>
                  <a:gd name="T13" fmla="*/ 28 h 105"/>
                  <a:gd name="T14" fmla="*/ 95 w 217"/>
                  <a:gd name="T15" fmla="*/ 22 h 105"/>
                  <a:gd name="T16" fmla="*/ 116 w 217"/>
                  <a:gd name="T17" fmla="*/ 20 h 105"/>
                  <a:gd name="T18" fmla="*/ 130 w 217"/>
                  <a:gd name="T19" fmla="*/ 26 h 105"/>
                  <a:gd name="T20" fmla="*/ 143 w 217"/>
                  <a:gd name="T21" fmla="*/ 32 h 105"/>
                  <a:gd name="T22" fmla="*/ 154 w 217"/>
                  <a:gd name="T23" fmla="*/ 39 h 105"/>
                  <a:gd name="T24" fmla="*/ 163 w 217"/>
                  <a:gd name="T25" fmla="*/ 46 h 105"/>
                  <a:gd name="T26" fmla="*/ 172 w 217"/>
                  <a:gd name="T27" fmla="*/ 54 h 105"/>
                  <a:gd name="T28" fmla="*/ 182 w 217"/>
                  <a:gd name="T29" fmla="*/ 62 h 105"/>
                  <a:gd name="T30" fmla="*/ 190 w 217"/>
                  <a:gd name="T31" fmla="*/ 72 h 105"/>
                  <a:gd name="T32" fmla="*/ 200 w 217"/>
                  <a:gd name="T33" fmla="*/ 82 h 105"/>
                  <a:gd name="T34" fmla="*/ 206 w 217"/>
                  <a:gd name="T35" fmla="*/ 82 h 105"/>
                  <a:gd name="T36" fmla="*/ 212 w 217"/>
                  <a:gd name="T37" fmla="*/ 80 h 105"/>
                  <a:gd name="T38" fmla="*/ 215 w 217"/>
                  <a:gd name="T39" fmla="*/ 76 h 105"/>
                  <a:gd name="T40" fmla="*/ 217 w 217"/>
                  <a:gd name="T41" fmla="*/ 72 h 105"/>
                  <a:gd name="T42" fmla="*/ 206 w 217"/>
                  <a:gd name="T43" fmla="*/ 59 h 105"/>
                  <a:gd name="T44" fmla="*/ 196 w 217"/>
                  <a:gd name="T45" fmla="*/ 47 h 105"/>
                  <a:gd name="T46" fmla="*/ 185 w 217"/>
                  <a:gd name="T47" fmla="*/ 37 h 105"/>
                  <a:gd name="T48" fmla="*/ 176 w 217"/>
                  <a:gd name="T49" fmla="*/ 28 h 105"/>
                  <a:gd name="T50" fmla="*/ 164 w 217"/>
                  <a:gd name="T51" fmla="*/ 20 h 105"/>
                  <a:gd name="T52" fmla="*/ 153 w 217"/>
                  <a:gd name="T53" fmla="*/ 13 h 105"/>
                  <a:gd name="T54" fmla="*/ 140 w 217"/>
                  <a:gd name="T55" fmla="*/ 6 h 105"/>
                  <a:gd name="T56" fmla="*/ 124 w 217"/>
                  <a:gd name="T57" fmla="*/ 0 h 105"/>
                  <a:gd name="T58" fmla="*/ 95 w 217"/>
                  <a:gd name="T59" fmla="*/ 3 h 105"/>
                  <a:gd name="T60" fmla="*/ 73 w 217"/>
                  <a:gd name="T61" fmla="*/ 7 h 105"/>
                  <a:gd name="T62" fmla="*/ 57 w 217"/>
                  <a:gd name="T63" fmla="*/ 13 h 105"/>
                  <a:gd name="T64" fmla="*/ 45 w 217"/>
                  <a:gd name="T65" fmla="*/ 22 h 105"/>
                  <a:gd name="T66" fmla="*/ 34 w 217"/>
                  <a:gd name="T67" fmla="*/ 35 h 105"/>
                  <a:gd name="T68" fmla="*/ 25 w 217"/>
                  <a:gd name="T69" fmla="*/ 51 h 105"/>
                  <a:gd name="T70" fmla="*/ 13 w 217"/>
                  <a:gd name="T71" fmla="*/ 72 h 105"/>
                  <a:gd name="T72" fmla="*/ 0 w 217"/>
                  <a:gd name="T73" fmla="*/ 97 h 105"/>
                  <a:gd name="T74" fmla="*/ 3 w 217"/>
                  <a:gd name="T75" fmla="*/ 100 h 105"/>
                  <a:gd name="T76" fmla="*/ 9 w 217"/>
                  <a:gd name="T77" fmla="*/ 104 h 105"/>
                  <a:gd name="T78" fmla="*/ 15 w 217"/>
                  <a:gd name="T79" fmla="*/ 105 h 105"/>
                  <a:gd name="T80" fmla="*/ 22 w 217"/>
                  <a:gd name="T81"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105">
                    <a:moveTo>
                      <a:pt x="22" y="103"/>
                    </a:moveTo>
                    <a:lnTo>
                      <a:pt x="31" y="86"/>
                    </a:lnTo>
                    <a:lnTo>
                      <a:pt x="39" y="69"/>
                    </a:lnTo>
                    <a:lnTo>
                      <a:pt x="47" y="57"/>
                    </a:lnTo>
                    <a:lnTo>
                      <a:pt x="56" y="44"/>
                    </a:lnTo>
                    <a:lnTo>
                      <a:pt x="66" y="35"/>
                    </a:lnTo>
                    <a:lnTo>
                      <a:pt x="79" y="28"/>
                    </a:lnTo>
                    <a:lnTo>
                      <a:pt x="95" y="22"/>
                    </a:lnTo>
                    <a:lnTo>
                      <a:pt x="116" y="20"/>
                    </a:lnTo>
                    <a:lnTo>
                      <a:pt x="130" y="26"/>
                    </a:lnTo>
                    <a:lnTo>
                      <a:pt x="143" y="32"/>
                    </a:lnTo>
                    <a:lnTo>
                      <a:pt x="154" y="39"/>
                    </a:lnTo>
                    <a:lnTo>
                      <a:pt x="163" y="46"/>
                    </a:lnTo>
                    <a:lnTo>
                      <a:pt x="172" y="54"/>
                    </a:lnTo>
                    <a:lnTo>
                      <a:pt x="182" y="62"/>
                    </a:lnTo>
                    <a:lnTo>
                      <a:pt x="190" y="72"/>
                    </a:lnTo>
                    <a:lnTo>
                      <a:pt x="200" y="82"/>
                    </a:lnTo>
                    <a:lnTo>
                      <a:pt x="206" y="82"/>
                    </a:lnTo>
                    <a:lnTo>
                      <a:pt x="212" y="80"/>
                    </a:lnTo>
                    <a:lnTo>
                      <a:pt x="215" y="76"/>
                    </a:lnTo>
                    <a:lnTo>
                      <a:pt x="217" y="72"/>
                    </a:lnTo>
                    <a:lnTo>
                      <a:pt x="206" y="59"/>
                    </a:lnTo>
                    <a:lnTo>
                      <a:pt x="196" y="47"/>
                    </a:lnTo>
                    <a:lnTo>
                      <a:pt x="185" y="37"/>
                    </a:lnTo>
                    <a:lnTo>
                      <a:pt x="176" y="28"/>
                    </a:lnTo>
                    <a:lnTo>
                      <a:pt x="164" y="20"/>
                    </a:lnTo>
                    <a:lnTo>
                      <a:pt x="153" y="13"/>
                    </a:lnTo>
                    <a:lnTo>
                      <a:pt x="140" y="6"/>
                    </a:lnTo>
                    <a:lnTo>
                      <a:pt x="124" y="0"/>
                    </a:lnTo>
                    <a:lnTo>
                      <a:pt x="95" y="3"/>
                    </a:lnTo>
                    <a:lnTo>
                      <a:pt x="73" y="7"/>
                    </a:lnTo>
                    <a:lnTo>
                      <a:pt x="57" y="13"/>
                    </a:lnTo>
                    <a:lnTo>
                      <a:pt x="45" y="22"/>
                    </a:lnTo>
                    <a:lnTo>
                      <a:pt x="34" y="35"/>
                    </a:lnTo>
                    <a:lnTo>
                      <a:pt x="25" y="51"/>
                    </a:lnTo>
                    <a:lnTo>
                      <a:pt x="13" y="72"/>
                    </a:lnTo>
                    <a:lnTo>
                      <a:pt x="0" y="97"/>
                    </a:lnTo>
                    <a:lnTo>
                      <a:pt x="3" y="100"/>
                    </a:lnTo>
                    <a:lnTo>
                      <a:pt x="9" y="104"/>
                    </a:lnTo>
                    <a:lnTo>
                      <a:pt x="15" y="105"/>
                    </a:lnTo>
                    <a:lnTo>
                      <a:pt x="22" y="103"/>
                    </a:lnTo>
                    <a:close/>
                  </a:path>
                </a:pathLst>
              </a:custGeom>
              <a:solidFill>
                <a:srgbClr val="A56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99" name="Freeform 95"/>
              <p:cNvSpPr>
                <a:spLocks/>
              </p:cNvSpPr>
              <p:nvPr/>
            </p:nvSpPr>
            <p:spPr bwMode="auto">
              <a:xfrm>
                <a:off x="2686" y="3582"/>
                <a:ext cx="108" cy="51"/>
              </a:xfrm>
              <a:custGeom>
                <a:avLst/>
                <a:gdLst>
                  <a:gd name="T0" fmla="*/ 21 w 215"/>
                  <a:gd name="T1" fmla="*/ 101 h 103"/>
                  <a:gd name="T2" fmla="*/ 30 w 215"/>
                  <a:gd name="T3" fmla="*/ 83 h 103"/>
                  <a:gd name="T4" fmla="*/ 37 w 215"/>
                  <a:gd name="T5" fmla="*/ 68 h 103"/>
                  <a:gd name="T6" fmla="*/ 45 w 215"/>
                  <a:gd name="T7" fmla="*/ 55 h 103"/>
                  <a:gd name="T8" fmla="*/ 54 w 215"/>
                  <a:gd name="T9" fmla="*/ 43 h 103"/>
                  <a:gd name="T10" fmla="*/ 64 w 215"/>
                  <a:gd name="T11" fmla="*/ 33 h 103"/>
                  <a:gd name="T12" fmla="*/ 77 w 215"/>
                  <a:gd name="T13" fmla="*/ 26 h 103"/>
                  <a:gd name="T14" fmla="*/ 94 w 215"/>
                  <a:gd name="T15" fmla="*/ 21 h 103"/>
                  <a:gd name="T16" fmla="*/ 115 w 215"/>
                  <a:gd name="T17" fmla="*/ 18 h 103"/>
                  <a:gd name="T18" fmla="*/ 129 w 215"/>
                  <a:gd name="T19" fmla="*/ 23 h 103"/>
                  <a:gd name="T20" fmla="*/ 142 w 215"/>
                  <a:gd name="T21" fmla="*/ 29 h 103"/>
                  <a:gd name="T22" fmla="*/ 153 w 215"/>
                  <a:gd name="T23" fmla="*/ 36 h 103"/>
                  <a:gd name="T24" fmla="*/ 162 w 215"/>
                  <a:gd name="T25" fmla="*/ 43 h 103"/>
                  <a:gd name="T26" fmla="*/ 171 w 215"/>
                  <a:gd name="T27" fmla="*/ 51 h 103"/>
                  <a:gd name="T28" fmla="*/ 181 w 215"/>
                  <a:gd name="T29" fmla="*/ 59 h 103"/>
                  <a:gd name="T30" fmla="*/ 190 w 215"/>
                  <a:gd name="T31" fmla="*/ 70 h 103"/>
                  <a:gd name="T32" fmla="*/ 200 w 215"/>
                  <a:gd name="T33" fmla="*/ 80 h 103"/>
                  <a:gd name="T34" fmla="*/ 205 w 215"/>
                  <a:gd name="T35" fmla="*/ 80 h 103"/>
                  <a:gd name="T36" fmla="*/ 210 w 215"/>
                  <a:gd name="T37" fmla="*/ 78 h 103"/>
                  <a:gd name="T38" fmla="*/ 213 w 215"/>
                  <a:gd name="T39" fmla="*/ 75 h 103"/>
                  <a:gd name="T40" fmla="*/ 215 w 215"/>
                  <a:gd name="T41" fmla="*/ 71 h 103"/>
                  <a:gd name="T42" fmla="*/ 204 w 215"/>
                  <a:gd name="T43" fmla="*/ 58 h 103"/>
                  <a:gd name="T44" fmla="*/ 193 w 215"/>
                  <a:gd name="T45" fmla="*/ 46 h 103"/>
                  <a:gd name="T46" fmla="*/ 184 w 215"/>
                  <a:gd name="T47" fmla="*/ 37 h 103"/>
                  <a:gd name="T48" fmla="*/ 174 w 215"/>
                  <a:gd name="T49" fmla="*/ 28 h 103"/>
                  <a:gd name="T50" fmla="*/ 163 w 215"/>
                  <a:gd name="T51" fmla="*/ 21 h 103"/>
                  <a:gd name="T52" fmla="*/ 152 w 215"/>
                  <a:gd name="T53" fmla="*/ 13 h 103"/>
                  <a:gd name="T54" fmla="*/ 138 w 215"/>
                  <a:gd name="T55" fmla="*/ 7 h 103"/>
                  <a:gd name="T56" fmla="*/ 123 w 215"/>
                  <a:gd name="T57" fmla="*/ 0 h 103"/>
                  <a:gd name="T58" fmla="*/ 94 w 215"/>
                  <a:gd name="T59" fmla="*/ 3 h 103"/>
                  <a:gd name="T60" fmla="*/ 74 w 215"/>
                  <a:gd name="T61" fmla="*/ 7 h 103"/>
                  <a:gd name="T62" fmla="*/ 57 w 215"/>
                  <a:gd name="T63" fmla="*/ 13 h 103"/>
                  <a:gd name="T64" fmla="*/ 45 w 215"/>
                  <a:gd name="T65" fmla="*/ 22 h 103"/>
                  <a:gd name="T66" fmla="*/ 34 w 215"/>
                  <a:gd name="T67" fmla="*/ 34 h 103"/>
                  <a:gd name="T68" fmla="*/ 25 w 215"/>
                  <a:gd name="T69" fmla="*/ 51 h 103"/>
                  <a:gd name="T70" fmla="*/ 14 w 215"/>
                  <a:gd name="T71" fmla="*/ 72 h 103"/>
                  <a:gd name="T72" fmla="*/ 0 w 215"/>
                  <a:gd name="T73" fmla="*/ 97 h 103"/>
                  <a:gd name="T74" fmla="*/ 3 w 215"/>
                  <a:gd name="T75" fmla="*/ 99 h 103"/>
                  <a:gd name="T76" fmla="*/ 8 w 215"/>
                  <a:gd name="T77" fmla="*/ 102 h 103"/>
                  <a:gd name="T78" fmla="*/ 14 w 215"/>
                  <a:gd name="T79" fmla="*/ 103 h 103"/>
                  <a:gd name="T80" fmla="*/ 21 w 215"/>
                  <a:gd name="T81"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5" h="103">
                    <a:moveTo>
                      <a:pt x="21" y="101"/>
                    </a:moveTo>
                    <a:lnTo>
                      <a:pt x="30" y="83"/>
                    </a:lnTo>
                    <a:lnTo>
                      <a:pt x="37" y="68"/>
                    </a:lnTo>
                    <a:lnTo>
                      <a:pt x="45" y="55"/>
                    </a:lnTo>
                    <a:lnTo>
                      <a:pt x="54" y="43"/>
                    </a:lnTo>
                    <a:lnTo>
                      <a:pt x="64" y="33"/>
                    </a:lnTo>
                    <a:lnTo>
                      <a:pt x="77" y="26"/>
                    </a:lnTo>
                    <a:lnTo>
                      <a:pt x="94" y="21"/>
                    </a:lnTo>
                    <a:lnTo>
                      <a:pt x="115" y="18"/>
                    </a:lnTo>
                    <a:lnTo>
                      <a:pt x="129" y="23"/>
                    </a:lnTo>
                    <a:lnTo>
                      <a:pt x="142" y="29"/>
                    </a:lnTo>
                    <a:lnTo>
                      <a:pt x="153" y="36"/>
                    </a:lnTo>
                    <a:lnTo>
                      <a:pt x="162" y="43"/>
                    </a:lnTo>
                    <a:lnTo>
                      <a:pt x="171" y="51"/>
                    </a:lnTo>
                    <a:lnTo>
                      <a:pt x="181" y="59"/>
                    </a:lnTo>
                    <a:lnTo>
                      <a:pt x="190" y="70"/>
                    </a:lnTo>
                    <a:lnTo>
                      <a:pt x="200" y="80"/>
                    </a:lnTo>
                    <a:lnTo>
                      <a:pt x="205" y="80"/>
                    </a:lnTo>
                    <a:lnTo>
                      <a:pt x="210" y="78"/>
                    </a:lnTo>
                    <a:lnTo>
                      <a:pt x="213" y="75"/>
                    </a:lnTo>
                    <a:lnTo>
                      <a:pt x="215" y="71"/>
                    </a:lnTo>
                    <a:lnTo>
                      <a:pt x="204" y="58"/>
                    </a:lnTo>
                    <a:lnTo>
                      <a:pt x="193" y="46"/>
                    </a:lnTo>
                    <a:lnTo>
                      <a:pt x="184" y="37"/>
                    </a:lnTo>
                    <a:lnTo>
                      <a:pt x="174" y="28"/>
                    </a:lnTo>
                    <a:lnTo>
                      <a:pt x="163" y="21"/>
                    </a:lnTo>
                    <a:lnTo>
                      <a:pt x="152" y="13"/>
                    </a:lnTo>
                    <a:lnTo>
                      <a:pt x="138" y="7"/>
                    </a:lnTo>
                    <a:lnTo>
                      <a:pt x="123" y="0"/>
                    </a:lnTo>
                    <a:lnTo>
                      <a:pt x="94" y="3"/>
                    </a:lnTo>
                    <a:lnTo>
                      <a:pt x="74" y="7"/>
                    </a:lnTo>
                    <a:lnTo>
                      <a:pt x="57" y="13"/>
                    </a:lnTo>
                    <a:lnTo>
                      <a:pt x="45" y="22"/>
                    </a:lnTo>
                    <a:lnTo>
                      <a:pt x="34" y="34"/>
                    </a:lnTo>
                    <a:lnTo>
                      <a:pt x="25" y="51"/>
                    </a:lnTo>
                    <a:lnTo>
                      <a:pt x="14" y="72"/>
                    </a:lnTo>
                    <a:lnTo>
                      <a:pt x="0" y="97"/>
                    </a:lnTo>
                    <a:lnTo>
                      <a:pt x="3" y="99"/>
                    </a:lnTo>
                    <a:lnTo>
                      <a:pt x="8" y="102"/>
                    </a:lnTo>
                    <a:lnTo>
                      <a:pt x="14" y="103"/>
                    </a:lnTo>
                    <a:lnTo>
                      <a:pt x="21" y="101"/>
                    </a:lnTo>
                    <a:close/>
                  </a:path>
                </a:pathLst>
              </a:custGeom>
              <a:solidFill>
                <a:srgbClr val="B2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0" name="Freeform 96"/>
              <p:cNvSpPr>
                <a:spLocks/>
              </p:cNvSpPr>
              <p:nvPr/>
            </p:nvSpPr>
            <p:spPr bwMode="auto">
              <a:xfrm>
                <a:off x="2687" y="3583"/>
                <a:ext cx="107" cy="50"/>
              </a:xfrm>
              <a:custGeom>
                <a:avLst/>
                <a:gdLst>
                  <a:gd name="T0" fmla="*/ 18 w 213"/>
                  <a:gd name="T1" fmla="*/ 99 h 100"/>
                  <a:gd name="T2" fmla="*/ 28 w 213"/>
                  <a:gd name="T3" fmla="*/ 81 h 100"/>
                  <a:gd name="T4" fmla="*/ 36 w 213"/>
                  <a:gd name="T5" fmla="*/ 65 h 100"/>
                  <a:gd name="T6" fmla="*/ 43 w 213"/>
                  <a:gd name="T7" fmla="*/ 51 h 100"/>
                  <a:gd name="T8" fmla="*/ 52 w 213"/>
                  <a:gd name="T9" fmla="*/ 40 h 100"/>
                  <a:gd name="T10" fmla="*/ 62 w 213"/>
                  <a:gd name="T11" fmla="*/ 31 h 100"/>
                  <a:gd name="T12" fmla="*/ 76 w 213"/>
                  <a:gd name="T13" fmla="*/ 23 h 100"/>
                  <a:gd name="T14" fmla="*/ 93 w 213"/>
                  <a:gd name="T15" fmla="*/ 18 h 100"/>
                  <a:gd name="T16" fmla="*/ 114 w 213"/>
                  <a:gd name="T17" fmla="*/ 15 h 100"/>
                  <a:gd name="T18" fmla="*/ 129 w 213"/>
                  <a:gd name="T19" fmla="*/ 20 h 100"/>
                  <a:gd name="T20" fmla="*/ 142 w 213"/>
                  <a:gd name="T21" fmla="*/ 26 h 100"/>
                  <a:gd name="T22" fmla="*/ 152 w 213"/>
                  <a:gd name="T23" fmla="*/ 33 h 100"/>
                  <a:gd name="T24" fmla="*/ 162 w 213"/>
                  <a:gd name="T25" fmla="*/ 40 h 100"/>
                  <a:gd name="T26" fmla="*/ 172 w 213"/>
                  <a:gd name="T27" fmla="*/ 48 h 100"/>
                  <a:gd name="T28" fmla="*/ 181 w 213"/>
                  <a:gd name="T29" fmla="*/ 56 h 100"/>
                  <a:gd name="T30" fmla="*/ 189 w 213"/>
                  <a:gd name="T31" fmla="*/ 65 h 100"/>
                  <a:gd name="T32" fmla="*/ 199 w 213"/>
                  <a:gd name="T33" fmla="*/ 76 h 100"/>
                  <a:gd name="T34" fmla="*/ 204 w 213"/>
                  <a:gd name="T35" fmla="*/ 76 h 100"/>
                  <a:gd name="T36" fmla="*/ 209 w 213"/>
                  <a:gd name="T37" fmla="*/ 74 h 100"/>
                  <a:gd name="T38" fmla="*/ 211 w 213"/>
                  <a:gd name="T39" fmla="*/ 72 h 100"/>
                  <a:gd name="T40" fmla="*/ 213 w 213"/>
                  <a:gd name="T41" fmla="*/ 69 h 100"/>
                  <a:gd name="T42" fmla="*/ 202 w 213"/>
                  <a:gd name="T43" fmla="*/ 56 h 100"/>
                  <a:gd name="T44" fmla="*/ 191 w 213"/>
                  <a:gd name="T45" fmla="*/ 46 h 100"/>
                  <a:gd name="T46" fmla="*/ 182 w 213"/>
                  <a:gd name="T47" fmla="*/ 36 h 100"/>
                  <a:gd name="T48" fmla="*/ 173 w 213"/>
                  <a:gd name="T49" fmla="*/ 27 h 100"/>
                  <a:gd name="T50" fmla="*/ 162 w 213"/>
                  <a:gd name="T51" fmla="*/ 20 h 100"/>
                  <a:gd name="T52" fmla="*/ 151 w 213"/>
                  <a:gd name="T53" fmla="*/ 12 h 100"/>
                  <a:gd name="T54" fmla="*/ 138 w 213"/>
                  <a:gd name="T55" fmla="*/ 6 h 100"/>
                  <a:gd name="T56" fmla="*/ 122 w 213"/>
                  <a:gd name="T57" fmla="*/ 0 h 100"/>
                  <a:gd name="T58" fmla="*/ 93 w 213"/>
                  <a:gd name="T59" fmla="*/ 2 h 100"/>
                  <a:gd name="T60" fmla="*/ 73 w 213"/>
                  <a:gd name="T61" fmla="*/ 6 h 100"/>
                  <a:gd name="T62" fmla="*/ 58 w 213"/>
                  <a:gd name="T63" fmla="*/ 12 h 100"/>
                  <a:gd name="T64" fmla="*/ 45 w 213"/>
                  <a:gd name="T65" fmla="*/ 21 h 100"/>
                  <a:gd name="T66" fmla="*/ 35 w 213"/>
                  <a:gd name="T67" fmla="*/ 33 h 100"/>
                  <a:gd name="T68" fmla="*/ 25 w 213"/>
                  <a:gd name="T69" fmla="*/ 49 h 100"/>
                  <a:gd name="T70" fmla="*/ 14 w 213"/>
                  <a:gd name="T71" fmla="*/ 70 h 100"/>
                  <a:gd name="T72" fmla="*/ 0 w 213"/>
                  <a:gd name="T73" fmla="*/ 95 h 100"/>
                  <a:gd name="T74" fmla="*/ 3 w 213"/>
                  <a:gd name="T75" fmla="*/ 97 h 100"/>
                  <a:gd name="T76" fmla="*/ 7 w 213"/>
                  <a:gd name="T77" fmla="*/ 100 h 100"/>
                  <a:gd name="T78" fmla="*/ 13 w 213"/>
                  <a:gd name="T79" fmla="*/ 100 h 100"/>
                  <a:gd name="T80" fmla="*/ 18 w 213"/>
                  <a:gd name="T8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3" h="100">
                    <a:moveTo>
                      <a:pt x="18" y="99"/>
                    </a:moveTo>
                    <a:lnTo>
                      <a:pt x="28" y="81"/>
                    </a:lnTo>
                    <a:lnTo>
                      <a:pt x="36" y="65"/>
                    </a:lnTo>
                    <a:lnTo>
                      <a:pt x="43" y="51"/>
                    </a:lnTo>
                    <a:lnTo>
                      <a:pt x="52" y="40"/>
                    </a:lnTo>
                    <a:lnTo>
                      <a:pt x="62" y="31"/>
                    </a:lnTo>
                    <a:lnTo>
                      <a:pt x="76" y="23"/>
                    </a:lnTo>
                    <a:lnTo>
                      <a:pt x="93" y="18"/>
                    </a:lnTo>
                    <a:lnTo>
                      <a:pt x="114" y="15"/>
                    </a:lnTo>
                    <a:lnTo>
                      <a:pt x="129" y="20"/>
                    </a:lnTo>
                    <a:lnTo>
                      <a:pt x="142" y="26"/>
                    </a:lnTo>
                    <a:lnTo>
                      <a:pt x="152" y="33"/>
                    </a:lnTo>
                    <a:lnTo>
                      <a:pt x="162" y="40"/>
                    </a:lnTo>
                    <a:lnTo>
                      <a:pt x="172" y="48"/>
                    </a:lnTo>
                    <a:lnTo>
                      <a:pt x="181" y="56"/>
                    </a:lnTo>
                    <a:lnTo>
                      <a:pt x="189" y="65"/>
                    </a:lnTo>
                    <a:lnTo>
                      <a:pt x="199" y="76"/>
                    </a:lnTo>
                    <a:lnTo>
                      <a:pt x="204" y="76"/>
                    </a:lnTo>
                    <a:lnTo>
                      <a:pt x="209" y="74"/>
                    </a:lnTo>
                    <a:lnTo>
                      <a:pt x="211" y="72"/>
                    </a:lnTo>
                    <a:lnTo>
                      <a:pt x="213" y="69"/>
                    </a:lnTo>
                    <a:lnTo>
                      <a:pt x="202" y="56"/>
                    </a:lnTo>
                    <a:lnTo>
                      <a:pt x="191" y="46"/>
                    </a:lnTo>
                    <a:lnTo>
                      <a:pt x="182" y="36"/>
                    </a:lnTo>
                    <a:lnTo>
                      <a:pt x="173" y="27"/>
                    </a:lnTo>
                    <a:lnTo>
                      <a:pt x="162" y="20"/>
                    </a:lnTo>
                    <a:lnTo>
                      <a:pt x="151" y="12"/>
                    </a:lnTo>
                    <a:lnTo>
                      <a:pt x="138" y="6"/>
                    </a:lnTo>
                    <a:lnTo>
                      <a:pt x="122" y="0"/>
                    </a:lnTo>
                    <a:lnTo>
                      <a:pt x="93" y="2"/>
                    </a:lnTo>
                    <a:lnTo>
                      <a:pt x="73" y="6"/>
                    </a:lnTo>
                    <a:lnTo>
                      <a:pt x="58" y="12"/>
                    </a:lnTo>
                    <a:lnTo>
                      <a:pt x="45" y="21"/>
                    </a:lnTo>
                    <a:lnTo>
                      <a:pt x="35" y="33"/>
                    </a:lnTo>
                    <a:lnTo>
                      <a:pt x="25" y="49"/>
                    </a:lnTo>
                    <a:lnTo>
                      <a:pt x="14" y="70"/>
                    </a:lnTo>
                    <a:lnTo>
                      <a:pt x="0" y="95"/>
                    </a:lnTo>
                    <a:lnTo>
                      <a:pt x="3" y="97"/>
                    </a:lnTo>
                    <a:lnTo>
                      <a:pt x="7" y="100"/>
                    </a:lnTo>
                    <a:lnTo>
                      <a:pt x="13" y="100"/>
                    </a:lnTo>
                    <a:lnTo>
                      <a:pt x="18" y="99"/>
                    </a:lnTo>
                    <a:close/>
                  </a:path>
                </a:pathLst>
              </a:custGeom>
              <a:solidFill>
                <a:srgbClr val="BF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1" name="Freeform 97"/>
              <p:cNvSpPr>
                <a:spLocks/>
              </p:cNvSpPr>
              <p:nvPr/>
            </p:nvSpPr>
            <p:spPr bwMode="auto">
              <a:xfrm>
                <a:off x="2688" y="3583"/>
                <a:ext cx="105" cy="49"/>
              </a:xfrm>
              <a:custGeom>
                <a:avLst/>
                <a:gdLst>
                  <a:gd name="T0" fmla="*/ 16 w 211"/>
                  <a:gd name="T1" fmla="*/ 96 h 98"/>
                  <a:gd name="T2" fmla="*/ 25 w 211"/>
                  <a:gd name="T3" fmla="*/ 79 h 98"/>
                  <a:gd name="T4" fmla="*/ 34 w 211"/>
                  <a:gd name="T5" fmla="*/ 63 h 98"/>
                  <a:gd name="T6" fmla="*/ 42 w 211"/>
                  <a:gd name="T7" fmla="*/ 50 h 98"/>
                  <a:gd name="T8" fmla="*/ 51 w 211"/>
                  <a:gd name="T9" fmla="*/ 38 h 98"/>
                  <a:gd name="T10" fmla="*/ 61 w 211"/>
                  <a:gd name="T11" fmla="*/ 28 h 98"/>
                  <a:gd name="T12" fmla="*/ 75 w 211"/>
                  <a:gd name="T13" fmla="*/ 22 h 98"/>
                  <a:gd name="T14" fmla="*/ 92 w 211"/>
                  <a:gd name="T15" fmla="*/ 16 h 98"/>
                  <a:gd name="T16" fmla="*/ 113 w 211"/>
                  <a:gd name="T17" fmla="*/ 14 h 98"/>
                  <a:gd name="T18" fmla="*/ 128 w 211"/>
                  <a:gd name="T19" fmla="*/ 19 h 98"/>
                  <a:gd name="T20" fmla="*/ 141 w 211"/>
                  <a:gd name="T21" fmla="*/ 25 h 98"/>
                  <a:gd name="T22" fmla="*/ 152 w 211"/>
                  <a:gd name="T23" fmla="*/ 31 h 98"/>
                  <a:gd name="T24" fmla="*/ 163 w 211"/>
                  <a:gd name="T25" fmla="*/ 38 h 98"/>
                  <a:gd name="T26" fmla="*/ 172 w 211"/>
                  <a:gd name="T27" fmla="*/ 46 h 98"/>
                  <a:gd name="T28" fmla="*/ 181 w 211"/>
                  <a:gd name="T29" fmla="*/ 54 h 98"/>
                  <a:gd name="T30" fmla="*/ 190 w 211"/>
                  <a:gd name="T31" fmla="*/ 63 h 98"/>
                  <a:gd name="T32" fmla="*/ 199 w 211"/>
                  <a:gd name="T33" fmla="*/ 73 h 98"/>
                  <a:gd name="T34" fmla="*/ 203 w 211"/>
                  <a:gd name="T35" fmla="*/ 73 h 98"/>
                  <a:gd name="T36" fmla="*/ 206 w 211"/>
                  <a:gd name="T37" fmla="*/ 72 h 98"/>
                  <a:gd name="T38" fmla="*/ 209 w 211"/>
                  <a:gd name="T39" fmla="*/ 71 h 98"/>
                  <a:gd name="T40" fmla="*/ 211 w 211"/>
                  <a:gd name="T41" fmla="*/ 68 h 98"/>
                  <a:gd name="T42" fmla="*/ 199 w 211"/>
                  <a:gd name="T43" fmla="*/ 56 h 98"/>
                  <a:gd name="T44" fmla="*/ 190 w 211"/>
                  <a:gd name="T45" fmla="*/ 46 h 98"/>
                  <a:gd name="T46" fmla="*/ 181 w 211"/>
                  <a:gd name="T47" fmla="*/ 37 h 98"/>
                  <a:gd name="T48" fmla="*/ 172 w 211"/>
                  <a:gd name="T49" fmla="*/ 28 h 98"/>
                  <a:gd name="T50" fmla="*/ 161 w 211"/>
                  <a:gd name="T51" fmla="*/ 20 h 98"/>
                  <a:gd name="T52" fmla="*/ 151 w 211"/>
                  <a:gd name="T53" fmla="*/ 14 h 98"/>
                  <a:gd name="T54" fmla="*/ 137 w 211"/>
                  <a:gd name="T55" fmla="*/ 7 h 98"/>
                  <a:gd name="T56" fmla="*/ 121 w 211"/>
                  <a:gd name="T57" fmla="*/ 0 h 98"/>
                  <a:gd name="T58" fmla="*/ 93 w 211"/>
                  <a:gd name="T59" fmla="*/ 2 h 98"/>
                  <a:gd name="T60" fmla="*/ 73 w 211"/>
                  <a:gd name="T61" fmla="*/ 7 h 98"/>
                  <a:gd name="T62" fmla="*/ 57 w 211"/>
                  <a:gd name="T63" fmla="*/ 12 h 98"/>
                  <a:gd name="T64" fmla="*/ 45 w 211"/>
                  <a:gd name="T65" fmla="*/ 20 h 98"/>
                  <a:gd name="T66" fmla="*/ 35 w 211"/>
                  <a:gd name="T67" fmla="*/ 33 h 98"/>
                  <a:gd name="T68" fmla="*/ 25 w 211"/>
                  <a:gd name="T69" fmla="*/ 48 h 98"/>
                  <a:gd name="T70" fmla="*/ 14 w 211"/>
                  <a:gd name="T71" fmla="*/ 69 h 98"/>
                  <a:gd name="T72" fmla="*/ 0 w 211"/>
                  <a:gd name="T73" fmla="*/ 94 h 98"/>
                  <a:gd name="T74" fmla="*/ 2 w 211"/>
                  <a:gd name="T75" fmla="*/ 96 h 98"/>
                  <a:gd name="T76" fmla="*/ 7 w 211"/>
                  <a:gd name="T77" fmla="*/ 98 h 98"/>
                  <a:gd name="T78" fmla="*/ 10 w 211"/>
                  <a:gd name="T79" fmla="*/ 98 h 98"/>
                  <a:gd name="T80" fmla="*/ 16 w 211"/>
                  <a:gd name="T81" fmla="*/ 9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1" h="98">
                    <a:moveTo>
                      <a:pt x="16" y="96"/>
                    </a:moveTo>
                    <a:lnTo>
                      <a:pt x="25" y="79"/>
                    </a:lnTo>
                    <a:lnTo>
                      <a:pt x="34" y="63"/>
                    </a:lnTo>
                    <a:lnTo>
                      <a:pt x="42" y="50"/>
                    </a:lnTo>
                    <a:lnTo>
                      <a:pt x="51" y="38"/>
                    </a:lnTo>
                    <a:lnTo>
                      <a:pt x="61" y="28"/>
                    </a:lnTo>
                    <a:lnTo>
                      <a:pt x="75" y="22"/>
                    </a:lnTo>
                    <a:lnTo>
                      <a:pt x="92" y="16"/>
                    </a:lnTo>
                    <a:lnTo>
                      <a:pt x="113" y="14"/>
                    </a:lnTo>
                    <a:lnTo>
                      <a:pt x="128" y="19"/>
                    </a:lnTo>
                    <a:lnTo>
                      <a:pt x="141" y="25"/>
                    </a:lnTo>
                    <a:lnTo>
                      <a:pt x="152" y="31"/>
                    </a:lnTo>
                    <a:lnTo>
                      <a:pt x="163" y="38"/>
                    </a:lnTo>
                    <a:lnTo>
                      <a:pt x="172" y="46"/>
                    </a:lnTo>
                    <a:lnTo>
                      <a:pt x="181" y="54"/>
                    </a:lnTo>
                    <a:lnTo>
                      <a:pt x="190" y="63"/>
                    </a:lnTo>
                    <a:lnTo>
                      <a:pt x="199" y="73"/>
                    </a:lnTo>
                    <a:lnTo>
                      <a:pt x="203" y="73"/>
                    </a:lnTo>
                    <a:lnTo>
                      <a:pt x="206" y="72"/>
                    </a:lnTo>
                    <a:lnTo>
                      <a:pt x="209" y="71"/>
                    </a:lnTo>
                    <a:lnTo>
                      <a:pt x="211" y="68"/>
                    </a:lnTo>
                    <a:lnTo>
                      <a:pt x="199" y="56"/>
                    </a:lnTo>
                    <a:lnTo>
                      <a:pt x="190" y="46"/>
                    </a:lnTo>
                    <a:lnTo>
                      <a:pt x="181" y="37"/>
                    </a:lnTo>
                    <a:lnTo>
                      <a:pt x="172" y="28"/>
                    </a:lnTo>
                    <a:lnTo>
                      <a:pt x="161" y="20"/>
                    </a:lnTo>
                    <a:lnTo>
                      <a:pt x="151" y="14"/>
                    </a:lnTo>
                    <a:lnTo>
                      <a:pt x="137" y="7"/>
                    </a:lnTo>
                    <a:lnTo>
                      <a:pt x="121" y="0"/>
                    </a:lnTo>
                    <a:lnTo>
                      <a:pt x="93" y="2"/>
                    </a:lnTo>
                    <a:lnTo>
                      <a:pt x="73" y="7"/>
                    </a:lnTo>
                    <a:lnTo>
                      <a:pt x="57" y="12"/>
                    </a:lnTo>
                    <a:lnTo>
                      <a:pt x="45" y="20"/>
                    </a:lnTo>
                    <a:lnTo>
                      <a:pt x="35" y="33"/>
                    </a:lnTo>
                    <a:lnTo>
                      <a:pt x="25" y="48"/>
                    </a:lnTo>
                    <a:lnTo>
                      <a:pt x="14" y="69"/>
                    </a:lnTo>
                    <a:lnTo>
                      <a:pt x="0" y="94"/>
                    </a:lnTo>
                    <a:lnTo>
                      <a:pt x="2" y="96"/>
                    </a:lnTo>
                    <a:lnTo>
                      <a:pt x="7" y="98"/>
                    </a:lnTo>
                    <a:lnTo>
                      <a:pt x="10" y="98"/>
                    </a:lnTo>
                    <a:lnTo>
                      <a:pt x="16" y="96"/>
                    </a:lnTo>
                    <a:close/>
                  </a:path>
                </a:pathLst>
              </a:custGeom>
              <a:solidFill>
                <a:srgbClr val="CC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2" name="Freeform 98"/>
              <p:cNvSpPr>
                <a:spLocks/>
              </p:cNvSpPr>
              <p:nvPr/>
            </p:nvSpPr>
            <p:spPr bwMode="auto">
              <a:xfrm>
                <a:off x="2688" y="3584"/>
                <a:ext cx="104" cy="48"/>
              </a:xfrm>
              <a:custGeom>
                <a:avLst/>
                <a:gdLst>
                  <a:gd name="T0" fmla="*/ 15 w 209"/>
                  <a:gd name="T1" fmla="*/ 95 h 97"/>
                  <a:gd name="T2" fmla="*/ 24 w 209"/>
                  <a:gd name="T3" fmla="*/ 78 h 97"/>
                  <a:gd name="T4" fmla="*/ 32 w 209"/>
                  <a:gd name="T5" fmla="*/ 62 h 97"/>
                  <a:gd name="T6" fmla="*/ 40 w 209"/>
                  <a:gd name="T7" fmla="*/ 48 h 97"/>
                  <a:gd name="T8" fmla="*/ 50 w 209"/>
                  <a:gd name="T9" fmla="*/ 37 h 97"/>
                  <a:gd name="T10" fmla="*/ 60 w 209"/>
                  <a:gd name="T11" fmla="*/ 26 h 97"/>
                  <a:gd name="T12" fmla="*/ 74 w 209"/>
                  <a:gd name="T13" fmla="*/ 19 h 97"/>
                  <a:gd name="T14" fmla="*/ 91 w 209"/>
                  <a:gd name="T15" fmla="*/ 14 h 97"/>
                  <a:gd name="T16" fmla="*/ 112 w 209"/>
                  <a:gd name="T17" fmla="*/ 11 h 97"/>
                  <a:gd name="T18" fmla="*/ 128 w 209"/>
                  <a:gd name="T19" fmla="*/ 17 h 97"/>
                  <a:gd name="T20" fmla="*/ 141 w 209"/>
                  <a:gd name="T21" fmla="*/ 23 h 97"/>
                  <a:gd name="T22" fmla="*/ 152 w 209"/>
                  <a:gd name="T23" fmla="*/ 29 h 97"/>
                  <a:gd name="T24" fmla="*/ 163 w 209"/>
                  <a:gd name="T25" fmla="*/ 36 h 97"/>
                  <a:gd name="T26" fmla="*/ 172 w 209"/>
                  <a:gd name="T27" fmla="*/ 44 h 97"/>
                  <a:gd name="T28" fmla="*/ 181 w 209"/>
                  <a:gd name="T29" fmla="*/ 52 h 97"/>
                  <a:gd name="T30" fmla="*/ 190 w 209"/>
                  <a:gd name="T31" fmla="*/ 61 h 97"/>
                  <a:gd name="T32" fmla="*/ 199 w 209"/>
                  <a:gd name="T33" fmla="*/ 71 h 97"/>
                  <a:gd name="T34" fmla="*/ 203 w 209"/>
                  <a:gd name="T35" fmla="*/ 71 h 97"/>
                  <a:gd name="T36" fmla="*/ 205 w 209"/>
                  <a:gd name="T37" fmla="*/ 70 h 97"/>
                  <a:gd name="T38" fmla="*/ 208 w 209"/>
                  <a:gd name="T39" fmla="*/ 68 h 97"/>
                  <a:gd name="T40" fmla="*/ 209 w 209"/>
                  <a:gd name="T41" fmla="*/ 66 h 97"/>
                  <a:gd name="T42" fmla="*/ 198 w 209"/>
                  <a:gd name="T43" fmla="*/ 54 h 97"/>
                  <a:gd name="T44" fmla="*/ 189 w 209"/>
                  <a:gd name="T45" fmla="*/ 45 h 97"/>
                  <a:gd name="T46" fmla="*/ 180 w 209"/>
                  <a:gd name="T47" fmla="*/ 37 h 97"/>
                  <a:gd name="T48" fmla="*/ 171 w 209"/>
                  <a:gd name="T49" fmla="*/ 29 h 97"/>
                  <a:gd name="T50" fmla="*/ 161 w 209"/>
                  <a:gd name="T51" fmla="*/ 21 h 97"/>
                  <a:gd name="T52" fmla="*/ 150 w 209"/>
                  <a:gd name="T53" fmla="*/ 14 h 97"/>
                  <a:gd name="T54" fmla="*/ 137 w 209"/>
                  <a:gd name="T55" fmla="*/ 7 h 97"/>
                  <a:gd name="T56" fmla="*/ 121 w 209"/>
                  <a:gd name="T57" fmla="*/ 0 h 97"/>
                  <a:gd name="T58" fmla="*/ 93 w 209"/>
                  <a:gd name="T59" fmla="*/ 2 h 97"/>
                  <a:gd name="T60" fmla="*/ 73 w 209"/>
                  <a:gd name="T61" fmla="*/ 7 h 97"/>
                  <a:gd name="T62" fmla="*/ 58 w 209"/>
                  <a:gd name="T63" fmla="*/ 13 h 97"/>
                  <a:gd name="T64" fmla="*/ 46 w 209"/>
                  <a:gd name="T65" fmla="*/ 21 h 97"/>
                  <a:gd name="T66" fmla="*/ 36 w 209"/>
                  <a:gd name="T67" fmla="*/ 32 h 97"/>
                  <a:gd name="T68" fmla="*/ 27 w 209"/>
                  <a:gd name="T69" fmla="*/ 48 h 97"/>
                  <a:gd name="T70" fmla="*/ 15 w 209"/>
                  <a:gd name="T71" fmla="*/ 68 h 97"/>
                  <a:gd name="T72" fmla="*/ 0 w 209"/>
                  <a:gd name="T73" fmla="*/ 93 h 97"/>
                  <a:gd name="T74" fmla="*/ 4 w 209"/>
                  <a:gd name="T75" fmla="*/ 94 h 97"/>
                  <a:gd name="T76" fmla="*/ 7 w 209"/>
                  <a:gd name="T77" fmla="*/ 95 h 97"/>
                  <a:gd name="T78" fmla="*/ 10 w 209"/>
                  <a:gd name="T79" fmla="*/ 97 h 97"/>
                  <a:gd name="T80" fmla="*/ 15 w 209"/>
                  <a:gd name="T81" fmla="*/ 9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97">
                    <a:moveTo>
                      <a:pt x="15" y="95"/>
                    </a:moveTo>
                    <a:lnTo>
                      <a:pt x="24" y="78"/>
                    </a:lnTo>
                    <a:lnTo>
                      <a:pt x="32" y="62"/>
                    </a:lnTo>
                    <a:lnTo>
                      <a:pt x="40" y="48"/>
                    </a:lnTo>
                    <a:lnTo>
                      <a:pt x="50" y="37"/>
                    </a:lnTo>
                    <a:lnTo>
                      <a:pt x="60" y="26"/>
                    </a:lnTo>
                    <a:lnTo>
                      <a:pt x="74" y="19"/>
                    </a:lnTo>
                    <a:lnTo>
                      <a:pt x="91" y="14"/>
                    </a:lnTo>
                    <a:lnTo>
                      <a:pt x="112" y="11"/>
                    </a:lnTo>
                    <a:lnTo>
                      <a:pt x="128" y="17"/>
                    </a:lnTo>
                    <a:lnTo>
                      <a:pt x="141" y="23"/>
                    </a:lnTo>
                    <a:lnTo>
                      <a:pt x="152" y="29"/>
                    </a:lnTo>
                    <a:lnTo>
                      <a:pt x="163" y="36"/>
                    </a:lnTo>
                    <a:lnTo>
                      <a:pt x="172" y="44"/>
                    </a:lnTo>
                    <a:lnTo>
                      <a:pt x="181" y="52"/>
                    </a:lnTo>
                    <a:lnTo>
                      <a:pt x="190" y="61"/>
                    </a:lnTo>
                    <a:lnTo>
                      <a:pt x="199" y="71"/>
                    </a:lnTo>
                    <a:lnTo>
                      <a:pt x="203" y="71"/>
                    </a:lnTo>
                    <a:lnTo>
                      <a:pt x="205" y="70"/>
                    </a:lnTo>
                    <a:lnTo>
                      <a:pt x="208" y="68"/>
                    </a:lnTo>
                    <a:lnTo>
                      <a:pt x="209" y="66"/>
                    </a:lnTo>
                    <a:lnTo>
                      <a:pt x="198" y="54"/>
                    </a:lnTo>
                    <a:lnTo>
                      <a:pt x="189" y="45"/>
                    </a:lnTo>
                    <a:lnTo>
                      <a:pt x="180" y="37"/>
                    </a:lnTo>
                    <a:lnTo>
                      <a:pt x="171" y="29"/>
                    </a:lnTo>
                    <a:lnTo>
                      <a:pt x="161" y="21"/>
                    </a:lnTo>
                    <a:lnTo>
                      <a:pt x="150" y="14"/>
                    </a:lnTo>
                    <a:lnTo>
                      <a:pt x="137" y="7"/>
                    </a:lnTo>
                    <a:lnTo>
                      <a:pt x="121" y="0"/>
                    </a:lnTo>
                    <a:lnTo>
                      <a:pt x="93" y="2"/>
                    </a:lnTo>
                    <a:lnTo>
                      <a:pt x="73" y="7"/>
                    </a:lnTo>
                    <a:lnTo>
                      <a:pt x="58" y="13"/>
                    </a:lnTo>
                    <a:lnTo>
                      <a:pt x="46" y="21"/>
                    </a:lnTo>
                    <a:lnTo>
                      <a:pt x="36" y="32"/>
                    </a:lnTo>
                    <a:lnTo>
                      <a:pt x="27" y="48"/>
                    </a:lnTo>
                    <a:lnTo>
                      <a:pt x="15" y="68"/>
                    </a:lnTo>
                    <a:lnTo>
                      <a:pt x="0" y="93"/>
                    </a:lnTo>
                    <a:lnTo>
                      <a:pt x="4" y="94"/>
                    </a:lnTo>
                    <a:lnTo>
                      <a:pt x="7" y="95"/>
                    </a:lnTo>
                    <a:lnTo>
                      <a:pt x="10" y="97"/>
                    </a:lnTo>
                    <a:lnTo>
                      <a:pt x="15" y="95"/>
                    </a:lnTo>
                    <a:close/>
                  </a:path>
                </a:pathLst>
              </a:custGeom>
              <a:solidFill>
                <a:srgbClr val="D8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3" name="Freeform 99"/>
              <p:cNvSpPr>
                <a:spLocks/>
              </p:cNvSpPr>
              <p:nvPr/>
            </p:nvSpPr>
            <p:spPr bwMode="auto">
              <a:xfrm>
                <a:off x="2688" y="3584"/>
                <a:ext cx="103" cy="47"/>
              </a:xfrm>
              <a:custGeom>
                <a:avLst/>
                <a:gdLst>
                  <a:gd name="T0" fmla="*/ 13 w 207"/>
                  <a:gd name="T1" fmla="*/ 93 h 93"/>
                  <a:gd name="T2" fmla="*/ 22 w 207"/>
                  <a:gd name="T3" fmla="*/ 76 h 93"/>
                  <a:gd name="T4" fmla="*/ 30 w 207"/>
                  <a:gd name="T5" fmla="*/ 60 h 93"/>
                  <a:gd name="T6" fmla="*/ 39 w 207"/>
                  <a:gd name="T7" fmla="*/ 46 h 93"/>
                  <a:gd name="T8" fmla="*/ 49 w 207"/>
                  <a:gd name="T9" fmla="*/ 35 h 93"/>
                  <a:gd name="T10" fmla="*/ 59 w 207"/>
                  <a:gd name="T11" fmla="*/ 25 h 93"/>
                  <a:gd name="T12" fmla="*/ 73 w 207"/>
                  <a:gd name="T13" fmla="*/ 17 h 93"/>
                  <a:gd name="T14" fmla="*/ 90 w 207"/>
                  <a:gd name="T15" fmla="*/ 13 h 93"/>
                  <a:gd name="T16" fmla="*/ 111 w 207"/>
                  <a:gd name="T17" fmla="*/ 9 h 93"/>
                  <a:gd name="T18" fmla="*/ 127 w 207"/>
                  <a:gd name="T19" fmla="*/ 15 h 93"/>
                  <a:gd name="T20" fmla="*/ 140 w 207"/>
                  <a:gd name="T21" fmla="*/ 21 h 93"/>
                  <a:gd name="T22" fmla="*/ 151 w 207"/>
                  <a:gd name="T23" fmla="*/ 26 h 93"/>
                  <a:gd name="T24" fmla="*/ 162 w 207"/>
                  <a:gd name="T25" fmla="*/ 33 h 93"/>
                  <a:gd name="T26" fmla="*/ 171 w 207"/>
                  <a:gd name="T27" fmla="*/ 41 h 93"/>
                  <a:gd name="T28" fmla="*/ 180 w 207"/>
                  <a:gd name="T29" fmla="*/ 50 h 93"/>
                  <a:gd name="T30" fmla="*/ 189 w 207"/>
                  <a:gd name="T31" fmla="*/ 59 h 93"/>
                  <a:gd name="T32" fmla="*/ 198 w 207"/>
                  <a:gd name="T33" fmla="*/ 69 h 93"/>
                  <a:gd name="T34" fmla="*/ 201 w 207"/>
                  <a:gd name="T35" fmla="*/ 69 h 93"/>
                  <a:gd name="T36" fmla="*/ 203 w 207"/>
                  <a:gd name="T37" fmla="*/ 68 h 93"/>
                  <a:gd name="T38" fmla="*/ 205 w 207"/>
                  <a:gd name="T39" fmla="*/ 67 h 93"/>
                  <a:gd name="T40" fmla="*/ 207 w 207"/>
                  <a:gd name="T41" fmla="*/ 65 h 93"/>
                  <a:gd name="T42" fmla="*/ 195 w 207"/>
                  <a:gd name="T43" fmla="*/ 54 h 93"/>
                  <a:gd name="T44" fmla="*/ 186 w 207"/>
                  <a:gd name="T45" fmla="*/ 45 h 93"/>
                  <a:gd name="T46" fmla="*/ 178 w 207"/>
                  <a:gd name="T47" fmla="*/ 37 h 93"/>
                  <a:gd name="T48" fmla="*/ 170 w 207"/>
                  <a:gd name="T49" fmla="*/ 29 h 93"/>
                  <a:gd name="T50" fmla="*/ 160 w 207"/>
                  <a:gd name="T51" fmla="*/ 22 h 93"/>
                  <a:gd name="T52" fmla="*/ 150 w 207"/>
                  <a:gd name="T53" fmla="*/ 15 h 93"/>
                  <a:gd name="T54" fmla="*/ 136 w 207"/>
                  <a:gd name="T55" fmla="*/ 8 h 93"/>
                  <a:gd name="T56" fmla="*/ 120 w 207"/>
                  <a:gd name="T57" fmla="*/ 0 h 93"/>
                  <a:gd name="T58" fmla="*/ 92 w 207"/>
                  <a:gd name="T59" fmla="*/ 2 h 93"/>
                  <a:gd name="T60" fmla="*/ 73 w 207"/>
                  <a:gd name="T61" fmla="*/ 7 h 93"/>
                  <a:gd name="T62" fmla="*/ 58 w 207"/>
                  <a:gd name="T63" fmla="*/ 13 h 93"/>
                  <a:gd name="T64" fmla="*/ 46 w 207"/>
                  <a:gd name="T65" fmla="*/ 21 h 93"/>
                  <a:gd name="T66" fmla="*/ 36 w 207"/>
                  <a:gd name="T67" fmla="*/ 32 h 93"/>
                  <a:gd name="T68" fmla="*/ 27 w 207"/>
                  <a:gd name="T69" fmla="*/ 47 h 93"/>
                  <a:gd name="T70" fmla="*/ 15 w 207"/>
                  <a:gd name="T71" fmla="*/ 67 h 93"/>
                  <a:gd name="T72" fmla="*/ 0 w 207"/>
                  <a:gd name="T73" fmla="*/ 92 h 93"/>
                  <a:gd name="T74" fmla="*/ 3 w 207"/>
                  <a:gd name="T75" fmla="*/ 93 h 93"/>
                  <a:gd name="T76" fmla="*/ 6 w 207"/>
                  <a:gd name="T77" fmla="*/ 93 h 93"/>
                  <a:gd name="T78" fmla="*/ 9 w 207"/>
                  <a:gd name="T79" fmla="*/ 93 h 93"/>
                  <a:gd name="T80" fmla="*/ 13 w 207"/>
                  <a:gd name="T8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7" h="93">
                    <a:moveTo>
                      <a:pt x="13" y="93"/>
                    </a:moveTo>
                    <a:lnTo>
                      <a:pt x="22" y="76"/>
                    </a:lnTo>
                    <a:lnTo>
                      <a:pt x="30" y="60"/>
                    </a:lnTo>
                    <a:lnTo>
                      <a:pt x="39" y="46"/>
                    </a:lnTo>
                    <a:lnTo>
                      <a:pt x="49" y="35"/>
                    </a:lnTo>
                    <a:lnTo>
                      <a:pt x="59" y="25"/>
                    </a:lnTo>
                    <a:lnTo>
                      <a:pt x="73" y="17"/>
                    </a:lnTo>
                    <a:lnTo>
                      <a:pt x="90" y="13"/>
                    </a:lnTo>
                    <a:lnTo>
                      <a:pt x="111" y="9"/>
                    </a:lnTo>
                    <a:lnTo>
                      <a:pt x="127" y="15"/>
                    </a:lnTo>
                    <a:lnTo>
                      <a:pt x="140" y="21"/>
                    </a:lnTo>
                    <a:lnTo>
                      <a:pt x="151" y="26"/>
                    </a:lnTo>
                    <a:lnTo>
                      <a:pt x="162" y="33"/>
                    </a:lnTo>
                    <a:lnTo>
                      <a:pt x="171" y="41"/>
                    </a:lnTo>
                    <a:lnTo>
                      <a:pt x="180" y="50"/>
                    </a:lnTo>
                    <a:lnTo>
                      <a:pt x="189" y="59"/>
                    </a:lnTo>
                    <a:lnTo>
                      <a:pt x="198" y="69"/>
                    </a:lnTo>
                    <a:lnTo>
                      <a:pt x="201" y="69"/>
                    </a:lnTo>
                    <a:lnTo>
                      <a:pt x="203" y="68"/>
                    </a:lnTo>
                    <a:lnTo>
                      <a:pt x="205" y="67"/>
                    </a:lnTo>
                    <a:lnTo>
                      <a:pt x="207" y="65"/>
                    </a:lnTo>
                    <a:lnTo>
                      <a:pt x="195" y="54"/>
                    </a:lnTo>
                    <a:lnTo>
                      <a:pt x="186" y="45"/>
                    </a:lnTo>
                    <a:lnTo>
                      <a:pt x="178" y="37"/>
                    </a:lnTo>
                    <a:lnTo>
                      <a:pt x="170" y="29"/>
                    </a:lnTo>
                    <a:lnTo>
                      <a:pt x="160" y="22"/>
                    </a:lnTo>
                    <a:lnTo>
                      <a:pt x="150" y="15"/>
                    </a:lnTo>
                    <a:lnTo>
                      <a:pt x="136" y="8"/>
                    </a:lnTo>
                    <a:lnTo>
                      <a:pt x="120" y="0"/>
                    </a:lnTo>
                    <a:lnTo>
                      <a:pt x="92" y="2"/>
                    </a:lnTo>
                    <a:lnTo>
                      <a:pt x="73" y="7"/>
                    </a:lnTo>
                    <a:lnTo>
                      <a:pt x="58" y="13"/>
                    </a:lnTo>
                    <a:lnTo>
                      <a:pt x="46" y="21"/>
                    </a:lnTo>
                    <a:lnTo>
                      <a:pt x="36" y="32"/>
                    </a:lnTo>
                    <a:lnTo>
                      <a:pt x="27" y="47"/>
                    </a:lnTo>
                    <a:lnTo>
                      <a:pt x="15" y="67"/>
                    </a:lnTo>
                    <a:lnTo>
                      <a:pt x="0" y="92"/>
                    </a:lnTo>
                    <a:lnTo>
                      <a:pt x="3" y="93"/>
                    </a:lnTo>
                    <a:lnTo>
                      <a:pt x="6" y="93"/>
                    </a:lnTo>
                    <a:lnTo>
                      <a:pt x="9" y="93"/>
                    </a:lnTo>
                    <a:lnTo>
                      <a:pt x="13" y="93"/>
                    </a:lnTo>
                    <a:close/>
                  </a:path>
                </a:pathLst>
              </a:custGeom>
              <a:solidFill>
                <a:srgbClr val="E5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4" name="Freeform 100"/>
              <p:cNvSpPr>
                <a:spLocks/>
              </p:cNvSpPr>
              <p:nvPr/>
            </p:nvSpPr>
            <p:spPr bwMode="auto">
              <a:xfrm>
                <a:off x="2689" y="3585"/>
                <a:ext cx="102" cy="46"/>
              </a:xfrm>
              <a:custGeom>
                <a:avLst/>
                <a:gdLst>
                  <a:gd name="T0" fmla="*/ 11 w 204"/>
                  <a:gd name="T1" fmla="*/ 92 h 92"/>
                  <a:gd name="T2" fmla="*/ 20 w 204"/>
                  <a:gd name="T3" fmla="*/ 75 h 92"/>
                  <a:gd name="T4" fmla="*/ 28 w 204"/>
                  <a:gd name="T5" fmla="*/ 59 h 92"/>
                  <a:gd name="T6" fmla="*/ 37 w 204"/>
                  <a:gd name="T7" fmla="*/ 45 h 92"/>
                  <a:gd name="T8" fmla="*/ 46 w 204"/>
                  <a:gd name="T9" fmla="*/ 34 h 92"/>
                  <a:gd name="T10" fmla="*/ 58 w 204"/>
                  <a:gd name="T11" fmla="*/ 23 h 92"/>
                  <a:gd name="T12" fmla="*/ 72 w 204"/>
                  <a:gd name="T13" fmla="*/ 15 h 92"/>
                  <a:gd name="T14" fmla="*/ 88 w 204"/>
                  <a:gd name="T15" fmla="*/ 11 h 92"/>
                  <a:gd name="T16" fmla="*/ 110 w 204"/>
                  <a:gd name="T17" fmla="*/ 7 h 92"/>
                  <a:gd name="T18" fmla="*/ 126 w 204"/>
                  <a:gd name="T19" fmla="*/ 13 h 92"/>
                  <a:gd name="T20" fmla="*/ 140 w 204"/>
                  <a:gd name="T21" fmla="*/ 19 h 92"/>
                  <a:gd name="T22" fmla="*/ 151 w 204"/>
                  <a:gd name="T23" fmla="*/ 24 h 92"/>
                  <a:gd name="T24" fmla="*/ 162 w 204"/>
                  <a:gd name="T25" fmla="*/ 31 h 92"/>
                  <a:gd name="T26" fmla="*/ 171 w 204"/>
                  <a:gd name="T27" fmla="*/ 38 h 92"/>
                  <a:gd name="T28" fmla="*/ 179 w 204"/>
                  <a:gd name="T29" fmla="*/ 47 h 92"/>
                  <a:gd name="T30" fmla="*/ 188 w 204"/>
                  <a:gd name="T31" fmla="*/ 57 h 92"/>
                  <a:gd name="T32" fmla="*/ 199 w 204"/>
                  <a:gd name="T33" fmla="*/ 67 h 92"/>
                  <a:gd name="T34" fmla="*/ 200 w 204"/>
                  <a:gd name="T35" fmla="*/ 67 h 92"/>
                  <a:gd name="T36" fmla="*/ 202 w 204"/>
                  <a:gd name="T37" fmla="*/ 66 h 92"/>
                  <a:gd name="T38" fmla="*/ 203 w 204"/>
                  <a:gd name="T39" fmla="*/ 65 h 92"/>
                  <a:gd name="T40" fmla="*/ 204 w 204"/>
                  <a:gd name="T41" fmla="*/ 64 h 92"/>
                  <a:gd name="T42" fmla="*/ 194 w 204"/>
                  <a:gd name="T43" fmla="*/ 53 h 92"/>
                  <a:gd name="T44" fmla="*/ 185 w 204"/>
                  <a:gd name="T45" fmla="*/ 44 h 92"/>
                  <a:gd name="T46" fmla="*/ 176 w 204"/>
                  <a:gd name="T47" fmla="*/ 36 h 92"/>
                  <a:gd name="T48" fmla="*/ 167 w 204"/>
                  <a:gd name="T49" fmla="*/ 29 h 92"/>
                  <a:gd name="T50" fmla="*/ 158 w 204"/>
                  <a:gd name="T51" fmla="*/ 22 h 92"/>
                  <a:gd name="T52" fmla="*/ 148 w 204"/>
                  <a:gd name="T53" fmla="*/ 15 h 92"/>
                  <a:gd name="T54" fmla="*/ 135 w 204"/>
                  <a:gd name="T55" fmla="*/ 8 h 92"/>
                  <a:gd name="T56" fmla="*/ 119 w 204"/>
                  <a:gd name="T57" fmla="*/ 0 h 92"/>
                  <a:gd name="T58" fmla="*/ 91 w 204"/>
                  <a:gd name="T59" fmla="*/ 2 h 92"/>
                  <a:gd name="T60" fmla="*/ 72 w 204"/>
                  <a:gd name="T61" fmla="*/ 7 h 92"/>
                  <a:gd name="T62" fmla="*/ 57 w 204"/>
                  <a:gd name="T63" fmla="*/ 13 h 92"/>
                  <a:gd name="T64" fmla="*/ 46 w 204"/>
                  <a:gd name="T65" fmla="*/ 21 h 92"/>
                  <a:gd name="T66" fmla="*/ 36 w 204"/>
                  <a:gd name="T67" fmla="*/ 32 h 92"/>
                  <a:gd name="T68" fmla="*/ 27 w 204"/>
                  <a:gd name="T69" fmla="*/ 47 h 92"/>
                  <a:gd name="T70" fmla="*/ 15 w 204"/>
                  <a:gd name="T71" fmla="*/ 67 h 92"/>
                  <a:gd name="T72" fmla="*/ 0 w 204"/>
                  <a:gd name="T73" fmla="*/ 92 h 92"/>
                  <a:gd name="T74" fmla="*/ 3 w 204"/>
                  <a:gd name="T75" fmla="*/ 92 h 92"/>
                  <a:gd name="T76" fmla="*/ 6 w 204"/>
                  <a:gd name="T77" fmla="*/ 92 h 92"/>
                  <a:gd name="T78" fmla="*/ 8 w 204"/>
                  <a:gd name="T79" fmla="*/ 92 h 92"/>
                  <a:gd name="T80" fmla="*/ 11 w 204"/>
                  <a:gd name="T8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4" h="92">
                    <a:moveTo>
                      <a:pt x="11" y="92"/>
                    </a:moveTo>
                    <a:lnTo>
                      <a:pt x="20" y="75"/>
                    </a:lnTo>
                    <a:lnTo>
                      <a:pt x="28" y="59"/>
                    </a:lnTo>
                    <a:lnTo>
                      <a:pt x="37" y="45"/>
                    </a:lnTo>
                    <a:lnTo>
                      <a:pt x="46" y="34"/>
                    </a:lnTo>
                    <a:lnTo>
                      <a:pt x="58" y="23"/>
                    </a:lnTo>
                    <a:lnTo>
                      <a:pt x="72" y="15"/>
                    </a:lnTo>
                    <a:lnTo>
                      <a:pt x="88" y="11"/>
                    </a:lnTo>
                    <a:lnTo>
                      <a:pt x="110" y="7"/>
                    </a:lnTo>
                    <a:lnTo>
                      <a:pt x="126" y="13"/>
                    </a:lnTo>
                    <a:lnTo>
                      <a:pt x="140" y="19"/>
                    </a:lnTo>
                    <a:lnTo>
                      <a:pt x="151" y="24"/>
                    </a:lnTo>
                    <a:lnTo>
                      <a:pt x="162" y="31"/>
                    </a:lnTo>
                    <a:lnTo>
                      <a:pt x="171" y="38"/>
                    </a:lnTo>
                    <a:lnTo>
                      <a:pt x="179" y="47"/>
                    </a:lnTo>
                    <a:lnTo>
                      <a:pt x="188" y="57"/>
                    </a:lnTo>
                    <a:lnTo>
                      <a:pt x="199" y="67"/>
                    </a:lnTo>
                    <a:lnTo>
                      <a:pt x="200" y="67"/>
                    </a:lnTo>
                    <a:lnTo>
                      <a:pt x="202" y="66"/>
                    </a:lnTo>
                    <a:lnTo>
                      <a:pt x="203" y="65"/>
                    </a:lnTo>
                    <a:lnTo>
                      <a:pt x="204" y="64"/>
                    </a:lnTo>
                    <a:lnTo>
                      <a:pt x="194" y="53"/>
                    </a:lnTo>
                    <a:lnTo>
                      <a:pt x="185" y="44"/>
                    </a:lnTo>
                    <a:lnTo>
                      <a:pt x="176" y="36"/>
                    </a:lnTo>
                    <a:lnTo>
                      <a:pt x="167" y="29"/>
                    </a:lnTo>
                    <a:lnTo>
                      <a:pt x="158" y="22"/>
                    </a:lnTo>
                    <a:lnTo>
                      <a:pt x="148" y="15"/>
                    </a:lnTo>
                    <a:lnTo>
                      <a:pt x="135" y="8"/>
                    </a:lnTo>
                    <a:lnTo>
                      <a:pt x="119" y="0"/>
                    </a:lnTo>
                    <a:lnTo>
                      <a:pt x="91" y="2"/>
                    </a:lnTo>
                    <a:lnTo>
                      <a:pt x="72" y="7"/>
                    </a:lnTo>
                    <a:lnTo>
                      <a:pt x="57" y="13"/>
                    </a:lnTo>
                    <a:lnTo>
                      <a:pt x="46" y="21"/>
                    </a:lnTo>
                    <a:lnTo>
                      <a:pt x="36" y="32"/>
                    </a:lnTo>
                    <a:lnTo>
                      <a:pt x="27" y="47"/>
                    </a:lnTo>
                    <a:lnTo>
                      <a:pt x="15" y="67"/>
                    </a:lnTo>
                    <a:lnTo>
                      <a:pt x="0" y="92"/>
                    </a:lnTo>
                    <a:lnTo>
                      <a:pt x="3" y="92"/>
                    </a:lnTo>
                    <a:lnTo>
                      <a:pt x="6" y="92"/>
                    </a:lnTo>
                    <a:lnTo>
                      <a:pt x="8" y="92"/>
                    </a:lnTo>
                    <a:lnTo>
                      <a:pt x="11" y="92"/>
                    </a:lnTo>
                    <a:close/>
                  </a:path>
                </a:pathLst>
              </a:custGeom>
              <a:solidFill>
                <a:srgbClr val="F2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5" name="Freeform 101"/>
              <p:cNvSpPr>
                <a:spLocks/>
              </p:cNvSpPr>
              <p:nvPr/>
            </p:nvSpPr>
            <p:spPr bwMode="auto">
              <a:xfrm>
                <a:off x="2689" y="3586"/>
                <a:ext cx="101" cy="45"/>
              </a:xfrm>
              <a:custGeom>
                <a:avLst/>
                <a:gdLst>
                  <a:gd name="T0" fmla="*/ 9 w 201"/>
                  <a:gd name="T1" fmla="*/ 90 h 91"/>
                  <a:gd name="T2" fmla="*/ 18 w 201"/>
                  <a:gd name="T3" fmla="*/ 73 h 91"/>
                  <a:gd name="T4" fmla="*/ 26 w 201"/>
                  <a:gd name="T5" fmla="*/ 57 h 91"/>
                  <a:gd name="T6" fmla="*/ 34 w 201"/>
                  <a:gd name="T7" fmla="*/ 43 h 91"/>
                  <a:gd name="T8" fmla="*/ 43 w 201"/>
                  <a:gd name="T9" fmla="*/ 31 h 91"/>
                  <a:gd name="T10" fmla="*/ 55 w 201"/>
                  <a:gd name="T11" fmla="*/ 21 h 91"/>
                  <a:gd name="T12" fmla="*/ 69 w 201"/>
                  <a:gd name="T13" fmla="*/ 14 h 91"/>
                  <a:gd name="T14" fmla="*/ 85 w 201"/>
                  <a:gd name="T15" fmla="*/ 8 h 91"/>
                  <a:gd name="T16" fmla="*/ 107 w 201"/>
                  <a:gd name="T17" fmla="*/ 6 h 91"/>
                  <a:gd name="T18" fmla="*/ 123 w 201"/>
                  <a:gd name="T19" fmla="*/ 11 h 91"/>
                  <a:gd name="T20" fmla="*/ 137 w 201"/>
                  <a:gd name="T21" fmla="*/ 16 h 91"/>
                  <a:gd name="T22" fmla="*/ 149 w 201"/>
                  <a:gd name="T23" fmla="*/ 22 h 91"/>
                  <a:gd name="T24" fmla="*/ 160 w 201"/>
                  <a:gd name="T25" fmla="*/ 28 h 91"/>
                  <a:gd name="T26" fmla="*/ 169 w 201"/>
                  <a:gd name="T27" fmla="*/ 36 h 91"/>
                  <a:gd name="T28" fmla="*/ 178 w 201"/>
                  <a:gd name="T29" fmla="*/ 44 h 91"/>
                  <a:gd name="T30" fmla="*/ 187 w 201"/>
                  <a:gd name="T31" fmla="*/ 54 h 91"/>
                  <a:gd name="T32" fmla="*/ 197 w 201"/>
                  <a:gd name="T33" fmla="*/ 65 h 91"/>
                  <a:gd name="T34" fmla="*/ 201 w 201"/>
                  <a:gd name="T35" fmla="*/ 63 h 91"/>
                  <a:gd name="T36" fmla="*/ 191 w 201"/>
                  <a:gd name="T37" fmla="*/ 53 h 91"/>
                  <a:gd name="T38" fmla="*/ 182 w 201"/>
                  <a:gd name="T39" fmla="*/ 44 h 91"/>
                  <a:gd name="T40" fmla="*/ 174 w 201"/>
                  <a:gd name="T41" fmla="*/ 36 h 91"/>
                  <a:gd name="T42" fmla="*/ 165 w 201"/>
                  <a:gd name="T43" fmla="*/ 29 h 91"/>
                  <a:gd name="T44" fmla="*/ 157 w 201"/>
                  <a:gd name="T45" fmla="*/ 22 h 91"/>
                  <a:gd name="T46" fmla="*/ 147 w 201"/>
                  <a:gd name="T47" fmla="*/ 15 h 91"/>
                  <a:gd name="T48" fmla="*/ 133 w 201"/>
                  <a:gd name="T49" fmla="*/ 8 h 91"/>
                  <a:gd name="T50" fmla="*/ 117 w 201"/>
                  <a:gd name="T51" fmla="*/ 0 h 91"/>
                  <a:gd name="T52" fmla="*/ 91 w 201"/>
                  <a:gd name="T53" fmla="*/ 4 h 91"/>
                  <a:gd name="T54" fmla="*/ 71 w 201"/>
                  <a:gd name="T55" fmla="*/ 7 h 91"/>
                  <a:gd name="T56" fmla="*/ 56 w 201"/>
                  <a:gd name="T57" fmla="*/ 13 h 91"/>
                  <a:gd name="T58" fmla="*/ 46 w 201"/>
                  <a:gd name="T59" fmla="*/ 21 h 91"/>
                  <a:gd name="T60" fmla="*/ 36 w 201"/>
                  <a:gd name="T61" fmla="*/ 31 h 91"/>
                  <a:gd name="T62" fmla="*/ 27 w 201"/>
                  <a:gd name="T63" fmla="*/ 46 h 91"/>
                  <a:gd name="T64" fmla="*/ 15 w 201"/>
                  <a:gd name="T65" fmla="*/ 66 h 91"/>
                  <a:gd name="T66" fmla="*/ 0 w 201"/>
                  <a:gd name="T67" fmla="*/ 91 h 91"/>
                  <a:gd name="T68" fmla="*/ 9 w 201"/>
                  <a:gd name="T69" fmla="*/ 9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1" h="91">
                    <a:moveTo>
                      <a:pt x="9" y="90"/>
                    </a:moveTo>
                    <a:lnTo>
                      <a:pt x="18" y="73"/>
                    </a:lnTo>
                    <a:lnTo>
                      <a:pt x="26" y="57"/>
                    </a:lnTo>
                    <a:lnTo>
                      <a:pt x="34" y="43"/>
                    </a:lnTo>
                    <a:lnTo>
                      <a:pt x="43" y="31"/>
                    </a:lnTo>
                    <a:lnTo>
                      <a:pt x="55" y="21"/>
                    </a:lnTo>
                    <a:lnTo>
                      <a:pt x="69" y="14"/>
                    </a:lnTo>
                    <a:lnTo>
                      <a:pt x="85" y="8"/>
                    </a:lnTo>
                    <a:lnTo>
                      <a:pt x="107" y="6"/>
                    </a:lnTo>
                    <a:lnTo>
                      <a:pt x="123" y="11"/>
                    </a:lnTo>
                    <a:lnTo>
                      <a:pt x="137" y="16"/>
                    </a:lnTo>
                    <a:lnTo>
                      <a:pt x="149" y="22"/>
                    </a:lnTo>
                    <a:lnTo>
                      <a:pt x="160" y="28"/>
                    </a:lnTo>
                    <a:lnTo>
                      <a:pt x="169" y="36"/>
                    </a:lnTo>
                    <a:lnTo>
                      <a:pt x="178" y="44"/>
                    </a:lnTo>
                    <a:lnTo>
                      <a:pt x="187" y="54"/>
                    </a:lnTo>
                    <a:lnTo>
                      <a:pt x="197" y="65"/>
                    </a:lnTo>
                    <a:lnTo>
                      <a:pt x="201" y="63"/>
                    </a:lnTo>
                    <a:lnTo>
                      <a:pt x="191" y="53"/>
                    </a:lnTo>
                    <a:lnTo>
                      <a:pt x="182" y="44"/>
                    </a:lnTo>
                    <a:lnTo>
                      <a:pt x="174" y="36"/>
                    </a:lnTo>
                    <a:lnTo>
                      <a:pt x="165" y="29"/>
                    </a:lnTo>
                    <a:lnTo>
                      <a:pt x="157" y="22"/>
                    </a:lnTo>
                    <a:lnTo>
                      <a:pt x="147" y="15"/>
                    </a:lnTo>
                    <a:lnTo>
                      <a:pt x="133" y="8"/>
                    </a:lnTo>
                    <a:lnTo>
                      <a:pt x="117" y="0"/>
                    </a:lnTo>
                    <a:lnTo>
                      <a:pt x="91" y="4"/>
                    </a:lnTo>
                    <a:lnTo>
                      <a:pt x="71" y="7"/>
                    </a:lnTo>
                    <a:lnTo>
                      <a:pt x="56" y="13"/>
                    </a:lnTo>
                    <a:lnTo>
                      <a:pt x="46" y="21"/>
                    </a:lnTo>
                    <a:lnTo>
                      <a:pt x="36" y="31"/>
                    </a:lnTo>
                    <a:lnTo>
                      <a:pt x="27" y="46"/>
                    </a:lnTo>
                    <a:lnTo>
                      <a:pt x="15" y="66"/>
                    </a:lnTo>
                    <a:lnTo>
                      <a:pt x="0" y="91"/>
                    </a:lnTo>
                    <a:lnTo>
                      <a:pt x="9" y="90"/>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6" name="Freeform 102"/>
              <p:cNvSpPr>
                <a:spLocks/>
              </p:cNvSpPr>
              <p:nvPr/>
            </p:nvSpPr>
            <p:spPr bwMode="auto">
              <a:xfrm>
                <a:off x="2678" y="3622"/>
                <a:ext cx="121" cy="58"/>
              </a:xfrm>
              <a:custGeom>
                <a:avLst/>
                <a:gdLst>
                  <a:gd name="T0" fmla="*/ 27 w 240"/>
                  <a:gd name="T1" fmla="*/ 114 h 116"/>
                  <a:gd name="T2" fmla="*/ 37 w 240"/>
                  <a:gd name="T3" fmla="*/ 96 h 116"/>
                  <a:gd name="T4" fmla="*/ 46 w 240"/>
                  <a:gd name="T5" fmla="*/ 79 h 116"/>
                  <a:gd name="T6" fmla="*/ 54 w 240"/>
                  <a:gd name="T7" fmla="*/ 64 h 116"/>
                  <a:gd name="T8" fmla="*/ 63 w 240"/>
                  <a:gd name="T9" fmla="*/ 52 h 116"/>
                  <a:gd name="T10" fmla="*/ 73 w 240"/>
                  <a:gd name="T11" fmla="*/ 41 h 116"/>
                  <a:gd name="T12" fmla="*/ 87 w 240"/>
                  <a:gd name="T13" fmla="*/ 33 h 116"/>
                  <a:gd name="T14" fmla="*/ 106 w 240"/>
                  <a:gd name="T15" fmla="*/ 29 h 116"/>
                  <a:gd name="T16" fmla="*/ 129 w 240"/>
                  <a:gd name="T17" fmla="*/ 25 h 116"/>
                  <a:gd name="T18" fmla="*/ 144 w 240"/>
                  <a:gd name="T19" fmla="*/ 32 h 116"/>
                  <a:gd name="T20" fmla="*/ 155 w 240"/>
                  <a:gd name="T21" fmla="*/ 39 h 116"/>
                  <a:gd name="T22" fmla="*/ 167 w 240"/>
                  <a:gd name="T23" fmla="*/ 47 h 116"/>
                  <a:gd name="T24" fmla="*/ 177 w 240"/>
                  <a:gd name="T25" fmla="*/ 54 h 116"/>
                  <a:gd name="T26" fmla="*/ 187 w 240"/>
                  <a:gd name="T27" fmla="*/ 63 h 116"/>
                  <a:gd name="T28" fmla="*/ 197 w 240"/>
                  <a:gd name="T29" fmla="*/ 73 h 116"/>
                  <a:gd name="T30" fmla="*/ 207 w 240"/>
                  <a:gd name="T31" fmla="*/ 82 h 116"/>
                  <a:gd name="T32" fmla="*/ 219 w 240"/>
                  <a:gd name="T33" fmla="*/ 93 h 116"/>
                  <a:gd name="T34" fmla="*/ 226 w 240"/>
                  <a:gd name="T35" fmla="*/ 93 h 116"/>
                  <a:gd name="T36" fmla="*/ 232 w 240"/>
                  <a:gd name="T37" fmla="*/ 91 h 116"/>
                  <a:gd name="T38" fmla="*/ 237 w 240"/>
                  <a:gd name="T39" fmla="*/ 88 h 116"/>
                  <a:gd name="T40" fmla="*/ 240 w 240"/>
                  <a:gd name="T41" fmla="*/ 81 h 116"/>
                  <a:gd name="T42" fmla="*/ 228 w 240"/>
                  <a:gd name="T43" fmla="*/ 66 h 116"/>
                  <a:gd name="T44" fmla="*/ 215 w 240"/>
                  <a:gd name="T45" fmla="*/ 52 h 116"/>
                  <a:gd name="T46" fmla="*/ 204 w 240"/>
                  <a:gd name="T47" fmla="*/ 40 h 116"/>
                  <a:gd name="T48" fmla="*/ 192 w 240"/>
                  <a:gd name="T49" fmla="*/ 30 h 116"/>
                  <a:gd name="T50" fmla="*/ 181 w 240"/>
                  <a:gd name="T51" fmla="*/ 21 h 116"/>
                  <a:gd name="T52" fmla="*/ 168 w 240"/>
                  <a:gd name="T53" fmla="*/ 13 h 116"/>
                  <a:gd name="T54" fmla="*/ 153 w 240"/>
                  <a:gd name="T55" fmla="*/ 6 h 116"/>
                  <a:gd name="T56" fmla="*/ 137 w 240"/>
                  <a:gd name="T57" fmla="*/ 0 h 116"/>
                  <a:gd name="T58" fmla="*/ 105 w 240"/>
                  <a:gd name="T59" fmla="*/ 2 h 116"/>
                  <a:gd name="T60" fmla="*/ 80 w 240"/>
                  <a:gd name="T61" fmla="*/ 7 h 116"/>
                  <a:gd name="T62" fmla="*/ 62 w 240"/>
                  <a:gd name="T63" fmla="*/ 14 h 116"/>
                  <a:gd name="T64" fmla="*/ 48 w 240"/>
                  <a:gd name="T65" fmla="*/ 24 h 116"/>
                  <a:gd name="T66" fmla="*/ 37 w 240"/>
                  <a:gd name="T67" fmla="*/ 38 h 116"/>
                  <a:gd name="T68" fmla="*/ 26 w 240"/>
                  <a:gd name="T69" fmla="*/ 56 h 116"/>
                  <a:gd name="T70" fmla="*/ 15 w 240"/>
                  <a:gd name="T71" fmla="*/ 79 h 116"/>
                  <a:gd name="T72" fmla="*/ 0 w 240"/>
                  <a:gd name="T73" fmla="*/ 107 h 116"/>
                  <a:gd name="T74" fmla="*/ 4 w 240"/>
                  <a:gd name="T75" fmla="*/ 112 h 116"/>
                  <a:gd name="T76" fmla="*/ 10 w 240"/>
                  <a:gd name="T77" fmla="*/ 115 h 116"/>
                  <a:gd name="T78" fmla="*/ 17 w 240"/>
                  <a:gd name="T79" fmla="*/ 116 h 116"/>
                  <a:gd name="T80" fmla="*/ 27 w 240"/>
                  <a:gd name="T81" fmla="*/ 11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16">
                    <a:moveTo>
                      <a:pt x="27" y="114"/>
                    </a:moveTo>
                    <a:lnTo>
                      <a:pt x="37" y="96"/>
                    </a:lnTo>
                    <a:lnTo>
                      <a:pt x="46" y="79"/>
                    </a:lnTo>
                    <a:lnTo>
                      <a:pt x="54" y="64"/>
                    </a:lnTo>
                    <a:lnTo>
                      <a:pt x="63" y="52"/>
                    </a:lnTo>
                    <a:lnTo>
                      <a:pt x="73" y="41"/>
                    </a:lnTo>
                    <a:lnTo>
                      <a:pt x="87" y="33"/>
                    </a:lnTo>
                    <a:lnTo>
                      <a:pt x="106" y="29"/>
                    </a:lnTo>
                    <a:lnTo>
                      <a:pt x="129" y="25"/>
                    </a:lnTo>
                    <a:lnTo>
                      <a:pt x="144" y="32"/>
                    </a:lnTo>
                    <a:lnTo>
                      <a:pt x="155" y="39"/>
                    </a:lnTo>
                    <a:lnTo>
                      <a:pt x="167" y="47"/>
                    </a:lnTo>
                    <a:lnTo>
                      <a:pt x="177" y="54"/>
                    </a:lnTo>
                    <a:lnTo>
                      <a:pt x="187" y="63"/>
                    </a:lnTo>
                    <a:lnTo>
                      <a:pt x="197" y="73"/>
                    </a:lnTo>
                    <a:lnTo>
                      <a:pt x="207" y="82"/>
                    </a:lnTo>
                    <a:lnTo>
                      <a:pt x="219" y="93"/>
                    </a:lnTo>
                    <a:lnTo>
                      <a:pt x="226" y="93"/>
                    </a:lnTo>
                    <a:lnTo>
                      <a:pt x="232" y="91"/>
                    </a:lnTo>
                    <a:lnTo>
                      <a:pt x="237" y="88"/>
                    </a:lnTo>
                    <a:lnTo>
                      <a:pt x="240" y="81"/>
                    </a:lnTo>
                    <a:lnTo>
                      <a:pt x="228" y="66"/>
                    </a:lnTo>
                    <a:lnTo>
                      <a:pt x="215" y="52"/>
                    </a:lnTo>
                    <a:lnTo>
                      <a:pt x="204" y="40"/>
                    </a:lnTo>
                    <a:lnTo>
                      <a:pt x="192" y="30"/>
                    </a:lnTo>
                    <a:lnTo>
                      <a:pt x="181" y="21"/>
                    </a:lnTo>
                    <a:lnTo>
                      <a:pt x="168" y="13"/>
                    </a:lnTo>
                    <a:lnTo>
                      <a:pt x="153" y="6"/>
                    </a:lnTo>
                    <a:lnTo>
                      <a:pt x="137" y="0"/>
                    </a:lnTo>
                    <a:lnTo>
                      <a:pt x="105" y="2"/>
                    </a:lnTo>
                    <a:lnTo>
                      <a:pt x="80" y="7"/>
                    </a:lnTo>
                    <a:lnTo>
                      <a:pt x="62" y="14"/>
                    </a:lnTo>
                    <a:lnTo>
                      <a:pt x="48" y="24"/>
                    </a:lnTo>
                    <a:lnTo>
                      <a:pt x="37" y="38"/>
                    </a:lnTo>
                    <a:lnTo>
                      <a:pt x="26" y="56"/>
                    </a:lnTo>
                    <a:lnTo>
                      <a:pt x="15" y="79"/>
                    </a:lnTo>
                    <a:lnTo>
                      <a:pt x="0" y="107"/>
                    </a:lnTo>
                    <a:lnTo>
                      <a:pt x="4" y="112"/>
                    </a:lnTo>
                    <a:lnTo>
                      <a:pt x="10" y="115"/>
                    </a:lnTo>
                    <a:lnTo>
                      <a:pt x="17" y="116"/>
                    </a:lnTo>
                    <a:lnTo>
                      <a:pt x="27" y="114"/>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7" name="Freeform 103"/>
              <p:cNvSpPr>
                <a:spLocks/>
              </p:cNvSpPr>
              <p:nvPr/>
            </p:nvSpPr>
            <p:spPr bwMode="auto">
              <a:xfrm>
                <a:off x="2679" y="3623"/>
                <a:ext cx="119" cy="57"/>
              </a:xfrm>
              <a:custGeom>
                <a:avLst/>
                <a:gdLst>
                  <a:gd name="T0" fmla="*/ 25 w 238"/>
                  <a:gd name="T1" fmla="*/ 113 h 114"/>
                  <a:gd name="T2" fmla="*/ 36 w 238"/>
                  <a:gd name="T3" fmla="*/ 95 h 114"/>
                  <a:gd name="T4" fmla="*/ 44 w 238"/>
                  <a:gd name="T5" fmla="*/ 77 h 114"/>
                  <a:gd name="T6" fmla="*/ 52 w 238"/>
                  <a:gd name="T7" fmla="*/ 62 h 114"/>
                  <a:gd name="T8" fmla="*/ 61 w 238"/>
                  <a:gd name="T9" fmla="*/ 50 h 114"/>
                  <a:gd name="T10" fmla="*/ 72 w 238"/>
                  <a:gd name="T11" fmla="*/ 39 h 114"/>
                  <a:gd name="T12" fmla="*/ 86 w 238"/>
                  <a:gd name="T13" fmla="*/ 31 h 114"/>
                  <a:gd name="T14" fmla="*/ 105 w 238"/>
                  <a:gd name="T15" fmla="*/ 27 h 114"/>
                  <a:gd name="T16" fmla="*/ 128 w 238"/>
                  <a:gd name="T17" fmla="*/ 23 h 114"/>
                  <a:gd name="T18" fmla="*/ 143 w 238"/>
                  <a:gd name="T19" fmla="*/ 30 h 114"/>
                  <a:gd name="T20" fmla="*/ 155 w 238"/>
                  <a:gd name="T21" fmla="*/ 37 h 114"/>
                  <a:gd name="T22" fmla="*/ 167 w 238"/>
                  <a:gd name="T23" fmla="*/ 44 h 114"/>
                  <a:gd name="T24" fmla="*/ 177 w 238"/>
                  <a:gd name="T25" fmla="*/ 52 h 114"/>
                  <a:gd name="T26" fmla="*/ 186 w 238"/>
                  <a:gd name="T27" fmla="*/ 60 h 114"/>
                  <a:gd name="T28" fmla="*/ 197 w 238"/>
                  <a:gd name="T29" fmla="*/ 69 h 114"/>
                  <a:gd name="T30" fmla="*/ 206 w 238"/>
                  <a:gd name="T31" fmla="*/ 80 h 114"/>
                  <a:gd name="T32" fmla="*/ 218 w 238"/>
                  <a:gd name="T33" fmla="*/ 91 h 114"/>
                  <a:gd name="T34" fmla="*/ 225 w 238"/>
                  <a:gd name="T35" fmla="*/ 91 h 114"/>
                  <a:gd name="T36" fmla="*/ 230 w 238"/>
                  <a:gd name="T37" fmla="*/ 89 h 114"/>
                  <a:gd name="T38" fmla="*/ 235 w 238"/>
                  <a:gd name="T39" fmla="*/ 85 h 114"/>
                  <a:gd name="T40" fmla="*/ 238 w 238"/>
                  <a:gd name="T41" fmla="*/ 78 h 114"/>
                  <a:gd name="T42" fmla="*/ 226 w 238"/>
                  <a:gd name="T43" fmla="*/ 63 h 114"/>
                  <a:gd name="T44" fmla="*/ 214 w 238"/>
                  <a:gd name="T45" fmla="*/ 51 h 114"/>
                  <a:gd name="T46" fmla="*/ 203 w 238"/>
                  <a:gd name="T47" fmla="*/ 39 h 114"/>
                  <a:gd name="T48" fmla="*/ 191 w 238"/>
                  <a:gd name="T49" fmla="*/ 30 h 114"/>
                  <a:gd name="T50" fmla="*/ 180 w 238"/>
                  <a:gd name="T51" fmla="*/ 21 h 114"/>
                  <a:gd name="T52" fmla="*/ 167 w 238"/>
                  <a:gd name="T53" fmla="*/ 13 h 114"/>
                  <a:gd name="T54" fmla="*/ 152 w 238"/>
                  <a:gd name="T55" fmla="*/ 6 h 114"/>
                  <a:gd name="T56" fmla="*/ 136 w 238"/>
                  <a:gd name="T57" fmla="*/ 0 h 114"/>
                  <a:gd name="T58" fmla="*/ 105 w 238"/>
                  <a:gd name="T59" fmla="*/ 2 h 114"/>
                  <a:gd name="T60" fmla="*/ 80 w 238"/>
                  <a:gd name="T61" fmla="*/ 7 h 114"/>
                  <a:gd name="T62" fmla="*/ 63 w 238"/>
                  <a:gd name="T63" fmla="*/ 14 h 114"/>
                  <a:gd name="T64" fmla="*/ 49 w 238"/>
                  <a:gd name="T65" fmla="*/ 23 h 114"/>
                  <a:gd name="T66" fmla="*/ 38 w 238"/>
                  <a:gd name="T67" fmla="*/ 37 h 114"/>
                  <a:gd name="T68" fmla="*/ 27 w 238"/>
                  <a:gd name="T69" fmla="*/ 55 h 114"/>
                  <a:gd name="T70" fmla="*/ 15 w 238"/>
                  <a:gd name="T71" fmla="*/ 78 h 114"/>
                  <a:gd name="T72" fmla="*/ 0 w 238"/>
                  <a:gd name="T73" fmla="*/ 106 h 114"/>
                  <a:gd name="T74" fmla="*/ 4 w 238"/>
                  <a:gd name="T75" fmla="*/ 111 h 114"/>
                  <a:gd name="T76" fmla="*/ 9 w 238"/>
                  <a:gd name="T77" fmla="*/ 113 h 114"/>
                  <a:gd name="T78" fmla="*/ 16 w 238"/>
                  <a:gd name="T79" fmla="*/ 114 h 114"/>
                  <a:gd name="T80" fmla="*/ 25 w 238"/>
                  <a:gd name="T81"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8" h="114">
                    <a:moveTo>
                      <a:pt x="25" y="113"/>
                    </a:moveTo>
                    <a:lnTo>
                      <a:pt x="36" y="95"/>
                    </a:lnTo>
                    <a:lnTo>
                      <a:pt x="44" y="77"/>
                    </a:lnTo>
                    <a:lnTo>
                      <a:pt x="52" y="62"/>
                    </a:lnTo>
                    <a:lnTo>
                      <a:pt x="61" y="50"/>
                    </a:lnTo>
                    <a:lnTo>
                      <a:pt x="72" y="39"/>
                    </a:lnTo>
                    <a:lnTo>
                      <a:pt x="86" y="31"/>
                    </a:lnTo>
                    <a:lnTo>
                      <a:pt x="105" y="27"/>
                    </a:lnTo>
                    <a:lnTo>
                      <a:pt x="128" y="23"/>
                    </a:lnTo>
                    <a:lnTo>
                      <a:pt x="143" y="30"/>
                    </a:lnTo>
                    <a:lnTo>
                      <a:pt x="155" y="37"/>
                    </a:lnTo>
                    <a:lnTo>
                      <a:pt x="167" y="44"/>
                    </a:lnTo>
                    <a:lnTo>
                      <a:pt x="177" y="52"/>
                    </a:lnTo>
                    <a:lnTo>
                      <a:pt x="186" y="60"/>
                    </a:lnTo>
                    <a:lnTo>
                      <a:pt x="197" y="69"/>
                    </a:lnTo>
                    <a:lnTo>
                      <a:pt x="206" y="80"/>
                    </a:lnTo>
                    <a:lnTo>
                      <a:pt x="218" y="91"/>
                    </a:lnTo>
                    <a:lnTo>
                      <a:pt x="225" y="91"/>
                    </a:lnTo>
                    <a:lnTo>
                      <a:pt x="230" y="89"/>
                    </a:lnTo>
                    <a:lnTo>
                      <a:pt x="235" y="85"/>
                    </a:lnTo>
                    <a:lnTo>
                      <a:pt x="238" y="78"/>
                    </a:lnTo>
                    <a:lnTo>
                      <a:pt x="226" y="63"/>
                    </a:lnTo>
                    <a:lnTo>
                      <a:pt x="214" y="51"/>
                    </a:lnTo>
                    <a:lnTo>
                      <a:pt x="203" y="39"/>
                    </a:lnTo>
                    <a:lnTo>
                      <a:pt x="191" y="30"/>
                    </a:lnTo>
                    <a:lnTo>
                      <a:pt x="180" y="21"/>
                    </a:lnTo>
                    <a:lnTo>
                      <a:pt x="167" y="13"/>
                    </a:lnTo>
                    <a:lnTo>
                      <a:pt x="152" y="6"/>
                    </a:lnTo>
                    <a:lnTo>
                      <a:pt x="136" y="0"/>
                    </a:lnTo>
                    <a:lnTo>
                      <a:pt x="105" y="2"/>
                    </a:lnTo>
                    <a:lnTo>
                      <a:pt x="80" y="7"/>
                    </a:lnTo>
                    <a:lnTo>
                      <a:pt x="63" y="14"/>
                    </a:lnTo>
                    <a:lnTo>
                      <a:pt x="49" y="23"/>
                    </a:lnTo>
                    <a:lnTo>
                      <a:pt x="38" y="37"/>
                    </a:lnTo>
                    <a:lnTo>
                      <a:pt x="27" y="55"/>
                    </a:lnTo>
                    <a:lnTo>
                      <a:pt x="15" y="78"/>
                    </a:lnTo>
                    <a:lnTo>
                      <a:pt x="0" y="106"/>
                    </a:lnTo>
                    <a:lnTo>
                      <a:pt x="4" y="111"/>
                    </a:lnTo>
                    <a:lnTo>
                      <a:pt x="9" y="113"/>
                    </a:lnTo>
                    <a:lnTo>
                      <a:pt x="16" y="114"/>
                    </a:lnTo>
                    <a:lnTo>
                      <a:pt x="25" y="113"/>
                    </a:lnTo>
                    <a:close/>
                  </a:path>
                </a:pathLst>
              </a:custGeom>
              <a:solidFill>
                <a:srgbClr val="995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8" name="Freeform 104"/>
              <p:cNvSpPr>
                <a:spLocks/>
              </p:cNvSpPr>
              <p:nvPr/>
            </p:nvSpPr>
            <p:spPr bwMode="auto">
              <a:xfrm>
                <a:off x="2679" y="3623"/>
                <a:ext cx="119" cy="57"/>
              </a:xfrm>
              <a:custGeom>
                <a:avLst/>
                <a:gdLst>
                  <a:gd name="T0" fmla="*/ 23 w 236"/>
                  <a:gd name="T1" fmla="*/ 111 h 113"/>
                  <a:gd name="T2" fmla="*/ 33 w 236"/>
                  <a:gd name="T3" fmla="*/ 92 h 113"/>
                  <a:gd name="T4" fmla="*/ 41 w 236"/>
                  <a:gd name="T5" fmla="*/ 75 h 113"/>
                  <a:gd name="T6" fmla="*/ 51 w 236"/>
                  <a:gd name="T7" fmla="*/ 61 h 113"/>
                  <a:gd name="T8" fmla="*/ 60 w 236"/>
                  <a:gd name="T9" fmla="*/ 49 h 113"/>
                  <a:gd name="T10" fmla="*/ 71 w 236"/>
                  <a:gd name="T11" fmla="*/ 38 h 113"/>
                  <a:gd name="T12" fmla="*/ 85 w 236"/>
                  <a:gd name="T13" fmla="*/ 30 h 113"/>
                  <a:gd name="T14" fmla="*/ 103 w 236"/>
                  <a:gd name="T15" fmla="*/ 24 h 113"/>
                  <a:gd name="T16" fmla="*/ 126 w 236"/>
                  <a:gd name="T17" fmla="*/ 21 h 113"/>
                  <a:gd name="T18" fmla="*/ 141 w 236"/>
                  <a:gd name="T19" fmla="*/ 28 h 113"/>
                  <a:gd name="T20" fmla="*/ 154 w 236"/>
                  <a:gd name="T21" fmla="*/ 35 h 113"/>
                  <a:gd name="T22" fmla="*/ 166 w 236"/>
                  <a:gd name="T23" fmla="*/ 42 h 113"/>
                  <a:gd name="T24" fmla="*/ 176 w 236"/>
                  <a:gd name="T25" fmla="*/ 49 h 113"/>
                  <a:gd name="T26" fmla="*/ 185 w 236"/>
                  <a:gd name="T27" fmla="*/ 58 h 113"/>
                  <a:gd name="T28" fmla="*/ 196 w 236"/>
                  <a:gd name="T29" fmla="*/ 67 h 113"/>
                  <a:gd name="T30" fmla="*/ 205 w 236"/>
                  <a:gd name="T31" fmla="*/ 76 h 113"/>
                  <a:gd name="T32" fmla="*/ 217 w 236"/>
                  <a:gd name="T33" fmla="*/ 88 h 113"/>
                  <a:gd name="T34" fmla="*/ 224 w 236"/>
                  <a:gd name="T35" fmla="*/ 89 h 113"/>
                  <a:gd name="T36" fmla="*/ 228 w 236"/>
                  <a:gd name="T37" fmla="*/ 87 h 113"/>
                  <a:gd name="T38" fmla="*/ 233 w 236"/>
                  <a:gd name="T39" fmla="*/ 83 h 113"/>
                  <a:gd name="T40" fmla="*/ 236 w 236"/>
                  <a:gd name="T41" fmla="*/ 77 h 113"/>
                  <a:gd name="T42" fmla="*/ 224 w 236"/>
                  <a:gd name="T43" fmla="*/ 64 h 113"/>
                  <a:gd name="T44" fmla="*/ 212 w 236"/>
                  <a:gd name="T45" fmla="*/ 51 h 113"/>
                  <a:gd name="T46" fmla="*/ 200 w 236"/>
                  <a:gd name="T47" fmla="*/ 39 h 113"/>
                  <a:gd name="T48" fmla="*/ 190 w 236"/>
                  <a:gd name="T49" fmla="*/ 30 h 113"/>
                  <a:gd name="T50" fmla="*/ 177 w 236"/>
                  <a:gd name="T51" fmla="*/ 22 h 113"/>
                  <a:gd name="T52" fmla="*/ 165 w 236"/>
                  <a:gd name="T53" fmla="*/ 14 h 113"/>
                  <a:gd name="T54" fmla="*/ 151 w 236"/>
                  <a:gd name="T55" fmla="*/ 7 h 113"/>
                  <a:gd name="T56" fmla="*/ 134 w 236"/>
                  <a:gd name="T57" fmla="*/ 0 h 113"/>
                  <a:gd name="T58" fmla="*/ 103 w 236"/>
                  <a:gd name="T59" fmla="*/ 3 h 113"/>
                  <a:gd name="T60" fmla="*/ 79 w 236"/>
                  <a:gd name="T61" fmla="*/ 7 h 113"/>
                  <a:gd name="T62" fmla="*/ 62 w 236"/>
                  <a:gd name="T63" fmla="*/ 14 h 113"/>
                  <a:gd name="T64" fmla="*/ 48 w 236"/>
                  <a:gd name="T65" fmla="*/ 24 h 113"/>
                  <a:gd name="T66" fmla="*/ 38 w 236"/>
                  <a:gd name="T67" fmla="*/ 37 h 113"/>
                  <a:gd name="T68" fmla="*/ 26 w 236"/>
                  <a:gd name="T69" fmla="*/ 56 h 113"/>
                  <a:gd name="T70" fmla="*/ 15 w 236"/>
                  <a:gd name="T71" fmla="*/ 77 h 113"/>
                  <a:gd name="T72" fmla="*/ 0 w 236"/>
                  <a:gd name="T73" fmla="*/ 105 h 113"/>
                  <a:gd name="T74" fmla="*/ 3 w 236"/>
                  <a:gd name="T75" fmla="*/ 109 h 113"/>
                  <a:gd name="T76" fmla="*/ 9 w 236"/>
                  <a:gd name="T77" fmla="*/ 112 h 113"/>
                  <a:gd name="T78" fmla="*/ 15 w 236"/>
                  <a:gd name="T79" fmla="*/ 113 h 113"/>
                  <a:gd name="T80" fmla="*/ 23 w 236"/>
                  <a:gd name="T81"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113">
                    <a:moveTo>
                      <a:pt x="23" y="111"/>
                    </a:moveTo>
                    <a:lnTo>
                      <a:pt x="33" y="92"/>
                    </a:lnTo>
                    <a:lnTo>
                      <a:pt x="41" y="75"/>
                    </a:lnTo>
                    <a:lnTo>
                      <a:pt x="51" y="61"/>
                    </a:lnTo>
                    <a:lnTo>
                      <a:pt x="60" y="49"/>
                    </a:lnTo>
                    <a:lnTo>
                      <a:pt x="71" y="38"/>
                    </a:lnTo>
                    <a:lnTo>
                      <a:pt x="85" y="30"/>
                    </a:lnTo>
                    <a:lnTo>
                      <a:pt x="103" y="24"/>
                    </a:lnTo>
                    <a:lnTo>
                      <a:pt x="126" y="21"/>
                    </a:lnTo>
                    <a:lnTo>
                      <a:pt x="141" y="28"/>
                    </a:lnTo>
                    <a:lnTo>
                      <a:pt x="154" y="35"/>
                    </a:lnTo>
                    <a:lnTo>
                      <a:pt x="166" y="42"/>
                    </a:lnTo>
                    <a:lnTo>
                      <a:pt x="176" y="49"/>
                    </a:lnTo>
                    <a:lnTo>
                      <a:pt x="185" y="58"/>
                    </a:lnTo>
                    <a:lnTo>
                      <a:pt x="196" y="67"/>
                    </a:lnTo>
                    <a:lnTo>
                      <a:pt x="205" y="76"/>
                    </a:lnTo>
                    <a:lnTo>
                      <a:pt x="217" y="88"/>
                    </a:lnTo>
                    <a:lnTo>
                      <a:pt x="224" y="89"/>
                    </a:lnTo>
                    <a:lnTo>
                      <a:pt x="228" y="87"/>
                    </a:lnTo>
                    <a:lnTo>
                      <a:pt x="233" y="83"/>
                    </a:lnTo>
                    <a:lnTo>
                      <a:pt x="236" y="77"/>
                    </a:lnTo>
                    <a:lnTo>
                      <a:pt x="224" y="64"/>
                    </a:lnTo>
                    <a:lnTo>
                      <a:pt x="212" y="51"/>
                    </a:lnTo>
                    <a:lnTo>
                      <a:pt x="200" y="39"/>
                    </a:lnTo>
                    <a:lnTo>
                      <a:pt x="190" y="30"/>
                    </a:lnTo>
                    <a:lnTo>
                      <a:pt x="177" y="22"/>
                    </a:lnTo>
                    <a:lnTo>
                      <a:pt x="165" y="14"/>
                    </a:lnTo>
                    <a:lnTo>
                      <a:pt x="151" y="7"/>
                    </a:lnTo>
                    <a:lnTo>
                      <a:pt x="134" y="0"/>
                    </a:lnTo>
                    <a:lnTo>
                      <a:pt x="103" y="3"/>
                    </a:lnTo>
                    <a:lnTo>
                      <a:pt x="79" y="7"/>
                    </a:lnTo>
                    <a:lnTo>
                      <a:pt x="62" y="14"/>
                    </a:lnTo>
                    <a:lnTo>
                      <a:pt x="48" y="24"/>
                    </a:lnTo>
                    <a:lnTo>
                      <a:pt x="38" y="37"/>
                    </a:lnTo>
                    <a:lnTo>
                      <a:pt x="26" y="56"/>
                    </a:lnTo>
                    <a:lnTo>
                      <a:pt x="15" y="77"/>
                    </a:lnTo>
                    <a:lnTo>
                      <a:pt x="0" y="105"/>
                    </a:lnTo>
                    <a:lnTo>
                      <a:pt x="3" y="109"/>
                    </a:lnTo>
                    <a:lnTo>
                      <a:pt x="9" y="112"/>
                    </a:lnTo>
                    <a:lnTo>
                      <a:pt x="15" y="113"/>
                    </a:lnTo>
                    <a:lnTo>
                      <a:pt x="23" y="111"/>
                    </a:lnTo>
                    <a:close/>
                  </a:path>
                </a:pathLst>
              </a:custGeom>
              <a:solidFill>
                <a:srgbClr val="A56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09" name="Freeform 105"/>
              <p:cNvSpPr>
                <a:spLocks/>
              </p:cNvSpPr>
              <p:nvPr/>
            </p:nvSpPr>
            <p:spPr bwMode="auto">
              <a:xfrm>
                <a:off x="2679" y="3624"/>
                <a:ext cx="117" cy="55"/>
              </a:xfrm>
              <a:custGeom>
                <a:avLst/>
                <a:gdLst>
                  <a:gd name="T0" fmla="*/ 23 w 234"/>
                  <a:gd name="T1" fmla="*/ 109 h 111"/>
                  <a:gd name="T2" fmla="*/ 32 w 234"/>
                  <a:gd name="T3" fmla="*/ 90 h 111"/>
                  <a:gd name="T4" fmla="*/ 41 w 234"/>
                  <a:gd name="T5" fmla="*/ 73 h 111"/>
                  <a:gd name="T6" fmla="*/ 50 w 234"/>
                  <a:gd name="T7" fmla="*/ 59 h 111"/>
                  <a:gd name="T8" fmla="*/ 59 w 234"/>
                  <a:gd name="T9" fmla="*/ 46 h 111"/>
                  <a:gd name="T10" fmla="*/ 70 w 234"/>
                  <a:gd name="T11" fmla="*/ 36 h 111"/>
                  <a:gd name="T12" fmla="*/ 84 w 234"/>
                  <a:gd name="T13" fmla="*/ 28 h 111"/>
                  <a:gd name="T14" fmla="*/ 103 w 234"/>
                  <a:gd name="T15" fmla="*/ 22 h 111"/>
                  <a:gd name="T16" fmla="*/ 126 w 234"/>
                  <a:gd name="T17" fmla="*/ 19 h 111"/>
                  <a:gd name="T18" fmla="*/ 142 w 234"/>
                  <a:gd name="T19" fmla="*/ 26 h 111"/>
                  <a:gd name="T20" fmla="*/ 154 w 234"/>
                  <a:gd name="T21" fmla="*/ 33 h 111"/>
                  <a:gd name="T22" fmla="*/ 166 w 234"/>
                  <a:gd name="T23" fmla="*/ 40 h 111"/>
                  <a:gd name="T24" fmla="*/ 177 w 234"/>
                  <a:gd name="T25" fmla="*/ 46 h 111"/>
                  <a:gd name="T26" fmla="*/ 187 w 234"/>
                  <a:gd name="T27" fmla="*/ 56 h 111"/>
                  <a:gd name="T28" fmla="*/ 197 w 234"/>
                  <a:gd name="T29" fmla="*/ 65 h 111"/>
                  <a:gd name="T30" fmla="*/ 206 w 234"/>
                  <a:gd name="T31" fmla="*/ 74 h 111"/>
                  <a:gd name="T32" fmla="*/ 218 w 234"/>
                  <a:gd name="T33" fmla="*/ 86 h 111"/>
                  <a:gd name="T34" fmla="*/ 224 w 234"/>
                  <a:gd name="T35" fmla="*/ 86 h 111"/>
                  <a:gd name="T36" fmla="*/ 228 w 234"/>
                  <a:gd name="T37" fmla="*/ 85 h 111"/>
                  <a:gd name="T38" fmla="*/ 232 w 234"/>
                  <a:gd name="T39" fmla="*/ 81 h 111"/>
                  <a:gd name="T40" fmla="*/ 234 w 234"/>
                  <a:gd name="T41" fmla="*/ 76 h 111"/>
                  <a:gd name="T42" fmla="*/ 221 w 234"/>
                  <a:gd name="T43" fmla="*/ 63 h 111"/>
                  <a:gd name="T44" fmla="*/ 211 w 234"/>
                  <a:gd name="T45" fmla="*/ 51 h 111"/>
                  <a:gd name="T46" fmla="*/ 200 w 234"/>
                  <a:gd name="T47" fmla="*/ 40 h 111"/>
                  <a:gd name="T48" fmla="*/ 189 w 234"/>
                  <a:gd name="T49" fmla="*/ 30 h 111"/>
                  <a:gd name="T50" fmla="*/ 179 w 234"/>
                  <a:gd name="T51" fmla="*/ 22 h 111"/>
                  <a:gd name="T52" fmla="*/ 166 w 234"/>
                  <a:gd name="T53" fmla="*/ 14 h 111"/>
                  <a:gd name="T54" fmla="*/ 151 w 234"/>
                  <a:gd name="T55" fmla="*/ 7 h 111"/>
                  <a:gd name="T56" fmla="*/ 134 w 234"/>
                  <a:gd name="T57" fmla="*/ 0 h 111"/>
                  <a:gd name="T58" fmla="*/ 103 w 234"/>
                  <a:gd name="T59" fmla="*/ 3 h 111"/>
                  <a:gd name="T60" fmla="*/ 79 w 234"/>
                  <a:gd name="T61" fmla="*/ 7 h 111"/>
                  <a:gd name="T62" fmla="*/ 63 w 234"/>
                  <a:gd name="T63" fmla="*/ 14 h 111"/>
                  <a:gd name="T64" fmla="*/ 50 w 234"/>
                  <a:gd name="T65" fmla="*/ 23 h 111"/>
                  <a:gd name="T66" fmla="*/ 38 w 234"/>
                  <a:gd name="T67" fmla="*/ 37 h 111"/>
                  <a:gd name="T68" fmla="*/ 28 w 234"/>
                  <a:gd name="T69" fmla="*/ 55 h 111"/>
                  <a:gd name="T70" fmla="*/ 15 w 234"/>
                  <a:gd name="T71" fmla="*/ 76 h 111"/>
                  <a:gd name="T72" fmla="*/ 0 w 234"/>
                  <a:gd name="T73" fmla="*/ 104 h 111"/>
                  <a:gd name="T74" fmla="*/ 3 w 234"/>
                  <a:gd name="T75" fmla="*/ 108 h 111"/>
                  <a:gd name="T76" fmla="*/ 9 w 234"/>
                  <a:gd name="T77" fmla="*/ 110 h 111"/>
                  <a:gd name="T78" fmla="*/ 15 w 234"/>
                  <a:gd name="T79" fmla="*/ 111 h 111"/>
                  <a:gd name="T80" fmla="*/ 23 w 234"/>
                  <a:gd name="T81"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4" h="111">
                    <a:moveTo>
                      <a:pt x="23" y="109"/>
                    </a:moveTo>
                    <a:lnTo>
                      <a:pt x="32" y="90"/>
                    </a:lnTo>
                    <a:lnTo>
                      <a:pt x="41" y="73"/>
                    </a:lnTo>
                    <a:lnTo>
                      <a:pt x="50" y="59"/>
                    </a:lnTo>
                    <a:lnTo>
                      <a:pt x="59" y="46"/>
                    </a:lnTo>
                    <a:lnTo>
                      <a:pt x="70" y="36"/>
                    </a:lnTo>
                    <a:lnTo>
                      <a:pt x="84" y="28"/>
                    </a:lnTo>
                    <a:lnTo>
                      <a:pt x="103" y="22"/>
                    </a:lnTo>
                    <a:lnTo>
                      <a:pt x="126" y="19"/>
                    </a:lnTo>
                    <a:lnTo>
                      <a:pt x="142" y="26"/>
                    </a:lnTo>
                    <a:lnTo>
                      <a:pt x="154" y="33"/>
                    </a:lnTo>
                    <a:lnTo>
                      <a:pt x="166" y="40"/>
                    </a:lnTo>
                    <a:lnTo>
                      <a:pt x="177" y="46"/>
                    </a:lnTo>
                    <a:lnTo>
                      <a:pt x="187" y="56"/>
                    </a:lnTo>
                    <a:lnTo>
                      <a:pt x="197" y="65"/>
                    </a:lnTo>
                    <a:lnTo>
                      <a:pt x="206" y="74"/>
                    </a:lnTo>
                    <a:lnTo>
                      <a:pt x="218" y="86"/>
                    </a:lnTo>
                    <a:lnTo>
                      <a:pt x="224" y="86"/>
                    </a:lnTo>
                    <a:lnTo>
                      <a:pt x="228" y="85"/>
                    </a:lnTo>
                    <a:lnTo>
                      <a:pt x="232" y="81"/>
                    </a:lnTo>
                    <a:lnTo>
                      <a:pt x="234" y="76"/>
                    </a:lnTo>
                    <a:lnTo>
                      <a:pt x="221" y="63"/>
                    </a:lnTo>
                    <a:lnTo>
                      <a:pt x="211" y="51"/>
                    </a:lnTo>
                    <a:lnTo>
                      <a:pt x="200" y="40"/>
                    </a:lnTo>
                    <a:lnTo>
                      <a:pt x="189" y="30"/>
                    </a:lnTo>
                    <a:lnTo>
                      <a:pt x="179" y="22"/>
                    </a:lnTo>
                    <a:lnTo>
                      <a:pt x="166" y="14"/>
                    </a:lnTo>
                    <a:lnTo>
                      <a:pt x="151" y="7"/>
                    </a:lnTo>
                    <a:lnTo>
                      <a:pt x="134" y="0"/>
                    </a:lnTo>
                    <a:lnTo>
                      <a:pt x="103" y="3"/>
                    </a:lnTo>
                    <a:lnTo>
                      <a:pt x="79" y="7"/>
                    </a:lnTo>
                    <a:lnTo>
                      <a:pt x="63" y="14"/>
                    </a:lnTo>
                    <a:lnTo>
                      <a:pt x="50" y="23"/>
                    </a:lnTo>
                    <a:lnTo>
                      <a:pt x="38" y="37"/>
                    </a:lnTo>
                    <a:lnTo>
                      <a:pt x="28" y="55"/>
                    </a:lnTo>
                    <a:lnTo>
                      <a:pt x="15" y="76"/>
                    </a:lnTo>
                    <a:lnTo>
                      <a:pt x="0" y="104"/>
                    </a:lnTo>
                    <a:lnTo>
                      <a:pt x="3" y="108"/>
                    </a:lnTo>
                    <a:lnTo>
                      <a:pt x="9" y="110"/>
                    </a:lnTo>
                    <a:lnTo>
                      <a:pt x="15" y="111"/>
                    </a:lnTo>
                    <a:lnTo>
                      <a:pt x="23" y="109"/>
                    </a:lnTo>
                    <a:close/>
                  </a:path>
                </a:pathLst>
              </a:custGeom>
              <a:solidFill>
                <a:srgbClr val="B2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0" name="Freeform 106"/>
              <p:cNvSpPr>
                <a:spLocks/>
              </p:cNvSpPr>
              <p:nvPr/>
            </p:nvSpPr>
            <p:spPr bwMode="auto">
              <a:xfrm>
                <a:off x="2680" y="3624"/>
                <a:ext cx="116" cy="54"/>
              </a:xfrm>
              <a:custGeom>
                <a:avLst/>
                <a:gdLst>
                  <a:gd name="T0" fmla="*/ 21 w 232"/>
                  <a:gd name="T1" fmla="*/ 107 h 108"/>
                  <a:gd name="T2" fmla="*/ 30 w 232"/>
                  <a:gd name="T3" fmla="*/ 88 h 108"/>
                  <a:gd name="T4" fmla="*/ 39 w 232"/>
                  <a:gd name="T5" fmla="*/ 71 h 108"/>
                  <a:gd name="T6" fmla="*/ 47 w 232"/>
                  <a:gd name="T7" fmla="*/ 56 h 108"/>
                  <a:gd name="T8" fmla="*/ 58 w 232"/>
                  <a:gd name="T9" fmla="*/ 43 h 108"/>
                  <a:gd name="T10" fmla="*/ 68 w 232"/>
                  <a:gd name="T11" fmla="*/ 33 h 108"/>
                  <a:gd name="T12" fmla="*/ 83 w 232"/>
                  <a:gd name="T13" fmla="*/ 25 h 108"/>
                  <a:gd name="T14" fmla="*/ 102 w 232"/>
                  <a:gd name="T15" fmla="*/ 19 h 108"/>
                  <a:gd name="T16" fmla="*/ 125 w 232"/>
                  <a:gd name="T17" fmla="*/ 17 h 108"/>
                  <a:gd name="T18" fmla="*/ 141 w 232"/>
                  <a:gd name="T19" fmla="*/ 23 h 108"/>
                  <a:gd name="T20" fmla="*/ 153 w 232"/>
                  <a:gd name="T21" fmla="*/ 29 h 108"/>
                  <a:gd name="T22" fmla="*/ 166 w 232"/>
                  <a:gd name="T23" fmla="*/ 36 h 108"/>
                  <a:gd name="T24" fmla="*/ 176 w 232"/>
                  <a:gd name="T25" fmla="*/ 44 h 108"/>
                  <a:gd name="T26" fmla="*/ 187 w 232"/>
                  <a:gd name="T27" fmla="*/ 53 h 108"/>
                  <a:gd name="T28" fmla="*/ 196 w 232"/>
                  <a:gd name="T29" fmla="*/ 62 h 108"/>
                  <a:gd name="T30" fmla="*/ 206 w 232"/>
                  <a:gd name="T31" fmla="*/ 71 h 108"/>
                  <a:gd name="T32" fmla="*/ 217 w 232"/>
                  <a:gd name="T33" fmla="*/ 83 h 108"/>
                  <a:gd name="T34" fmla="*/ 221 w 232"/>
                  <a:gd name="T35" fmla="*/ 83 h 108"/>
                  <a:gd name="T36" fmla="*/ 226 w 232"/>
                  <a:gd name="T37" fmla="*/ 81 h 108"/>
                  <a:gd name="T38" fmla="*/ 229 w 232"/>
                  <a:gd name="T39" fmla="*/ 78 h 108"/>
                  <a:gd name="T40" fmla="*/ 232 w 232"/>
                  <a:gd name="T41" fmla="*/ 74 h 108"/>
                  <a:gd name="T42" fmla="*/ 219 w 232"/>
                  <a:gd name="T43" fmla="*/ 61 h 108"/>
                  <a:gd name="T44" fmla="*/ 209 w 232"/>
                  <a:gd name="T45" fmla="*/ 49 h 108"/>
                  <a:gd name="T46" fmla="*/ 198 w 232"/>
                  <a:gd name="T47" fmla="*/ 39 h 108"/>
                  <a:gd name="T48" fmla="*/ 188 w 232"/>
                  <a:gd name="T49" fmla="*/ 29 h 108"/>
                  <a:gd name="T50" fmla="*/ 176 w 232"/>
                  <a:gd name="T51" fmla="*/ 21 h 108"/>
                  <a:gd name="T52" fmla="*/ 165 w 232"/>
                  <a:gd name="T53" fmla="*/ 14 h 108"/>
                  <a:gd name="T54" fmla="*/ 150 w 232"/>
                  <a:gd name="T55" fmla="*/ 6 h 108"/>
                  <a:gd name="T56" fmla="*/ 133 w 232"/>
                  <a:gd name="T57" fmla="*/ 0 h 108"/>
                  <a:gd name="T58" fmla="*/ 103 w 232"/>
                  <a:gd name="T59" fmla="*/ 2 h 108"/>
                  <a:gd name="T60" fmla="*/ 80 w 232"/>
                  <a:gd name="T61" fmla="*/ 6 h 108"/>
                  <a:gd name="T62" fmla="*/ 62 w 232"/>
                  <a:gd name="T63" fmla="*/ 13 h 108"/>
                  <a:gd name="T64" fmla="*/ 50 w 232"/>
                  <a:gd name="T65" fmla="*/ 23 h 108"/>
                  <a:gd name="T66" fmla="*/ 38 w 232"/>
                  <a:gd name="T67" fmla="*/ 36 h 108"/>
                  <a:gd name="T68" fmla="*/ 28 w 232"/>
                  <a:gd name="T69" fmla="*/ 54 h 108"/>
                  <a:gd name="T70" fmla="*/ 16 w 232"/>
                  <a:gd name="T71" fmla="*/ 76 h 108"/>
                  <a:gd name="T72" fmla="*/ 0 w 232"/>
                  <a:gd name="T73" fmla="*/ 103 h 108"/>
                  <a:gd name="T74" fmla="*/ 4 w 232"/>
                  <a:gd name="T75" fmla="*/ 106 h 108"/>
                  <a:gd name="T76" fmla="*/ 8 w 232"/>
                  <a:gd name="T77" fmla="*/ 108 h 108"/>
                  <a:gd name="T78" fmla="*/ 14 w 232"/>
                  <a:gd name="T79" fmla="*/ 108 h 108"/>
                  <a:gd name="T80" fmla="*/ 21 w 232"/>
                  <a:gd name="T81"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2" h="108">
                    <a:moveTo>
                      <a:pt x="21" y="107"/>
                    </a:moveTo>
                    <a:lnTo>
                      <a:pt x="30" y="88"/>
                    </a:lnTo>
                    <a:lnTo>
                      <a:pt x="39" y="71"/>
                    </a:lnTo>
                    <a:lnTo>
                      <a:pt x="47" y="56"/>
                    </a:lnTo>
                    <a:lnTo>
                      <a:pt x="58" y="43"/>
                    </a:lnTo>
                    <a:lnTo>
                      <a:pt x="68" y="33"/>
                    </a:lnTo>
                    <a:lnTo>
                      <a:pt x="83" y="25"/>
                    </a:lnTo>
                    <a:lnTo>
                      <a:pt x="102" y="19"/>
                    </a:lnTo>
                    <a:lnTo>
                      <a:pt x="125" y="17"/>
                    </a:lnTo>
                    <a:lnTo>
                      <a:pt x="141" y="23"/>
                    </a:lnTo>
                    <a:lnTo>
                      <a:pt x="153" y="29"/>
                    </a:lnTo>
                    <a:lnTo>
                      <a:pt x="166" y="36"/>
                    </a:lnTo>
                    <a:lnTo>
                      <a:pt x="176" y="44"/>
                    </a:lnTo>
                    <a:lnTo>
                      <a:pt x="187" y="53"/>
                    </a:lnTo>
                    <a:lnTo>
                      <a:pt x="196" y="62"/>
                    </a:lnTo>
                    <a:lnTo>
                      <a:pt x="206" y="71"/>
                    </a:lnTo>
                    <a:lnTo>
                      <a:pt x="217" y="83"/>
                    </a:lnTo>
                    <a:lnTo>
                      <a:pt x="221" y="83"/>
                    </a:lnTo>
                    <a:lnTo>
                      <a:pt x="226" y="81"/>
                    </a:lnTo>
                    <a:lnTo>
                      <a:pt x="229" y="78"/>
                    </a:lnTo>
                    <a:lnTo>
                      <a:pt x="232" y="74"/>
                    </a:lnTo>
                    <a:lnTo>
                      <a:pt x="219" y="61"/>
                    </a:lnTo>
                    <a:lnTo>
                      <a:pt x="209" y="49"/>
                    </a:lnTo>
                    <a:lnTo>
                      <a:pt x="198" y="39"/>
                    </a:lnTo>
                    <a:lnTo>
                      <a:pt x="188" y="29"/>
                    </a:lnTo>
                    <a:lnTo>
                      <a:pt x="176" y="21"/>
                    </a:lnTo>
                    <a:lnTo>
                      <a:pt x="165" y="14"/>
                    </a:lnTo>
                    <a:lnTo>
                      <a:pt x="150" y="6"/>
                    </a:lnTo>
                    <a:lnTo>
                      <a:pt x="133" y="0"/>
                    </a:lnTo>
                    <a:lnTo>
                      <a:pt x="103" y="2"/>
                    </a:lnTo>
                    <a:lnTo>
                      <a:pt x="80" y="6"/>
                    </a:lnTo>
                    <a:lnTo>
                      <a:pt x="62" y="13"/>
                    </a:lnTo>
                    <a:lnTo>
                      <a:pt x="50" y="23"/>
                    </a:lnTo>
                    <a:lnTo>
                      <a:pt x="38" y="36"/>
                    </a:lnTo>
                    <a:lnTo>
                      <a:pt x="28" y="54"/>
                    </a:lnTo>
                    <a:lnTo>
                      <a:pt x="16" y="76"/>
                    </a:lnTo>
                    <a:lnTo>
                      <a:pt x="0" y="103"/>
                    </a:lnTo>
                    <a:lnTo>
                      <a:pt x="4" y="106"/>
                    </a:lnTo>
                    <a:lnTo>
                      <a:pt x="8" y="108"/>
                    </a:lnTo>
                    <a:lnTo>
                      <a:pt x="14" y="108"/>
                    </a:lnTo>
                    <a:lnTo>
                      <a:pt x="21" y="107"/>
                    </a:lnTo>
                    <a:close/>
                  </a:path>
                </a:pathLst>
              </a:custGeom>
              <a:solidFill>
                <a:srgbClr val="BF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1" name="Freeform 107"/>
              <p:cNvSpPr>
                <a:spLocks/>
              </p:cNvSpPr>
              <p:nvPr/>
            </p:nvSpPr>
            <p:spPr bwMode="auto">
              <a:xfrm>
                <a:off x="2681" y="3625"/>
                <a:ext cx="114" cy="53"/>
              </a:xfrm>
              <a:custGeom>
                <a:avLst/>
                <a:gdLst>
                  <a:gd name="T0" fmla="*/ 19 w 228"/>
                  <a:gd name="T1" fmla="*/ 105 h 106"/>
                  <a:gd name="T2" fmla="*/ 28 w 228"/>
                  <a:gd name="T3" fmla="*/ 86 h 106"/>
                  <a:gd name="T4" fmla="*/ 37 w 228"/>
                  <a:gd name="T5" fmla="*/ 69 h 106"/>
                  <a:gd name="T6" fmla="*/ 45 w 228"/>
                  <a:gd name="T7" fmla="*/ 55 h 106"/>
                  <a:gd name="T8" fmla="*/ 56 w 228"/>
                  <a:gd name="T9" fmla="*/ 42 h 106"/>
                  <a:gd name="T10" fmla="*/ 67 w 228"/>
                  <a:gd name="T11" fmla="*/ 32 h 106"/>
                  <a:gd name="T12" fmla="*/ 81 w 228"/>
                  <a:gd name="T13" fmla="*/ 24 h 106"/>
                  <a:gd name="T14" fmla="*/ 99 w 228"/>
                  <a:gd name="T15" fmla="*/ 18 h 106"/>
                  <a:gd name="T16" fmla="*/ 122 w 228"/>
                  <a:gd name="T17" fmla="*/ 15 h 106"/>
                  <a:gd name="T18" fmla="*/ 139 w 228"/>
                  <a:gd name="T19" fmla="*/ 20 h 106"/>
                  <a:gd name="T20" fmla="*/ 152 w 228"/>
                  <a:gd name="T21" fmla="*/ 26 h 106"/>
                  <a:gd name="T22" fmla="*/ 165 w 228"/>
                  <a:gd name="T23" fmla="*/ 33 h 106"/>
                  <a:gd name="T24" fmla="*/ 177 w 228"/>
                  <a:gd name="T25" fmla="*/ 41 h 106"/>
                  <a:gd name="T26" fmla="*/ 186 w 228"/>
                  <a:gd name="T27" fmla="*/ 49 h 106"/>
                  <a:gd name="T28" fmla="*/ 196 w 228"/>
                  <a:gd name="T29" fmla="*/ 58 h 106"/>
                  <a:gd name="T30" fmla="*/ 205 w 228"/>
                  <a:gd name="T31" fmla="*/ 69 h 106"/>
                  <a:gd name="T32" fmla="*/ 216 w 228"/>
                  <a:gd name="T33" fmla="*/ 80 h 106"/>
                  <a:gd name="T34" fmla="*/ 220 w 228"/>
                  <a:gd name="T35" fmla="*/ 80 h 106"/>
                  <a:gd name="T36" fmla="*/ 224 w 228"/>
                  <a:gd name="T37" fmla="*/ 78 h 106"/>
                  <a:gd name="T38" fmla="*/ 226 w 228"/>
                  <a:gd name="T39" fmla="*/ 77 h 106"/>
                  <a:gd name="T40" fmla="*/ 228 w 228"/>
                  <a:gd name="T41" fmla="*/ 73 h 106"/>
                  <a:gd name="T42" fmla="*/ 217 w 228"/>
                  <a:gd name="T43" fmla="*/ 61 h 106"/>
                  <a:gd name="T44" fmla="*/ 205 w 228"/>
                  <a:gd name="T45" fmla="*/ 49 h 106"/>
                  <a:gd name="T46" fmla="*/ 196 w 228"/>
                  <a:gd name="T47" fmla="*/ 40 h 106"/>
                  <a:gd name="T48" fmla="*/ 186 w 228"/>
                  <a:gd name="T49" fmla="*/ 31 h 106"/>
                  <a:gd name="T50" fmla="*/ 175 w 228"/>
                  <a:gd name="T51" fmla="*/ 23 h 106"/>
                  <a:gd name="T52" fmla="*/ 163 w 228"/>
                  <a:gd name="T53" fmla="*/ 15 h 106"/>
                  <a:gd name="T54" fmla="*/ 149 w 228"/>
                  <a:gd name="T55" fmla="*/ 8 h 106"/>
                  <a:gd name="T56" fmla="*/ 132 w 228"/>
                  <a:gd name="T57" fmla="*/ 0 h 106"/>
                  <a:gd name="T58" fmla="*/ 102 w 228"/>
                  <a:gd name="T59" fmla="*/ 3 h 106"/>
                  <a:gd name="T60" fmla="*/ 79 w 228"/>
                  <a:gd name="T61" fmla="*/ 8 h 106"/>
                  <a:gd name="T62" fmla="*/ 62 w 228"/>
                  <a:gd name="T63" fmla="*/ 13 h 106"/>
                  <a:gd name="T64" fmla="*/ 50 w 228"/>
                  <a:gd name="T65" fmla="*/ 23 h 106"/>
                  <a:gd name="T66" fmla="*/ 38 w 228"/>
                  <a:gd name="T67" fmla="*/ 37 h 106"/>
                  <a:gd name="T68" fmla="*/ 28 w 228"/>
                  <a:gd name="T69" fmla="*/ 53 h 106"/>
                  <a:gd name="T70" fmla="*/ 16 w 228"/>
                  <a:gd name="T71" fmla="*/ 75 h 106"/>
                  <a:gd name="T72" fmla="*/ 0 w 228"/>
                  <a:gd name="T73" fmla="*/ 102 h 106"/>
                  <a:gd name="T74" fmla="*/ 4 w 228"/>
                  <a:gd name="T75" fmla="*/ 105 h 106"/>
                  <a:gd name="T76" fmla="*/ 8 w 228"/>
                  <a:gd name="T77" fmla="*/ 106 h 106"/>
                  <a:gd name="T78" fmla="*/ 13 w 228"/>
                  <a:gd name="T79" fmla="*/ 106 h 106"/>
                  <a:gd name="T80" fmla="*/ 19 w 228"/>
                  <a:gd name="T81" fmla="*/ 10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106">
                    <a:moveTo>
                      <a:pt x="19" y="105"/>
                    </a:moveTo>
                    <a:lnTo>
                      <a:pt x="28" y="86"/>
                    </a:lnTo>
                    <a:lnTo>
                      <a:pt x="37" y="69"/>
                    </a:lnTo>
                    <a:lnTo>
                      <a:pt x="45" y="55"/>
                    </a:lnTo>
                    <a:lnTo>
                      <a:pt x="56" y="42"/>
                    </a:lnTo>
                    <a:lnTo>
                      <a:pt x="67" y="32"/>
                    </a:lnTo>
                    <a:lnTo>
                      <a:pt x="81" y="24"/>
                    </a:lnTo>
                    <a:lnTo>
                      <a:pt x="99" y="18"/>
                    </a:lnTo>
                    <a:lnTo>
                      <a:pt x="122" y="15"/>
                    </a:lnTo>
                    <a:lnTo>
                      <a:pt x="139" y="20"/>
                    </a:lnTo>
                    <a:lnTo>
                      <a:pt x="152" y="26"/>
                    </a:lnTo>
                    <a:lnTo>
                      <a:pt x="165" y="33"/>
                    </a:lnTo>
                    <a:lnTo>
                      <a:pt x="177" y="41"/>
                    </a:lnTo>
                    <a:lnTo>
                      <a:pt x="186" y="49"/>
                    </a:lnTo>
                    <a:lnTo>
                      <a:pt x="196" y="58"/>
                    </a:lnTo>
                    <a:lnTo>
                      <a:pt x="205" y="69"/>
                    </a:lnTo>
                    <a:lnTo>
                      <a:pt x="216" y="80"/>
                    </a:lnTo>
                    <a:lnTo>
                      <a:pt x="220" y="80"/>
                    </a:lnTo>
                    <a:lnTo>
                      <a:pt x="224" y="78"/>
                    </a:lnTo>
                    <a:lnTo>
                      <a:pt x="226" y="77"/>
                    </a:lnTo>
                    <a:lnTo>
                      <a:pt x="228" y="73"/>
                    </a:lnTo>
                    <a:lnTo>
                      <a:pt x="217" y="61"/>
                    </a:lnTo>
                    <a:lnTo>
                      <a:pt x="205" y="49"/>
                    </a:lnTo>
                    <a:lnTo>
                      <a:pt x="196" y="40"/>
                    </a:lnTo>
                    <a:lnTo>
                      <a:pt x="186" y="31"/>
                    </a:lnTo>
                    <a:lnTo>
                      <a:pt x="175" y="23"/>
                    </a:lnTo>
                    <a:lnTo>
                      <a:pt x="163" y="15"/>
                    </a:lnTo>
                    <a:lnTo>
                      <a:pt x="149" y="8"/>
                    </a:lnTo>
                    <a:lnTo>
                      <a:pt x="132" y="0"/>
                    </a:lnTo>
                    <a:lnTo>
                      <a:pt x="102" y="3"/>
                    </a:lnTo>
                    <a:lnTo>
                      <a:pt x="79" y="8"/>
                    </a:lnTo>
                    <a:lnTo>
                      <a:pt x="62" y="13"/>
                    </a:lnTo>
                    <a:lnTo>
                      <a:pt x="50" y="23"/>
                    </a:lnTo>
                    <a:lnTo>
                      <a:pt x="38" y="37"/>
                    </a:lnTo>
                    <a:lnTo>
                      <a:pt x="28" y="53"/>
                    </a:lnTo>
                    <a:lnTo>
                      <a:pt x="16" y="75"/>
                    </a:lnTo>
                    <a:lnTo>
                      <a:pt x="0" y="102"/>
                    </a:lnTo>
                    <a:lnTo>
                      <a:pt x="4" y="105"/>
                    </a:lnTo>
                    <a:lnTo>
                      <a:pt x="8" y="106"/>
                    </a:lnTo>
                    <a:lnTo>
                      <a:pt x="13" y="106"/>
                    </a:lnTo>
                    <a:lnTo>
                      <a:pt x="19" y="105"/>
                    </a:lnTo>
                    <a:close/>
                  </a:path>
                </a:pathLst>
              </a:custGeom>
              <a:solidFill>
                <a:srgbClr val="CC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2" name="Freeform 108"/>
              <p:cNvSpPr>
                <a:spLocks/>
              </p:cNvSpPr>
              <p:nvPr/>
            </p:nvSpPr>
            <p:spPr bwMode="auto">
              <a:xfrm>
                <a:off x="2681" y="3626"/>
                <a:ext cx="113" cy="52"/>
              </a:xfrm>
              <a:custGeom>
                <a:avLst/>
                <a:gdLst>
                  <a:gd name="T0" fmla="*/ 17 w 226"/>
                  <a:gd name="T1" fmla="*/ 103 h 104"/>
                  <a:gd name="T2" fmla="*/ 26 w 226"/>
                  <a:gd name="T3" fmla="*/ 84 h 104"/>
                  <a:gd name="T4" fmla="*/ 35 w 226"/>
                  <a:gd name="T5" fmla="*/ 67 h 104"/>
                  <a:gd name="T6" fmla="*/ 44 w 226"/>
                  <a:gd name="T7" fmla="*/ 52 h 104"/>
                  <a:gd name="T8" fmla="*/ 53 w 226"/>
                  <a:gd name="T9" fmla="*/ 39 h 104"/>
                  <a:gd name="T10" fmla="*/ 65 w 226"/>
                  <a:gd name="T11" fmla="*/ 29 h 104"/>
                  <a:gd name="T12" fmla="*/ 80 w 226"/>
                  <a:gd name="T13" fmla="*/ 21 h 104"/>
                  <a:gd name="T14" fmla="*/ 98 w 226"/>
                  <a:gd name="T15" fmla="*/ 15 h 104"/>
                  <a:gd name="T16" fmla="*/ 121 w 226"/>
                  <a:gd name="T17" fmla="*/ 11 h 104"/>
                  <a:gd name="T18" fmla="*/ 139 w 226"/>
                  <a:gd name="T19" fmla="*/ 17 h 104"/>
                  <a:gd name="T20" fmla="*/ 153 w 226"/>
                  <a:gd name="T21" fmla="*/ 23 h 104"/>
                  <a:gd name="T22" fmla="*/ 165 w 226"/>
                  <a:gd name="T23" fmla="*/ 30 h 104"/>
                  <a:gd name="T24" fmla="*/ 176 w 226"/>
                  <a:gd name="T25" fmla="*/ 38 h 104"/>
                  <a:gd name="T26" fmla="*/ 186 w 226"/>
                  <a:gd name="T27" fmla="*/ 46 h 104"/>
                  <a:gd name="T28" fmla="*/ 195 w 226"/>
                  <a:gd name="T29" fmla="*/ 55 h 104"/>
                  <a:gd name="T30" fmla="*/ 206 w 226"/>
                  <a:gd name="T31" fmla="*/ 66 h 104"/>
                  <a:gd name="T32" fmla="*/ 216 w 226"/>
                  <a:gd name="T33" fmla="*/ 77 h 104"/>
                  <a:gd name="T34" fmla="*/ 219 w 226"/>
                  <a:gd name="T35" fmla="*/ 77 h 104"/>
                  <a:gd name="T36" fmla="*/ 222 w 226"/>
                  <a:gd name="T37" fmla="*/ 76 h 104"/>
                  <a:gd name="T38" fmla="*/ 224 w 226"/>
                  <a:gd name="T39" fmla="*/ 74 h 104"/>
                  <a:gd name="T40" fmla="*/ 226 w 226"/>
                  <a:gd name="T41" fmla="*/ 71 h 104"/>
                  <a:gd name="T42" fmla="*/ 215 w 226"/>
                  <a:gd name="T43" fmla="*/ 59 h 104"/>
                  <a:gd name="T44" fmla="*/ 204 w 226"/>
                  <a:gd name="T45" fmla="*/ 48 h 104"/>
                  <a:gd name="T46" fmla="*/ 194 w 226"/>
                  <a:gd name="T47" fmla="*/ 39 h 104"/>
                  <a:gd name="T48" fmla="*/ 185 w 226"/>
                  <a:gd name="T49" fmla="*/ 30 h 104"/>
                  <a:gd name="T50" fmla="*/ 174 w 226"/>
                  <a:gd name="T51" fmla="*/ 23 h 104"/>
                  <a:gd name="T52" fmla="*/ 163 w 226"/>
                  <a:gd name="T53" fmla="*/ 15 h 104"/>
                  <a:gd name="T54" fmla="*/ 148 w 226"/>
                  <a:gd name="T55" fmla="*/ 8 h 104"/>
                  <a:gd name="T56" fmla="*/ 131 w 226"/>
                  <a:gd name="T57" fmla="*/ 0 h 104"/>
                  <a:gd name="T58" fmla="*/ 101 w 226"/>
                  <a:gd name="T59" fmla="*/ 2 h 104"/>
                  <a:gd name="T60" fmla="*/ 79 w 226"/>
                  <a:gd name="T61" fmla="*/ 7 h 104"/>
                  <a:gd name="T62" fmla="*/ 61 w 226"/>
                  <a:gd name="T63" fmla="*/ 13 h 104"/>
                  <a:gd name="T64" fmla="*/ 50 w 226"/>
                  <a:gd name="T65" fmla="*/ 22 h 104"/>
                  <a:gd name="T66" fmla="*/ 40 w 226"/>
                  <a:gd name="T67" fmla="*/ 35 h 104"/>
                  <a:gd name="T68" fmla="*/ 29 w 226"/>
                  <a:gd name="T69" fmla="*/ 52 h 104"/>
                  <a:gd name="T70" fmla="*/ 17 w 226"/>
                  <a:gd name="T71" fmla="*/ 73 h 104"/>
                  <a:gd name="T72" fmla="*/ 0 w 226"/>
                  <a:gd name="T73" fmla="*/ 100 h 104"/>
                  <a:gd name="T74" fmla="*/ 4 w 226"/>
                  <a:gd name="T75" fmla="*/ 101 h 104"/>
                  <a:gd name="T76" fmla="*/ 7 w 226"/>
                  <a:gd name="T77" fmla="*/ 103 h 104"/>
                  <a:gd name="T78" fmla="*/ 12 w 226"/>
                  <a:gd name="T79" fmla="*/ 104 h 104"/>
                  <a:gd name="T80" fmla="*/ 17 w 226"/>
                  <a:gd name="T81"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6" h="104">
                    <a:moveTo>
                      <a:pt x="17" y="103"/>
                    </a:moveTo>
                    <a:lnTo>
                      <a:pt x="26" y="84"/>
                    </a:lnTo>
                    <a:lnTo>
                      <a:pt x="35" y="67"/>
                    </a:lnTo>
                    <a:lnTo>
                      <a:pt x="44" y="52"/>
                    </a:lnTo>
                    <a:lnTo>
                      <a:pt x="53" y="39"/>
                    </a:lnTo>
                    <a:lnTo>
                      <a:pt x="65" y="29"/>
                    </a:lnTo>
                    <a:lnTo>
                      <a:pt x="80" y="21"/>
                    </a:lnTo>
                    <a:lnTo>
                      <a:pt x="98" y="15"/>
                    </a:lnTo>
                    <a:lnTo>
                      <a:pt x="121" y="11"/>
                    </a:lnTo>
                    <a:lnTo>
                      <a:pt x="139" y="17"/>
                    </a:lnTo>
                    <a:lnTo>
                      <a:pt x="153" y="23"/>
                    </a:lnTo>
                    <a:lnTo>
                      <a:pt x="165" y="30"/>
                    </a:lnTo>
                    <a:lnTo>
                      <a:pt x="176" y="38"/>
                    </a:lnTo>
                    <a:lnTo>
                      <a:pt x="186" y="46"/>
                    </a:lnTo>
                    <a:lnTo>
                      <a:pt x="195" y="55"/>
                    </a:lnTo>
                    <a:lnTo>
                      <a:pt x="206" y="66"/>
                    </a:lnTo>
                    <a:lnTo>
                      <a:pt x="216" y="77"/>
                    </a:lnTo>
                    <a:lnTo>
                      <a:pt x="219" y="77"/>
                    </a:lnTo>
                    <a:lnTo>
                      <a:pt x="222" y="76"/>
                    </a:lnTo>
                    <a:lnTo>
                      <a:pt x="224" y="74"/>
                    </a:lnTo>
                    <a:lnTo>
                      <a:pt x="226" y="71"/>
                    </a:lnTo>
                    <a:lnTo>
                      <a:pt x="215" y="59"/>
                    </a:lnTo>
                    <a:lnTo>
                      <a:pt x="204" y="48"/>
                    </a:lnTo>
                    <a:lnTo>
                      <a:pt x="194" y="39"/>
                    </a:lnTo>
                    <a:lnTo>
                      <a:pt x="185" y="30"/>
                    </a:lnTo>
                    <a:lnTo>
                      <a:pt x="174" y="23"/>
                    </a:lnTo>
                    <a:lnTo>
                      <a:pt x="163" y="15"/>
                    </a:lnTo>
                    <a:lnTo>
                      <a:pt x="148" y="8"/>
                    </a:lnTo>
                    <a:lnTo>
                      <a:pt x="131" y="0"/>
                    </a:lnTo>
                    <a:lnTo>
                      <a:pt x="101" y="2"/>
                    </a:lnTo>
                    <a:lnTo>
                      <a:pt x="79" y="7"/>
                    </a:lnTo>
                    <a:lnTo>
                      <a:pt x="61" y="13"/>
                    </a:lnTo>
                    <a:lnTo>
                      <a:pt x="50" y="22"/>
                    </a:lnTo>
                    <a:lnTo>
                      <a:pt x="40" y="35"/>
                    </a:lnTo>
                    <a:lnTo>
                      <a:pt x="29" y="52"/>
                    </a:lnTo>
                    <a:lnTo>
                      <a:pt x="17" y="73"/>
                    </a:lnTo>
                    <a:lnTo>
                      <a:pt x="0" y="100"/>
                    </a:lnTo>
                    <a:lnTo>
                      <a:pt x="4" y="101"/>
                    </a:lnTo>
                    <a:lnTo>
                      <a:pt x="7" y="103"/>
                    </a:lnTo>
                    <a:lnTo>
                      <a:pt x="12" y="104"/>
                    </a:lnTo>
                    <a:lnTo>
                      <a:pt x="17" y="103"/>
                    </a:lnTo>
                    <a:close/>
                  </a:path>
                </a:pathLst>
              </a:custGeom>
              <a:solidFill>
                <a:srgbClr val="D8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3" name="Freeform 109"/>
              <p:cNvSpPr>
                <a:spLocks/>
              </p:cNvSpPr>
              <p:nvPr/>
            </p:nvSpPr>
            <p:spPr bwMode="auto">
              <a:xfrm>
                <a:off x="2682" y="3627"/>
                <a:ext cx="112" cy="50"/>
              </a:xfrm>
              <a:custGeom>
                <a:avLst/>
                <a:gdLst>
                  <a:gd name="T0" fmla="*/ 13 w 223"/>
                  <a:gd name="T1" fmla="*/ 100 h 102"/>
                  <a:gd name="T2" fmla="*/ 23 w 223"/>
                  <a:gd name="T3" fmla="*/ 82 h 102"/>
                  <a:gd name="T4" fmla="*/ 32 w 223"/>
                  <a:gd name="T5" fmla="*/ 65 h 102"/>
                  <a:gd name="T6" fmla="*/ 41 w 223"/>
                  <a:gd name="T7" fmla="*/ 50 h 102"/>
                  <a:gd name="T8" fmla="*/ 51 w 223"/>
                  <a:gd name="T9" fmla="*/ 37 h 102"/>
                  <a:gd name="T10" fmla="*/ 63 w 223"/>
                  <a:gd name="T11" fmla="*/ 27 h 102"/>
                  <a:gd name="T12" fmla="*/ 78 w 223"/>
                  <a:gd name="T13" fmla="*/ 19 h 102"/>
                  <a:gd name="T14" fmla="*/ 96 w 223"/>
                  <a:gd name="T15" fmla="*/ 13 h 102"/>
                  <a:gd name="T16" fmla="*/ 119 w 223"/>
                  <a:gd name="T17" fmla="*/ 9 h 102"/>
                  <a:gd name="T18" fmla="*/ 137 w 223"/>
                  <a:gd name="T19" fmla="*/ 15 h 102"/>
                  <a:gd name="T20" fmla="*/ 151 w 223"/>
                  <a:gd name="T21" fmla="*/ 21 h 102"/>
                  <a:gd name="T22" fmla="*/ 163 w 223"/>
                  <a:gd name="T23" fmla="*/ 28 h 102"/>
                  <a:gd name="T24" fmla="*/ 174 w 223"/>
                  <a:gd name="T25" fmla="*/ 36 h 102"/>
                  <a:gd name="T26" fmla="*/ 184 w 223"/>
                  <a:gd name="T27" fmla="*/ 44 h 102"/>
                  <a:gd name="T28" fmla="*/ 194 w 223"/>
                  <a:gd name="T29" fmla="*/ 53 h 102"/>
                  <a:gd name="T30" fmla="*/ 204 w 223"/>
                  <a:gd name="T31" fmla="*/ 64 h 102"/>
                  <a:gd name="T32" fmla="*/ 214 w 223"/>
                  <a:gd name="T33" fmla="*/ 75 h 102"/>
                  <a:gd name="T34" fmla="*/ 216 w 223"/>
                  <a:gd name="T35" fmla="*/ 74 h 102"/>
                  <a:gd name="T36" fmla="*/ 219 w 223"/>
                  <a:gd name="T37" fmla="*/ 73 h 102"/>
                  <a:gd name="T38" fmla="*/ 221 w 223"/>
                  <a:gd name="T39" fmla="*/ 72 h 102"/>
                  <a:gd name="T40" fmla="*/ 223 w 223"/>
                  <a:gd name="T41" fmla="*/ 69 h 102"/>
                  <a:gd name="T42" fmla="*/ 212 w 223"/>
                  <a:gd name="T43" fmla="*/ 58 h 102"/>
                  <a:gd name="T44" fmla="*/ 201 w 223"/>
                  <a:gd name="T45" fmla="*/ 47 h 102"/>
                  <a:gd name="T46" fmla="*/ 192 w 223"/>
                  <a:gd name="T47" fmla="*/ 38 h 102"/>
                  <a:gd name="T48" fmla="*/ 183 w 223"/>
                  <a:gd name="T49" fmla="*/ 30 h 102"/>
                  <a:gd name="T50" fmla="*/ 172 w 223"/>
                  <a:gd name="T51" fmla="*/ 23 h 102"/>
                  <a:gd name="T52" fmla="*/ 161 w 223"/>
                  <a:gd name="T53" fmla="*/ 15 h 102"/>
                  <a:gd name="T54" fmla="*/ 147 w 223"/>
                  <a:gd name="T55" fmla="*/ 8 h 102"/>
                  <a:gd name="T56" fmla="*/ 129 w 223"/>
                  <a:gd name="T57" fmla="*/ 0 h 102"/>
                  <a:gd name="T58" fmla="*/ 99 w 223"/>
                  <a:gd name="T59" fmla="*/ 4 h 102"/>
                  <a:gd name="T60" fmla="*/ 77 w 223"/>
                  <a:gd name="T61" fmla="*/ 7 h 102"/>
                  <a:gd name="T62" fmla="*/ 61 w 223"/>
                  <a:gd name="T63" fmla="*/ 13 h 102"/>
                  <a:gd name="T64" fmla="*/ 49 w 223"/>
                  <a:gd name="T65" fmla="*/ 22 h 102"/>
                  <a:gd name="T66" fmla="*/ 39 w 223"/>
                  <a:gd name="T67" fmla="*/ 35 h 102"/>
                  <a:gd name="T68" fmla="*/ 28 w 223"/>
                  <a:gd name="T69" fmla="*/ 51 h 102"/>
                  <a:gd name="T70" fmla="*/ 16 w 223"/>
                  <a:gd name="T71" fmla="*/ 72 h 102"/>
                  <a:gd name="T72" fmla="*/ 0 w 223"/>
                  <a:gd name="T73" fmla="*/ 99 h 102"/>
                  <a:gd name="T74" fmla="*/ 2 w 223"/>
                  <a:gd name="T75" fmla="*/ 100 h 102"/>
                  <a:gd name="T76" fmla="*/ 5 w 223"/>
                  <a:gd name="T77" fmla="*/ 102 h 102"/>
                  <a:gd name="T78" fmla="*/ 9 w 223"/>
                  <a:gd name="T79" fmla="*/ 102 h 102"/>
                  <a:gd name="T80" fmla="*/ 13 w 223"/>
                  <a:gd name="T81"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3" h="102">
                    <a:moveTo>
                      <a:pt x="13" y="100"/>
                    </a:moveTo>
                    <a:lnTo>
                      <a:pt x="23" y="82"/>
                    </a:lnTo>
                    <a:lnTo>
                      <a:pt x="32" y="65"/>
                    </a:lnTo>
                    <a:lnTo>
                      <a:pt x="41" y="50"/>
                    </a:lnTo>
                    <a:lnTo>
                      <a:pt x="51" y="37"/>
                    </a:lnTo>
                    <a:lnTo>
                      <a:pt x="63" y="27"/>
                    </a:lnTo>
                    <a:lnTo>
                      <a:pt x="78" y="19"/>
                    </a:lnTo>
                    <a:lnTo>
                      <a:pt x="96" y="13"/>
                    </a:lnTo>
                    <a:lnTo>
                      <a:pt x="119" y="9"/>
                    </a:lnTo>
                    <a:lnTo>
                      <a:pt x="137" y="15"/>
                    </a:lnTo>
                    <a:lnTo>
                      <a:pt x="151" y="21"/>
                    </a:lnTo>
                    <a:lnTo>
                      <a:pt x="163" y="28"/>
                    </a:lnTo>
                    <a:lnTo>
                      <a:pt x="174" y="36"/>
                    </a:lnTo>
                    <a:lnTo>
                      <a:pt x="184" y="44"/>
                    </a:lnTo>
                    <a:lnTo>
                      <a:pt x="194" y="53"/>
                    </a:lnTo>
                    <a:lnTo>
                      <a:pt x="204" y="64"/>
                    </a:lnTo>
                    <a:lnTo>
                      <a:pt x="214" y="75"/>
                    </a:lnTo>
                    <a:lnTo>
                      <a:pt x="216" y="74"/>
                    </a:lnTo>
                    <a:lnTo>
                      <a:pt x="219" y="73"/>
                    </a:lnTo>
                    <a:lnTo>
                      <a:pt x="221" y="72"/>
                    </a:lnTo>
                    <a:lnTo>
                      <a:pt x="223" y="69"/>
                    </a:lnTo>
                    <a:lnTo>
                      <a:pt x="212" y="58"/>
                    </a:lnTo>
                    <a:lnTo>
                      <a:pt x="201" y="47"/>
                    </a:lnTo>
                    <a:lnTo>
                      <a:pt x="192" y="38"/>
                    </a:lnTo>
                    <a:lnTo>
                      <a:pt x="183" y="30"/>
                    </a:lnTo>
                    <a:lnTo>
                      <a:pt x="172" y="23"/>
                    </a:lnTo>
                    <a:lnTo>
                      <a:pt x="161" y="15"/>
                    </a:lnTo>
                    <a:lnTo>
                      <a:pt x="147" y="8"/>
                    </a:lnTo>
                    <a:lnTo>
                      <a:pt x="129" y="0"/>
                    </a:lnTo>
                    <a:lnTo>
                      <a:pt x="99" y="4"/>
                    </a:lnTo>
                    <a:lnTo>
                      <a:pt x="77" y="7"/>
                    </a:lnTo>
                    <a:lnTo>
                      <a:pt x="61" y="13"/>
                    </a:lnTo>
                    <a:lnTo>
                      <a:pt x="49" y="22"/>
                    </a:lnTo>
                    <a:lnTo>
                      <a:pt x="39" y="35"/>
                    </a:lnTo>
                    <a:lnTo>
                      <a:pt x="28" y="51"/>
                    </a:lnTo>
                    <a:lnTo>
                      <a:pt x="16" y="72"/>
                    </a:lnTo>
                    <a:lnTo>
                      <a:pt x="0" y="99"/>
                    </a:lnTo>
                    <a:lnTo>
                      <a:pt x="2" y="100"/>
                    </a:lnTo>
                    <a:lnTo>
                      <a:pt x="5" y="102"/>
                    </a:lnTo>
                    <a:lnTo>
                      <a:pt x="9" y="102"/>
                    </a:lnTo>
                    <a:lnTo>
                      <a:pt x="13" y="100"/>
                    </a:lnTo>
                    <a:close/>
                  </a:path>
                </a:pathLst>
              </a:custGeom>
              <a:solidFill>
                <a:srgbClr val="E5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4" name="Freeform 110"/>
              <p:cNvSpPr>
                <a:spLocks/>
              </p:cNvSpPr>
              <p:nvPr/>
            </p:nvSpPr>
            <p:spPr bwMode="auto">
              <a:xfrm>
                <a:off x="2682" y="3627"/>
                <a:ext cx="110" cy="50"/>
              </a:xfrm>
              <a:custGeom>
                <a:avLst/>
                <a:gdLst>
                  <a:gd name="T0" fmla="*/ 11 w 220"/>
                  <a:gd name="T1" fmla="*/ 99 h 99"/>
                  <a:gd name="T2" fmla="*/ 20 w 220"/>
                  <a:gd name="T3" fmla="*/ 81 h 99"/>
                  <a:gd name="T4" fmla="*/ 30 w 220"/>
                  <a:gd name="T5" fmla="*/ 64 h 99"/>
                  <a:gd name="T6" fmla="*/ 39 w 220"/>
                  <a:gd name="T7" fmla="*/ 49 h 99"/>
                  <a:gd name="T8" fmla="*/ 49 w 220"/>
                  <a:gd name="T9" fmla="*/ 35 h 99"/>
                  <a:gd name="T10" fmla="*/ 61 w 220"/>
                  <a:gd name="T11" fmla="*/ 24 h 99"/>
                  <a:gd name="T12" fmla="*/ 76 w 220"/>
                  <a:gd name="T13" fmla="*/ 16 h 99"/>
                  <a:gd name="T14" fmla="*/ 94 w 220"/>
                  <a:gd name="T15" fmla="*/ 11 h 99"/>
                  <a:gd name="T16" fmla="*/ 117 w 220"/>
                  <a:gd name="T17" fmla="*/ 7 h 99"/>
                  <a:gd name="T18" fmla="*/ 135 w 220"/>
                  <a:gd name="T19" fmla="*/ 13 h 99"/>
                  <a:gd name="T20" fmla="*/ 150 w 220"/>
                  <a:gd name="T21" fmla="*/ 19 h 99"/>
                  <a:gd name="T22" fmla="*/ 162 w 220"/>
                  <a:gd name="T23" fmla="*/ 26 h 99"/>
                  <a:gd name="T24" fmla="*/ 174 w 220"/>
                  <a:gd name="T25" fmla="*/ 34 h 99"/>
                  <a:gd name="T26" fmla="*/ 184 w 220"/>
                  <a:gd name="T27" fmla="*/ 42 h 99"/>
                  <a:gd name="T28" fmla="*/ 193 w 220"/>
                  <a:gd name="T29" fmla="*/ 51 h 99"/>
                  <a:gd name="T30" fmla="*/ 204 w 220"/>
                  <a:gd name="T31" fmla="*/ 60 h 99"/>
                  <a:gd name="T32" fmla="*/ 214 w 220"/>
                  <a:gd name="T33" fmla="*/ 72 h 99"/>
                  <a:gd name="T34" fmla="*/ 215 w 220"/>
                  <a:gd name="T35" fmla="*/ 72 h 99"/>
                  <a:gd name="T36" fmla="*/ 218 w 220"/>
                  <a:gd name="T37" fmla="*/ 71 h 99"/>
                  <a:gd name="T38" fmla="*/ 219 w 220"/>
                  <a:gd name="T39" fmla="*/ 69 h 99"/>
                  <a:gd name="T40" fmla="*/ 220 w 220"/>
                  <a:gd name="T41" fmla="*/ 68 h 99"/>
                  <a:gd name="T42" fmla="*/ 208 w 220"/>
                  <a:gd name="T43" fmla="*/ 57 h 99"/>
                  <a:gd name="T44" fmla="*/ 198 w 220"/>
                  <a:gd name="T45" fmla="*/ 48 h 99"/>
                  <a:gd name="T46" fmla="*/ 190 w 220"/>
                  <a:gd name="T47" fmla="*/ 38 h 99"/>
                  <a:gd name="T48" fmla="*/ 181 w 220"/>
                  <a:gd name="T49" fmla="*/ 30 h 99"/>
                  <a:gd name="T50" fmla="*/ 171 w 220"/>
                  <a:gd name="T51" fmla="*/ 23 h 99"/>
                  <a:gd name="T52" fmla="*/ 160 w 220"/>
                  <a:gd name="T53" fmla="*/ 15 h 99"/>
                  <a:gd name="T54" fmla="*/ 145 w 220"/>
                  <a:gd name="T55" fmla="*/ 8 h 99"/>
                  <a:gd name="T56" fmla="*/ 128 w 220"/>
                  <a:gd name="T57" fmla="*/ 0 h 99"/>
                  <a:gd name="T58" fmla="*/ 98 w 220"/>
                  <a:gd name="T59" fmla="*/ 4 h 99"/>
                  <a:gd name="T60" fmla="*/ 77 w 220"/>
                  <a:gd name="T61" fmla="*/ 7 h 99"/>
                  <a:gd name="T62" fmla="*/ 61 w 220"/>
                  <a:gd name="T63" fmla="*/ 13 h 99"/>
                  <a:gd name="T64" fmla="*/ 48 w 220"/>
                  <a:gd name="T65" fmla="*/ 22 h 99"/>
                  <a:gd name="T66" fmla="*/ 39 w 220"/>
                  <a:gd name="T67" fmla="*/ 34 h 99"/>
                  <a:gd name="T68" fmla="*/ 29 w 220"/>
                  <a:gd name="T69" fmla="*/ 50 h 99"/>
                  <a:gd name="T70" fmla="*/ 16 w 220"/>
                  <a:gd name="T71" fmla="*/ 72 h 99"/>
                  <a:gd name="T72" fmla="*/ 0 w 220"/>
                  <a:gd name="T73" fmla="*/ 99 h 99"/>
                  <a:gd name="T74" fmla="*/ 2 w 220"/>
                  <a:gd name="T75" fmla="*/ 99 h 99"/>
                  <a:gd name="T76" fmla="*/ 5 w 220"/>
                  <a:gd name="T77" fmla="*/ 99 h 99"/>
                  <a:gd name="T78" fmla="*/ 8 w 220"/>
                  <a:gd name="T79" fmla="*/ 99 h 99"/>
                  <a:gd name="T80" fmla="*/ 11 w 220"/>
                  <a:gd name="T8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99">
                    <a:moveTo>
                      <a:pt x="11" y="99"/>
                    </a:moveTo>
                    <a:lnTo>
                      <a:pt x="20" y="81"/>
                    </a:lnTo>
                    <a:lnTo>
                      <a:pt x="30" y="64"/>
                    </a:lnTo>
                    <a:lnTo>
                      <a:pt x="39" y="49"/>
                    </a:lnTo>
                    <a:lnTo>
                      <a:pt x="49" y="35"/>
                    </a:lnTo>
                    <a:lnTo>
                      <a:pt x="61" y="24"/>
                    </a:lnTo>
                    <a:lnTo>
                      <a:pt x="76" y="16"/>
                    </a:lnTo>
                    <a:lnTo>
                      <a:pt x="94" y="11"/>
                    </a:lnTo>
                    <a:lnTo>
                      <a:pt x="117" y="7"/>
                    </a:lnTo>
                    <a:lnTo>
                      <a:pt x="135" y="13"/>
                    </a:lnTo>
                    <a:lnTo>
                      <a:pt x="150" y="19"/>
                    </a:lnTo>
                    <a:lnTo>
                      <a:pt x="162" y="26"/>
                    </a:lnTo>
                    <a:lnTo>
                      <a:pt x="174" y="34"/>
                    </a:lnTo>
                    <a:lnTo>
                      <a:pt x="184" y="42"/>
                    </a:lnTo>
                    <a:lnTo>
                      <a:pt x="193" y="51"/>
                    </a:lnTo>
                    <a:lnTo>
                      <a:pt x="204" y="60"/>
                    </a:lnTo>
                    <a:lnTo>
                      <a:pt x="214" y="72"/>
                    </a:lnTo>
                    <a:lnTo>
                      <a:pt x="215" y="72"/>
                    </a:lnTo>
                    <a:lnTo>
                      <a:pt x="218" y="71"/>
                    </a:lnTo>
                    <a:lnTo>
                      <a:pt x="219" y="69"/>
                    </a:lnTo>
                    <a:lnTo>
                      <a:pt x="220" y="68"/>
                    </a:lnTo>
                    <a:lnTo>
                      <a:pt x="208" y="57"/>
                    </a:lnTo>
                    <a:lnTo>
                      <a:pt x="198" y="48"/>
                    </a:lnTo>
                    <a:lnTo>
                      <a:pt x="190" y="38"/>
                    </a:lnTo>
                    <a:lnTo>
                      <a:pt x="181" y="30"/>
                    </a:lnTo>
                    <a:lnTo>
                      <a:pt x="171" y="23"/>
                    </a:lnTo>
                    <a:lnTo>
                      <a:pt x="160" y="15"/>
                    </a:lnTo>
                    <a:lnTo>
                      <a:pt x="145" y="8"/>
                    </a:lnTo>
                    <a:lnTo>
                      <a:pt x="128" y="0"/>
                    </a:lnTo>
                    <a:lnTo>
                      <a:pt x="98" y="4"/>
                    </a:lnTo>
                    <a:lnTo>
                      <a:pt x="77" y="7"/>
                    </a:lnTo>
                    <a:lnTo>
                      <a:pt x="61" y="13"/>
                    </a:lnTo>
                    <a:lnTo>
                      <a:pt x="48" y="22"/>
                    </a:lnTo>
                    <a:lnTo>
                      <a:pt x="39" y="34"/>
                    </a:lnTo>
                    <a:lnTo>
                      <a:pt x="29" y="50"/>
                    </a:lnTo>
                    <a:lnTo>
                      <a:pt x="16" y="72"/>
                    </a:lnTo>
                    <a:lnTo>
                      <a:pt x="0" y="99"/>
                    </a:lnTo>
                    <a:lnTo>
                      <a:pt x="2" y="99"/>
                    </a:lnTo>
                    <a:lnTo>
                      <a:pt x="5" y="99"/>
                    </a:lnTo>
                    <a:lnTo>
                      <a:pt x="8" y="99"/>
                    </a:lnTo>
                    <a:lnTo>
                      <a:pt x="11" y="99"/>
                    </a:lnTo>
                    <a:close/>
                  </a:path>
                </a:pathLst>
              </a:custGeom>
              <a:solidFill>
                <a:srgbClr val="F2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5" name="Freeform 111"/>
              <p:cNvSpPr>
                <a:spLocks/>
              </p:cNvSpPr>
              <p:nvPr/>
            </p:nvSpPr>
            <p:spPr bwMode="auto">
              <a:xfrm>
                <a:off x="2683" y="3628"/>
                <a:ext cx="109" cy="49"/>
              </a:xfrm>
              <a:custGeom>
                <a:avLst/>
                <a:gdLst>
                  <a:gd name="T0" fmla="*/ 9 w 218"/>
                  <a:gd name="T1" fmla="*/ 97 h 98"/>
                  <a:gd name="T2" fmla="*/ 19 w 218"/>
                  <a:gd name="T3" fmla="*/ 79 h 98"/>
                  <a:gd name="T4" fmla="*/ 29 w 218"/>
                  <a:gd name="T5" fmla="*/ 62 h 98"/>
                  <a:gd name="T6" fmla="*/ 38 w 218"/>
                  <a:gd name="T7" fmla="*/ 47 h 98"/>
                  <a:gd name="T8" fmla="*/ 47 w 218"/>
                  <a:gd name="T9" fmla="*/ 34 h 98"/>
                  <a:gd name="T10" fmla="*/ 60 w 218"/>
                  <a:gd name="T11" fmla="*/ 22 h 98"/>
                  <a:gd name="T12" fmla="*/ 75 w 218"/>
                  <a:gd name="T13" fmla="*/ 14 h 98"/>
                  <a:gd name="T14" fmla="*/ 93 w 218"/>
                  <a:gd name="T15" fmla="*/ 8 h 98"/>
                  <a:gd name="T16" fmla="*/ 116 w 218"/>
                  <a:gd name="T17" fmla="*/ 5 h 98"/>
                  <a:gd name="T18" fmla="*/ 134 w 218"/>
                  <a:gd name="T19" fmla="*/ 11 h 98"/>
                  <a:gd name="T20" fmla="*/ 149 w 218"/>
                  <a:gd name="T21" fmla="*/ 17 h 98"/>
                  <a:gd name="T22" fmla="*/ 161 w 218"/>
                  <a:gd name="T23" fmla="*/ 23 h 98"/>
                  <a:gd name="T24" fmla="*/ 173 w 218"/>
                  <a:gd name="T25" fmla="*/ 30 h 98"/>
                  <a:gd name="T26" fmla="*/ 183 w 218"/>
                  <a:gd name="T27" fmla="*/ 38 h 98"/>
                  <a:gd name="T28" fmla="*/ 193 w 218"/>
                  <a:gd name="T29" fmla="*/ 48 h 98"/>
                  <a:gd name="T30" fmla="*/ 203 w 218"/>
                  <a:gd name="T31" fmla="*/ 58 h 98"/>
                  <a:gd name="T32" fmla="*/ 213 w 218"/>
                  <a:gd name="T33" fmla="*/ 70 h 98"/>
                  <a:gd name="T34" fmla="*/ 218 w 218"/>
                  <a:gd name="T35" fmla="*/ 67 h 98"/>
                  <a:gd name="T36" fmla="*/ 206 w 218"/>
                  <a:gd name="T37" fmla="*/ 57 h 98"/>
                  <a:gd name="T38" fmla="*/ 197 w 218"/>
                  <a:gd name="T39" fmla="*/ 48 h 98"/>
                  <a:gd name="T40" fmla="*/ 188 w 218"/>
                  <a:gd name="T41" fmla="*/ 38 h 98"/>
                  <a:gd name="T42" fmla="*/ 180 w 218"/>
                  <a:gd name="T43" fmla="*/ 32 h 98"/>
                  <a:gd name="T44" fmla="*/ 170 w 218"/>
                  <a:gd name="T45" fmla="*/ 23 h 98"/>
                  <a:gd name="T46" fmla="*/ 159 w 218"/>
                  <a:gd name="T47" fmla="*/ 17 h 98"/>
                  <a:gd name="T48" fmla="*/ 145 w 218"/>
                  <a:gd name="T49" fmla="*/ 8 h 98"/>
                  <a:gd name="T50" fmla="*/ 127 w 218"/>
                  <a:gd name="T51" fmla="*/ 0 h 98"/>
                  <a:gd name="T52" fmla="*/ 98 w 218"/>
                  <a:gd name="T53" fmla="*/ 4 h 98"/>
                  <a:gd name="T54" fmla="*/ 77 w 218"/>
                  <a:gd name="T55" fmla="*/ 7 h 98"/>
                  <a:gd name="T56" fmla="*/ 61 w 218"/>
                  <a:gd name="T57" fmla="*/ 14 h 98"/>
                  <a:gd name="T58" fmla="*/ 49 w 218"/>
                  <a:gd name="T59" fmla="*/ 22 h 98"/>
                  <a:gd name="T60" fmla="*/ 39 w 218"/>
                  <a:gd name="T61" fmla="*/ 34 h 98"/>
                  <a:gd name="T62" fmla="*/ 29 w 218"/>
                  <a:gd name="T63" fmla="*/ 50 h 98"/>
                  <a:gd name="T64" fmla="*/ 16 w 218"/>
                  <a:gd name="T65" fmla="*/ 72 h 98"/>
                  <a:gd name="T66" fmla="*/ 0 w 218"/>
                  <a:gd name="T67" fmla="*/ 98 h 98"/>
                  <a:gd name="T68" fmla="*/ 9 w 218"/>
                  <a:gd name="T69" fmla="*/ 9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98">
                    <a:moveTo>
                      <a:pt x="9" y="97"/>
                    </a:moveTo>
                    <a:lnTo>
                      <a:pt x="19" y="79"/>
                    </a:lnTo>
                    <a:lnTo>
                      <a:pt x="29" y="62"/>
                    </a:lnTo>
                    <a:lnTo>
                      <a:pt x="38" y="47"/>
                    </a:lnTo>
                    <a:lnTo>
                      <a:pt x="47" y="34"/>
                    </a:lnTo>
                    <a:lnTo>
                      <a:pt x="60" y="22"/>
                    </a:lnTo>
                    <a:lnTo>
                      <a:pt x="75" y="14"/>
                    </a:lnTo>
                    <a:lnTo>
                      <a:pt x="93" y="8"/>
                    </a:lnTo>
                    <a:lnTo>
                      <a:pt x="116" y="5"/>
                    </a:lnTo>
                    <a:lnTo>
                      <a:pt x="134" y="11"/>
                    </a:lnTo>
                    <a:lnTo>
                      <a:pt x="149" y="17"/>
                    </a:lnTo>
                    <a:lnTo>
                      <a:pt x="161" y="23"/>
                    </a:lnTo>
                    <a:lnTo>
                      <a:pt x="173" y="30"/>
                    </a:lnTo>
                    <a:lnTo>
                      <a:pt x="183" y="38"/>
                    </a:lnTo>
                    <a:lnTo>
                      <a:pt x="193" y="48"/>
                    </a:lnTo>
                    <a:lnTo>
                      <a:pt x="203" y="58"/>
                    </a:lnTo>
                    <a:lnTo>
                      <a:pt x="213" y="70"/>
                    </a:lnTo>
                    <a:lnTo>
                      <a:pt x="218" y="67"/>
                    </a:lnTo>
                    <a:lnTo>
                      <a:pt x="206" y="57"/>
                    </a:lnTo>
                    <a:lnTo>
                      <a:pt x="197" y="48"/>
                    </a:lnTo>
                    <a:lnTo>
                      <a:pt x="188" y="38"/>
                    </a:lnTo>
                    <a:lnTo>
                      <a:pt x="180" y="32"/>
                    </a:lnTo>
                    <a:lnTo>
                      <a:pt x="170" y="23"/>
                    </a:lnTo>
                    <a:lnTo>
                      <a:pt x="159" y="17"/>
                    </a:lnTo>
                    <a:lnTo>
                      <a:pt x="145" y="8"/>
                    </a:lnTo>
                    <a:lnTo>
                      <a:pt x="127" y="0"/>
                    </a:lnTo>
                    <a:lnTo>
                      <a:pt x="98" y="4"/>
                    </a:lnTo>
                    <a:lnTo>
                      <a:pt x="77" y="7"/>
                    </a:lnTo>
                    <a:lnTo>
                      <a:pt x="61" y="14"/>
                    </a:lnTo>
                    <a:lnTo>
                      <a:pt x="49" y="22"/>
                    </a:lnTo>
                    <a:lnTo>
                      <a:pt x="39" y="34"/>
                    </a:lnTo>
                    <a:lnTo>
                      <a:pt x="29" y="50"/>
                    </a:lnTo>
                    <a:lnTo>
                      <a:pt x="16" y="72"/>
                    </a:lnTo>
                    <a:lnTo>
                      <a:pt x="0" y="98"/>
                    </a:lnTo>
                    <a:lnTo>
                      <a:pt x="9" y="97"/>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6" name="Freeform 112"/>
              <p:cNvSpPr>
                <a:spLocks/>
              </p:cNvSpPr>
              <p:nvPr/>
            </p:nvSpPr>
            <p:spPr bwMode="auto">
              <a:xfrm>
                <a:off x="2674" y="3673"/>
                <a:ext cx="126" cy="60"/>
              </a:xfrm>
              <a:custGeom>
                <a:avLst/>
                <a:gdLst>
                  <a:gd name="T0" fmla="*/ 30 w 252"/>
                  <a:gd name="T1" fmla="*/ 119 h 121"/>
                  <a:gd name="T2" fmla="*/ 40 w 252"/>
                  <a:gd name="T3" fmla="*/ 99 h 121"/>
                  <a:gd name="T4" fmla="*/ 48 w 252"/>
                  <a:gd name="T5" fmla="*/ 82 h 121"/>
                  <a:gd name="T6" fmla="*/ 56 w 252"/>
                  <a:gd name="T7" fmla="*/ 66 h 121"/>
                  <a:gd name="T8" fmla="*/ 66 w 252"/>
                  <a:gd name="T9" fmla="*/ 53 h 121"/>
                  <a:gd name="T10" fmla="*/ 78 w 252"/>
                  <a:gd name="T11" fmla="*/ 43 h 121"/>
                  <a:gd name="T12" fmla="*/ 92 w 252"/>
                  <a:gd name="T13" fmla="*/ 35 h 121"/>
                  <a:gd name="T14" fmla="*/ 110 w 252"/>
                  <a:gd name="T15" fmla="*/ 29 h 121"/>
                  <a:gd name="T16" fmla="*/ 134 w 252"/>
                  <a:gd name="T17" fmla="*/ 26 h 121"/>
                  <a:gd name="T18" fmla="*/ 149 w 252"/>
                  <a:gd name="T19" fmla="*/ 33 h 121"/>
                  <a:gd name="T20" fmla="*/ 163 w 252"/>
                  <a:gd name="T21" fmla="*/ 41 h 121"/>
                  <a:gd name="T22" fmla="*/ 175 w 252"/>
                  <a:gd name="T23" fmla="*/ 49 h 121"/>
                  <a:gd name="T24" fmla="*/ 185 w 252"/>
                  <a:gd name="T25" fmla="*/ 57 h 121"/>
                  <a:gd name="T26" fmla="*/ 195 w 252"/>
                  <a:gd name="T27" fmla="*/ 66 h 121"/>
                  <a:gd name="T28" fmla="*/ 206 w 252"/>
                  <a:gd name="T29" fmla="*/ 75 h 121"/>
                  <a:gd name="T30" fmla="*/ 216 w 252"/>
                  <a:gd name="T31" fmla="*/ 86 h 121"/>
                  <a:gd name="T32" fmla="*/ 228 w 252"/>
                  <a:gd name="T33" fmla="*/ 97 h 121"/>
                  <a:gd name="T34" fmla="*/ 236 w 252"/>
                  <a:gd name="T35" fmla="*/ 97 h 121"/>
                  <a:gd name="T36" fmla="*/ 243 w 252"/>
                  <a:gd name="T37" fmla="*/ 95 h 121"/>
                  <a:gd name="T38" fmla="*/ 248 w 252"/>
                  <a:gd name="T39" fmla="*/ 90 h 121"/>
                  <a:gd name="T40" fmla="*/ 252 w 252"/>
                  <a:gd name="T41" fmla="*/ 83 h 121"/>
                  <a:gd name="T42" fmla="*/ 238 w 252"/>
                  <a:gd name="T43" fmla="*/ 67 h 121"/>
                  <a:gd name="T44" fmla="*/ 227 w 252"/>
                  <a:gd name="T45" fmla="*/ 53 h 121"/>
                  <a:gd name="T46" fmla="*/ 214 w 252"/>
                  <a:gd name="T47" fmla="*/ 42 h 121"/>
                  <a:gd name="T48" fmla="*/ 202 w 252"/>
                  <a:gd name="T49" fmla="*/ 30 h 121"/>
                  <a:gd name="T50" fmla="*/ 190 w 252"/>
                  <a:gd name="T51" fmla="*/ 21 h 121"/>
                  <a:gd name="T52" fmla="*/ 175 w 252"/>
                  <a:gd name="T53" fmla="*/ 13 h 121"/>
                  <a:gd name="T54" fmla="*/ 160 w 252"/>
                  <a:gd name="T55" fmla="*/ 6 h 121"/>
                  <a:gd name="T56" fmla="*/ 142 w 252"/>
                  <a:gd name="T57" fmla="*/ 0 h 121"/>
                  <a:gd name="T58" fmla="*/ 109 w 252"/>
                  <a:gd name="T59" fmla="*/ 3 h 121"/>
                  <a:gd name="T60" fmla="*/ 85 w 252"/>
                  <a:gd name="T61" fmla="*/ 6 h 121"/>
                  <a:gd name="T62" fmla="*/ 65 w 252"/>
                  <a:gd name="T63" fmla="*/ 14 h 121"/>
                  <a:gd name="T64" fmla="*/ 51 w 252"/>
                  <a:gd name="T65" fmla="*/ 25 h 121"/>
                  <a:gd name="T66" fmla="*/ 39 w 252"/>
                  <a:gd name="T67" fmla="*/ 40 h 121"/>
                  <a:gd name="T68" fmla="*/ 27 w 252"/>
                  <a:gd name="T69" fmla="*/ 58 h 121"/>
                  <a:gd name="T70" fmla="*/ 16 w 252"/>
                  <a:gd name="T71" fmla="*/ 82 h 121"/>
                  <a:gd name="T72" fmla="*/ 0 w 252"/>
                  <a:gd name="T73" fmla="*/ 111 h 121"/>
                  <a:gd name="T74" fmla="*/ 4 w 252"/>
                  <a:gd name="T75" fmla="*/ 116 h 121"/>
                  <a:gd name="T76" fmla="*/ 11 w 252"/>
                  <a:gd name="T77" fmla="*/ 120 h 121"/>
                  <a:gd name="T78" fmla="*/ 19 w 252"/>
                  <a:gd name="T79" fmla="*/ 121 h 121"/>
                  <a:gd name="T80" fmla="*/ 30 w 252"/>
                  <a:gd name="T81"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2" h="121">
                    <a:moveTo>
                      <a:pt x="30" y="119"/>
                    </a:moveTo>
                    <a:lnTo>
                      <a:pt x="40" y="99"/>
                    </a:lnTo>
                    <a:lnTo>
                      <a:pt x="48" y="82"/>
                    </a:lnTo>
                    <a:lnTo>
                      <a:pt x="56" y="66"/>
                    </a:lnTo>
                    <a:lnTo>
                      <a:pt x="66" y="53"/>
                    </a:lnTo>
                    <a:lnTo>
                      <a:pt x="78" y="43"/>
                    </a:lnTo>
                    <a:lnTo>
                      <a:pt x="92" y="35"/>
                    </a:lnTo>
                    <a:lnTo>
                      <a:pt x="110" y="29"/>
                    </a:lnTo>
                    <a:lnTo>
                      <a:pt x="134" y="26"/>
                    </a:lnTo>
                    <a:lnTo>
                      <a:pt x="149" y="33"/>
                    </a:lnTo>
                    <a:lnTo>
                      <a:pt x="163" y="41"/>
                    </a:lnTo>
                    <a:lnTo>
                      <a:pt x="175" y="49"/>
                    </a:lnTo>
                    <a:lnTo>
                      <a:pt x="185" y="57"/>
                    </a:lnTo>
                    <a:lnTo>
                      <a:pt x="195" y="66"/>
                    </a:lnTo>
                    <a:lnTo>
                      <a:pt x="206" y="75"/>
                    </a:lnTo>
                    <a:lnTo>
                      <a:pt x="216" y="86"/>
                    </a:lnTo>
                    <a:lnTo>
                      <a:pt x="228" y="97"/>
                    </a:lnTo>
                    <a:lnTo>
                      <a:pt x="236" y="97"/>
                    </a:lnTo>
                    <a:lnTo>
                      <a:pt x="243" y="95"/>
                    </a:lnTo>
                    <a:lnTo>
                      <a:pt x="248" y="90"/>
                    </a:lnTo>
                    <a:lnTo>
                      <a:pt x="252" y="83"/>
                    </a:lnTo>
                    <a:lnTo>
                      <a:pt x="238" y="67"/>
                    </a:lnTo>
                    <a:lnTo>
                      <a:pt x="227" y="53"/>
                    </a:lnTo>
                    <a:lnTo>
                      <a:pt x="214" y="42"/>
                    </a:lnTo>
                    <a:lnTo>
                      <a:pt x="202" y="30"/>
                    </a:lnTo>
                    <a:lnTo>
                      <a:pt x="190" y="21"/>
                    </a:lnTo>
                    <a:lnTo>
                      <a:pt x="175" y="13"/>
                    </a:lnTo>
                    <a:lnTo>
                      <a:pt x="160" y="6"/>
                    </a:lnTo>
                    <a:lnTo>
                      <a:pt x="142" y="0"/>
                    </a:lnTo>
                    <a:lnTo>
                      <a:pt x="109" y="3"/>
                    </a:lnTo>
                    <a:lnTo>
                      <a:pt x="85" y="6"/>
                    </a:lnTo>
                    <a:lnTo>
                      <a:pt x="65" y="14"/>
                    </a:lnTo>
                    <a:lnTo>
                      <a:pt x="51" y="25"/>
                    </a:lnTo>
                    <a:lnTo>
                      <a:pt x="39" y="40"/>
                    </a:lnTo>
                    <a:lnTo>
                      <a:pt x="27" y="58"/>
                    </a:lnTo>
                    <a:lnTo>
                      <a:pt x="16" y="82"/>
                    </a:lnTo>
                    <a:lnTo>
                      <a:pt x="0" y="111"/>
                    </a:lnTo>
                    <a:lnTo>
                      <a:pt x="4" y="116"/>
                    </a:lnTo>
                    <a:lnTo>
                      <a:pt x="11" y="120"/>
                    </a:lnTo>
                    <a:lnTo>
                      <a:pt x="19" y="121"/>
                    </a:lnTo>
                    <a:lnTo>
                      <a:pt x="30" y="119"/>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7" name="Freeform 113"/>
              <p:cNvSpPr>
                <a:spLocks/>
              </p:cNvSpPr>
              <p:nvPr/>
            </p:nvSpPr>
            <p:spPr bwMode="auto">
              <a:xfrm>
                <a:off x="2675" y="3673"/>
                <a:ext cx="124" cy="60"/>
              </a:xfrm>
              <a:custGeom>
                <a:avLst/>
                <a:gdLst>
                  <a:gd name="T0" fmla="*/ 27 w 249"/>
                  <a:gd name="T1" fmla="*/ 117 h 119"/>
                  <a:gd name="T2" fmla="*/ 38 w 249"/>
                  <a:gd name="T3" fmla="*/ 97 h 119"/>
                  <a:gd name="T4" fmla="*/ 46 w 249"/>
                  <a:gd name="T5" fmla="*/ 80 h 119"/>
                  <a:gd name="T6" fmla="*/ 55 w 249"/>
                  <a:gd name="T7" fmla="*/ 65 h 119"/>
                  <a:gd name="T8" fmla="*/ 64 w 249"/>
                  <a:gd name="T9" fmla="*/ 51 h 119"/>
                  <a:gd name="T10" fmla="*/ 76 w 249"/>
                  <a:gd name="T11" fmla="*/ 41 h 119"/>
                  <a:gd name="T12" fmla="*/ 91 w 249"/>
                  <a:gd name="T13" fmla="*/ 33 h 119"/>
                  <a:gd name="T14" fmla="*/ 109 w 249"/>
                  <a:gd name="T15" fmla="*/ 27 h 119"/>
                  <a:gd name="T16" fmla="*/ 133 w 249"/>
                  <a:gd name="T17" fmla="*/ 24 h 119"/>
                  <a:gd name="T18" fmla="*/ 150 w 249"/>
                  <a:gd name="T19" fmla="*/ 30 h 119"/>
                  <a:gd name="T20" fmla="*/ 162 w 249"/>
                  <a:gd name="T21" fmla="*/ 37 h 119"/>
                  <a:gd name="T22" fmla="*/ 175 w 249"/>
                  <a:gd name="T23" fmla="*/ 45 h 119"/>
                  <a:gd name="T24" fmla="*/ 185 w 249"/>
                  <a:gd name="T25" fmla="*/ 54 h 119"/>
                  <a:gd name="T26" fmla="*/ 196 w 249"/>
                  <a:gd name="T27" fmla="*/ 63 h 119"/>
                  <a:gd name="T28" fmla="*/ 206 w 249"/>
                  <a:gd name="T29" fmla="*/ 72 h 119"/>
                  <a:gd name="T30" fmla="*/ 216 w 249"/>
                  <a:gd name="T31" fmla="*/ 82 h 119"/>
                  <a:gd name="T32" fmla="*/ 228 w 249"/>
                  <a:gd name="T33" fmla="*/ 94 h 119"/>
                  <a:gd name="T34" fmla="*/ 235 w 249"/>
                  <a:gd name="T35" fmla="*/ 94 h 119"/>
                  <a:gd name="T36" fmla="*/ 241 w 249"/>
                  <a:gd name="T37" fmla="*/ 93 h 119"/>
                  <a:gd name="T38" fmla="*/ 245 w 249"/>
                  <a:gd name="T39" fmla="*/ 88 h 119"/>
                  <a:gd name="T40" fmla="*/ 249 w 249"/>
                  <a:gd name="T41" fmla="*/ 82 h 119"/>
                  <a:gd name="T42" fmla="*/ 236 w 249"/>
                  <a:gd name="T43" fmla="*/ 67 h 119"/>
                  <a:gd name="T44" fmla="*/ 223 w 249"/>
                  <a:gd name="T45" fmla="*/ 54 h 119"/>
                  <a:gd name="T46" fmla="*/ 212 w 249"/>
                  <a:gd name="T47" fmla="*/ 42 h 119"/>
                  <a:gd name="T48" fmla="*/ 200 w 249"/>
                  <a:gd name="T49" fmla="*/ 30 h 119"/>
                  <a:gd name="T50" fmla="*/ 188 w 249"/>
                  <a:gd name="T51" fmla="*/ 22 h 119"/>
                  <a:gd name="T52" fmla="*/ 174 w 249"/>
                  <a:gd name="T53" fmla="*/ 14 h 119"/>
                  <a:gd name="T54" fmla="*/ 159 w 249"/>
                  <a:gd name="T55" fmla="*/ 7 h 119"/>
                  <a:gd name="T56" fmla="*/ 141 w 249"/>
                  <a:gd name="T57" fmla="*/ 0 h 119"/>
                  <a:gd name="T58" fmla="*/ 109 w 249"/>
                  <a:gd name="T59" fmla="*/ 3 h 119"/>
                  <a:gd name="T60" fmla="*/ 84 w 249"/>
                  <a:gd name="T61" fmla="*/ 7 h 119"/>
                  <a:gd name="T62" fmla="*/ 65 w 249"/>
                  <a:gd name="T63" fmla="*/ 14 h 119"/>
                  <a:gd name="T64" fmla="*/ 52 w 249"/>
                  <a:gd name="T65" fmla="*/ 25 h 119"/>
                  <a:gd name="T66" fmla="*/ 39 w 249"/>
                  <a:gd name="T67" fmla="*/ 40 h 119"/>
                  <a:gd name="T68" fmla="*/ 27 w 249"/>
                  <a:gd name="T69" fmla="*/ 58 h 119"/>
                  <a:gd name="T70" fmla="*/ 16 w 249"/>
                  <a:gd name="T71" fmla="*/ 81 h 119"/>
                  <a:gd name="T72" fmla="*/ 0 w 249"/>
                  <a:gd name="T73" fmla="*/ 110 h 119"/>
                  <a:gd name="T74" fmla="*/ 4 w 249"/>
                  <a:gd name="T75" fmla="*/ 115 h 119"/>
                  <a:gd name="T76" fmla="*/ 10 w 249"/>
                  <a:gd name="T77" fmla="*/ 118 h 119"/>
                  <a:gd name="T78" fmla="*/ 18 w 249"/>
                  <a:gd name="T79" fmla="*/ 119 h 119"/>
                  <a:gd name="T80" fmla="*/ 27 w 249"/>
                  <a:gd name="T81" fmla="*/ 11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119">
                    <a:moveTo>
                      <a:pt x="27" y="117"/>
                    </a:moveTo>
                    <a:lnTo>
                      <a:pt x="38" y="97"/>
                    </a:lnTo>
                    <a:lnTo>
                      <a:pt x="46" y="80"/>
                    </a:lnTo>
                    <a:lnTo>
                      <a:pt x="55" y="65"/>
                    </a:lnTo>
                    <a:lnTo>
                      <a:pt x="64" y="51"/>
                    </a:lnTo>
                    <a:lnTo>
                      <a:pt x="76" y="41"/>
                    </a:lnTo>
                    <a:lnTo>
                      <a:pt x="91" y="33"/>
                    </a:lnTo>
                    <a:lnTo>
                      <a:pt x="109" y="27"/>
                    </a:lnTo>
                    <a:lnTo>
                      <a:pt x="133" y="24"/>
                    </a:lnTo>
                    <a:lnTo>
                      <a:pt x="150" y="30"/>
                    </a:lnTo>
                    <a:lnTo>
                      <a:pt x="162" y="37"/>
                    </a:lnTo>
                    <a:lnTo>
                      <a:pt x="175" y="45"/>
                    </a:lnTo>
                    <a:lnTo>
                      <a:pt x="185" y="54"/>
                    </a:lnTo>
                    <a:lnTo>
                      <a:pt x="196" y="63"/>
                    </a:lnTo>
                    <a:lnTo>
                      <a:pt x="206" y="72"/>
                    </a:lnTo>
                    <a:lnTo>
                      <a:pt x="216" y="82"/>
                    </a:lnTo>
                    <a:lnTo>
                      <a:pt x="228" y="94"/>
                    </a:lnTo>
                    <a:lnTo>
                      <a:pt x="235" y="94"/>
                    </a:lnTo>
                    <a:lnTo>
                      <a:pt x="241" y="93"/>
                    </a:lnTo>
                    <a:lnTo>
                      <a:pt x="245" y="88"/>
                    </a:lnTo>
                    <a:lnTo>
                      <a:pt x="249" y="82"/>
                    </a:lnTo>
                    <a:lnTo>
                      <a:pt x="236" y="67"/>
                    </a:lnTo>
                    <a:lnTo>
                      <a:pt x="223" y="54"/>
                    </a:lnTo>
                    <a:lnTo>
                      <a:pt x="212" y="42"/>
                    </a:lnTo>
                    <a:lnTo>
                      <a:pt x="200" y="30"/>
                    </a:lnTo>
                    <a:lnTo>
                      <a:pt x="188" y="22"/>
                    </a:lnTo>
                    <a:lnTo>
                      <a:pt x="174" y="14"/>
                    </a:lnTo>
                    <a:lnTo>
                      <a:pt x="159" y="7"/>
                    </a:lnTo>
                    <a:lnTo>
                      <a:pt x="141" y="0"/>
                    </a:lnTo>
                    <a:lnTo>
                      <a:pt x="109" y="3"/>
                    </a:lnTo>
                    <a:lnTo>
                      <a:pt x="84" y="7"/>
                    </a:lnTo>
                    <a:lnTo>
                      <a:pt x="65" y="14"/>
                    </a:lnTo>
                    <a:lnTo>
                      <a:pt x="52" y="25"/>
                    </a:lnTo>
                    <a:lnTo>
                      <a:pt x="39" y="40"/>
                    </a:lnTo>
                    <a:lnTo>
                      <a:pt x="27" y="58"/>
                    </a:lnTo>
                    <a:lnTo>
                      <a:pt x="16" y="81"/>
                    </a:lnTo>
                    <a:lnTo>
                      <a:pt x="0" y="110"/>
                    </a:lnTo>
                    <a:lnTo>
                      <a:pt x="4" y="115"/>
                    </a:lnTo>
                    <a:lnTo>
                      <a:pt x="10" y="118"/>
                    </a:lnTo>
                    <a:lnTo>
                      <a:pt x="18" y="119"/>
                    </a:lnTo>
                    <a:lnTo>
                      <a:pt x="27" y="117"/>
                    </a:lnTo>
                    <a:close/>
                  </a:path>
                </a:pathLst>
              </a:custGeom>
              <a:solidFill>
                <a:srgbClr val="995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8" name="Freeform 114"/>
              <p:cNvSpPr>
                <a:spLocks/>
              </p:cNvSpPr>
              <p:nvPr/>
            </p:nvSpPr>
            <p:spPr bwMode="auto">
              <a:xfrm>
                <a:off x="2675" y="3674"/>
                <a:ext cx="124" cy="58"/>
              </a:xfrm>
              <a:custGeom>
                <a:avLst/>
                <a:gdLst>
                  <a:gd name="T0" fmla="*/ 25 w 246"/>
                  <a:gd name="T1" fmla="*/ 115 h 116"/>
                  <a:gd name="T2" fmla="*/ 36 w 246"/>
                  <a:gd name="T3" fmla="*/ 95 h 116"/>
                  <a:gd name="T4" fmla="*/ 44 w 246"/>
                  <a:gd name="T5" fmla="*/ 77 h 116"/>
                  <a:gd name="T6" fmla="*/ 53 w 246"/>
                  <a:gd name="T7" fmla="*/ 62 h 116"/>
                  <a:gd name="T8" fmla="*/ 63 w 246"/>
                  <a:gd name="T9" fmla="*/ 48 h 116"/>
                  <a:gd name="T10" fmla="*/ 75 w 246"/>
                  <a:gd name="T11" fmla="*/ 38 h 116"/>
                  <a:gd name="T12" fmla="*/ 90 w 246"/>
                  <a:gd name="T13" fmla="*/ 30 h 116"/>
                  <a:gd name="T14" fmla="*/ 108 w 246"/>
                  <a:gd name="T15" fmla="*/ 24 h 116"/>
                  <a:gd name="T16" fmla="*/ 132 w 246"/>
                  <a:gd name="T17" fmla="*/ 20 h 116"/>
                  <a:gd name="T18" fmla="*/ 149 w 246"/>
                  <a:gd name="T19" fmla="*/ 27 h 116"/>
                  <a:gd name="T20" fmla="*/ 161 w 246"/>
                  <a:gd name="T21" fmla="*/ 34 h 116"/>
                  <a:gd name="T22" fmla="*/ 174 w 246"/>
                  <a:gd name="T23" fmla="*/ 42 h 116"/>
                  <a:gd name="T24" fmla="*/ 184 w 246"/>
                  <a:gd name="T25" fmla="*/ 50 h 116"/>
                  <a:gd name="T26" fmla="*/ 195 w 246"/>
                  <a:gd name="T27" fmla="*/ 60 h 116"/>
                  <a:gd name="T28" fmla="*/ 205 w 246"/>
                  <a:gd name="T29" fmla="*/ 69 h 116"/>
                  <a:gd name="T30" fmla="*/ 215 w 246"/>
                  <a:gd name="T31" fmla="*/ 79 h 116"/>
                  <a:gd name="T32" fmla="*/ 227 w 246"/>
                  <a:gd name="T33" fmla="*/ 91 h 116"/>
                  <a:gd name="T34" fmla="*/ 234 w 246"/>
                  <a:gd name="T35" fmla="*/ 91 h 116"/>
                  <a:gd name="T36" fmla="*/ 240 w 246"/>
                  <a:gd name="T37" fmla="*/ 88 h 116"/>
                  <a:gd name="T38" fmla="*/ 244 w 246"/>
                  <a:gd name="T39" fmla="*/ 85 h 116"/>
                  <a:gd name="T40" fmla="*/ 246 w 246"/>
                  <a:gd name="T41" fmla="*/ 80 h 116"/>
                  <a:gd name="T42" fmla="*/ 234 w 246"/>
                  <a:gd name="T43" fmla="*/ 65 h 116"/>
                  <a:gd name="T44" fmla="*/ 221 w 246"/>
                  <a:gd name="T45" fmla="*/ 53 h 116"/>
                  <a:gd name="T46" fmla="*/ 210 w 246"/>
                  <a:gd name="T47" fmla="*/ 41 h 116"/>
                  <a:gd name="T48" fmla="*/ 199 w 246"/>
                  <a:gd name="T49" fmla="*/ 31 h 116"/>
                  <a:gd name="T50" fmla="*/ 187 w 246"/>
                  <a:gd name="T51" fmla="*/ 22 h 116"/>
                  <a:gd name="T52" fmla="*/ 173 w 246"/>
                  <a:gd name="T53" fmla="*/ 13 h 116"/>
                  <a:gd name="T54" fmla="*/ 158 w 246"/>
                  <a:gd name="T55" fmla="*/ 7 h 116"/>
                  <a:gd name="T56" fmla="*/ 140 w 246"/>
                  <a:gd name="T57" fmla="*/ 0 h 116"/>
                  <a:gd name="T58" fmla="*/ 108 w 246"/>
                  <a:gd name="T59" fmla="*/ 2 h 116"/>
                  <a:gd name="T60" fmla="*/ 84 w 246"/>
                  <a:gd name="T61" fmla="*/ 7 h 116"/>
                  <a:gd name="T62" fmla="*/ 66 w 246"/>
                  <a:gd name="T63" fmla="*/ 13 h 116"/>
                  <a:gd name="T64" fmla="*/ 52 w 246"/>
                  <a:gd name="T65" fmla="*/ 24 h 116"/>
                  <a:gd name="T66" fmla="*/ 39 w 246"/>
                  <a:gd name="T67" fmla="*/ 38 h 116"/>
                  <a:gd name="T68" fmla="*/ 29 w 246"/>
                  <a:gd name="T69" fmla="*/ 56 h 116"/>
                  <a:gd name="T70" fmla="*/ 16 w 246"/>
                  <a:gd name="T71" fmla="*/ 80 h 116"/>
                  <a:gd name="T72" fmla="*/ 0 w 246"/>
                  <a:gd name="T73" fmla="*/ 109 h 116"/>
                  <a:gd name="T74" fmla="*/ 5 w 246"/>
                  <a:gd name="T75" fmla="*/ 113 h 116"/>
                  <a:gd name="T76" fmla="*/ 10 w 246"/>
                  <a:gd name="T77" fmla="*/ 115 h 116"/>
                  <a:gd name="T78" fmla="*/ 17 w 246"/>
                  <a:gd name="T79" fmla="*/ 116 h 116"/>
                  <a:gd name="T80" fmla="*/ 25 w 246"/>
                  <a:gd name="T81"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116">
                    <a:moveTo>
                      <a:pt x="25" y="115"/>
                    </a:moveTo>
                    <a:lnTo>
                      <a:pt x="36" y="95"/>
                    </a:lnTo>
                    <a:lnTo>
                      <a:pt x="44" y="77"/>
                    </a:lnTo>
                    <a:lnTo>
                      <a:pt x="53" y="62"/>
                    </a:lnTo>
                    <a:lnTo>
                      <a:pt x="63" y="48"/>
                    </a:lnTo>
                    <a:lnTo>
                      <a:pt x="75" y="38"/>
                    </a:lnTo>
                    <a:lnTo>
                      <a:pt x="90" y="30"/>
                    </a:lnTo>
                    <a:lnTo>
                      <a:pt x="108" y="24"/>
                    </a:lnTo>
                    <a:lnTo>
                      <a:pt x="132" y="20"/>
                    </a:lnTo>
                    <a:lnTo>
                      <a:pt x="149" y="27"/>
                    </a:lnTo>
                    <a:lnTo>
                      <a:pt x="161" y="34"/>
                    </a:lnTo>
                    <a:lnTo>
                      <a:pt x="174" y="42"/>
                    </a:lnTo>
                    <a:lnTo>
                      <a:pt x="184" y="50"/>
                    </a:lnTo>
                    <a:lnTo>
                      <a:pt x="195" y="60"/>
                    </a:lnTo>
                    <a:lnTo>
                      <a:pt x="205" y="69"/>
                    </a:lnTo>
                    <a:lnTo>
                      <a:pt x="215" y="79"/>
                    </a:lnTo>
                    <a:lnTo>
                      <a:pt x="227" y="91"/>
                    </a:lnTo>
                    <a:lnTo>
                      <a:pt x="234" y="91"/>
                    </a:lnTo>
                    <a:lnTo>
                      <a:pt x="240" y="88"/>
                    </a:lnTo>
                    <a:lnTo>
                      <a:pt x="244" y="85"/>
                    </a:lnTo>
                    <a:lnTo>
                      <a:pt x="246" y="80"/>
                    </a:lnTo>
                    <a:lnTo>
                      <a:pt x="234" y="65"/>
                    </a:lnTo>
                    <a:lnTo>
                      <a:pt x="221" y="53"/>
                    </a:lnTo>
                    <a:lnTo>
                      <a:pt x="210" y="41"/>
                    </a:lnTo>
                    <a:lnTo>
                      <a:pt x="199" y="31"/>
                    </a:lnTo>
                    <a:lnTo>
                      <a:pt x="187" y="22"/>
                    </a:lnTo>
                    <a:lnTo>
                      <a:pt x="173" y="13"/>
                    </a:lnTo>
                    <a:lnTo>
                      <a:pt x="158" y="7"/>
                    </a:lnTo>
                    <a:lnTo>
                      <a:pt x="140" y="0"/>
                    </a:lnTo>
                    <a:lnTo>
                      <a:pt x="108" y="2"/>
                    </a:lnTo>
                    <a:lnTo>
                      <a:pt x="84" y="7"/>
                    </a:lnTo>
                    <a:lnTo>
                      <a:pt x="66" y="13"/>
                    </a:lnTo>
                    <a:lnTo>
                      <a:pt x="52" y="24"/>
                    </a:lnTo>
                    <a:lnTo>
                      <a:pt x="39" y="38"/>
                    </a:lnTo>
                    <a:lnTo>
                      <a:pt x="29" y="56"/>
                    </a:lnTo>
                    <a:lnTo>
                      <a:pt x="16" y="80"/>
                    </a:lnTo>
                    <a:lnTo>
                      <a:pt x="0" y="109"/>
                    </a:lnTo>
                    <a:lnTo>
                      <a:pt x="5" y="113"/>
                    </a:lnTo>
                    <a:lnTo>
                      <a:pt x="10" y="115"/>
                    </a:lnTo>
                    <a:lnTo>
                      <a:pt x="17" y="116"/>
                    </a:lnTo>
                    <a:lnTo>
                      <a:pt x="25" y="115"/>
                    </a:lnTo>
                    <a:close/>
                  </a:path>
                </a:pathLst>
              </a:custGeom>
              <a:solidFill>
                <a:srgbClr val="A56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19" name="Freeform 115"/>
              <p:cNvSpPr>
                <a:spLocks/>
              </p:cNvSpPr>
              <p:nvPr/>
            </p:nvSpPr>
            <p:spPr bwMode="auto">
              <a:xfrm>
                <a:off x="2676" y="3674"/>
                <a:ext cx="122" cy="58"/>
              </a:xfrm>
              <a:custGeom>
                <a:avLst/>
                <a:gdLst>
                  <a:gd name="T0" fmla="*/ 23 w 244"/>
                  <a:gd name="T1" fmla="*/ 113 h 115"/>
                  <a:gd name="T2" fmla="*/ 33 w 244"/>
                  <a:gd name="T3" fmla="*/ 93 h 115"/>
                  <a:gd name="T4" fmla="*/ 43 w 244"/>
                  <a:gd name="T5" fmla="*/ 76 h 115"/>
                  <a:gd name="T6" fmla="*/ 52 w 244"/>
                  <a:gd name="T7" fmla="*/ 61 h 115"/>
                  <a:gd name="T8" fmla="*/ 61 w 244"/>
                  <a:gd name="T9" fmla="*/ 47 h 115"/>
                  <a:gd name="T10" fmla="*/ 73 w 244"/>
                  <a:gd name="T11" fmla="*/ 37 h 115"/>
                  <a:gd name="T12" fmla="*/ 88 w 244"/>
                  <a:gd name="T13" fmla="*/ 29 h 115"/>
                  <a:gd name="T14" fmla="*/ 106 w 244"/>
                  <a:gd name="T15" fmla="*/ 23 h 115"/>
                  <a:gd name="T16" fmla="*/ 130 w 244"/>
                  <a:gd name="T17" fmla="*/ 19 h 115"/>
                  <a:gd name="T18" fmla="*/ 146 w 244"/>
                  <a:gd name="T19" fmla="*/ 26 h 115"/>
                  <a:gd name="T20" fmla="*/ 161 w 244"/>
                  <a:gd name="T21" fmla="*/ 33 h 115"/>
                  <a:gd name="T22" fmla="*/ 173 w 244"/>
                  <a:gd name="T23" fmla="*/ 40 h 115"/>
                  <a:gd name="T24" fmla="*/ 184 w 244"/>
                  <a:gd name="T25" fmla="*/ 48 h 115"/>
                  <a:gd name="T26" fmla="*/ 195 w 244"/>
                  <a:gd name="T27" fmla="*/ 57 h 115"/>
                  <a:gd name="T28" fmla="*/ 205 w 244"/>
                  <a:gd name="T29" fmla="*/ 67 h 115"/>
                  <a:gd name="T30" fmla="*/ 216 w 244"/>
                  <a:gd name="T31" fmla="*/ 77 h 115"/>
                  <a:gd name="T32" fmla="*/ 227 w 244"/>
                  <a:gd name="T33" fmla="*/ 89 h 115"/>
                  <a:gd name="T34" fmla="*/ 233 w 244"/>
                  <a:gd name="T35" fmla="*/ 89 h 115"/>
                  <a:gd name="T36" fmla="*/ 237 w 244"/>
                  <a:gd name="T37" fmla="*/ 86 h 115"/>
                  <a:gd name="T38" fmla="*/ 241 w 244"/>
                  <a:gd name="T39" fmla="*/ 83 h 115"/>
                  <a:gd name="T40" fmla="*/ 244 w 244"/>
                  <a:gd name="T41" fmla="*/ 78 h 115"/>
                  <a:gd name="T42" fmla="*/ 232 w 244"/>
                  <a:gd name="T43" fmla="*/ 64 h 115"/>
                  <a:gd name="T44" fmla="*/ 220 w 244"/>
                  <a:gd name="T45" fmla="*/ 52 h 115"/>
                  <a:gd name="T46" fmla="*/ 209 w 244"/>
                  <a:gd name="T47" fmla="*/ 40 h 115"/>
                  <a:gd name="T48" fmla="*/ 197 w 244"/>
                  <a:gd name="T49" fmla="*/ 31 h 115"/>
                  <a:gd name="T50" fmla="*/ 186 w 244"/>
                  <a:gd name="T51" fmla="*/ 22 h 115"/>
                  <a:gd name="T52" fmla="*/ 173 w 244"/>
                  <a:gd name="T53" fmla="*/ 14 h 115"/>
                  <a:gd name="T54" fmla="*/ 158 w 244"/>
                  <a:gd name="T55" fmla="*/ 7 h 115"/>
                  <a:gd name="T56" fmla="*/ 139 w 244"/>
                  <a:gd name="T57" fmla="*/ 0 h 115"/>
                  <a:gd name="T58" fmla="*/ 107 w 244"/>
                  <a:gd name="T59" fmla="*/ 2 h 115"/>
                  <a:gd name="T60" fmla="*/ 83 w 244"/>
                  <a:gd name="T61" fmla="*/ 7 h 115"/>
                  <a:gd name="T62" fmla="*/ 66 w 244"/>
                  <a:gd name="T63" fmla="*/ 14 h 115"/>
                  <a:gd name="T64" fmla="*/ 52 w 244"/>
                  <a:gd name="T65" fmla="*/ 24 h 115"/>
                  <a:gd name="T66" fmla="*/ 40 w 244"/>
                  <a:gd name="T67" fmla="*/ 38 h 115"/>
                  <a:gd name="T68" fmla="*/ 29 w 244"/>
                  <a:gd name="T69" fmla="*/ 56 h 115"/>
                  <a:gd name="T70" fmla="*/ 16 w 244"/>
                  <a:gd name="T71" fmla="*/ 79 h 115"/>
                  <a:gd name="T72" fmla="*/ 0 w 244"/>
                  <a:gd name="T73" fmla="*/ 108 h 115"/>
                  <a:gd name="T74" fmla="*/ 4 w 244"/>
                  <a:gd name="T75" fmla="*/ 112 h 115"/>
                  <a:gd name="T76" fmla="*/ 9 w 244"/>
                  <a:gd name="T77" fmla="*/ 114 h 115"/>
                  <a:gd name="T78" fmla="*/ 15 w 244"/>
                  <a:gd name="T79" fmla="*/ 115 h 115"/>
                  <a:gd name="T80" fmla="*/ 23 w 244"/>
                  <a:gd name="T81"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4" h="115">
                    <a:moveTo>
                      <a:pt x="23" y="113"/>
                    </a:moveTo>
                    <a:lnTo>
                      <a:pt x="33" y="93"/>
                    </a:lnTo>
                    <a:lnTo>
                      <a:pt x="43" y="76"/>
                    </a:lnTo>
                    <a:lnTo>
                      <a:pt x="52" y="61"/>
                    </a:lnTo>
                    <a:lnTo>
                      <a:pt x="61" y="47"/>
                    </a:lnTo>
                    <a:lnTo>
                      <a:pt x="73" y="37"/>
                    </a:lnTo>
                    <a:lnTo>
                      <a:pt x="88" y="29"/>
                    </a:lnTo>
                    <a:lnTo>
                      <a:pt x="106" y="23"/>
                    </a:lnTo>
                    <a:lnTo>
                      <a:pt x="130" y="19"/>
                    </a:lnTo>
                    <a:lnTo>
                      <a:pt x="146" y="26"/>
                    </a:lnTo>
                    <a:lnTo>
                      <a:pt x="161" y="33"/>
                    </a:lnTo>
                    <a:lnTo>
                      <a:pt x="173" y="40"/>
                    </a:lnTo>
                    <a:lnTo>
                      <a:pt x="184" y="48"/>
                    </a:lnTo>
                    <a:lnTo>
                      <a:pt x="195" y="57"/>
                    </a:lnTo>
                    <a:lnTo>
                      <a:pt x="205" y="67"/>
                    </a:lnTo>
                    <a:lnTo>
                      <a:pt x="216" y="77"/>
                    </a:lnTo>
                    <a:lnTo>
                      <a:pt x="227" y="89"/>
                    </a:lnTo>
                    <a:lnTo>
                      <a:pt x="233" y="89"/>
                    </a:lnTo>
                    <a:lnTo>
                      <a:pt x="237" y="86"/>
                    </a:lnTo>
                    <a:lnTo>
                      <a:pt x="241" y="83"/>
                    </a:lnTo>
                    <a:lnTo>
                      <a:pt x="244" y="78"/>
                    </a:lnTo>
                    <a:lnTo>
                      <a:pt x="232" y="64"/>
                    </a:lnTo>
                    <a:lnTo>
                      <a:pt x="220" y="52"/>
                    </a:lnTo>
                    <a:lnTo>
                      <a:pt x="209" y="40"/>
                    </a:lnTo>
                    <a:lnTo>
                      <a:pt x="197" y="31"/>
                    </a:lnTo>
                    <a:lnTo>
                      <a:pt x="186" y="22"/>
                    </a:lnTo>
                    <a:lnTo>
                      <a:pt x="173" y="14"/>
                    </a:lnTo>
                    <a:lnTo>
                      <a:pt x="158" y="7"/>
                    </a:lnTo>
                    <a:lnTo>
                      <a:pt x="139" y="0"/>
                    </a:lnTo>
                    <a:lnTo>
                      <a:pt x="107" y="2"/>
                    </a:lnTo>
                    <a:lnTo>
                      <a:pt x="83" y="7"/>
                    </a:lnTo>
                    <a:lnTo>
                      <a:pt x="66" y="14"/>
                    </a:lnTo>
                    <a:lnTo>
                      <a:pt x="52" y="24"/>
                    </a:lnTo>
                    <a:lnTo>
                      <a:pt x="40" y="38"/>
                    </a:lnTo>
                    <a:lnTo>
                      <a:pt x="29" y="56"/>
                    </a:lnTo>
                    <a:lnTo>
                      <a:pt x="16" y="79"/>
                    </a:lnTo>
                    <a:lnTo>
                      <a:pt x="0" y="108"/>
                    </a:lnTo>
                    <a:lnTo>
                      <a:pt x="4" y="112"/>
                    </a:lnTo>
                    <a:lnTo>
                      <a:pt x="9" y="114"/>
                    </a:lnTo>
                    <a:lnTo>
                      <a:pt x="15" y="115"/>
                    </a:lnTo>
                    <a:lnTo>
                      <a:pt x="23" y="113"/>
                    </a:lnTo>
                    <a:close/>
                  </a:path>
                </a:pathLst>
              </a:custGeom>
              <a:solidFill>
                <a:srgbClr val="B27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0" name="Freeform 116"/>
              <p:cNvSpPr>
                <a:spLocks/>
              </p:cNvSpPr>
              <p:nvPr/>
            </p:nvSpPr>
            <p:spPr bwMode="auto">
              <a:xfrm>
                <a:off x="2677" y="3675"/>
                <a:ext cx="121" cy="56"/>
              </a:xfrm>
              <a:custGeom>
                <a:avLst/>
                <a:gdLst>
                  <a:gd name="T0" fmla="*/ 20 w 241"/>
                  <a:gd name="T1" fmla="*/ 111 h 113"/>
                  <a:gd name="T2" fmla="*/ 30 w 241"/>
                  <a:gd name="T3" fmla="*/ 91 h 113"/>
                  <a:gd name="T4" fmla="*/ 40 w 241"/>
                  <a:gd name="T5" fmla="*/ 74 h 113"/>
                  <a:gd name="T6" fmla="*/ 49 w 241"/>
                  <a:gd name="T7" fmla="*/ 59 h 113"/>
                  <a:gd name="T8" fmla="*/ 59 w 241"/>
                  <a:gd name="T9" fmla="*/ 45 h 113"/>
                  <a:gd name="T10" fmla="*/ 71 w 241"/>
                  <a:gd name="T11" fmla="*/ 35 h 113"/>
                  <a:gd name="T12" fmla="*/ 86 w 241"/>
                  <a:gd name="T13" fmla="*/ 26 h 113"/>
                  <a:gd name="T14" fmla="*/ 104 w 241"/>
                  <a:gd name="T15" fmla="*/ 21 h 113"/>
                  <a:gd name="T16" fmla="*/ 128 w 241"/>
                  <a:gd name="T17" fmla="*/ 17 h 113"/>
                  <a:gd name="T18" fmla="*/ 146 w 241"/>
                  <a:gd name="T19" fmla="*/ 23 h 113"/>
                  <a:gd name="T20" fmla="*/ 159 w 241"/>
                  <a:gd name="T21" fmla="*/ 30 h 113"/>
                  <a:gd name="T22" fmla="*/ 172 w 241"/>
                  <a:gd name="T23" fmla="*/ 37 h 113"/>
                  <a:gd name="T24" fmla="*/ 184 w 241"/>
                  <a:gd name="T25" fmla="*/ 45 h 113"/>
                  <a:gd name="T26" fmla="*/ 194 w 241"/>
                  <a:gd name="T27" fmla="*/ 54 h 113"/>
                  <a:gd name="T28" fmla="*/ 203 w 241"/>
                  <a:gd name="T29" fmla="*/ 63 h 113"/>
                  <a:gd name="T30" fmla="*/ 214 w 241"/>
                  <a:gd name="T31" fmla="*/ 75 h 113"/>
                  <a:gd name="T32" fmla="*/ 225 w 241"/>
                  <a:gd name="T33" fmla="*/ 86 h 113"/>
                  <a:gd name="T34" fmla="*/ 230 w 241"/>
                  <a:gd name="T35" fmla="*/ 86 h 113"/>
                  <a:gd name="T36" fmla="*/ 234 w 241"/>
                  <a:gd name="T37" fmla="*/ 84 h 113"/>
                  <a:gd name="T38" fmla="*/ 238 w 241"/>
                  <a:gd name="T39" fmla="*/ 82 h 113"/>
                  <a:gd name="T40" fmla="*/ 241 w 241"/>
                  <a:gd name="T41" fmla="*/ 77 h 113"/>
                  <a:gd name="T42" fmla="*/ 229 w 241"/>
                  <a:gd name="T43" fmla="*/ 63 h 113"/>
                  <a:gd name="T44" fmla="*/ 217 w 241"/>
                  <a:gd name="T45" fmla="*/ 52 h 113"/>
                  <a:gd name="T46" fmla="*/ 205 w 241"/>
                  <a:gd name="T47" fmla="*/ 40 h 113"/>
                  <a:gd name="T48" fmla="*/ 195 w 241"/>
                  <a:gd name="T49" fmla="*/ 31 h 113"/>
                  <a:gd name="T50" fmla="*/ 184 w 241"/>
                  <a:gd name="T51" fmla="*/ 23 h 113"/>
                  <a:gd name="T52" fmla="*/ 171 w 241"/>
                  <a:gd name="T53" fmla="*/ 15 h 113"/>
                  <a:gd name="T54" fmla="*/ 155 w 241"/>
                  <a:gd name="T55" fmla="*/ 7 h 113"/>
                  <a:gd name="T56" fmla="*/ 137 w 241"/>
                  <a:gd name="T57" fmla="*/ 0 h 113"/>
                  <a:gd name="T58" fmla="*/ 105 w 241"/>
                  <a:gd name="T59" fmla="*/ 2 h 113"/>
                  <a:gd name="T60" fmla="*/ 82 w 241"/>
                  <a:gd name="T61" fmla="*/ 7 h 113"/>
                  <a:gd name="T62" fmla="*/ 64 w 241"/>
                  <a:gd name="T63" fmla="*/ 14 h 113"/>
                  <a:gd name="T64" fmla="*/ 51 w 241"/>
                  <a:gd name="T65" fmla="*/ 24 h 113"/>
                  <a:gd name="T66" fmla="*/ 40 w 241"/>
                  <a:gd name="T67" fmla="*/ 38 h 113"/>
                  <a:gd name="T68" fmla="*/ 29 w 241"/>
                  <a:gd name="T69" fmla="*/ 55 h 113"/>
                  <a:gd name="T70" fmla="*/ 16 w 241"/>
                  <a:gd name="T71" fmla="*/ 78 h 113"/>
                  <a:gd name="T72" fmla="*/ 0 w 241"/>
                  <a:gd name="T73" fmla="*/ 107 h 113"/>
                  <a:gd name="T74" fmla="*/ 4 w 241"/>
                  <a:gd name="T75" fmla="*/ 109 h 113"/>
                  <a:gd name="T76" fmla="*/ 7 w 241"/>
                  <a:gd name="T77" fmla="*/ 112 h 113"/>
                  <a:gd name="T78" fmla="*/ 13 w 241"/>
                  <a:gd name="T79" fmla="*/ 113 h 113"/>
                  <a:gd name="T80" fmla="*/ 20 w 241"/>
                  <a:gd name="T81"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113">
                    <a:moveTo>
                      <a:pt x="20" y="111"/>
                    </a:moveTo>
                    <a:lnTo>
                      <a:pt x="30" y="91"/>
                    </a:lnTo>
                    <a:lnTo>
                      <a:pt x="40" y="74"/>
                    </a:lnTo>
                    <a:lnTo>
                      <a:pt x="49" y="59"/>
                    </a:lnTo>
                    <a:lnTo>
                      <a:pt x="59" y="45"/>
                    </a:lnTo>
                    <a:lnTo>
                      <a:pt x="71" y="35"/>
                    </a:lnTo>
                    <a:lnTo>
                      <a:pt x="86" y="26"/>
                    </a:lnTo>
                    <a:lnTo>
                      <a:pt x="104" y="21"/>
                    </a:lnTo>
                    <a:lnTo>
                      <a:pt x="128" y="17"/>
                    </a:lnTo>
                    <a:lnTo>
                      <a:pt x="146" y="23"/>
                    </a:lnTo>
                    <a:lnTo>
                      <a:pt x="159" y="30"/>
                    </a:lnTo>
                    <a:lnTo>
                      <a:pt x="172" y="37"/>
                    </a:lnTo>
                    <a:lnTo>
                      <a:pt x="184" y="45"/>
                    </a:lnTo>
                    <a:lnTo>
                      <a:pt x="194" y="54"/>
                    </a:lnTo>
                    <a:lnTo>
                      <a:pt x="203" y="63"/>
                    </a:lnTo>
                    <a:lnTo>
                      <a:pt x="214" y="75"/>
                    </a:lnTo>
                    <a:lnTo>
                      <a:pt x="225" y="86"/>
                    </a:lnTo>
                    <a:lnTo>
                      <a:pt x="230" y="86"/>
                    </a:lnTo>
                    <a:lnTo>
                      <a:pt x="234" y="84"/>
                    </a:lnTo>
                    <a:lnTo>
                      <a:pt x="238" y="82"/>
                    </a:lnTo>
                    <a:lnTo>
                      <a:pt x="241" y="77"/>
                    </a:lnTo>
                    <a:lnTo>
                      <a:pt x="229" y="63"/>
                    </a:lnTo>
                    <a:lnTo>
                      <a:pt x="217" y="52"/>
                    </a:lnTo>
                    <a:lnTo>
                      <a:pt x="205" y="40"/>
                    </a:lnTo>
                    <a:lnTo>
                      <a:pt x="195" y="31"/>
                    </a:lnTo>
                    <a:lnTo>
                      <a:pt x="184" y="23"/>
                    </a:lnTo>
                    <a:lnTo>
                      <a:pt x="171" y="15"/>
                    </a:lnTo>
                    <a:lnTo>
                      <a:pt x="155" y="7"/>
                    </a:lnTo>
                    <a:lnTo>
                      <a:pt x="137" y="0"/>
                    </a:lnTo>
                    <a:lnTo>
                      <a:pt x="105" y="2"/>
                    </a:lnTo>
                    <a:lnTo>
                      <a:pt x="82" y="7"/>
                    </a:lnTo>
                    <a:lnTo>
                      <a:pt x="64" y="14"/>
                    </a:lnTo>
                    <a:lnTo>
                      <a:pt x="51" y="24"/>
                    </a:lnTo>
                    <a:lnTo>
                      <a:pt x="40" y="38"/>
                    </a:lnTo>
                    <a:lnTo>
                      <a:pt x="29" y="55"/>
                    </a:lnTo>
                    <a:lnTo>
                      <a:pt x="16" y="78"/>
                    </a:lnTo>
                    <a:lnTo>
                      <a:pt x="0" y="107"/>
                    </a:lnTo>
                    <a:lnTo>
                      <a:pt x="4" y="109"/>
                    </a:lnTo>
                    <a:lnTo>
                      <a:pt x="7" y="112"/>
                    </a:lnTo>
                    <a:lnTo>
                      <a:pt x="13" y="113"/>
                    </a:lnTo>
                    <a:lnTo>
                      <a:pt x="20" y="111"/>
                    </a:lnTo>
                    <a:close/>
                  </a:path>
                </a:pathLst>
              </a:custGeom>
              <a:solidFill>
                <a:srgbClr val="BF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1" name="Freeform 117"/>
              <p:cNvSpPr>
                <a:spLocks/>
              </p:cNvSpPr>
              <p:nvPr/>
            </p:nvSpPr>
            <p:spPr bwMode="auto">
              <a:xfrm>
                <a:off x="2677" y="3676"/>
                <a:ext cx="119" cy="55"/>
              </a:xfrm>
              <a:custGeom>
                <a:avLst/>
                <a:gdLst>
                  <a:gd name="T0" fmla="*/ 19 w 239"/>
                  <a:gd name="T1" fmla="*/ 110 h 111"/>
                  <a:gd name="T2" fmla="*/ 29 w 239"/>
                  <a:gd name="T3" fmla="*/ 90 h 111"/>
                  <a:gd name="T4" fmla="*/ 40 w 239"/>
                  <a:gd name="T5" fmla="*/ 72 h 111"/>
                  <a:gd name="T6" fmla="*/ 49 w 239"/>
                  <a:gd name="T7" fmla="*/ 57 h 111"/>
                  <a:gd name="T8" fmla="*/ 58 w 239"/>
                  <a:gd name="T9" fmla="*/ 43 h 111"/>
                  <a:gd name="T10" fmla="*/ 71 w 239"/>
                  <a:gd name="T11" fmla="*/ 32 h 111"/>
                  <a:gd name="T12" fmla="*/ 86 w 239"/>
                  <a:gd name="T13" fmla="*/ 24 h 111"/>
                  <a:gd name="T14" fmla="*/ 104 w 239"/>
                  <a:gd name="T15" fmla="*/ 19 h 111"/>
                  <a:gd name="T16" fmla="*/ 128 w 239"/>
                  <a:gd name="T17" fmla="*/ 15 h 111"/>
                  <a:gd name="T18" fmla="*/ 146 w 239"/>
                  <a:gd name="T19" fmla="*/ 21 h 111"/>
                  <a:gd name="T20" fmla="*/ 159 w 239"/>
                  <a:gd name="T21" fmla="*/ 28 h 111"/>
                  <a:gd name="T22" fmla="*/ 172 w 239"/>
                  <a:gd name="T23" fmla="*/ 35 h 111"/>
                  <a:gd name="T24" fmla="*/ 184 w 239"/>
                  <a:gd name="T25" fmla="*/ 43 h 111"/>
                  <a:gd name="T26" fmla="*/ 194 w 239"/>
                  <a:gd name="T27" fmla="*/ 52 h 111"/>
                  <a:gd name="T28" fmla="*/ 203 w 239"/>
                  <a:gd name="T29" fmla="*/ 61 h 111"/>
                  <a:gd name="T30" fmla="*/ 214 w 239"/>
                  <a:gd name="T31" fmla="*/ 73 h 111"/>
                  <a:gd name="T32" fmla="*/ 225 w 239"/>
                  <a:gd name="T33" fmla="*/ 84 h 111"/>
                  <a:gd name="T34" fmla="*/ 230 w 239"/>
                  <a:gd name="T35" fmla="*/ 84 h 111"/>
                  <a:gd name="T36" fmla="*/ 234 w 239"/>
                  <a:gd name="T37" fmla="*/ 82 h 111"/>
                  <a:gd name="T38" fmla="*/ 237 w 239"/>
                  <a:gd name="T39" fmla="*/ 80 h 111"/>
                  <a:gd name="T40" fmla="*/ 239 w 239"/>
                  <a:gd name="T41" fmla="*/ 76 h 111"/>
                  <a:gd name="T42" fmla="*/ 226 w 239"/>
                  <a:gd name="T43" fmla="*/ 64 h 111"/>
                  <a:gd name="T44" fmla="*/ 215 w 239"/>
                  <a:gd name="T45" fmla="*/ 52 h 111"/>
                  <a:gd name="T46" fmla="*/ 204 w 239"/>
                  <a:gd name="T47" fmla="*/ 42 h 111"/>
                  <a:gd name="T48" fmla="*/ 194 w 239"/>
                  <a:gd name="T49" fmla="*/ 32 h 111"/>
                  <a:gd name="T50" fmla="*/ 184 w 239"/>
                  <a:gd name="T51" fmla="*/ 23 h 111"/>
                  <a:gd name="T52" fmla="*/ 171 w 239"/>
                  <a:gd name="T53" fmla="*/ 15 h 111"/>
                  <a:gd name="T54" fmla="*/ 156 w 239"/>
                  <a:gd name="T55" fmla="*/ 8 h 111"/>
                  <a:gd name="T56" fmla="*/ 137 w 239"/>
                  <a:gd name="T57" fmla="*/ 0 h 111"/>
                  <a:gd name="T58" fmla="*/ 106 w 239"/>
                  <a:gd name="T59" fmla="*/ 2 h 111"/>
                  <a:gd name="T60" fmla="*/ 82 w 239"/>
                  <a:gd name="T61" fmla="*/ 7 h 111"/>
                  <a:gd name="T62" fmla="*/ 65 w 239"/>
                  <a:gd name="T63" fmla="*/ 14 h 111"/>
                  <a:gd name="T64" fmla="*/ 52 w 239"/>
                  <a:gd name="T65" fmla="*/ 23 h 111"/>
                  <a:gd name="T66" fmla="*/ 41 w 239"/>
                  <a:gd name="T67" fmla="*/ 37 h 111"/>
                  <a:gd name="T68" fmla="*/ 29 w 239"/>
                  <a:gd name="T69" fmla="*/ 55 h 111"/>
                  <a:gd name="T70" fmla="*/ 16 w 239"/>
                  <a:gd name="T71" fmla="*/ 77 h 111"/>
                  <a:gd name="T72" fmla="*/ 0 w 239"/>
                  <a:gd name="T73" fmla="*/ 106 h 111"/>
                  <a:gd name="T74" fmla="*/ 4 w 239"/>
                  <a:gd name="T75" fmla="*/ 108 h 111"/>
                  <a:gd name="T76" fmla="*/ 8 w 239"/>
                  <a:gd name="T77" fmla="*/ 111 h 111"/>
                  <a:gd name="T78" fmla="*/ 13 w 239"/>
                  <a:gd name="T79" fmla="*/ 111 h 111"/>
                  <a:gd name="T80" fmla="*/ 19 w 239"/>
                  <a:gd name="T81" fmla="*/ 1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9" h="111">
                    <a:moveTo>
                      <a:pt x="19" y="110"/>
                    </a:moveTo>
                    <a:lnTo>
                      <a:pt x="29" y="90"/>
                    </a:lnTo>
                    <a:lnTo>
                      <a:pt x="40" y="72"/>
                    </a:lnTo>
                    <a:lnTo>
                      <a:pt x="49" y="57"/>
                    </a:lnTo>
                    <a:lnTo>
                      <a:pt x="58" y="43"/>
                    </a:lnTo>
                    <a:lnTo>
                      <a:pt x="71" y="32"/>
                    </a:lnTo>
                    <a:lnTo>
                      <a:pt x="86" y="24"/>
                    </a:lnTo>
                    <a:lnTo>
                      <a:pt x="104" y="19"/>
                    </a:lnTo>
                    <a:lnTo>
                      <a:pt x="128" y="15"/>
                    </a:lnTo>
                    <a:lnTo>
                      <a:pt x="146" y="21"/>
                    </a:lnTo>
                    <a:lnTo>
                      <a:pt x="159" y="28"/>
                    </a:lnTo>
                    <a:lnTo>
                      <a:pt x="172" y="35"/>
                    </a:lnTo>
                    <a:lnTo>
                      <a:pt x="184" y="43"/>
                    </a:lnTo>
                    <a:lnTo>
                      <a:pt x="194" y="52"/>
                    </a:lnTo>
                    <a:lnTo>
                      <a:pt x="203" y="61"/>
                    </a:lnTo>
                    <a:lnTo>
                      <a:pt x="214" y="73"/>
                    </a:lnTo>
                    <a:lnTo>
                      <a:pt x="225" y="84"/>
                    </a:lnTo>
                    <a:lnTo>
                      <a:pt x="230" y="84"/>
                    </a:lnTo>
                    <a:lnTo>
                      <a:pt x="234" y="82"/>
                    </a:lnTo>
                    <a:lnTo>
                      <a:pt x="237" y="80"/>
                    </a:lnTo>
                    <a:lnTo>
                      <a:pt x="239" y="76"/>
                    </a:lnTo>
                    <a:lnTo>
                      <a:pt x="226" y="64"/>
                    </a:lnTo>
                    <a:lnTo>
                      <a:pt x="215" y="52"/>
                    </a:lnTo>
                    <a:lnTo>
                      <a:pt x="204" y="42"/>
                    </a:lnTo>
                    <a:lnTo>
                      <a:pt x="194" y="32"/>
                    </a:lnTo>
                    <a:lnTo>
                      <a:pt x="184" y="23"/>
                    </a:lnTo>
                    <a:lnTo>
                      <a:pt x="171" y="15"/>
                    </a:lnTo>
                    <a:lnTo>
                      <a:pt x="156" y="8"/>
                    </a:lnTo>
                    <a:lnTo>
                      <a:pt x="137" y="0"/>
                    </a:lnTo>
                    <a:lnTo>
                      <a:pt x="106" y="2"/>
                    </a:lnTo>
                    <a:lnTo>
                      <a:pt x="82" y="7"/>
                    </a:lnTo>
                    <a:lnTo>
                      <a:pt x="65" y="14"/>
                    </a:lnTo>
                    <a:lnTo>
                      <a:pt x="52" y="23"/>
                    </a:lnTo>
                    <a:lnTo>
                      <a:pt x="41" y="37"/>
                    </a:lnTo>
                    <a:lnTo>
                      <a:pt x="29" y="55"/>
                    </a:lnTo>
                    <a:lnTo>
                      <a:pt x="16" y="77"/>
                    </a:lnTo>
                    <a:lnTo>
                      <a:pt x="0" y="106"/>
                    </a:lnTo>
                    <a:lnTo>
                      <a:pt x="4" y="108"/>
                    </a:lnTo>
                    <a:lnTo>
                      <a:pt x="8" y="111"/>
                    </a:lnTo>
                    <a:lnTo>
                      <a:pt x="13" y="111"/>
                    </a:lnTo>
                    <a:lnTo>
                      <a:pt x="19" y="110"/>
                    </a:lnTo>
                    <a:close/>
                  </a:path>
                </a:pathLst>
              </a:custGeom>
              <a:solidFill>
                <a:srgbClr val="CC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2" name="Freeform 118"/>
              <p:cNvSpPr>
                <a:spLocks/>
              </p:cNvSpPr>
              <p:nvPr/>
            </p:nvSpPr>
            <p:spPr bwMode="auto">
              <a:xfrm>
                <a:off x="2678" y="3676"/>
                <a:ext cx="117" cy="54"/>
              </a:xfrm>
              <a:custGeom>
                <a:avLst/>
                <a:gdLst>
                  <a:gd name="T0" fmla="*/ 16 w 235"/>
                  <a:gd name="T1" fmla="*/ 107 h 109"/>
                  <a:gd name="T2" fmla="*/ 26 w 235"/>
                  <a:gd name="T3" fmla="*/ 88 h 109"/>
                  <a:gd name="T4" fmla="*/ 35 w 235"/>
                  <a:gd name="T5" fmla="*/ 71 h 109"/>
                  <a:gd name="T6" fmla="*/ 44 w 235"/>
                  <a:gd name="T7" fmla="*/ 54 h 109"/>
                  <a:gd name="T8" fmla="*/ 55 w 235"/>
                  <a:gd name="T9" fmla="*/ 42 h 109"/>
                  <a:gd name="T10" fmla="*/ 67 w 235"/>
                  <a:gd name="T11" fmla="*/ 30 h 109"/>
                  <a:gd name="T12" fmla="*/ 82 w 235"/>
                  <a:gd name="T13" fmla="*/ 22 h 109"/>
                  <a:gd name="T14" fmla="*/ 101 w 235"/>
                  <a:gd name="T15" fmla="*/ 16 h 109"/>
                  <a:gd name="T16" fmla="*/ 125 w 235"/>
                  <a:gd name="T17" fmla="*/ 13 h 109"/>
                  <a:gd name="T18" fmla="*/ 142 w 235"/>
                  <a:gd name="T19" fmla="*/ 19 h 109"/>
                  <a:gd name="T20" fmla="*/ 157 w 235"/>
                  <a:gd name="T21" fmla="*/ 26 h 109"/>
                  <a:gd name="T22" fmla="*/ 170 w 235"/>
                  <a:gd name="T23" fmla="*/ 33 h 109"/>
                  <a:gd name="T24" fmla="*/ 182 w 235"/>
                  <a:gd name="T25" fmla="*/ 41 h 109"/>
                  <a:gd name="T26" fmla="*/ 193 w 235"/>
                  <a:gd name="T27" fmla="*/ 49 h 109"/>
                  <a:gd name="T28" fmla="*/ 202 w 235"/>
                  <a:gd name="T29" fmla="*/ 59 h 109"/>
                  <a:gd name="T30" fmla="*/ 213 w 235"/>
                  <a:gd name="T31" fmla="*/ 69 h 109"/>
                  <a:gd name="T32" fmla="*/ 224 w 235"/>
                  <a:gd name="T33" fmla="*/ 81 h 109"/>
                  <a:gd name="T34" fmla="*/ 228 w 235"/>
                  <a:gd name="T35" fmla="*/ 81 h 109"/>
                  <a:gd name="T36" fmla="*/ 230 w 235"/>
                  <a:gd name="T37" fmla="*/ 80 h 109"/>
                  <a:gd name="T38" fmla="*/ 232 w 235"/>
                  <a:gd name="T39" fmla="*/ 77 h 109"/>
                  <a:gd name="T40" fmla="*/ 235 w 235"/>
                  <a:gd name="T41" fmla="*/ 75 h 109"/>
                  <a:gd name="T42" fmla="*/ 222 w 235"/>
                  <a:gd name="T43" fmla="*/ 63 h 109"/>
                  <a:gd name="T44" fmla="*/ 212 w 235"/>
                  <a:gd name="T45" fmla="*/ 51 h 109"/>
                  <a:gd name="T46" fmla="*/ 202 w 235"/>
                  <a:gd name="T47" fmla="*/ 42 h 109"/>
                  <a:gd name="T48" fmla="*/ 192 w 235"/>
                  <a:gd name="T49" fmla="*/ 33 h 109"/>
                  <a:gd name="T50" fmla="*/ 182 w 235"/>
                  <a:gd name="T51" fmla="*/ 24 h 109"/>
                  <a:gd name="T52" fmla="*/ 169 w 235"/>
                  <a:gd name="T53" fmla="*/ 16 h 109"/>
                  <a:gd name="T54" fmla="*/ 154 w 235"/>
                  <a:gd name="T55" fmla="*/ 8 h 109"/>
                  <a:gd name="T56" fmla="*/ 135 w 235"/>
                  <a:gd name="T57" fmla="*/ 0 h 109"/>
                  <a:gd name="T58" fmla="*/ 104 w 235"/>
                  <a:gd name="T59" fmla="*/ 4 h 109"/>
                  <a:gd name="T60" fmla="*/ 81 w 235"/>
                  <a:gd name="T61" fmla="*/ 7 h 109"/>
                  <a:gd name="T62" fmla="*/ 64 w 235"/>
                  <a:gd name="T63" fmla="*/ 14 h 109"/>
                  <a:gd name="T64" fmla="*/ 50 w 235"/>
                  <a:gd name="T65" fmla="*/ 23 h 109"/>
                  <a:gd name="T66" fmla="*/ 40 w 235"/>
                  <a:gd name="T67" fmla="*/ 37 h 109"/>
                  <a:gd name="T68" fmla="*/ 28 w 235"/>
                  <a:gd name="T69" fmla="*/ 54 h 109"/>
                  <a:gd name="T70" fmla="*/ 16 w 235"/>
                  <a:gd name="T71" fmla="*/ 77 h 109"/>
                  <a:gd name="T72" fmla="*/ 0 w 235"/>
                  <a:gd name="T73" fmla="*/ 106 h 109"/>
                  <a:gd name="T74" fmla="*/ 3 w 235"/>
                  <a:gd name="T75" fmla="*/ 107 h 109"/>
                  <a:gd name="T76" fmla="*/ 6 w 235"/>
                  <a:gd name="T77" fmla="*/ 109 h 109"/>
                  <a:gd name="T78" fmla="*/ 11 w 235"/>
                  <a:gd name="T79" fmla="*/ 109 h 109"/>
                  <a:gd name="T80" fmla="*/ 16 w 235"/>
                  <a:gd name="T81" fmla="*/ 10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109">
                    <a:moveTo>
                      <a:pt x="16" y="107"/>
                    </a:moveTo>
                    <a:lnTo>
                      <a:pt x="26" y="88"/>
                    </a:lnTo>
                    <a:lnTo>
                      <a:pt x="35" y="71"/>
                    </a:lnTo>
                    <a:lnTo>
                      <a:pt x="44" y="54"/>
                    </a:lnTo>
                    <a:lnTo>
                      <a:pt x="55" y="42"/>
                    </a:lnTo>
                    <a:lnTo>
                      <a:pt x="67" y="30"/>
                    </a:lnTo>
                    <a:lnTo>
                      <a:pt x="82" y="22"/>
                    </a:lnTo>
                    <a:lnTo>
                      <a:pt x="101" y="16"/>
                    </a:lnTo>
                    <a:lnTo>
                      <a:pt x="125" y="13"/>
                    </a:lnTo>
                    <a:lnTo>
                      <a:pt x="142" y="19"/>
                    </a:lnTo>
                    <a:lnTo>
                      <a:pt x="157" y="26"/>
                    </a:lnTo>
                    <a:lnTo>
                      <a:pt x="170" y="33"/>
                    </a:lnTo>
                    <a:lnTo>
                      <a:pt x="182" y="41"/>
                    </a:lnTo>
                    <a:lnTo>
                      <a:pt x="193" y="49"/>
                    </a:lnTo>
                    <a:lnTo>
                      <a:pt x="202" y="59"/>
                    </a:lnTo>
                    <a:lnTo>
                      <a:pt x="213" y="69"/>
                    </a:lnTo>
                    <a:lnTo>
                      <a:pt x="224" y="81"/>
                    </a:lnTo>
                    <a:lnTo>
                      <a:pt x="228" y="81"/>
                    </a:lnTo>
                    <a:lnTo>
                      <a:pt x="230" y="80"/>
                    </a:lnTo>
                    <a:lnTo>
                      <a:pt x="232" y="77"/>
                    </a:lnTo>
                    <a:lnTo>
                      <a:pt x="235" y="75"/>
                    </a:lnTo>
                    <a:lnTo>
                      <a:pt x="222" y="63"/>
                    </a:lnTo>
                    <a:lnTo>
                      <a:pt x="212" y="51"/>
                    </a:lnTo>
                    <a:lnTo>
                      <a:pt x="202" y="42"/>
                    </a:lnTo>
                    <a:lnTo>
                      <a:pt x="192" y="33"/>
                    </a:lnTo>
                    <a:lnTo>
                      <a:pt x="182" y="24"/>
                    </a:lnTo>
                    <a:lnTo>
                      <a:pt x="169" y="16"/>
                    </a:lnTo>
                    <a:lnTo>
                      <a:pt x="154" y="8"/>
                    </a:lnTo>
                    <a:lnTo>
                      <a:pt x="135" y="0"/>
                    </a:lnTo>
                    <a:lnTo>
                      <a:pt x="104" y="4"/>
                    </a:lnTo>
                    <a:lnTo>
                      <a:pt x="81" y="7"/>
                    </a:lnTo>
                    <a:lnTo>
                      <a:pt x="64" y="14"/>
                    </a:lnTo>
                    <a:lnTo>
                      <a:pt x="50" y="23"/>
                    </a:lnTo>
                    <a:lnTo>
                      <a:pt x="40" y="37"/>
                    </a:lnTo>
                    <a:lnTo>
                      <a:pt x="28" y="54"/>
                    </a:lnTo>
                    <a:lnTo>
                      <a:pt x="16" y="77"/>
                    </a:lnTo>
                    <a:lnTo>
                      <a:pt x="0" y="106"/>
                    </a:lnTo>
                    <a:lnTo>
                      <a:pt x="3" y="107"/>
                    </a:lnTo>
                    <a:lnTo>
                      <a:pt x="6" y="109"/>
                    </a:lnTo>
                    <a:lnTo>
                      <a:pt x="11" y="109"/>
                    </a:lnTo>
                    <a:lnTo>
                      <a:pt x="16" y="107"/>
                    </a:lnTo>
                    <a:close/>
                  </a:path>
                </a:pathLst>
              </a:custGeom>
              <a:solidFill>
                <a:srgbClr val="D8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3" name="Freeform 119"/>
              <p:cNvSpPr>
                <a:spLocks/>
              </p:cNvSpPr>
              <p:nvPr/>
            </p:nvSpPr>
            <p:spPr bwMode="auto">
              <a:xfrm>
                <a:off x="2678" y="3677"/>
                <a:ext cx="117" cy="53"/>
              </a:xfrm>
              <a:custGeom>
                <a:avLst/>
                <a:gdLst>
                  <a:gd name="T0" fmla="*/ 13 w 232"/>
                  <a:gd name="T1" fmla="*/ 106 h 106"/>
                  <a:gd name="T2" fmla="*/ 24 w 232"/>
                  <a:gd name="T3" fmla="*/ 87 h 106"/>
                  <a:gd name="T4" fmla="*/ 33 w 232"/>
                  <a:gd name="T5" fmla="*/ 68 h 106"/>
                  <a:gd name="T6" fmla="*/ 42 w 232"/>
                  <a:gd name="T7" fmla="*/ 53 h 106"/>
                  <a:gd name="T8" fmla="*/ 54 w 232"/>
                  <a:gd name="T9" fmla="*/ 40 h 106"/>
                  <a:gd name="T10" fmla="*/ 65 w 232"/>
                  <a:gd name="T11" fmla="*/ 28 h 106"/>
                  <a:gd name="T12" fmla="*/ 81 w 232"/>
                  <a:gd name="T13" fmla="*/ 20 h 106"/>
                  <a:gd name="T14" fmla="*/ 100 w 232"/>
                  <a:gd name="T15" fmla="*/ 14 h 106"/>
                  <a:gd name="T16" fmla="*/ 124 w 232"/>
                  <a:gd name="T17" fmla="*/ 11 h 106"/>
                  <a:gd name="T18" fmla="*/ 141 w 232"/>
                  <a:gd name="T19" fmla="*/ 17 h 106"/>
                  <a:gd name="T20" fmla="*/ 156 w 232"/>
                  <a:gd name="T21" fmla="*/ 23 h 106"/>
                  <a:gd name="T22" fmla="*/ 170 w 232"/>
                  <a:gd name="T23" fmla="*/ 30 h 106"/>
                  <a:gd name="T24" fmla="*/ 182 w 232"/>
                  <a:gd name="T25" fmla="*/ 37 h 106"/>
                  <a:gd name="T26" fmla="*/ 192 w 232"/>
                  <a:gd name="T27" fmla="*/ 47 h 106"/>
                  <a:gd name="T28" fmla="*/ 202 w 232"/>
                  <a:gd name="T29" fmla="*/ 56 h 106"/>
                  <a:gd name="T30" fmla="*/ 213 w 232"/>
                  <a:gd name="T31" fmla="*/ 67 h 106"/>
                  <a:gd name="T32" fmla="*/ 223 w 232"/>
                  <a:gd name="T33" fmla="*/ 79 h 106"/>
                  <a:gd name="T34" fmla="*/ 227 w 232"/>
                  <a:gd name="T35" fmla="*/ 79 h 106"/>
                  <a:gd name="T36" fmla="*/ 229 w 232"/>
                  <a:gd name="T37" fmla="*/ 78 h 106"/>
                  <a:gd name="T38" fmla="*/ 230 w 232"/>
                  <a:gd name="T39" fmla="*/ 75 h 106"/>
                  <a:gd name="T40" fmla="*/ 232 w 232"/>
                  <a:gd name="T41" fmla="*/ 74 h 106"/>
                  <a:gd name="T42" fmla="*/ 220 w 232"/>
                  <a:gd name="T43" fmla="*/ 62 h 106"/>
                  <a:gd name="T44" fmla="*/ 209 w 232"/>
                  <a:gd name="T45" fmla="*/ 51 h 106"/>
                  <a:gd name="T46" fmla="*/ 200 w 232"/>
                  <a:gd name="T47" fmla="*/ 42 h 106"/>
                  <a:gd name="T48" fmla="*/ 191 w 232"/>
                  <a:gd name="T49" fmla="*/ 33 h 106"/>
                  <a:gd name="T50" fmla="*/ 179 w 232"/>
                  <a:gd name="T51" fmla="*/ 25 h 106"/>
                  <a:gd name="T52" fmla="*/ 168 w 232"/>
                  <a:gd name="T53" fmla="*/ 17 h 106"/>
                  <a:gd name="T54" fmla="*/ 153 w 232"/>
                  <a:gd name="T55" fmla="*/ 8 h 106"/>
                  <a:gd name="T56" fmla="*/ 134 w 232"/>
                  <a:gd name="T57" fmla="*/ 0 h 106"/>
                  <a:gd name="T58" fmla="*/ 103 w 232"/>
                  <a:gd name="T59" fmla="*/ 4 h 106"/>
                  <a:gd name="T60" fmla="*/ 80 w 232"/>
                  <a:gd name="T61" fmla="*/ 8 h 106"/>
                  <a:gd name="T62" fmla="*/ 63 w 232"/>
                  <a:gd name="T63" fmla="*/ 14 h 106"/>
                  <a:gd name="T64" fmla="*/ 50 w 232"/>
                  <a:gd name="T65" fmla="*/ 23 h 106"/>
                  <a:gd name="T66" fmla="*/ 40 w 232"/>
                  <a:gd name="T67" fmla="*/ 37 h 106"/>
                  <a:gd name="T68" fmla="*/ 30 w 232"/>
                  <a:gd name="T69" fmla="*/ 55 h 106"/>
                  <a:gd name="T70" fmla="*/ 17 w 232"/>
                  <a:gd name="T71" fmla="*/ 76 h 106"/>
                  <a:gd name="T72" fmla="*/ 0 w 232"/>
                  <a:gd name="T73" fmla="*/ 105 h 106"/>
                  <a:gd name="T74" fmla="*/ 2 w 232"/>
                  <a:gd name="T75" fmla="*/ 106 h 106"/>
                  <a:gd name="T76" fmla="*/ 5 w 232"/>
                  <a:gd name="T77" fmla="*/ 106 h 106"/>
                  <a:gd name="T78" fmla="*/ 9 w 232"/>
                  <a:gd name="T79" fmla="*/ 106 h 106"/>
                  <a:gd name="T80" fmla="*/ 13 w 232"/>
                  <a:gd name="T8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2" h="106">
                    <a:moveTo>
                      <a:pt x="13" y="106"/>
                    </a:moveTo>
                    <a:lnTo>
                      <a:pt x="24" y="87"/>
                    </a:lnTo>
                    <a:lnTo>
                      <a:pt x="33" y="68"/>
                    </a:lnTo>
                    <a:lnTo>
                      <a:pt x="42" y="53"/>
                    </a:lnTo>
                    <a:lnTo>
                      <a:pt x="54" y="40"/>
                    </a:lnTo>
                    <a:lnTo>
                      <a:pt x="65" y="28"/>
                    </a:lnTo>
                    <a:lnTo>
                      <a:pt x="81" y="20"/>
                    </a:lnTo>
                    <a:lnTo>
                      <a:pt x="100" y="14"/>
                    </a:lnTo>
                    <a:lnTo>
                      <a:pt x="124" y="11"/>
                    </a:lnTo>
                    <a:lnTo>
                      <a:pt x="141" y="17"/>
                    </a:lnTo>
                    <a:lnTo>
                      <a:pt x="156" y="23"/>
                    </a:lnTo>
                    <a:lnTo>
                      <a:pt x="170" y="30"/>
                    </a:lnTo>
                    <a:lnTo>
                      <a:pt x="182" y="37"/>
                    </a:lnTo>
                    <a:lnTo>
                      <a:pt x="192" y="47"/>
                    </a:lnTo>
                    <a:lnTo>
                      <a:pt x="202" y="56"/>
                    </a:lnTo>
                    <a:lnTo>
                      <a:pt x="213" y="67"/>
                    </a:lnTo>
                    <a:lnTo>
                      <a:pt x="223" y="79"/>
                    </a:lnTo>
                    <a:lnTo>
                      <a:pt x="227" y="79"/>
                    </a:lnTo>
                    <a:lnTo>
                      <a:pt x="229" y="78"/>
                    </a:lnTo>
                    <a:lnTo>
                      <a:pt x="230" y="75"/>
                    </a:lnTo>
                    <a:lnTo>
                      <a:pt x="232" y="74"/>
                    </a:lnTo>
                    <a:lnTo>
                      <a:pt x="220" y="62"/>
                    </a:lnTo>
                    <a:lnTo>
                      <a:pt x="209" y="51"/>
                    </a:lnTo>
                    <a:lnTo>
                      <a:pt x="200" y="42"/>
                    </a:lnTo>
                    <a:lnTo>
                      <a:pt x="191" y="33"/>
                    </a:lnTo>
                    <a:lnTo>
                      <a:pt x="179" y="25"/>
                    </a:lnTo>
                    <a:lnTo>
                      <a:pt x="168" y="17"/>
                    </a:lnTo>
                    <a:lnTo>
                      <a:pt x="153" y="8"/>
                    </a:lnTo>
                    <a:lnTo>
                      <a:pt x="134" y="0"/>
                    </a:lnTo>
                    <a:lnTo>
                      <a:pt x="103" y="4"/>
                    </a:lnTo>
                    <a:lnTo>
                      <a:pt x="80" y="8"/>
                    </a:lnTo>
                    <a:lnTo>
                      <a:pt x="63" y="14"/>
                    </a:lnTo>
                    <a:lnTo>
                      <a:pt x="50" y="23"/>
                    </a:lnTo>
                    <a:lnTo>
                      <a:pt x="40" y="37"/>
                    </a:lnTo>
                    <a:lnTo>
                      <a:pt x="30" y="55"/>
                    </a:lnTo>
                    <a:lnTo>
                      <a:pt x="17" y="76"/>
                    </a:lnTo>
                    <a:lnTo>
                      <a:pt x="0" y="105"/>
                    </a:lnTo>
                    <a:lnTo>
                      <a:pt x="2" y="106"/>
                    </a:lnTo>
                    <a:lnTo>
                      <a:pt x="5" y="106"/>
                    </a:lnTo>
                    <a:lnTo>
                      <a:pt x="9" y="106"/>
                    </a:lnTo>
                    <a:lnTo>
                      <a:pt x="13" y="106"/>
                    </a:lnTo>
                    <a:close/>
                  </a:path>
                </a:pathLst>
              </a:custGeom>
              <a:solidFill>
                <a:srgbClr val="E5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4" name="Freeform 120"/>
              <p:cNvSpPr>
                <a:spLocks/>
              </p:cNvSpPr>
              <p:nvPr/>
            </p:nvSpPr>
            <p:spPr bwMode="auto">
              <a:xfrm>
                <a:off x="2679" y="3677"/>
                <a:ext cx="115" cy="53"/>
              </a:xfrm>
              <a:custGeom>
                <a:avLst/>
                <a:gdLst>
                  <a:gd name="T0" fmla="*/ 11 w 230"/>
                  <a:gd name="T1" fmla="*/ 103 h 104"/>
                  <a:gd name="T2" fmla="*/ 22 w 230"/>
                  <a:gd name="T3" fmla="*/ 84 h 104"/>
                  <a:gd name="T4" fmla="*/ 31 w 230"/>
                  <a:gd name="T5" fmla="*/ 66 h 104"/>
                  <a:gd name="T6" fmla="*/ 41 w 230"/>
                  <a:gd name="T7" fmla="*/ 50 h 104"/>
                  <a:gd name="T8" fmla="*/ 52 w 230"/>
                  <a:gd name="T9" fmla="*/ 36 h 104"/>
                  <a:gd name="T10" fmla="*/ 64 w 230"/>
                  <a:gd name="T11" fmla="*/ 26 h 104"/>
                  <a:gd name="T12" fmla="*/ 79 w 230"/>
                  <a:gd name="T13" fmla="*/ 17 h 104"/>
                  <a:gd name="T14" fmla="*/ 99 w 230"/>
                  <a:gd name="T15" fmla="*/ 11 h 104"/>
                  <a:gd name="T16" fmla="*/ 123 w 230"/>
                  <a:gd name="T17" fmla="*/ 8 h 104"/>
                  <a:gd name="T18" fmla="*/ 142 w 230"/>
                  <a:gd name="T19" fmla="*/ 13 h 104"/>
                  <a:gd name="T20" fmla="*/ 157 w 230"/>
                  <a:gd name="T21" fmla="*/ 20 h 104"/>
                  <a:gd name="T22" fmla="*/ 169 w 230"/>
                  <a:gd name="T23" fmla="*/ 27 h 104"/>
                  <a:gd name="T24" fmla="*/ 181 w 230"/>
                  <a:gd name="T25" fmla="*/ 34 h 104"/>
                  <a:gd name="T26" fmla="*/ 191 w 230"/>
                  <a:gd name="T27" fmla="*/ 43 h 104"/>
                  <a:gd name="T28" fmla="*/ 201 w 230"/>
                  <a:gd name="T29" fmla="*/ 53 h 104"/>
                  <a:gd name="T30" fmla="*/ 212 w 230"/>
                  <a:gd name="T31" fmla="*/ 64 h 104"/>
                  <a:gd name="T32" fmla="*/ 223 w 230"/>
                  <a:gd name="T33" fmla="*/ 76 h 104"/>
                  <a:gd name="T34" fmla="*/ 226 w 230"/>
                  <a:gd name="T35" fmla="*/ 74 h 104"/>
                  <a:gd name="T36" fmla="*/ 227 w 230"/>
                  <a:gd name="T37" fmla="*/ 73 h 104"/>
                  <a:gd name="T38" fmla="*/ 229 w 230"/>
                  <a:gd name="T39" fmla="*/ 73 h 104"/>
                  <a:gd name="T40" fmla="*/ 230 w 230"/>
                  <a:gd name="T41" fmla="*/ 72 h 104"/>
                  <a:gd name="T42" fmla="*/ 218 w 230"/>
                  <a:gd name="T43" fmla="*/ 61 h 104"/>
                  <a:gd name="T44" fmla="*/ 207 w 230"/>
                  <a:gd name="T45" fmla="*/ 50 h 104"/>
                  <a:gd name="T46" fmla="*/ 198 w 230"/>
                  <a:gd name="T47" fmla="*/ 41 h 104"/>
                  <a:gd name="T48" fmla="*/ 189 w 230"/>
                  <a:gd name="T49" fmla="*/ 32 h 104"/>
                  <a:gd name="T50" fmla="*/ 180 w 230"/>
                  <a:gd name="T51" fmla="*/ 25 h 104"/>
                  <a:gd name="T52" fmla="*/ 167 w 230"/>
                  <a:gd name="T53" fmla="*/ 17 h 104"/>
                  <a:gd name="T54" fmla="*/ 152 w 230"/>
                  <a:gd name="T55" fmla="*/ 9 h 104"/>
                  <a:gd name="T56" fmla="*/ 133 w 230"/>
                  <a:gd name="T57" fmla="*/ 0 h 104"/>
                  <a:gd name="T58" fmla="*/ 102 w 230"/>
                  <a:gd name="T59" fmla="*/ 3 h 104"/>
                  <a:gd name="T60" fmla="*/ 80 w 230"/>
                  <a:gd name="T61" fmla="*/ 8 h 104"/>
                  <a:gd name="T62" fmla="*/ 63 w 230"/>
                  <a:gd name="T63" fmla="*/ 13 h 104"/>
                  <a:gd name="T64" fmla="*/ 52 w 230"/>
                  <a:gd name="T65" fmla="*/ 23 h 104"/>
                  <a:gd name="T66" fmla="*/ 40 w 230"/>
                  <a:gd name="T67" fmla="*/ 35 h 104"/>
                  <a:gd name="T68" fmla="*/ 30 w 230"/>
                  <a:gd name="T69" fmla="*/ 53 h 104"/>
                  <a:gd name="T70" fmla="*/ 17 w 230"/>
                  <a:gd name="T71" fmla="*/ 74 h 104"/>
                  <a:gd name="T72" fmla="*/ 0 w 230"/>
                  <a:gd name="T73" fmla="*/ 103 h 104"/>
                  <a:gd name="T74" fmla="*/ 2 w 230"/>
                  <a:gd name="T75" fmla="*/ 104 h 104"/>
                  <a:gd name="T76" fmla="*/ 6 w 230"/>
                  <a:gd name="T77" fmla="*/ 104 h 104"/>
                  <a:gd name="T78" fmla="*/ 8 w 230"/>
                  <a:gd name="T79" fmla="*/ 104 h 104"/>
                  <a:gd name="T80" fmla="*/ 11 w 230"/>
                  <a:gd name="T81"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104">
                    <a:moveTo>
                      <a:pt x="11" y="103"/>
                    </a:moveTo>
                    <a:lnTo>
                      <a:pt x="22" y="84"/>
                    </a:lnTo>
                    <a:lnTo>
                      <a:pt x="31" y="66"/>
                    </a:lnTo>
                    <a:lnTo>
                      <a:pt x="41" y="50"/>
                    </a:lnTo>
                    <a:lnTo>
                      <a:pt x="52" y="36"/>
                    </a:lnTo>
                    <a:lnTo>
                      <a:pt x="64" y="26"/>
                    </a:lnTo>
                    <a:lnTo>
                      <a:pt x="79" y="17"/>
                    </a:lnTo>
                    <a:lnTo>
                      <a:pt x="99" y="11"/>
                    </a:lnTo>
                    <a:lnTo>
                      <a:pt x="123" y="8"/>
                    </a:lnTo>
                    <a:lnTo>
                      <a:pt x="142" y="13"/>
                    </a:lnTo>
                    <a:lnTo>
                      <a:pt x="157" y="20"/>
                    </a:lnTo>
                    <a:lnTo>
                      <a:pt x="169" y="27"/>
                    </a:lnTo>
                    <a:lnTo>
                      <a:pt x="181" y="34"/>
                    </a:lnTo>
                    <a:lnTo>
                      <a:pt x="191" y="43"/>
                    </a:lnTo>
                    <a:lnTo>
                      <a:pt x="201" y="53"/>
                    </a:lnTo>
                    <a:lnTo>
                      <a:pt x="212" y="64"/>
                    </a:lnTo>
                    <a:lnTo>
                      <a:pt x="223" y="76"/>
                    </a:lnTo>
                    <a:lnTo>
                      <a:pt x="226" y="74"/>
                    </a:lnTo>
                    <a:lnTo>
                      <a:pt x="227" y="73"/>
                    </a:lnTo>
                    <a:lnTo>
                      <a:pt x="229" y="73"/>
                    </a:lnTo>
                    <a:lnTo>
                      <a:pt x="230" y="72"/>
                    </a:lnTo>
                    <a:lnTo>
                      <a:pt x="218" y="61"/>
                    </a:lnTo>
                    <a:lnTo>
                      <a:pt x="207" y="50"/>
                    </a:lnTo>
                    <a:lnTo>
                      <a:pt x="198" y="41"/>
                    </a:lnTo>
                    <a:lnTo>
                      <a:pt x="189" y="32"/>
                    </a:lnTo>
                    <a:lnTo>
                      <a:pt x="180" y="25"/>
                    </a:lnTo>
                    <a:lnTo>
                      <a:pt x="167" y="17"/>
                    </a:lnTo>
                    <a:lnTo>
                      <a:pt x="152" y="9"/>
                    </a:lnTo>
                    <a:lnTo>
                      <a:pt x="133" y="0"/>
                    </a:lnTo>
                    <a:lnTo>
                      <a:pt x="102" y="3"/>
                    </a:lnTo>
                    <a:lnTo>
                      <a:pt x="80" y="8"/>
                    </a:lnTo>
                    <a:lnTo>
                      <a:pt x="63" y="13"/>
                    </a:lnTo>
                    <a:lnTo>
                      <a:pt x="52" y="23"/>
                    </a:lnTo>
                    <a:lnTo>
                      <a:pt x="40" y="35"/>
                    </a:lnTo>
                    <a:lnTo>
                      <a:pt x="30" y="53"/>
                    </a:lnTo>
                    <a:lnTo>
                      <a:pt x="17" y="74"/>
                    </a:lnTo>
                    <a:lnTo>
                      <a:pt x="0" y="103"/>
                    </a:lnTo>
                    <a:lnTo>
                      <a:pt x="2" y="104"/>
                    </a:lnTo>
                    <a:lnTo>
                      <a:pt x="6" y="104"/>
                    </a:lnTo>
                    <a:lnTo>
                      <a:pt x="8" y="104"/>
                    </a:lnTo>
                    <a:lnTo>
                      <a:pt x="11" y="103"/>
                    </a:lnTo>
                    <a:close/>
                  </a:path>
                </a:pathLst>
              </a:custGeom>
              <a:solidFill>
                <a:srgbClr val="F2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5" name="Freeform 121"/>
              <p:cNvSpPr>
                <a:spLocks/>
              </p:cNvSpPr>
              <p:nvPr/>
            </p:nvSpPr>
            <p:spPr bwMode="auto">
              <a:xfrm>
                <a:off x="2679" y="3678"/>
                <a:ext cx="114" cy="51"/>
              </a:xfrm>
              <a:custGeom>
                <a:avLst/>
                <a:gdLst>
                  <a:gd name="T0" fmla="*/ 9 w 227"/>
                  <a:gd name="T1" fmla="*/ 102 h 102"/>
                  <a:gd name="T2" fmla="*/ 20 w 227"/>
                  <a:gd name="T3" fmla="*/ 83 h 102"/>
                  <a:gd name="T4" fmla="*/ 29 w 227"/>
                  <a:gd name="T5" fmla="*/ 64 h 102"/>
                  <a:gd name="T6" fmla="*/ 39 w 227"/>
                  <a:gd name="T7" fmla="*/ 49 h 102"/>
                  <a:gd name="T8" fmla="*/ 50 w 227"/>
                  <a:gd name="T9" fmla="*/ 35 h 102"/>
                  <a:gd name="T10" fmla="*/ 62 w 227"/>
                  <a:gd name="T11" fmla="*/ 24 h 102"/>
                  <a:gd name="T12" fmla="*/ 77 w 227"/>
                  <a:gd name="T13" fmla="*/ 15 h 102"/>
                  <a:gd name="T14" fmla="*/ 97 w 227"/>
                  <a:gd name="T15" fmla="*/ 9 h 102"/>
                  <a:gd name="T16" fmla="*/ 121 w 227"/>
                  <a:gd name="T17" fmla="*/ 5 h 102"/>
                  <a:gd name="T18" fmla="*/ 139 w 227"/>
                  <a:gd name="T19" fmla="*/ 11 h 102"/>
                  <a:gd name="T20" fmla="*/ 156 w 227"/>
                  <a:gd name="T21" fmla="*/ 17 h 102"/>
                  <a:gd name="T22" fmla="*/ 169 w 227"/>
                  <a:gd name="T23" fmla="*/ 24 h 102"/>
                  <a:gd name="T24" fmla="*/ 181 w 227"/>
                  <a:gd name="T25" fmla="*/ 32 h 102"/>
                  <a:gd name="T26" fmla="*/ 191 w 227"/>
                  <a:gd name="T27" fmla="*/ 41 h 102"/>
                  <a:gd name="T28" fmla="*/ 202 w 227"/>
                  <a:gd name="T29" fmla="*/ 50 h 102"/>
                  <a:gd name="T30" fmla="*/ 212 w 227"/>
                  <a:gd name="T31" fmla="*/ 61 h 102"/>
                  <a:gd name="T32" fmla="*/ 222 w 227"/>
                  <a:gd name="T33" fmla="*/ 73 h 102"/>
                  <a:gd name="T34" fmla="*/ 227 w 227"/>
                  <a:gd name="T35" fmla="*/ 70 h 102"/>
                  <a:gd name="T36" fmla="*/ 215 w 227"/>
                  <a:gd name="T37" fmla="*/ 60 h 102"/>
                  <a:gd name="T38" fmla="*/ 205 w 227"/>
                  <a:gd name="T39" fmla="*/ 49 h 102"/>
                  <a:gd name="T40" fmla="*/ 196 w 227"/>
                  <a:gd name="T41" fmla="*/ 41 h 102"/>
                  <a:gd name="T42" fmla="*/ 188 w 227"/>
                  <a:gd name="T43" fmla="*/ 33 h 102"/>
                  <a:gd name="T44" fmla="*/ 177 w 227"/>
                  <a:gd name="T45" fmla="*/ 25 h 102"/>
                  <a:gd name="T46" fmla="*/ 166 w 227"/>
                  <a:gd name="T47" fmla="*/ 17 h 102"/>
                  <a:gd name="T48" fmla="*/ 151 w 227"/>
                  <a:gd name="T49" fmla="*/ 9 h 102"/>
                  <a:gd name="T50" fmla="*/ 132 w 227"/>
                  <a:gd name="T51" fmla="*/ 0 h 102"/>
                  <a:gd name="T52" fmla="*/ 101 w 227"/>
                  <a:gd name="T53" fmla="*/ 3 h 102"/>
                  <a:gd name="T54" fmla="*/ 79 w 227"/>
                  <a:gd name="T55" fmla="*/ 8 h 102"/>
                  <a:gd name="T56" fmla="*/ 63 w 227"/>
                  <a:gd name="T57" fmla="*/ 14 h 102"/>
                  <a:gd name="T58" fmla="*/ 51 w 227"/>
                  <a:gd name="T59" fmla="*/ 23 h 102"/>
                  <a:gd name="T60" fmla="*/ 40 w 227"/>
                  <a:gd name="T61" fmla="*/ 35 h 102"/>
                  <a:gd name="T62" fmla="*/ 30 w 227"/>
                  <a:gd name="T63" fmla="*/ 52 h 102"/>
                  <a:gd name="T64" fmla="*/ 17 w 227"/>
                  <a:gd name="T65" fmla="*/ 75 h 102"/>
                  <a:gd name="T66" fmla="*/ 0 w 227"/>
                  <a:gd name="T67" fmla="*/ 102 h 102"/>
                  <a:gd name="T68" fmla="*/ 9 w 227"/>
                  <a:gd name="T6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02">
                    <a:moveTo>
                      <a:pt x="9" y="102"/>
                    </a:moveTo>
                    <a:lnTo>
                      <a:pt x="20" y="83"/>
                    </a:lnTo>
                    <a:lnTo>
                      <a:pt x="29" y="64"/>
                    </a:lnTo>
                    <a:lnTo>
                      <a:pt x="39" y="49"/>
                    </a:lnTo>
                    <a:lnTo>
                      <a:pt x="50" y="35"/>
                    </a:lnTo>
                    <a:lnTo>
                      <a:pt x="62" y="24"/>
                    </a:lnTo>
                    <a:lnTo>
                      <a:pt x="77" y="15"/>
                    </a:lnTo>
                    <a:lnTo>
                      <a:pt x="97" y="9"/>
                    </a:lnTo>
                    <a:lnTo>
                      <a:pt x="121" y="5"/>
                    </a:lnTo>
                    <a:lnTo>
                      <a:pt x="139" y="11"/>
                    </a:lnTo>
                    <a:lnTo>
                      <a:pt x="156" y="17"/>
                    </a:lnTo>
                    <a:lnTo>
                      <a:pt x="169" y="24"/>
                    </a:lnTo>
                    <a:lnTo>
                      <a:pt x="181" y="32"/>
                    </a:lnTo>
                    <a:lnTo>
                      <a:pt x="191" y="41"/>
                    </a:lnTo>
                    <a:lnTo>
                      <a:pt x="202" y="50"/>
                    </a:lnTo>
                    <a:lnTo>
                      <a:pt x="212" y="61"/>
                    </a:lnTo>
                    <a:lnTo>
                      <a:pt x="222" y="73"/>
                    </a:lnTo>
                    <a:lnTo>
                      <a:pt x="227" y="70"/>
                    </a:lnTo>
                    <a:lnTo>
                      <a:pt x="215" y="60"/>
                    </a:lnTo>
                    <a:lnTo>
                      <a:pt x="205" y="49"/>
                    </a:lnTo>
                    <a:lnTo>
                      <a:pt x="196" y="41"/>
                    </a:lnTo>
                    <a:lnTo>
                      <a:pt x="188" y="33"/>
                    </a:lnTo>
                    <a:lnTo>
                      <a:pt x="177" y="25"/>
                    </a:lnTo>
                    <a:lnTo>
                      <a:pt x="166" y="17"/>
                    </a:lnTo>
                    <a:lnTo>
                      <a:pt x="151" y="9"/>
                    </a:lnTo>
                    <a:lnTo>
                      <a:pt x="132" y="0"/>
                    </a:lnTo>
                    <a:lnTo>
                      <a:pt x="101" y="3"/>
                    </a:lnTo>
                    <a:lnTo>
                      <a:pt x="79" y="8"/>
                    </a:lnTo>
                    <a:lnTo>
                      <a:pt x="63" y="14"/>
                    </a:lnTo>
                    <a:lnTo>
                      <a:pt x="51" y="23"/>
                    </a:lnTo>
                    <a:lnTo>
                      <a:pt x="40" y="35"/>
                    </a:lnTo>
                    <a:lnTo>
                      <a:pt x="30" y="52"/>
                    </a:lnTo>
                    <a:lnTo>
                      <a:pt x="17" y="75"/>
                    </a:lnTo>
                    <a:lnTo>
                      <a:pt x="0" y="102"/>
                    </a:lnTo>
                    <a:lnTo>
                      <a:pt x="9" y="102"/>
                    </a:lnTo>
                    <a:close/>
                  </a:path>
                </a:pathLst>
              </a:custGeom>
              <a:solidFill>
                <a:srgbClr val="FFC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6" name="Freeform 122"/>
              <p:cNvSpPr>
                <a:spLocks/>
              </p:cNvSpPr>
              <p:nvPr/>
            </p:nvSpPr>
            <p:spPr bwMode="auto">
              <a:xfrm>
                <a:off x="2711" y="3393"/>
                <a:ext cx="19" cy="18"/>
              </a:xfrm>
              <a:custGeom>
                <a:avLst/>
                <a:gdLst>
                  <a:gd name="T0" fmla="*/ 10 w 38"/>
                  <a:gd name="T1" fmla="*/ 2 h 37"/>
                  <a:gd name="T2" fmla="*/ 16 w 38"/>
                  <a:gd name="T3" fmla="*/ 0 h 37"/>
                  <a:gd name="T4" fmla="*/ 25 w 38"/>
                  <a:gd name="T5" fmla="*/ 1 h 37"/>
                  <a:gd name="T6" fmla="*/ 31 w 38"/>
                  <a:gd name="T7" fmla="*/ 5 h 37"/>
                  <a:gd name="T8" fmla="*/ 36 w 38"/>
                  <a:gd name="T9" fmla="*/ 9 h 37"/>
                  <a:gd name="T10" fmla="*/ 38 w 38"/>
                  <a:gd name="T11" fmla="*/ 17 h 37"/>
                  <a:gd name="T12" fmla="*/ 38 w 38"/>
                  <a:gd name="T13" fmla="*/ 24 h 37"/>
                  <a:gd name="T14" fmla="*/ 36 w 38"/>
                  <a:gd name="T15" fmla="*/ 31 h 37"/>
                  <a:gd name="T16" fmla="*/ 30 w 38"/>
                  <a:gd name="T17" fmla="*/ 35 h 37"/>
                  <a:gd name="T18" fmla="*/ 23 w 38"/>
                  <a:gd name="T19" fmla="*/ 37 h 37"/>
                  <a:gd name="T20" fmla="*/ 15 w 38"/>
                  <a:gd name="T21" fmla="*/ 36 h 37"/>
                  <a:gd name="T22" fmla="*/ 8 w 38"/>
                  <a:gd name="T23" fmla="*/ 32 h 37"/>
                  <a:gd name="T24" fmla="*/ 3 w 38"/>
                  <a:gd name="T25" fmla="*/ 27 h 37"/>
                  <a:gd name="T26" fmla="*/ 0 w 38"/>
                  <a:gd name="T27" fmla="*/ 20 h 37"/>
                  <a:gd name="T28" fmla="*/ 1 w 38"/>
                  <a:gd name="T29" fmla="*/ 13 h 37"/>
                  <a:gd name="T30" fmla="*/ 4 w 38"/>
                  <a:gd name="T31" fmla="*/ 7 h 37"/>
                  <a:gd name="T32" fmla="*/ 10 w 38"/>
                  <a:gd name="T33"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7">
                    <a:moveTo>
                      <a:pt x="10" y="2"/>
                    </a:moveTo>
                    <a:lnTo>
                      <a:pt x="16" y="0"/>
                    </a:lnTo>
                    <a:lnTo>
                      <a:pt x="25" y="1"/>
                    </a:lnTo>
                    <a:lnTo>
                      <a:pt x="31" y="5"/>
                    </a:lnTo>
                    <a:lnTo>
                      <a:pt x="36" y="9"/>
                    </a:lnTo>
                    <a:lnTo>
                      <a:pt x="38" y="17"/>
                    </a:lnTo>
                    <a:lnTo>
                      <a:pt x="38" y="24"/>
                    </a:lnTo>
                    <a:lnTo>
                      <a:pt x="36" y="31"/>
                    </a:lnTo>
                    <a:lnTo>
                      <a:pt x="30" y="35"/>
                    </a:lnTo>
                    <a:lnTo>
                      <a:pt x="23" y="37"/>
                    </a:lnTo>
                    <a:lnTo>
                      <a:pt x="15" y="36"/>
                    </a:lnTo>
                    <a:lnTo>
                      <a:pt x="8" y="32"/>
                    </a:lnTo>
                    <a:lnTo>
                      <a:pt x="3" y="27"/>
                    </a:lnTo>
                    <a:lnTo>
                      <a:pt x="0" y="20"/>
                    </a:lnTo>
                    <a:lnTo>
                      <a:pt x="1" y="13"/>
                    </a:lnTo>
                    <a:lnTo>
                      <a:pt x="4" y="7"/>
                    </a:lnTo>
                    <a:lnTo>
                      <a:pt x="10" y="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7" name="Freeform 123"/>
              <p:cNvSpPr>
                <a:spLocks/>
              </p:cNvSpPr>
              <p:nvPr/>
            </p:nvSpPr>
            <p:spPr bwMode="auto">
              <a:xfrm>
                <a:off x="3075" y="3319"/>
                <a:ext cx="95" cy="445"/>
              </a:xfrm>
              <a:custGeom>
                <a:avLst/>
                <a:gdLst>
                  <a:gd name="T0" fmla="*/ 0 w 189"/>
                  <a:gd name="T1" fmla="*/ 0 h 890"/>
                  <a:gd name="T2" fmla="*/ 34 w 189"/>
                  <a:gd name="T3" fmla="*/ 76 h 890"/>
                  <a:gd name="T4" fmla="*/ 61 w 189"/>
                  <a:gd name="T5" fmla="*/ 152 h 890"/>
                  <a:gd name="T6" fmla="*/ 80 w 189"/>
                  <a:gd name="T7" fmla="*/ 228 h 890"/>
                  <a:gd name="T8" fmla="*/ 94 w 189"/>
                  <a:gd name="T9" fmla="*/ 304 h 890"/>
                  <a:gd name="T10" fmla="*/ 103 w 189"/>
                  <a:gd name="T11" fmla="*/ 381 h 890"/>
                  <a:gd name="T12" fmla="*/ 110 w 189"/>
                  <a:gd name="T13" fmla="*/ 461 h 890"/>
                  <a:gd name="T14" fmla="*/ 116 w 189"/>
                  <a:gd name="T15" fmla="*/ 540 h 890"/>
                  <a:gd name="T16" fmla="*/ 121 w 189"/>
                  <a:gd name="T17" fmla="*/ 623 h 890"/>
                  <a:gd name="T18" fmla="*/ 142 w 189"/>
                  <a:gd name="T19" fmla="*/ 776 h 890"/>
                  <a:gd name="T20" fmla="*/ 122 w 189"/>
                  <a:gd name="T21" fmla="*/ 840 h 890"/>
                  <a:gd name="T22" fmla="*/ 177 w 189"/>
                  <a:gd name="T23" fmla="*/ 890 h 890"/>
                  <a:gd name="T24" fmla="*/ 187 w 189"/>
                  <a:gd name="T25" fmla="*/ 808 h 890"/>
                  <a:gd name="T26" fmla="*/ 189 w 189"/>
                  <a:gd name="T27" fmla="*/ 634 h 890"/>
                  <a:gd name="T28" fmla="*/ 186 w 189"/>
                  <a:gd name="T29" fmla="*/ 416 h 890"/>
                  <a:gd name="T30" fmla="*/ 172 w 189"/>
                  <a:gd name="T31" fmla="*/ 364 h 890"/>
                  <a:gd name="T32" fmla="*/ 160 w 189"/>
                  <a:gd name="T33" fmla="*/ 312 h 890"/>
                  <a:gd name="T34" fmla="*/ 148 w 189"/>
                  <a:gd name="T35" fmla="*/ 263 h 890"/>
                  <a:gd name="T36" fmla="*/ 137 w 189"/>
                  <a:gd name="T37" fmla="*/ 212 h 890"/>
                  <a:gd name="T38" fmla="*/ 124 w 189"/>
                  <a:gd name="T39" fmla="*/ 162 h 890"/>
                  <a:gd name="T40" fmla="*/ 110 w 189"/>
                  <a:gd name="T41" fmla="*/ 112 h 890"/>
                  <a:gd name="T42" fmla="*/ 95 w 189"/>
                  <a:gd name="T43" fmla="*/ 61 h 890"/>
                  <a:gd name="T44" fmla="*/ 77 w 189"/>
                  <a:gd name="T45" fmla="*/ 8 h 890"/>
                  <a:gd name="T46" fmla="*/ 0 w 189"/>
                  <a:gd name="T47" fmla="*/ 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890">
                    <a:moveTo>
                      <a:pt x="0" y="0"/>
                    </a:moveTo>
                    <a:lnTo>
                      <a:pt x="34" y="76"/>
                    </a:lnTo>
                    <a:lnTo>
                      <a:pt x="61" y="152"/>
                    </a:lnTo>
                    <a:lnTo>
                      <a:pt x="80" y="228"/>
                    </a:lnTo>
                    <a:lnTo>
                      <a:pt x="94" y="304"/>
                    </a:lnTo>
                    <a:lnTo>
                      <a:pt x="103" y="381"/>
                    </a:lnTo>
                    <a:lnTo>
                      <a:pt x="110" y="461"/>
                    </a:lnTo>
                    <a:lnTo>
                      <a:pt x="116" y="540"/>
                    </a:lnTo>
                    <a:lnTo>
                      <a:pt x="121" y="623"/>
                    </a:lnTo>
                    <a:lnTo>
                      <a:pt x="142" y="776"/>
                    </a:lnTo>
                    <a:lnTo>
                      <a:pt x="122" y="840"/>
                    </a:lnTo>
                    <a:lnTo>
                      <a:pt x="177" y="890"/>
                    </a:lnTo>
                    <a:lnTo>
                      <a:pt x="187" y="808"/>
                    </a:lnTo>
                    <a:lnTo>
                      <a:pt x="189" y="634"/>
                    </a:lnTo>
                    <a:lnTo>
                      <a:pt x="186" y="416"/>
                    </a:lnTo>
                    <a:lnTo>
                      <a:pt x="172" y="364"/>
                    </a:lnTo>
                    <a:lnTo>
                      <a:pt x="160" y="312"/>
                    </a:lnTo>
                    <a:lnTo>
                      <a:pt x="148" y="263"/>
                    </a:lnTo>
                    <a:lnTo>
                      <a:pt x="137" y="212"/>
                    </a:lnTo>
                    <a:lnTo>
                      <a:pt x="124" y="162"/>
                    </a:lnTo>
                    <a:lnTo>
                      <a:pt x="110" y="112"/>
                    </a:lnTo>
                    <a:lnTo>
                      <a:pt x="95" y="61"/>
                    </a:lnTo>
                    <a:lnTo>
                      <a:pt x="77" y="8"/>
                    </a:lnTo>
                    <a:lnTo>
                      <a:pt x="0" y="0"/>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8" name="Freeform 124"/>
              <p:cNvSpPr>
                <a:spLocks/>
              </p:cNvSpPr>
              <p:nvPr/>
            </p:nvSpPr>
            <p:spPr bwMode="auto">
              <a:xfrm>
                <a:off x="2819" y="3757"/>
                <a:ext cx="292" cy="64"/>
              </a:xfrm>
              <a:custGeom>
                <a:avLst/>
                <a:gdLst>
                  <a:gd name="T0" fmla="*/ 52 w 583"/>
                  <a:gd name="T1" fmla="*/ 129 h 129"/>
                  <a:gd name="T2" fmla="*/ 229 w 583"/>
                  <a:gd name="T3" fmla="*/ 118 h 129"/>
                  <a:gd name="T4" fmla="*/ 455 w 583"/>
                  <a:gd name="T5" fmla="*/ 31 h 129"/>
                  <a:gd name="T6" fmla="*/ 583 w 583"/>
                  <a:gd name="T7" fmla="*/ 1 h 129"/>
                  <a:gd name="T8" fmla="*/ 472 w 583"/>
                  <a:gd name="T9" fmla="*/ 0 h 129"/>
                  <a:gd name="T10" fmla="*/ 221 w 583"/>
                  <a:gd name="T11" fmla="*/ 68 h 129"/>
                  <a:gd name="T12" fmla="*/ 0 w 583"/>
                  <a:gd name="T13" fmla="*/ 101 h 129"/>
                  <a:gd name="T14" fmla="*/ 52 w 58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3" h="129">
                    <a:moveTo>
                      <a:pt x="52" y="129"/>
                    </a:moveTo>
                    <a:lnTo>
                      <a:pt x="229" y="118"/>
                    </a:lnTo>
                    <a:lnTo>
                      <a:pt x="455" y="31"/>
                    </a:lnTo>
                    <a:lnTo>
                      <a:pt x="583" y="1"/>
                    </a:lnTo>
                    <a:lnTo>
                      <a:pt x="472" y="0"/>
                    </a:lnTo>
                    <a:lnTo>
                      <a:pt x="221" y="68"/>
                    </a:lnTo>
                    <a:lnTo>
                      <a:pt x="0" y="101"/>
                    </a:lnTo>
                    <a:lnTo>
                      <a:pt x="52" y="129"/>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29" name="Freeform 125"/>
              <p:cNvSpPr>
                <a:spLocks/>
              </p:cNvSpPr>
              <p:nvPr/>
            </p:nvSpPr>
            <p:spPr bwMode="auto">
              <a:xfrm>
                <a:off x="3176" y="3295"/>
                <a:ext cx="163" cy="237"/>
              </a:xfrm>
              <a:custGeom>
                <a:avLst/>
                <a:gdLst>
                  <a:gd name="T0" fmla="*/ 0 w 327"/>
                  <a:gd name="T1" fmla="*/ 475 h 475"/>
                  <a:gd name="T2" fmla="*/ 43 w 327"/>
                  <a:gd name="T3" fmla="*/ 453 h 475"/>
                  <a:gd name="T4" fmla="*/ 81 w 327"/>
                  <a:gd name="T5" fmla="*/ 434 h 475"/>
                  <a:gd name="T6" fmla="*/ 115 w 327"/>
                  <a:gd name="T7" fmla="*/ 415 h 475"/>
                  <a:gd name="T8" fmla="*/ 145 w 327"/>
                  <a:gd name="T9" fmla="*/ 398 h 475"/>
                  <a:gd name="T10" fmla="*/ 173 w 327"/>
                  <a:gd name="T11" fmla="*/ 382 h 475"/>
                  <a:gd name="T12" fmla="*/ 198 w 327"/>
                  <a:gd name="T13" fmla="*/ 364 h 475"/>
                  <a:gd name="T14" fmla="*/ 219 w 327"/>
                  <a:gd name="T15" fmla="*/ 348 h 475"/>
                  <a:gd name="T16" fmla="*/ 239 w 327"/>
                  <a:gd name="T17" fmla="*/ 330 h 475"/>
                  <a:gd name="T18" fmla="*/ 255 w 327"/>
                  <a:gd name="T19" fmla="*/ 310 h 475"/>
                  <a:gd name="T20" fmla="*/ 270 w 327"/>
                  <a:gd name="T21" fmla="*/ 289 h 475"/>
                  <a:gd name="T22" fmla="*/ 282 w 327"/>
                  <a:gd name="T23" fmla="*/ 265 h 475"/>
                  <a:gd name="T24" fmla="*/ 294 w 327"/>
                  <a:gd name="T25" fmla="*/ 239 h 475"/>
                  <a:gd name="T26" fmla="*/ 303 w 327"/>
                  <a:gd name="T27" fmla="*/ 209 h 475"/>
                  <a:gd name="T28" fmla="*/ 312 w 327"/>
                  <a:gd name="T29" fmla="*/ 174 h 475"/>
                  <a:gd name="T30" fmla="*/ 320 w 327"/>
                  <a:gd name="T31" fmla="*/ 136 h 475"/>
                  <a:gd name="T32" fmla="*/ 327 w 327"/>
                  <a:gd name="T33" fmla="*/ 94 h 475"/>
                  <a:gd name="T34" fmla="*/ 183 w 327"/>
                  <a:gd name="T35" fmla="*/ 0 h 475"/>
                  <a:gd name="T36" fmla="*/ 172 w 327"/>
                  <a:gd name="T37" fmla="*/ 16 h 475"/>
                  <a:gd name="T38" fmla="*/ 300 w 327"/>
                  <a:gd name="T39" fmla="*/ 110 h 475"/>
                  <a:gd name="T40" fmla="*/ 295 w 327"/>
                  <a:gd name="T41" fmla="*/ 147 h 475"/>
                  <a:gd name="T42" fmla="*/ 290 w 327"/>
                  <a:gd name="T43" fmla="*/ 180 h 475"/>
                  <a:gd name="T44" fmla="*/ 284 w 327"/>
                  <a:gd name="T45" fmla="*/ 209 h 475"/>
                  <a:gd name="T46" fmla="*/ 276 w 327"/>
                  <a:gd name="T47" fmla="*/ 233 h 475"/>
                  <a:gd name="T48" fmla="*/ 266 w 327"/>
                  <a:gd name="T49" fmla="*/ 256 h 475"/>
                  <a:gd name="T50" fmla="*/ 255 w 327"/>
                  <a:gd name="T51" fmla="*/ 276 h 475"/>
                  <a:gd name="T52" fmla="*/ 241 w 327"/>
                  <a:gd name="T53" fmla="*/ 293 h 475"/>
                  <a:gd name="T54" fmla="*/ 226 w 327"/>
                  <a:gd name="T55" fmla="*/ 309 h 475"/>
                  <a:gd name="T56" fmla="*/ 209 w 327"/>
                  <a:gd name="T57" fmla="*/ 324 h 475"/>
                  <a:gd name="T58" fmla="*/ 189 w 327"/>
                  <a:gd name="T59" fmla="*/ 338 h 475"/>
                  <a:gd name="T60" fmla="*/ 167 w 327"/>
                  <a:gd name="T61" fmla="*/ 352 h 475"/>
                  <a:gd name="T62" fmla="*/ 143 w 327"/>
                  <a:gd name="T63" fmla="*/ 367 h 475"/>
                  <a:gd name="T64" fmla="*/ 116 w 327"/>
                  <a:gd name="T65" fmla="*/ 382 h 475"/>
                  <a:gd name="T66" fmla="*/ 87 w 327"/>
                  <a:gd name="T67" fmla="*/ 398 h 475"/>
                  <a:gd name="T68" fmla="*/ 54 w 327"/>
                  <a:gd name="T69" fmla="*/ 416 h 475"/>
                  <a:gd name="T70" fmla="*/ 19 w 327"/>
                  <a:gd name="T71" fmla="*/ 437 h 475"/>
                  <a:gd name="T72" fmla="*/ 0 w 327"/>
                  <a:gd name="T7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7" h="475">
                    <a:moveTo>
                      <a:pt x="0" y="475"/>
                    </a:moveTo>
                    <a:lnTo>
                      <a:pt x="43" y="453"/>
                    </a:lnTo>
                    <a:lnTo>
                      <a:pt x="81" y="434"/>
                    </a:lnTo>
                    <a:lnTo>
                      <a:pt x="115" y="415"/>
                    </a:lnTo>
                    <a:lnTo>
                      <a:pt x="145" y="398"/>
                    </a:lnTo>
                    <a:lnTo>
                      <a:pt x="173" y="382"/>
                    </a:lnTo>
                    <a:lnTo>
                      <a:pt x="198" y="364"/>
                    </a:lnTo>
                    <a:lnTo>
                      <a:pt x="219" y="348"/>
                    </a:lnTo>
                    <a:lnTo>
                      <a:pt x="239" y="330"/>
                    </a:lnTo>
                    <a:lnTo>
                      <a:pt x="255" y="310"/>
                    </a:lnTo>
                    <a:lnTo>
                      <a:pt x="270" y="289"/>
                    </a:lnTo>
                    <a:lnTo>
                      <a:pt x="282" y="265"/>
                    </a:lnTo>
                    <a:lnTo>
                      <a:pt x="294" y="239"/>
                    </a:lnTo>
                    <a:lnTo>
                      <a:pt x="303" y="209"/>
                    </a:lnTo>
                    <a:lnTo>
                      <a:pt x="312" y="174"/>
                    </a:lnTo>
                    <a:lnTo>
                      <a:pt x="320" y="136"/>
                    </a:lnTo>
                    <a:lnTo>
                      <a:pt x="327" y="94"/>
                    </a:lnTo>
                    <a:lnTo>
                      <a:pt x="183" y="0"/>
                    </a:lnTo>
                    <a:lnTo>
                      <a:pt x="172" y="16"/>
                    </a:lnTo>
                    <a:lnTo>
                      <a:pt x="300" y="110"/>
                    </a:lnTo>
                    <a:lnTo>
                      <a:pt x="295" y="147"/>
                    </a:lnTo>
                    <a:lnTo>
                      <a:pt x="290" y="180"/>
                    </a:lnTo>
                    <a:lnTo>
                      <a:pt x="284" y="209"/>
                    </a:lnTo>
                    <a:lnTo>
                      <a:pt x="276" y="233"/>
                    </a:lnTo>
                    <a:lnTo>
                      <a:pt x="266" y="256"/>
                    </a:lnTo>
                    <a:lnTo>
                      <a:pt x="255" y="276"/>
                    </a:lnTo>
                    <a:lnTo>
                      <a:pt x="241" y="293"/>
                    </a:lnTo>
                    <a:lnTo>
                      <a:pt x="226" y="309"/>
                    </a:lnTo>
                    <a:lnTo>
                      <a:pt x="209" y="324"/>
                    </a:lnTo>
                    <a:lnTo>
                      <a:pt x="189" y="338"/>
                    </a:lnTo>
                    <a:lnTo>
                      <a:pt x="167" y="352"/>
                    </a:lnTo>
                    <a:lnTo>
                      <a:pt x="143" y="367"/>
                    </a:lnTo>
                    <a:lnTo>
                      <a:pt x="116" y="382"/>
                    </a:lnTo>
                    <a:lnTo>
                      <a:pt x="87" y="398"/>
                    </a:lnTo>
                    <a:lnTo>
                      <a:pt x="54" y="416"/>
                    </a:lnTo>
                    <a:lnTo>
                      <a:pt x="19" y="437"/>
                    </a:lnTo>
                    <a:lnTo>
                      <a:pt x="0" y="475"/>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30" name="Freeform 126"/>
              <p:cNvSpPr>
                <a:spLocks/>
              </p:cNvSpPr>
              <p:nvPr/>
            </p:nvSpPr>
            <p:spPr bwMode="auto">
              <a:xfrm>
                <a:off x="3262" y="3346"/>
                <a:ext cx="35" cy="35"/>
              </a:xfrm>
              <a:custGeom>
                <a:avLst/>
                <a:gdLst>
                  <a:gd name="T0" fmla="*/ 15 w 69"/>
                  <a:gd name="T1" fmla="*/ 2 h 69"/>
                  <a:gd name="T2" fmla="*/ 21 w 69"/>
                  <a:gd name="T3" fmla="*/ 0 h 69"/>
                  <a:gd name="T4" fmla="*/ 28 w 69"/>
                  <a:gd name="T5" fmla="*/ 0 h 69"/>
                  <a:gd name="T6" fmla="*/ 35 w 69"/>
                  <a:gd name="T7" fmla="*/ 0 h 69"/>
                  <a:gd name="T8" fmla="*/ 41 w 69"/>
                  <a:gd name="T9" fmla="*/ 2 h 69"/>
                  <a:gd name="T10" fmla="*/ 47 w 69"/>
                  <a:gd name="T11" fmla="*/ 5 h 69"/>
                  <a:gd name="T12" fmla="*/ 54 w 69"/>
                  <a:gd name="T13" fmla="*/ 9 h 69"/>
                  <a:gd name="T14" fmla="*/ 59 w 69"/>
                  <a:gd name="T15" fmla="*/ 14 h 69"/>
                  <a:gd name="T16" fmla="*/ 63 w 69"/>
                  <a:gd name="T17" fmla="*/ 21 h 69"/>
                  <a:gd name="T18" fmla="*/ 69 w 69"/>
                  <a:gd name="T19" fmla="*/ 33 h 69"/>
                  <a:gd name="T20" fmla="*/ 69 w 69"/>
                  <a:gd name="T21" fmla="*/ 46 h 69"/>
                  <a:gd name="T22" fmla="*/ 64 w 69"/>
                  <a:gd name="T23" fmla="*/ 58 h 69"/>
                  <a:gd name="T24" fmla="*/ 54 w 69"/>
                  <a:gd name="T25" fmla="*/ 66 h 69"/>
                  <a:gd name="T26" fmla="*/ 48 w 69"/>
                  <a:gd name="T27" fmla="*/ 68 h 69"/>
                  <a:gd name="T28" fmla="*/ 41 w 69"/>
                  <a:gd name="T29" fmla="*/ 69 h 69"/>
                  <a:gd name="T30" fmla="*/ 35 w 69"/>
                  <a:gd name="T31" fmla="*/ 68 h 69"/>
                  <a:gd name="T32" fmla="*/ 28 w 69"/>
                  <a:gd name="T33" fmla="*/ 67 h 69"/>
                  <a:gd name="T34" fmla="*/ 22 w 69"/>
                  <a:gd name="T35" fmla="*/ 63 h 69"/>
                  <a:gd name="T36" fmla="*/ 15 w 69"/>
                  <a:gd name="T37" fmla="*/ 60 h 69"/>
                  <a:gd name="T38" fmla="*/ 10 w 69"/>
                  <a:gd name="T39" fmla="*/ 54 h 69"/>
                  <a:gd name="T40" fmla="*/ 6 w 69"/>
                  <a:gd name="T41" fmla="*/ 48 h 69"/>
                  <a:gd name="T42" fmla="*/ 0 w 69"/>
                  <a:gd name="T43" fmla="*/ 36 h 69"/>
                  <a:gd name="T44" fmla="*/ 0 w 69"/>
                  <a:gd name="T45" fmla="*/ 23 h 69"/>
                  <a:gd name="T46" fmla="*/ 5 w 69"/>
                  <a:gd name="T47" fmla="*/ 11 h 69"/>
                  <a:gd name="T48" fmla="*/ 15 w 69"/>
                  <a:gd name="T4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69">
                    <a:moveTo>
                      <a:pt x="15" y="2"/>
                    </a:moveTo>
                    <a:lnTo>
                      <a:pt x="21" y="0"/>
                    </a:lnTo>
                    <a:lnTo>
                      <a:pt x="28" y="0"/>
                    </a:lnTo>
                    <a:lnTo>
                      <a:pt x="35" y="0"/>
                    </a:lnTo>
                    <a:lnTo>
                      <a:pt x="41" y="2"/>
                    </a:lnTo>
                    <a:lnTo>
                      <a:pt x="47" y="5"/>
                    </a:lnTo>
                    <a:lnTo>
                      <a:pt x="54" y="9"/>
                    </a:lnTo>
                    <a:lnTo>
                      <a:pt x="59" y="14"/>
                    </a:lnTo>
                    <a:lnTo>
                      <a:pt x="63" y="21"/>
                    </a:lnTo>
                    <a:lnTo>
                      <a:pt x="69" y="33"/>
                    </a:lnTo>
                    <a:lnTo>
                      <a:pt x="69" y="46"/>
                    </a:lnTo>
                    <a:lnTo>
                      <a:pt x="64" y="58"/>
                    </a:lnTo>
                    <a:lnTo>
                      <a:pt x="54" y="66"/>
                    </a:lnTo>
                    <a:lnTo>
                      <a:pt x="48" y="68"/>
                    </a:lnTo>
                    <a:lnTo>
                      <a:pt x="41" y="69"/>
                    </a:lnTo>
                    <a:lnTo>
                      <a:pt x="35" y="68"/>
                    </a:lnTo>
                    <a:lnTo>
                      <a:pt x="28" y="67"/>
                    </a:lnTo>
                    <a:lnTo>
                      <a:pt x="22" y="63"/>
                    </a:lnTo>
                    <a:lnTo>
                      <a:pt x="15" y="60"/>
                    </a:lnTo>
                    <a:lnTo>
                      <a:pt x="10" y="54"/>
                    </a:lnTo>
                    <a:lnTo>
                      <a:pt x="6" y="48"/>
                    </a:lnTo>
                    <a:lnTo>
                      <a:pt x="0" y="36"/>
                    </a:lnTo>
                    <a:lnTo>
                      <a:pt x="0" y="23"/>
                    </a:lnTo>
                    <a:lnTo>
                      <a:pt x="5" y="11"/>
                    </a:lnTo>
                    <a:lnTo>
                      <a:pt x="15" y="2"/>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31" name="Freeform 127"/>
              <p:cNvSpPr>
                <a:spLocks/>
              </p:cNvSpPr>
              <p:nvPr/>
            </p:nvSpPr>
            <p:spPr bwMode="auto">
              <a:xfrm>
                <a:off x="3262" y="3348"/>
                <a:ext cx="25" cy="25"/>
              </a:xfrm>
              <a:custGeom>
                <a:avLst/>
                <a:gdLst>
                  <a:gd name="T0" fmla="*/ 11 w 51"/>
                  <a:gd name="T1" fmla="*/ 3 h 50"/>
                  <a:gd name="T2" fmla="*/ 16 w 51"/>
                  <a:gd name="T3" fmla="*/ 2 h 50"/>
                  <a:gd name="T4" fmla="*/ 21 w 51"/>
                  <a:gd name="T5" fmla="*/ 0 h 50"/>
                  <a:gd name="T6" fmla="*/ 25 w 51"/>
                  <a:gd name="T7" fmla="*/ 0 h 50"/>
                  <a:gd name="T8" fmla="*/ 31 w 51"/>
                  <a:gd name="T9" fmla="*/ 2 h 50"/>
                  <a:gd name="T10" fmla="*/ 36 w 51"/>
                  <a:gd name="T11" fmla="*/ 3 h 50"/>
                  <a:gd name="T12" fmla="*/ 40 w 51"/>
                  <a:gd name="T13" fmla="*/ 6 h 50"/>
                  <a:gd name="T14" fmla="*/ 44 w 51"/>
                  <a:gd name="T15" fmla="*/ 10 h 50"/>
                  <a:gd name="T16" fmla="*/ 47 w 51"/>
                  <a:gd name="T17" fmla="*/ 14 h 50"/>
                  <a:gd name="T18" fmla="*/ 51 w 51"/>
                  <a:gd name="T19" fmla="*/ 23 h 50"/>
                  <a:gd name="T20" fmla="*/ 51 w 51"/>
                  <a:gd name="T21" fmla="*/ 34 h 50"/>
                  <a:gd name="T22" fmla="*/ 47 w 51"/>
                  <a:gd name="T23" fmla="*/ 42 h 50"/>
                  <a:gd name="T24" fmla="*/ 40 w 51"/>
                  <a:gd name="T25" fmla="*/ 48 h 50"/>
                  <a:gd name="T26" fmla="*/ 36 w 51"/>
                  <a:gd name="T27" fmla="*/ 49 h 50"/>
                  <a:gd name="T28" fmla="*/ 31 w 51"/>
                  <a:gd name="T29" fmla="*/ 50 h 50"/>
                  <a:gd name="T30" fmla="*/ 25 w 51"/>
                  <a:gd name="T31" fmla="*/ 50 h 50"/>
                  <a:gd name="T32" fmla="*/ 21 w 51"/>
                  <a:gd name="T33" fmla="*/ 48 h 50"/>
                  <a:gd name="T34" fmla="*/ 16 w 51"/>
                  <a:gd name="T35" fmla="*/ 46 h 50"/>
                  <a:gd name="T36" fmla="*/ 11 w 51"/>
                  <a:gd name="T37" fmla="*/ 43 h 50"/>
                  <a:gd name="T38" fmla="*/ 8 w 51"/>
                  <a:gd name="T39" fmla="*/ 40 h 50"/>
                  <a:gd name="T40" fmla="*/ 5 w 51"/>
                  <a:gd name="T41" fmla="*/ 35 h 50"/>
                  <a:gd name="T42" fmla="*/ 0 w 51"/>
                  <a:gd name="T43" fmla="*/ 26 h 50"/>
                  <a:gd name="T44" fmla="*/ 0 w 51"/>
                  <a:gd name="T45" fmla="*/ 16 h 50"/>
                  <a:gd name="T46" fmla="*/ 3 w 51"/>
                  <a:gd name="T47" fmla="*/ 8 h 50"/>
                  <a:gd name="T48" fmla="*/ 11 w 51"/>
                  <a:gd name="T4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0">
                    <a:moveTo>
                      <a:pt x="11" y="3"/>
                    </a:moveTo>
                    <a:lnTo>
                      <a:pt x="16" y="2"/>
                    </a:lnTo>
                    <a:lnTo>
                      <a:pt x="21" y="0"/>
                    </a:lnTo>
                    <a:lnTo>
                      <a:pt x="25" y="0"/>
                    </a:lnTo>
                    <a:lnTo>
                      <a:pt x="31" y="2"/>
                    </a:lnTo>
                    <a:lnTo>
                      <a:pt x="36" y="3"/>
                    </a:lnTo>
                    <a:lnTo>
                      <a:pt x="40" y="6"/>
                    </a:lnTo>
                    <a:lnTo>
                      <a:pt x="44" y="10"/>
                    </a:lnTo>
                    <a:lnTo>
                      <a:pt x="47" y="14"/>
                    </a:lnTo>
                    <a:lnTo>
                      <a:pt x="51" y="23"/>
                    </a:lnTo>
                    <a:lnTo>
                      <a:pt x="51" y="34"/>
                    </a:lnTo>
                    <a:lnTo>
                      <a:pt x="47" y="42"/>
                    </a:lnTo>
                    <a:lnTo>
                      <a:pt x="40" y="48"/>
                    </a:lnTo>
                    <a:lnTo>
                      <a:pt x="36" y="49"/>
                    </a:lnTo>
                    <a:lnTo>
                      <a:pt x="31" y="50"/>
                    </a:lnTo>
                    <a:lnTo>
                      <a:pt x="25" y="50"/>
                    </a:lnTo>
                    <a:lnTo>
                      <a:pt x="21" y="48"/>
                    </a:lnTo>
                    <a:lnTo>
                      <a:pt x="16" y="46"/>
                    </a:lnTo>
                    <a:lnTo>
                      <a:pt x="11" y="43"/>
                    </a:lnTo>
                    <a:lnTo>
                      <a:pt x="8" y="40"/>
                    </a:lnTo>
                    <a:lnTo>
                      <a:pt x="5" y="35"/>
                    </a:lnTo>
                    <a:lnTo>
                      <a:pt x="0" y="26"/>
                    </a:lnTo>
                    <a:lnTo>
                      <a:pt x="0" y="16"/>
                    </a:lnTo>
                    <a:lnTo>
                      <a:pt x="3" y="8"/>
                    </a:lnTo>
                    <a:lnTo>
                      <a:pt x="11" y="3"/>
                    </a:lnTo>
                    <a:close/>
                  </a:path>
                </a:pathLst>
              </a:custGeom>
              <a:solidFill>
                <a:srgbClr val="B76B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32" name="Freeform 128"/>
              <p:cNvSpPr>
                <a:spLocks/>
              </p:cNvSpPr>
              <p:nvPr/>
            </p:nvSpPr>
            <p:spPr bwMode="auto">
              <a:xfrm>
                <a:off x="3263" y="3352"/>
                <a:ext cx="16" cy="16"/>
              </a:xfrm>
              <a:custGeom>
                <a:avLst/>
                <a:gdLst>
                  <a:gd name="T0" fmla="*/ 7 w 34"/>
                  <a:gd name="T1" fmla="*/ 3 h 34"/>
                  <a:gd name="T2" fmla="*/ 14 w 34"/>
                  <a:gd name="T3" fmla="*/ 0 h 34"/>
                  <a:gd name="T4" fmla="*/ 20 w 34"/>
                  <a:gd name="T5" fmla="*/ 1 h 34"/>
                  <a:gd name="T6" fmla="*/ 25 w 34"/>
                  <a:gd name="T7" fmla="*/ 5 h 34"/>
                  <a:gd name="T8" fmla="*/ 30 w 34"/>
                  <a:gd name="T9" fmla="*/ 11 h 34"/>
                  <a:gd name="T10" fmla="*/ 32 w 34"/>
                  <a:gd name="T11" fmla="*/ 16 h 34"/>
                  <a:gd name="T12" fmla="*/ 34 w 34"/>
                  <a:gd name="T13" fmla="*/ 23 h 34"/>
                  <a:gd name="T14" fmla="*/ 30 w 34"/>
                  <a:gd name="T15" fmla="*/ 28 h 34"/>
                  <a:gd name="T16" fmla="*/ 25 w 34"/>
                  <a:gd name="T17" fmla="*/ 33 h 34"/>
                  <a:gd name="T18" fmla="*/ 20 w 34"/>
                  <a:gd name="T19" fmla="*/ 34 h 34"/>
                  <a:gd name="T20" fmla="*/ 13 w 34"/>
                  <a:gd name="T21" fmla="*/ 33 h 34"/>
                  <a:gd name="T22" fmla="*/ 7 w 34"/>
                  <a:gd name="T23" fmla="*/ 29 h 34"/>
                  <a:gd name="T24" fmla="*/ 2 w 34"/>
                  <a:gd name="T25" fmla="*/ 24 h 34"/>
                  <a:gd name="T26" fmla="*/ 0 w 34"/>
                  <a:gd name="T27" fmla="*/ 18 h 34"/>
                  <a:gd name="T28" fmla="*/ 0 w 34"/>
                  <a:gd name="T29" fmla="*/ 12 h 34"/>
                  <a:gd name="T30" fmla="*/ 2 w 34"/>
                  <a:gd name="T31" fmla="*/ 6 h 34"/>
                  <a:gd name="T32" fmla="*/ 7 w 34"/>
                  <a:gd name="T33"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7" y="3"/>
                    </a:moveTo>
                    <a:lnTo>
                      <a:pt x="14" y="0"/>
                    </a:lnTo>
                    <a:lnTo>
                      <a:pt x="20" y="1"/>
                    </a:lnTo>
                    <a:lnTo>
                      <a:pt x="25" y="5"/>
                    </a:lnTo>
                    <a:lnTo>
                      <a:pt x="30" y="11"/>
                    </a:lnTo>
                    <a:lnTo>
                      <a:pt x="32" y="16"/>
                    </a:lnTo>
                    <a:lnTo>
                      <a:pt x="34" y="23"/>
                    </a:lnTo>
                    <a:lnTo>
                      <a:pt x="30" y="28"/>
                    </a:lnTo>
                    <a:lnTo>
                      <a:pt x="25" y="33"/>
                    </a:lnTo>
                    <a:lnTo>
                      <a:pt x="20" y="34"/>
                    </a:lnTo>
                    <a:lnTo>
                      <a:pt x="13" y="33"/>
                    </a:lnTo>
                    <a:lnTo>
                      <a:pt x="7" y="29"/>
                    </a:lnTo>
                    <a:lnTo>
                      <a:pt x="2" y="24"/>
                    </a:lnTo>
                    <a:lnTo>
                      <a:pt x="0" y="18"/>
                    </a:lnTo>
                    <a:lnTo>
                      <a:pt x="0" y="12"/>
                    </a:lnTo>
                    <a:lnTo>
                      <a:pt x="2" y="6"/>
                    </a:lnTo>
                    <a:lnTo>
                      <a:pt x="7" y="3"/>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33" name="Freeform 129"/>
              <p:cNvSpPr>
                <a:spLocks/>
              </p:cNvSpPr>
              <p:nvPr/>
            </p:nvSpPr>
            <p:spPr bwMode="auto">
              <a:xfrm>
                <a:off x="2600" y="3854"/>
                <a:ext cx="248" cy="74"/>
              </a:xfrm>
              <a:custGeom>
                <a:avLst/>
                <a:gdLst>
                  <a:gd name="T0" fmla="*/ 0 w 495"/>
                  <a:gd name="T1" fmla="*/ 34 h 149"/>
                  <a:gd name="T2" fmla="*/ 35 w 495"/>
                  <a:gd name="T3" fmla="*/ 118 h 149"/>
                  <a:gd name="T4" fmla="*/ 81 w 495"/>
                  <a:gd name="T5" fmla="*/ 149 h 149"/>
                  <a:gd name="T6" fmla="*/ 406 w 495"/>
                  <a:gd name="T7" fmla="*/ 119 h 149"/>
                  <a:gd name="T8" fmla="*/ 490 w 495"/>
                  <a:gd name="T9" fmla="*/ 90 h 149"/>
                  <a:gd name="T10" fmla="*/ 495 w 495"/>
                  <a:gd name="T11" fmla="*/ 3 h 149"/>
                  <a:gd name="T12" fmla="*/ 457 w 495"/>
                  <a:gd name="T13" fmla="*/ 0 h 149"/>
                  <a:gd name="T14" fmla="*/ 457 w 495"/>
                  <a:gd name="T15" fmla="*/ 51 h 149"/>
                  <a:gd name="T16" fmla="*/ 343 w 495"/>
                  <a:gd name="T17" fmla="*/ 90 h 149"/>
                  <a:gd name="T18" fmla="*/ 71 w 495"/>
                  <a:gd name="T19" fmla="*/ 117 h 149"/>
                  <a:gd name="T20" fmla="*/ 70 w 495"/>
                  <a:gd name="T21" fmla="*/ 44 h 149"/>
                  <a:gd name="T22" fmla="*/ 68 w 495"/>
                  <a:gd name="T23" fmla="*/ 43 h 149"/>
                  <a:gd name="T24" fmla="*/ 60 w 495"/>
                  <a:gd name="T25" fmla="*/ 41 h 149"/>
                  <a:gd name="T26" fmla="*/ 50 w 495"/>
                  <a:gd name="T27" fmla="*/ 38 h 149"/>
                  <a:gd name="T28" fmla="*/ 38 w 495"/>
                  <a:gd name="T29" fmla="*/ 35 h 149"/>
                  <a:gd name="T30" fmla="*/ 25 w 495"/>
                  <a:gd name="T31" fmla="*/ 33 h 149"/>
                  <a:gd name="T32" fmla="*/ 14 w 495"/>
                  <a:gd name="T33" fmla="*/ 31 h 149"/>
                  <a:gd name="T34" fmla="*/ 5 w 495"/>
                  <a:gd name="T35" fmla="*/ 31 h 149"/>
                  <a:gd name="T36" fmla="*/ 0 w 495"/>
                  <a:gd name="T37" fmla="*/ 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149">
                    <a:moveTo>
                      <a:pt x="0" y="34"/>
                    </a:moveTo>
                    <a:lnTo>
                      <a:pt x="35" y="118"/>
                    </a:lnTo>
                    <a:lnTo>
                      <a:pt x="81" y="149"/>
                    </a:lnTo>
                    <a:lnTo>
                      <a:pt x="406" y="119"/>
                    </a:lnTo>
                    <a:lnTo>
                      <a:pt x="490" y="90"/>
                    </a:lnTo>
                    <a:lnTo>
                      <a:pt x="495" y="3"/>
                    </a:lnTo>
                    <a:lnTo>
                      <a:pt x="457" y="0"/>
                    </a:lnTo>
                    <a:lnTo>
                      <a:pt x="457" y="51"/>
                    </a:lnTo>
                    <a:lnTo>
                      <a:pt x="343" y="90"/>
                    </a:lnTo>
                    <a:lnTo>
                      <a:pt x="71" y="117"/>
                    </a:lnTo>
                    <a:lnTo>
                      <a:pt x="70" y="44"/>
                    </a:lnTo>
                    <a:lnTo>
                      <a:pt x="68" y="43"/>
                    </a:lnTo>
                    <a:lnTo>
                      <a:pt x="60" y="41"/>
                    </a:lnTo>
                    <a:lnTo>
                      <a:pt x="50" y="38"/>
                    </a:lnTo>
                    <a:lnTo>
                      <a:pt x="38" y="35"/>
                    </a:lnTo>
                    <a:lnTo>
                      <a:pt x="25" y="33"/>
                    </a:lnTo>
                    <a:lnTo>
                      <a:pt x="14" y="31"/>
                    </a:lnTo>
                    <a:lnTo>
                      <a:pt x="5" y="31"/>
                    </a:lnTo>
                    <a:lnTo>
                      <a:pt x="0" y="34"/>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sp>
            <p:nvSpPr>
              <p:cNvPr id="134" name="Freeform 130"/>
              <p:cNvSpPr>
                <a:spLocks/>
              </p:cNvSpPr>
              <p:nvPr/>
            </p:nvSpPr>
            <p:spPr bwMode="auto">
              <a:xfrm>
                <a:off x="2833" y="3747"/>
                <a:ext cx="328" cy="113"/>
              </a:xfrm>
              <a:custGeom>
                <a:avLst/>
                <a:gdLst>
                  <a:gd name="T0" fmla="*/ 21 w 657"/>
                  <a:gd name="T1" fmla="*/ 199 h 226"/>
                  <a:gd name="T2" fmla="*/ 153 w 657"/>
                  <a:gd name="T3" fmla="*/ 174 h 226"/>
                  <a:gd name="T4" fmla="*/ 302 w 657"/>
                  <a:gd name="T5" fmla="*/ 129 h 226"/>
                  <a:gd name="T6" fmla="*/ 624 w 657"/>
                  <a:gd name="T7" fmla="*/ 0 h 226"/>
                  <a:gd name="T8" fmla="*/ 657 w 657"/>
                  <a:gd name="T9" fmla="*/ 23 h 226"/>
                  <a:gd name="T10" fmla="*/ 484 w 657"/>
                  <a:gd name="T11" fmla="*/ 78 h 226"/>
                  <a:gd name="T12" fmla="*/ 321 w 657"/>
                  <a:gd name="T13" fmla="*/ 148 h 226"/>
                  <a:gd name="T14" fmla="*/ 140 w 657"/>
                  <a:gd name="T15" fmla="*/ 204 h 226"/>
                  <a:gd name="T16" fmla="*/ 0 w 657"/>
                  <a:gd name="T17" fmla="*/ 226 h 226"/>
                  <a:gd name="T18" fmla="*/ 21 w 657"/>
                  <a:gd name="T19" fmla="*/ 19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226">
                    <a:moveTo>
                      <a:pt x="21" y="199"/>
                    </a:moveTo>
                    <a:lnTo>
                      <a:pt x="153" y="174"/>
                    </a:lnTo>
                    <a:lnTo>
                      <a:pt x="302" y="129"/>
                    </a:lnTo>
                    <a:lnTo>
                      <a:pt x="624" y="0"/>
                    </a:lnTo>
                    <a:lnTo>
                      <a:pt x="657" y="23"/>
                    </a:lnTo>
                    <a:lnTo>
                      <a:pt x="484" y="78"/>
                    </a:lnTo>
                    <a:lnTo>
                      <a:pt x="321" y="148"/>
                    </a:lnTo>
                    <a:lnTo>
                      <a:pt x="140" y="204"/>
                    </a:lnTo>
                    <a:lnTo>
                      <a:pt x="0" y="226"/>
                    </a:lnTo>
                    <a:lnTo>
                      <a:pt x="21" y="199"/>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latin typeface="Arial"/>
                </a:endParaRPr>
              </a:p>
            </p:txBody>
          </p:sp>
        </p:grpSp>
      </p:grpSp>
      <p:sp>
        <p:nvSpPr>
          <p:cNvPr id="141" name="Line Callout 2 140"/>
          <p:cNvSpPr/>
          <p:nvPr/>
        </p:nvSpPr>
        <p:spPr>
          <a:xfrm>
            <a:off x="4706938" y="4678412"/>
            <a:ext cx="1008112" cy="612648"/>
          </a:xfrm>
          <a:prstGeom prst="borderCallout2">
            <a:avLst>
              <a:gd name="adj1" fmla="val 61039"/>
              <a:gd name="adj2" fmla="val 99776"/>
              <a:gd name="adj3" fmla="val 62283"/>
              <a:gd name="adj4" fmla="val 138521"/>
              <a:gd name="adj5" fmla="val 195834"/>
              <a:gd name="adj6" fmla="val 139277"/>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7: SS2/G5</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22/08/2014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Enable + 3’</a:t>
            </a:r>
          </a:p>
        </p:txBody>
      </p:sp>
      <p:grpSp>
        <p:nvGrpSpPr>
          <p:cNvPr id="142" name="Group 141"/>
          <p:cNvGrpSpPr/>
          <p:nvPr/>
        </p:nvGrpSpPr>
        <p:grpSpPr>
          <a:xfrm>
            <a:off x="1763688" y="4462388"/>
            <a:ext cx="3254400" cy="1002394"/>
            <a:chOff x="1763688" y="4221088"/>
            <a:chExt cx="3254400" cy="1002394"/>
          </a:xfrm>
        </p:grpSpPr>
        <p:cxnSp>
          <p:nvCxnSpPr>
            <p:cNvPr id="143" name="Straight Arrow Connector 142"/>
            <p:cNvCxnSpPr/>
            <p:nvPr/>
          </p:nvCxnSpPr>
          <p:spPr>
            <a:xfrm>
              <a:off x="2267744" y="4624900"/>
              <a:ext cx="1416844" cy="306324"/>
            </a:xfrm>
            <a:prstGeom prst="straightConnector1">
              <a:avLst/>
            </a:prstGeom>
            <a:noFill/>
            <a:ln w="25400" cap="flat" cmpd="sng" algn="ctr">
              <a:solidFill>
                <a:srgbClr val="FF0000"/>
              </a:solidFill>
              <a:prstDash val="solid"/>
              <a:tailEnd type="arrow"/>
            </a:ln>
            <a:effectLst/>
          </p:spPr>
        </p:cxnSp>
        <p:grpSp>
          <p:nvGrpSpPr>
            <p:cNvPr id="144" name="Group 143"/>
            <p:cNvGrpSpPr/>
            <p:nvPr/>
          </p:nvGrpSpPr>
          <p:grpSpPr>
            <a:xfrm>
              <a:off x="1763688" y="4221088"/>
              <a:ext cx="3254400" cy="1002394"/>
              <a:chOff x="1763688" y="4221088"/>
              <a:chExt cx="3254400" cy="1002394"/>
            </a:xfrm>
          </p:grpSpPr>
          <p:cxnSp>
            <p:nvCxnSpPr>
              <p:cNvPr id="145" name="Straight Arrow Connector 144"/>
              <p:cNvCxnSpPr/>
              <p:nvPr/>
            </p:nvCxnSpPr>
            <p:spPr>
              <a:xfrm flipV="1">
                <a:off x="1763688" y="4610834"/>
                <a:ext cx="360040" cy="612648"/>
              </a:xfrm>
              <a:prstGeom prst="straightConnector1">
                <a:avLst/>
              </a:prstGeom>
              <a:noFill/>
              <a:ln w="25400" cap="flat" cmpd="sng" algn="ctr">
                <a:solidFill>
                  <a:srgbClr val="FF0000"/>
                </a:solidFill>
                <a:prstDash val="solid"/>
                <a:tailEnd type="arrow"/>
              </a:ln>
              <a:effectLst/>
            </p:spPr>
          </p:cxnSp>
          <p:cxnSp>
            <p:nvCxnSpPr>
              <p:cNvPr id="146" name="Straight Arrow Connector 145"/>
              <p:cNvCxnSpPr/>
              <p:nvPr/>
            </p:nvCxnSpPr>
            <p:spPr>
              <a:xfrm flipV="1">
                <a:off x="2240536" y="4221088"/>
                <a:ext cx="1215340" cy="389746"/>
              </a:xfrm>
              <a:prstGeom prst="straightConnector1">
                <a:avLst/>
              </a:prstGeom>
              <a:noFill/>
              <a:ln w="25400" cap="flat" cmpd="sng" algn="ctr">
                <a:solidFill>
                  <a:srgbClr val="FF0000"/>
                </a:solidFill>
                <a:prstDash val="solid"/>
                <a:tailEnd type="arrow"/>
              </a:ln>
              <a:effectLst/>
            </p:spPr>
          </p:cxnSp>
          <p:cxnSp>
            <p:nvCxnSpPr>
              <p:cNvPr id="147" name="Straight Arrow Connector 146"/>
              <p:cNvCxnSpPr/>
              <p:nvPr/>
            </p:nvCxnSpPr>
            <p:spPr>
              <a:xfrm>
                <a:off x="3843681" y="4221088"/>
                <a:ext cx="1174407" cy="522348"/>
              </a:xfrm>
              <a:prstGeom prst="straightConnector1">
                <a:avLst/>
              </a:prstGeom>
              <a:noFill/>
              <a:ln w="25400" cap="flat" cmpd="sng" algn="ctr">
                <a:solidFill>
                  <a:srgbClr val="FF0000"/>
                </a:solidFill>
                <a:prstDash val="solid"/>
                <a:tailEnd type="arrow"/>
              </a:ln>
              <a:effectLst/>
            </p:spPr>
          </p:cxnSp>
        </p:grpSp>
      </p:grpSp>
    </p:spTree>
    <p:extLst>
      <p:ext uri="{BB962C8B-B14F-4D97-AF65-F5344CB8AC3E}">
        <p14:creationId xmlns:p14="http://schemas.microsoft.com/office/powerpoint/2010/main" val="320814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1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PUS-A to PUS-C evolution</a:t>
            </a:r>
          </a:p>
        </p:txBody>
      </p:sp>
      <p:sp>
        <p:nvSpPr>
          <p:cNvPr id="9" name="Content Placeholder 8"/>
          <p:cNvSpPr>
            <a:spLocks noGrp="1"/>
          </p:cNvSpPr>
          <p:nvPr>
            <p:ph idx="1"/>
          </p:nvPr>
        </p:nvSpPr>
        <p:spPr>
          <a:xfrm>
            <a:off x="615950" y="1673224"/>
            <a:ext cx="7905750" cy="4719955"/>
          </a:xfrm>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Management of new filtering capabilities</a:t>
            </a:r>
          </a:p>
          <a:p>
            <a:pPr marL="715963" lvl="1" indent="-357188">
              <a:lnSpc>
                <a:spcPct val="90%"/>
              </a:lnSpc>
              <a:buClr>
                <a:srgbClr val="0098DB"/>
              </a:buClr>
              <a:buFont typeface="Arial" panose="020B0604020202020204" pitchFamily="34" charset="0"/>
              <a:buChar char="•"/>
            </a:pPr>
            <a:r>
              <a:rPr lang="en-US" sz="1400" dirty="0">
                <a:solidFill>
                  <a:srgbClr val="4D4F53"/>
                </a:solidFill>
              </a:rPr>
              <a:t>Report, Enable, Disable Sub-schedules TC[11,18] to TC[11,21]</a:t>
            </a:r>
          </a:p>
          <a:p>
            <a:pPr marL="715963" lvl="1" indent="-357188">
              <a:lnSpc>
                <a:spcPct val="90%"/>
              </a:lnSpc>
              <a:buClr>
                <a:srgbClr val="0098DB"/>
              </a:buClr>
              <a:buFont typeface="Arial" panose="020B0604020202020204" pitchFamily="34" charset="0"/>
              <a:buChar char="•"/>
            </a:pPr>
            <a:r>
              <a:rPr lang="en-US" sz="1400" dirty="0">
                <a:solidFill>
                  <a:srgbClr val="4D4F53"/>
                </a:solidFill>
              </a:rPr>
              <a:t>Create, Delete, Enable, Disable, Report Groups TC[11,22] to TM[11,27]</a:t>
            </a: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Interlocks</a:t>
            </a:r>
          </a:p>
          <a:p>
            <a:pPr lvl="0">
              <a:lnSpc>
                <a:spcPct val="90%"/>
              </a:lnSpc>
              <a:buClr>
                <a:srgbClr val="0098DB"/>
              </a:buClr>
              <a:buFont typeface="Arial" panose="020B0604020202020204" pitchFamily="34" charset="0"/>
              <a:buChar char="•"/>
            </a:pPr>
            <a:r>
              <a:rPr lang="en-GB" sz="1400" dirty="0">
                <a:solidFill>
                  <a:srgbClr val="4D4F53"/>
                </a:solidFill>
              </a:rPr>
              <a:t>Relative time-tagging</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a:buFont typeface="Arial" panose="020B0604020202020204" pitchFamily="34" charset="0"/>
              <a:buChar char="•"/>
            </a:pPr>
            <a:r>
              <a:rPr lang="en-GB" sz="1400" noProof="0" dirty="0"/>
              <a:t>Filtering is now based on group (new) and sub-schedule (unchanged) concepts</a:t>
            </a:r>
          </a:p>
          <a:p>
            <a:pPr marL="715963" lvl="1" indent="-357188">
              <a:buFont typeface="Arial" panose="020B0604020202020204" pitchFamily="34" charset="0"/>
              <a:buChar char="•"/>
            </a:pPr>
            <a:r>
              <a:rPr lang="en-GB" sz="1400" noProof="0" dirty="0"/>
              <a:t>All messages using filters now support the updated scheme </a:t>
            </a:r>
            <a:endParaRPr lang="en-GB" sz="1400" dirty="0"/>
          </a:p>
          <a:p>
            <a:pPr marL="715963" lvl="1" indent="-357188">
              <a:buNone/>
            </a:pPr>
            <a:r>
              <a:rPr lang="en-GB" sz="1400" dirty="0"/>
              <a:t>	TC[11,4], TC[11,6], TC[11,8]</a:t>
            </a:r>
            <a:r>
              <a:rPr lang="en-GB" sz="1400" noProof="0" dirty="0"/>
              <a:t>, TM[11,10</a:t>
            </a:r>
            <a:r>
              <a:rPr lang="en-GB" sz="1400" dirty="0"/>
              <a:t>], TC[11,11],</a:t>
            </a:r>
            <a:r>
              <a:rPr lang="en-GB" sz="1400" noProof="0" dirty="0"/>
              <a:t>TM[11,13], TC[11,14</a:t>
            </a:r>
            <a:r>
              <a:rPr lang="en-GB" sz="1400" dirty="0"/>
              <a:t>]</a:t>
            </a:r>
          </a:p>
          <a:p>
            <a:pPr marL="715963" lvl="1" indent="-357188">
              <a:buFont typeface="Arial" panose="020B0604020202020204" pitchFamily="34" charset="0"/>
              <a:buChar char="•"/>
            </a:pPr>
            <a:r>
              <a:rPr lang="en-GB" sz="1400" dirty="0"/>
              <a:t>Enable</a:t>
            </a:r>
            <a:r>
              <a:rPr lang="en-GB" sz="1400" noProof="0" dirty="0"/>
              <a:t> / Disable are now separated between service level</a:t>
            </a:r>
          </a:p>
          <a:p>
            <a:pPr marL="715963" lvl="1" indent="-357188">
              <a:buNone/>
            </a:pPr>
            <a:r>
              <a:rPr lang="en-GB" sz="1400" dirty="0"/>
              <a:t>	(</a:t>
            </a:r>
            <a:r>
              <a:rPr lang="en-GB" sz="1400" noProof="0" dirty="0"/>
              <a:t>updated </a:t>
            </a:r>
            <a:r>
              <a:rPr lang="en-GB" sz="1400" dirty="0"/>
              <a:t>TC[11,1], TC[11,2</a:t>
            </a:r>
            <a:r>
              <a:rPr lang="en-GB" sz="1400" noProof="0" dirty="0"/>
              <a:t>]) and with filter (see added features)</a:t>
            </a:r>
          </a:p>
        </p:txBody>
      </p:sp>
    </p:spTree>
    <p:extLst>
      <p:ext uri="{BB962C8B-B14F-4D97-AF65-F5344CB8AC3E}">
        <p14:creationId xmlns:p14="http://schemas.microsoft.com/office/powerpoint/2010/main" val="343936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aphicFrame>
        <p:nvGraphicFramePr>
          <p:cNvPr id="31" name="Object 30"/>
          <p:cNvGraphicFramePr>
            <a:graphicFrameLocks noChangeAspect="1"/>
          </p:cNvGraphicFramePr>
          <p:nvPr/>
        </p:nvGraphicFramePr>
        <p:xfrm>
          <a:off x="34925" y="1916113"/>
          <a:ext cx="7999413" cy="3722687"/>
        </p:xfrm>
        <a:graphic>
          <a:graphicData uri="http://purl.oclc.org/ooxml/officeDocument/oleObject">
            <mc:AlternateContent xmlns:mc="http://schemas.openxmlformats.org/markup-compatibility/2006">
              <mc:Choice xmlns:v="urn:schemas-microsoft-com:vml" Requires="v">
                <p:oleObj name="Visio" r:id="rId3" imgW="17617420" imgH="8191584" progId="Visio.Drawing.11">
                  <p:embed/>
                </p:oleObj>
              </mc:Choice>
              <mc:Fallback>
                <p:oleObj name="Visio" r:id="rId3" imgW="17617420" imgH="8191584" progId="Visio.Drawing.11">
                  <p:embed/>
                  <p:pic>
                    <p:nvPicPr>
                      <p:cNvPr id="0" name=""/>
                      <p:cNvPicPr>
                        <a:picLocks noChangeAspect="1" noChangeArrowheads="1"/>
                      </p:cNvPicPr>
                      <p:nvPr/>
                    </p:nvPicPr>
                    <p:blipFill>
                      <a:blip r:embed="rId4"/>
                      <a:srcRect/>
                      <a:stretch>
                        <a:fillRect/>
                      </a:stretch>
                    </p:blipFill>
                    <p:spPr bwMode="auto">
                      <a:xfrm>
                        <a:off x="34925" y="1916113"/>
                        <a:ext cx="7999413"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2670"/>
          <p:cNvSpPr txBox="1">
            <a:spLocks noChangeArrowheads="1"/>
          </p:cNvSpPr>
          <p:nvPr/>
        </p:nvSpPr>
        <p:spPr bwMode="auto">
          <a:xfrm>
            <a:off x="392060" y="5462416"/>
            <a:ext cx="2293990" cy="369332"/>
          </a:xfrm>
          <a:prstGeom prst="rect">
            <a:avLst/>
          </a:prstGeom>
          <a:solidFill>
            <a:schemeClr val="bg1">
              <a:lumMod val="85%"/>
            </a:schemeClr>
          </a:solidFill>
          <a:ln>
            <a:noFill/>
          </a:ln>
          <a:effectLst/>
        </p:spPr>
        <p:txBody>
          <a:bodyPr wrap="square">
            <a:spAutoFit/>
          </a:bodyPr>
          <a:lstStyle/>
          <a:p>
            <a:r>
              <a:rPr lang="en-GB" altLang="en-US" sz="900" b="1" dirty="0">
                <a:solidFill>
                  <a:srgbClr val="003366"/>
                </a:solidFill>
                <a:latin typeface="Arial" panose="020B0604020202020204" pitchFamily="34" charset="0"/>
              </a:rPr>
              <a:t>The EGSE distributes the reporting data to the users.</a:t>
            </a:r>
          </a:p>
        </p:txBody>
      </p:sp>
      <p:sp>
        <p:nvSpPr>
          <p:cNvPr id="2" name="Title 1"/>
          <p:cNvSpPr>
            <a:spLocks noGrp="1"/>
          </p:cNvSpPr>
          <p:nvPr>
            <p:ph type="title"/>
          </p:nvPr>
        </p:nvSpPr>
        <p:spPr/>
        <p:txBody>
          <a:bodyPr/>
          <a:lstStyle/>
          <a:p>
            <a:r>
              <a:rPr lang="en-GB" dirty="0"/>
              <a:t>A typical commanding sequence</a:t>
            </a:r>
          </a:p>
        </p:txBody>
      </p:sp>
      <p:sp>
        <p:nvSpPr>
          <p:cNvPr id="13" name="Text Box 2667"/>
          <p:cNvSpPr txBox="1">
            <a:spLocks noChangeArrowheads="1"/>
          </p:cNvSpPr>
          <p:nvPr/>
        </p:nvSpPr>
        <p:spPr bwMode="auto">
          <a:xfrm>
            <a:off x="6249914" y="2246350"/>
            <a:ext cx="2508250" cy="369332"/>
          </a:xfrm>
          <a:prstGeom prst="rect">
            <a:avLst/>
          </a:prstGeom>
          <a:solidFill>
            <a:schemeClr val="bg1">
              <a:lumMod val="85%"/>
            </a:schemeClr>
          </a:solidFill>
          <a:ln>
            <a:noFill/>
          </a:ln>
          <a:effectLst/>
        </p:spPr>
        <p:txBody>
          <a:bodyPr>
            <a:spAutoFit/>
          </a:bodyPr>
          <a:lstStyle>
            <a:lvl1pPr marL="457200" indent="-457200" algn="l">
              <a:spcBef>
                <a:spcPct val="0%"/>
              </a:spcBef>
              <a:defRPr sz="2400">
                <a:solidFill>
                  <a:schemeClr val="tx1"/>
                </a:solidFill>
                <a:latin typeface="Times New Roman" panose="02020603050405020304" pitchFamily="18" charset="0"/>
              </a:defRPr>
            </a:lvl1pPr>
            <a:lvl2pPr marL="914400" indent="-457200" algn="l">
              <a:spcBef>
                <a:spcPct val="0%"/>
              </a:spcBef>
              <a:defRPr sz="2400">
                <a:solidFill>
                  <a:schemeClr val="tx1"/>
                </a:solidFill>
                <a:latin typeface="Times New Roman" panose="02020603050405020304" pitchFamily="18" charset="0"/>
              </a:defRPr>
            </a:lvl2pPr>
            <a:lvl3pPr marL="1371600" indent="-457200" algn="l">
              <a:spcBef>
                <a:spcPct val="0%"/>
              </a:spcBef>
              <a:defRPr sz="2400">
                <a:solidFill>
                  <a:schemeClr val="tx1"/>
                </a:solidFill>
                <a:latin typeface="Times New Roman" panose="02020603050405020304" pitchFamily="18" charset="0"/>
              </a:defRPr>
            </a:lvl3pPr>
            <a:lvl4pPr marL="1828800" indent="-457200" algn="l">
              <a:spcBef>
                <a:spcPct val="0%"/>
              </a:spcBef>
              <a:defRPr sz="2400">
                <a:solidFill>
                  <a:schemeClr val="tx1"/>
                </a:solidFill>
                <a:latin typeface="Times New Roman" panose="02020603050405020304" pitchFamily="18" charset="0"/>
              </a:defRPr>
            </a:lvl4pPr>
            <a:lvl5pPr marL="2286000" indent="-457200" algn="l">
              <a:spcBef>
                <a:spcPct val="0%"/>
              </a:spcBef>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GB" altLang="en-US" sz="900" b="1" dirty="0">
                <a:solidFill>
                  <a:srgbClr val="003366"/>
                </a:solidFill>
                <a:latin typeface="Arial" panose="020B0604020202020204" pitchFamily="34" charset="0"/>
              </a:rPr>
              <a:t>The Spacecraft (or SCOE) generates</a:t>
            </a:r>
          </a:p>
          <a:p>
            <a:r>
              <a:rPr lang="en-GB" altLang="en-US" sz="900" b="1" dirty="0">
                <a:solidFill>
                  <a:srgbClr val="003366"/>
                </a:solidFill>
                <a:latin typeface="Arial" panose="020B0604020202020204" pitchFamily="34" charset="0"/>
              </a:rPr>
              <a:t>reports i.e. telemetry (or observations)</a:t>
            </a:r>
          </a:p>
        </p:txBody>
      </p:sp>
      <p:sp>
        <p:nvSpPr>
          <p:cNvPr id="17" name="Text Box 2669"/>
          <p:cNvSpPr txBox="1">
            <a:spLocks noChangeArrowheads="1"/>
          </p:cNvSpPr>
          <p:nvPr/>
        </p:nvSpPr>
        <p:spPr bwMode="auto">
          <a:xfrm>
            <a:off x="3259964" y="5323916"/>
            <a:ext cx="5498200" cy="923330"/>
          </a:xfrm>
          <a:prstGeom prst="rect">
            <a:avLst/>
          </a:prstGeom>
          <a:solidFill>
            <a:schemeClr val="bg1">
              <a:lumMod val="85%"/>
            </a:schemeClr>
          </a:solidFill>
          <a:ln>
            <a:noFill/>
          </a:ln>
          <a:effectLst/>
        </p:spPr>
        <p:txBody>
          <a:bodyPr wrap="square">
            <a:spAutoFit/>
          </a:bodyPr>
          <a:lstStyle>
            <a:lvl1pPr marL="457200" indent="-457200" algn="l">
              <a:spcBef>
                <a:spcPct val="0%"/>
              </a:spcBef>
              <a:defRPr sz="2400">
                <a:solidFill>
                  <a:schemeClr val="tx1"/>
                </a:solidFill>
                <a:latin typeface="Times New Roman" panose="02020603050405020304" pitchFamily="18" charset="0"/>
              </a:defRPr>
            </a:lvl1pPr>
            <a:lvl2pPr marL="914400" indent="-457200" algn="l">
              <a:spcBef>
                <a:spcPct val="0%"/>
              </a:spcBef>
              <a:defRPr sz="2400">
                <a:solidFill>
                  <a:schemeClr val="tx1"/>
                </a:solidFill>
                <a:latin typeface="Times New Roman" panose="02020603050405020304" pitchFamily="18" charset="0"/>
              </a:defRPr>
            </a:lvl2pPr>
            <a:lvl3pPr marL="1371600" indent="-457200" algn="l">
              <a:spcBef>
                <a:spcPct val="0%"/>
              </a:spcBef>
              <a:defRPr sz="2400">
                <a:solidFill>
                  <a:schemeClr val="tx1"/>
                </a:solidFill>
                <a:latin typeface="Times New Roman" panose="02020603050405020304" pitchFamily="18" charset="0"/>
              </a:defRPr>
            </a:lvl3pPr>
            <a:lvl4pPr marL="1828800" indent="-457200" algn="l">
              <a:spcBef>
                <a:spcPct val="0%"/>
              </a:spcBef>
              <a:defRPr sz="2400">
                <a:solidFill>
                  <a:schemeClr val="tx1"/>
                </a:solidFill>
                <a:latin typeface="Times New Roman" panose="02020603050405020304" pitchFamily="18" charset="0"/>
              </a:defRPr>
            </a:lvl4pPr>
            <a:lvl5pPr marL="2286000" indent="-457200" algn="l">
              <a:spcBef>
                <a:spcPct val="0%"/>
              </a:spcBef>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GB" altLang="en-US" sz="900" b="1" dirty="0">
                <a:solidFill>
                  <a:srgbClr val="003366"/>
                </a:solidFill>
                <a:latin typeface="Arial" panose="020B0604020202020204" pitchFamily="34" charset="0"/>
              </a:rPr>
              <a:t>The EGSE:</a:t>
            </a:r>
          </a:p>
          <a:p>
            <a:pPr marL="182563" indent="-182563">
              <a:buFontTx/>
              <a:buAutoNum type="arabicPeriod"/>
            </a:pPr>
            <a:r>
              <a:rPr lang="en-GB" altLang="en-US" sz="900" b="1" dirty="0">
                <a:solidFill>
                  <a:srgbClr val="003366"/>
                </a:solidFill>
                <a:latin typeface="Arial" panose="020B0604020202020204" pitchFamily="34" charset="0"/>
              </a:rPr>
              <a:t>verifies the integrity of the report (i.e. no corruption during routing)</a:t>
            </a:r>
          </a:p>
          <a:p>
            <a:pPr marL="182563" indent="-182563">
              <a:buFontTx/>
              <a:buAutoNum type="arabicPeriod"/>
            </a:pPr>
            <a:r>
              <a:rPr lang="en-GB" altLang="en-US" sz="900" b="1" dirty="0">
                <a:solidFill>
                  <a:srgbClr val="003366"/>
                </a:solidFill>
                <a:latin typeface="Arial" panose="020B0604020202020204" pitchFamily="34" charset="0"/>
              </a:rPr>
              <a:t>extracts raw values of the data contained within the report , i.e. the ECSS-E-70 r</a:t>
            </a:r>
            <a:r>
              <a:rPr lang="en-GB" altLang="en-US" sz="900" b="1" dirty="0">
                <a:solidFill>
                  <a:srgbClr val="003366"/>
                </a:solidFill>
                <a:latin typeface="Arial" panose="020B0604020202020204" pitchFamily="34" charset="0"/>
                <a:sym typeface="Wingdings" panose="05000000000000000000" pitchFamily="2" charset="2"/>
              </a:rPr>
              <a:t>eporting data</a:t>
            </a:r>
          </a:p>
          <a:p>
            <a:pPr marL="182563" indent="-182563">
              <a:buFontTx/>
              <a:buAutoNum type="arabicPeriod"/>
            </a:pPr>
            <a:r>
              <a:rPr lang="en-GB" altLang="en-US" sz="900" b="1" dirty="0">
                <a:solidFill>
                  <a:srgbClr val="003366"/>
                </a:solidFill>
                <a:latin typeface="Arial" panose="020B0604020202020204" pitchFamily="34" charset="0"/>
              </a:rPr>
              <a:t>interprets (e.g. calibrates) the raw values to engineering values</a:t>
            </a:r>
          </a:p>
          <a:p>
            <a:pPr marL="182563" indent="-182563">
              <a:buFontTx/>
              <a:buAutoNum type="arabicPeriod"/>
            </a:pPr>
            <a:r>
              <a:rPr lang="en-GB" altLang="en-US" sz="900" b="1" dirty="0">
                <a:solidFill>
                  <a:srgbClr val="003366"/>
                </a:solidFill>
                <a:latin typeface="Arial" panose="020B0604020202020204" pitchFamily="34" charset="0"/>
              </a:rPr>
              <a:t>checks the engineering values against predefined health criteria</a:t>
            </a:r>
          </a:p>
          <a:p>
            <a:pPr marL="182563" indent="-182563">
              <a:buFontTx/>
              <a:buAutoNum type="arabicPeriod"/>
            </a:pPr>
            <a:r>
              <a:rPr lang="en-GB" altLang="en-US" sz="900" b="1" dirty="0">
                <a:solidFill>
                  <a:srgbClr val="003366"/>
                </a:solidFill>
                <a:latin typeface="Arial" panose="020B0604020202020204" pitchFamily="34" charset="0"/>
              </a:rPr>
              <a:t>reacts to out of limits</a:t>
            </a:r>
          </a:p>
        </p:txBody>
      </p:sp>
      <p:sp>
        <p:nvSpPr>
          <p:cNvPr id="18" name="Text Box 2668"/>
          <p:cNvSpPr txBox="1">
            <a:spLocks noChangeArrowheads="1"/>
          </p:cNvSpPr>
          <p:nvPr/>
        </p:nvSpPr>
        <p:spPr bwMode="auto">
          <a:xfrm>
            <a:off x="6701324" y="4275241"/>
            <a:ext cx="2056840" cy="369332"/>
          </a:xfrm>
          <a:prstGeom prst="rect">
            <a:avLst/>
          </a:prstGeom>
          <a:solidFill>
            <a:schemeClr val="bg1">
              <a:lumMod val="85%"/>
            </a:schemeClr>
          </a:solidFill>
          <a:ln>
            <a:noFill/>
          </a:ln>
          <a:effectLst/>
        </p:spPr>
        <p:txBody>
          <a:bodyPr wrap="square">
            <a:spAutoFit/>
          </a:bodyPr>
          <a:lstStyle/>
          <a:p>
            <a:r>
              <a:rPr lang="en-GB" altLang="en-US" sz="900" b="1" dirty="0">
                <a:solidFill>
                  <a:srgbClr val="003366"/>
                </a:solidFill>
                <a:latin typeface="Arial" panose="020B0604020202020204" pitchFamily="34" charset="0"/>
              </a:rPr>
              <a:t>The reports are routed to the EGSE</a:t>
            </a:r>
          </a:p>
        </p:txBody>
      </p:sp>
      <p:sp>
        <p:nvSpPr>
          <p:cNvPr id="3" name="Freeform 2"/>
          <p:cNvSpPr/>
          <p:nvPr/>
        </p:nvSpPr>
        <p:spPr>
          <a:xfrm>
            <a:off x="2423160" y="3870960"/>
            <a:ext cx="678180" cy="444500"/>
          </a:xfrm>
          <a:custGeom>
            <a:avLst/>
            <a:gdLst>
              <a:gd name="connsiteX0" fmla="*/ 0 w 678180"/>
              <a:gd name="connsiteY0" fmla="*/ 444500 h 444500"/>
              <a:gd name="connsiteX1" fmla="*/ 104140 w 678180"/>
              <a:gd name="connsiteY1" fmla="*/ 332740 h 444500"/>
              <a:gd name="connsiteX2" fmla="*/ 185420 w 678180"/>
              <a:gd name="connsiteY2" fmla="*/ 266700 h 444500"/>
              <a:gd name="connsiteX3" fmla="*/ 304800 w 678180"/>
              <a:gd name="connsiteY3" fmla="*/ 200660 h 444500"/>
              <a:gd name="connsiteX4" fmla="*/ 401320 w 678180"/>
              <a:gd name="connsiteY4" fmla="*/ 142240 h 444500"/>
              <a:gd name="connsiteX5" fmla="*/ 515620 w 678180"/>
              <a:gd name="connsiteY5" fmla="*/ 73660 h 444500"/>
              <a:gd name="connsiteX6" fmla="*/ 678180 w 678180"/>
              <a:gd name="connsiteY6" fmla="*/ 0 h 444500"/>
              <a:gd name="connsiteX7" fmla="*/ 678180 w 678180"/>
              <a:gd name="connsiteY7" fmla="*/ 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180" h="444500">
                <a:moveTo>
                  <a:pt x="0" y="444500"/>
                </a:moveTo>
                <a:cubicBezTo>
                  <a:pt x="36618" y="403436"/>
                  <a:pt x="73237" y="362373"/>
                  <a:pt x="104140" y="332740"/>
                </a:cubicBezTo>
                <a:cubicBezTo>
                  <a:pt x="135043" y="303107"/>
                  <a:pt x="151977" y="288713"/>
                  <a:pt x="185420" y="266700"/>
                </a:cubicBezTo>
                <a:cubicBezTo>
                  <a:pt x="218863" y="244687"/>
                  <a:pt x="268817" y="221403"/>
                  <a:pt x="304800" y="200660"/>
                </a:cubicBezTo>
                <a:cubicBezTo>
                  <a:pt x="340783" y="179917"/>
                  <a:pt x="401320" y="142240"/>
                  <a:pt x="401320" y="142240"/>
                </a:cubicBezTo>
                <a:cubicBezTo>
                  <a:pt x="436457" y="121073"/>
                  <a:pt x="469477" y="97367"/>
                  <a:pt x="515620" y="73660"/>
                </a:cubicBezTo>
                <a:cubicBezTo>
                  <a:pt x="561763" y="49953"/>
                  <a:pt x="678180" y="0"/>
                  <a:pt x="678180" y="0"/>
                </a:cubicBezTo>
                <a:lnTo>
                  <a:pt x="678180" y="0"/>
                </a:lnTo>
              </a:path>
            </a:pathLst>
          </a:custGeom>
          <a:noFill/>
          <a:ln>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flipV="1">
            <a:off x="3883660" y="3777456"/>
            <a:ext cx="726440" cy="528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945380" y="3830320"/>
            <a:ext cx="766445" cy="3454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62082" y="3777456"/>
            <a:ext cx="389847" cy="337344"/>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7069204" y="3294060"/>
            <a:ext cx="622150" cy="765433"/>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10"/>
          <p:cNvSpPr>
            <a:spLocks/>
          </p:cNvSpPr>
          <p:nvPr/>
        </p:nvSpPr>
        <p:spPr bwMode="auto">
          <a:xfrm>
            <a:off x="5841361" y="3642201"/>
            <a:ext cx="1571625" cy="579437"/>
          </a:xfrm>
          <a:custGeom>
            <a:avLst/>
            <a:gdLst>
              <a:gd name="T0" fmla="*/ 990 w 990"/>
              <a:gd name="T1" fmla="*/ 0 h 365"/>
              <a:gd name="T2" fmla="*/ 471 w 990"/>
              <a:gd name="T3" fmla="*/ 235 h 365"/>
              <a:gd name="T4" fmla="*/ 480 w 990"/>
              <a:gd name="T5" fmla="*/ 171 h 365"/>
              <a:gd name="T6" fmla="*/ 0 w 990"/>
              <a:gd name="T7" fmla="*/ 365 h 365"/>
              <a:gd name="T8" fmla="*/ 519 w 990"/>
              <a:gd name="T9" fmla="*/ 130 h 365"/>
              <a:gd name="T10" fmla="*/ 510 w 990"/>
              <a:gd name="T11" fmla="*/ 194 h 365"/>
              <a:gd name="T12" fmla="*/ 990 w 990"/>
              <a:gd name="T13" fmla="*/ 0 h 365"/>
            </a:gdLst>
            <a:ahLst/>
            <a:cxnLst>
              <a:cxn ang="0">
                <a:pos x="T0" y="T1"/>
              </a:cxn>
              <a:cxn ang="0">
                <a:pos x="T2" y="T3"/>
              </a:cxn>
              <a:cxn ang="0">
                <a:pos x="T4" y="T5"/>
              </a:cxn>
              <a:cxn ang="0">
                <a:pos x="T6" y="T7"/>
              </a:cxn>
              <a:cxn ang="0">
                <a:pos x="T8" y="T9"/>
              </a:cxn>
              <a:cxn ang="0">
                <a:pos x="T10" y="T11"/>
              </a:cxn>
              <a:cxn ang="0">
                <a:pos x="T12" y="T13"/>
              </a:cxn>
            </a:cxnLst>
            <a:rect l="0" t="0" r="r" b="b"/>
            <a:pathLst>
              <a:path w="990" h="365">
                <a:moveTo>
                  <a:pt x="990" y="0"/>
                </a:moveTo>
                <a:lnTo>
                  <a:pt x="471" y="235"/>
                </a:lnTo>
                <a:lnTo>
                  <a:pt x="480" y="171"/>
                </a:lnTo>
                <a:lnTo>
                  <a:pt x="0" y="365"/>
                </a:lnTo>
                <a:lnTo>
                  <a:pt x="519" y="130"/>
                </a:lnTo>
                <a:lnTo>
                  <a:pt x="510" y="194"/>
                </a:lnTo>
                <a:lnTo>
                  <a:pt x="990" y="0"/>
                </a:lnTo>
                <a:close/>
              </a:path>
            </a:pathLst>
          </a:custGeom>
          <a:solidFill>
            <a:srgbClr val="FF0000"/>
          </a:solidFill>
          <a:ln>
            <a:noFill/>
          </a:ln>
          <a:extLst>
            <a:ext uri="{91240B29-F687-4F45-9708-019B960494DF}">
              <a14:hiddenLine xmlns:a14="http://schemas.microsoft.com/office/drawing/2010/main" w="1651" cap="rnd">
                <a:solidFill>
                  <a:srgbClr val="000000"/>
                </a:solidFill>
                <a:prstDash val="solid"/>
                <a:round/>
                <a:headEnd/>
                <a:tailEnd/>
              </a14:hiddenLine>
            </a:ext>
          </a:extLst>
        </p:spPr>
        <p:txBody>
          <a:bodyPr/>
          <a:lstStyle/>
          <a:p>
            <a:pPr algn="ctr">
              <a:spcBef>
                <a:spcPct val="50%"/>
              </a:spcBef>
            </a:pPr>
            <a:endParaRPr lang="en-GB" sz="1000" b="1" dirty="0">
              <a:solidFill>
                <a:srgbClr val="003366"/>
              </a:solidFill>
              <a:latin typeface="Arial" panose="020B0604020202020204" pitchFamily="34" charset="0"/>
            </a:endParaRPr>
          </a:p>
        </p:txBody>
      </p:sp>
    </p:spTree>
    <p:extLst>
      <p:ext uri="{BB962C8B-B14F-4D97-AF65-F5344CB8AC3E}">
        <p14:creationId xmlns:p14="http://schemas.microsoft.com/office/powerpoint/2010/main" val="408336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
                                          <p:val>
                                            <p:strVal val="#ppt_x"/>
                                          </p:val>
                                        </p:tav>
                                      </p:tavLst>
                                    </p:anim>
                                    <p:anim calcmode="lin" valueType="num">
                                      <p:cBhvr additive="base">
                                        <p:cTn id="8" dur="500" fill="hold"/>
                                        <p:tgtEl>
                                          <p:spTgt spid="13"/>
                                        </p:tgtEl>
                                        <p:attrNameLst>
                                          <p:attrName>ppt_y</p:attrName>
                                        </p:attrNameLst>
                                      </p:cBhvr>
                                      <p:tavLst>
                                        <p:tav tm="0%">
                                          <p:val>
                                            <p:strVal val="1+#ppt_h/2"/>
                                          </p:val>
                                        </p:tav>
                                        <p:tav tm="1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par>
                          <p:cTn id="11" fill="hold">
                            <p:stCondLst>
                              <p:cond delay="500"/>
                            </p:stCondLst>
                            <p:childTnLst>
                              <p:par>
                                <p:cTn id="12" presetID="7" presetClass="emph" presetSubtype="10" repeatCount="indefinite" fill="hold" nodeType="afterEffect">
                                  <p:stCondLst>
                                    <p:cond delay="0"/>
                                  </p:stCondLst>
                                  <p:endCondLst>
                                    <p:cond evt="onNext" delay="0">
                                      <p:tgtEl>
                                        <p:sldTgt/>
                                      </p:tgtEl>
                                    </p:cond>
                                  </p:endCondLst>
                                  <p:childTnLst>
                                    <p:animClr clrSpc="hsl" dir="ccw">
                                      <p:cBhvr>
                                        <p:cTn id="13" dur="1000" fill="hold"/>
                                        <p:tgtEl>
                                          <p:spTgt spid="20"/>
                                        </p:tgtEl>
                                        <p:attrNameLst>
                                          <p:attrName>stroke.color</p:attrName>
                                        </p:attrNameLst>
                                      </p:cBhvr>
                                      <p:to>
                                        <a:srgbClr val="FC1010"/>
                                      </p:to>
                                    </p:animClr>
                                    <p:set>
                                      <p:cBhvr>
                                        <p:cTn id="14" dur="1000" fill="hold"/>
                                        <p:tgtEl>
                                          <p:spTgt spid="20"/>
                                        </p:tgtEl>
                                        <p:attrNameLst>
                                          <p:attrName>stroke.on</p:attrName>
                                        </p:attrNameLst>
                                      </p:cBhvr>
                                      <p:to>
                                        <p:strVal val="tru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
                                          <p:val>
                                            <p:strVal val="#ppt_x"/>
                                          </p:val>
                                        </p:tav>
                                      </p:tavLst>
                                    </p:anim>
                                    <p:anim calcmode="lin" valueType="num">
                                      <p:cBhvr additive="base">
                                        <p:cTn id="20" dur="500" fill="hold"/>
                                        <p:tgtEl>
                                          <p:spTgt spid="18"/>
                                        </p:tgtEl>
                                        <p:attrNameLst>
                                          <p:attrName>ppt_y</p:attrName>
                                        </p:attrNameLst>
                                      </p:cBhvr>
                                      <p:tavLst>
                                        <p:tav tm="0%">
                                          <p:val>
                                            <p:strVal val="1+#ppt_h/2"/>
                                          </p:val>
                                        </p:tav>
                                        <p:tav tm="100%">
                                          <p:val>
                                            <p:strVal val="#ppt_y"/>
                                          </p:val>
                                        </p:tav>
                                      </p:tavLst>
                                    </p:anim>
                                  </p:childTnLst>
                                </p:cTn>
                              </p:par>
                              <p:par>
                                <p:cTn id="21" presetID="53" presetClass="exit" presetSubtype="32" fill="hold" grpId="1" nodeType="withEffect">
                                  <p:stCondLst>
                                    <p:cond delay="0"/>
                                  </p:stCondLst>
                                  <p:childTnLst>
                                    <p:anim calcmode="lin" valueType="num">
                                      <p:cBhvr>
                                        <p:cTn id="22" dur="500"/>
                                        <p:tgtEl>
                                          <p:spTgt spid="20"/>
                                        </p:tgtEl>
                                        <p:attrNameLst>
                                          <p:attrName>ppt_w</p:attrName>
                                        </p:attrNameLst>
                                      </p:cBhvr>
                                      <p:tavLst>
                                        <p:tav tm="0%">
                                          <p:val>
                                            <p:strVal val="ppt_w"/>
                                          </p:val>
                                        </p:tav>
                                        <p:tav tm="100%">
                                          <p:val>
                                            <p:fltVal val="0"/>
                                          </p:val>
                                        </p:tav>
                                      </p:tavLst>
                                    </p:anim>
                                    <p:anim calcmode="lin" valueType="num">
                                      <p:cBhvr>
                                        <p:cTn id="23" dur="500"/>
                                        <p:tgtEl>
                                          <p:spTgt spid="20"/>
                                        </p:tgtEl>
                                        <p:attrNameLst>
                                          <p:attrName>ppt_h</p:attrName>
                                        </p:attrNameLst>
                                      </p:cBhvr>
                                      <p:tavLst>
                                        <p:tav tm="0%">
                                          <p:val>
                                            <p:strVal val="ppt_h"/>
                                          </p:val>
                                        </p:tav>
                                        <p:tav tm="100%">
                                          <p:val>
                                            <p:fltVal val="0"/>
                                          </p:val>
                                        </p:tav>
                                      </p:tavLst>
                                    </p:anim>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mph" presetSubtype="6" repeatCount="indefinite" fill="hold" nodeType="withEffect">
                                  <p:stCondLst>
                                    <p:cond delay="0"/>
                                  </p:stCondLst>
                                  <p:endCondLst>
                                    <p:cond evt="onNext" delay="0">
                                      <p:tgtEl>
                                        <p:sldTgt/>
                                      </p:tgtEl>
                                    </p:cond>
                                  </p:endCondLst>
                                  <p:childTnLst>
                                    <p:animClr clrSpc="hsl" dir="cw">
                                      <p:cBhvr>
                                        <p:cTn id="29" dur="500" fill="hold"/>
                                        <p:tgtEl>
                                          <p:spTgt spid="30"/>
                                        </p:tgtEl>
                                        <p:attrNameLst>
                                          <p:attrName>fillcolor</p:attrName>
                                        </p:attrNameLst>
                                      </p:cBhvr>
                                      <p:to>
                                        <a:srgbClr val="FC1010"/>
                                      </p:to>
                                    </p:animClr>
                                    <p:set>
                                      <p:cBhvr>
                                        <p:cTn id="30" dur="500" fill="hold"/>
                                        <p:tgtEl>
                                          <p:spTgt spid="30"/>
                                        </p:tgtEl>
                                        <p:attrNameLst>
                                          <p:attrName>fill.type</p:attrName>
                                        </p:attrNameLst>
                                      </p:cBhvr>
                                      <p:to>
                                        <p:strVal val="solid"/>
                                      </p:to>
                                    </p:set>
                                    <p:set>
                                      <p:cBhvr>
                                        <p:cTn id="31" dur="500" fill="hold"/>
                                        <p:tgtEl>
                                          <p:spTgt spid="30"/>
                                        </p:tgtEl>
                                        <p:attrNameLst>
                                          <p:attrName>fill.on</p:attrName>
                                        </p:attrNameLst>
                                      </p:cBhvr>
                                      <p:to>
                                        <p:strVal val="true"/>
                                      </p:to>
                                    </p:set>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
                                          <p:val>
                                            <p:strVal val="#ppt_w"/>
                                          </p:val>
                                        </p:tav>
                                      </p:tavLst>
                                    </p:anim>
                                    <p:anim calcmode="lin" valueType="num">
                                      <p:cBhvr>
                                        <p:cTn id="36" dur="500" fill="hold"/>
                                        <p:tgtEl>
                                          <p:spTgt spid="25"/>
                                        </p:tgtEl>
                                        <p:attrNameLst>
                                          <p:attrName>ppt_h</p:attrName>
                                        </p:attrNameLst>
                                      </p:cBhvr>
                                      <p:tavLst>
                                        <p:tav tm="0%">
                                          <p:val>
                                            <p:fltVal val="0"/>
                                          </p:val>
                                        </p:tav>
                                        <p:tav tm="100%">
                                          <p:val>
                                            <p:strVal val="#ppt_h"/>
                                          </p:val>
                                        </p:tav>
                                      </p:tavLst>
                                    </p:anim>
                                    <p:animEffect transition="in" filter="fade">
                                      <p:cBhvr>
                                        <p:cTn id="37" dur="500"/>
                                        <p:tgtEl>
                                          <p:spTgt spid="25"/>
                                        </p:tgtEl>
                                      </p:cBhvr>
                                    </p:animEffect>
                                  </p:childTnLst>
                                </p:cTn>
                              </p:par>
                              <p:par>
                                <p:cTn id="38" presetID="7" presetClass="emph" presetSubtype="6" repeatCount="indefinite" fill="hold" nodeType="withEffect">
                                  <p:stCondLst>
                                    <p:cond delay="0"/>
                                  </p:stCondLst>
                                  <p:endCondLst>
                                    <p:cond evt="onNext" delay="0">
                                      <p:tgtEl>
                                        <p:sldTgt/>
                                      </p:tgtEl>
                                    </p:cond>
                                  </p:endCondLst>
                                  <p:childTnLst>
                                    <p:animClr clrSpc="hsl" dir="cw">
                                      <p:cBhvr>
                                        <p:cTn id="39" dur="500" fill="hold"/>
                                        <p:tgtEl>
                                          <p:spTgt spid="25"/>
                                        </p:tgtEl>
                                        <p:attrNameLst>
                                          <p:attrName>stroke.color</p:attrName>
                                        </p:attrNameLst>
                                      </p:cBhvr>
                                      <p:to>
                                        <a:srgbClr val="FC1010"/>
                                      </p:to>
                                    </p:animClr>
                                    <p:set>
                                      <p:cBhvr>
                                        <p:cTn id="40" dur="500" fill="hold"/>
                                        <p:tgtEl>
                                          <p:spTgt spid="25"/>
                                        </p:tgtEl>
                                        <p:attrNameLst>
                                          <p:attrName>stroke.on</p:attrName>
                                        </p:attrNameLst>
                                      </p:cBhvr>
                                      <p:to>
                                        <p:strVal val="true"/>
                                      </p:to>
                                    </p:se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
                                          <p:val>
                                            <p:strVal val="#ppt_w"/>
                                          </p:val>
                                        </p:tav>
                                      </p:tavLst>
                                    </p:anim>
                                    <p:anim calcmode="lin" valueType="num">
                                      <p:cBhvr>
                                        <p:cTn id="45" dur="500" fill="hold"/>
                                        <p:tgtEl>
                                          <p:spTgt spid="9"/>
                                        </p:tgtEl>
                                        <p:attrNameLst>
                                          <p:attrName>ppt_h</p:attrName>
                                        </p:attrNameLst>
                                      </p:cBhvr>
                                      <p:tavLst>
                                        <p:tav tm="0%">
                                          <p:val>
                                            <p:fltVal val="0"/>
                                          </p:val>
                                        </p:tav>
                                        <p:tav tm="100%">
                                          <p:val>
                                            <p:strVal val="#ppt_h"/>
                                          </p:val>
                                        </p:tav>
                                      </p:tavLst>
                                    </p:anim>
                                    <p:animEffect transition="in" filter="fade">
                                      <p:cBhvr>
                                        <p:cTn id="46" dur="500"/>
                                        <p:tgtEl>
                                          <p:spTgt spid="9"/>
                                        </p:tgtEl>
                                      </p:cBhvr>
                                    </p:animEffect>
                                  </p:childTnLst>
                                </p:cTn>
                              </p:par>
                              <p:par>
                                <p:cTn id="47" presetID="7" presetClass="emph" presetSubtype="10" repeatCount="indefinite" fill="hold" nodeType="withEffect">
                                  <p:stCondLst>
                                    <p:cond delay="0"/>
                                  </p:stCondLst>
                                  <p:endCondLst>
                                    <p:cond evt="onNext" delay="0">
                                      <p:tgtEl>
                                        <p:sldTgt/>
                                      </p:tgtEl>
                                    </p:cond>
                                  </p:endCondLst>
                                  <p:childTnLst>
                                    <p:animClr clrSpc="hsl" dir="ccw">
                                      <p:cBhvr>
                                        <p:cTn id="48" dur="500" fill="hold"/>
                                        <p:tgtEl>
                                          <p:spTgt spid="9"/>
                                        </p:tgtEl>
                                        <p:attrNameLst>
                                          <p:attrName>stroke.color</p:attrName>
                                        </p:attrNameLst>
                                      </p:cBhvr>
                                      <p:to>
                                        <a:srgbClr val="FC1010"/>
                                      </p:to>
                                    </p:animClr>
                                    <p:set>
                                      <p:cBhvr>
                                        <p:cTn id="49" dur="500" fill="hold"/>
                                        <p:tgtEl>
                                          <p:spTgt spid="9"/>
                                        </p:tgtEl>
                                        <p:attrNameLst>
                                          <p:attrName>stroke.on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
                                          <p:val>
                                            <p:strVal val="#ppt_x"/>
                                          </p:val>
                                        </p:tav>
                                      </p:tavLst>
                                    </p:anim>
                                    <p:anim calcmode="lin" valueType="num">
                                      <p:cBhvr additive="base">
                                        <p:cTn id="55" dur="500" fill="hold"/>
                                        <p:tgtEl>
                                          <p:spTgt spid="17"/>
                                        </p:tgtEl>
                                        <p:attrNameLst>
                                          <p:attrName>ppt_y</p:attrName>
                                        </p:attrNameLst>
                                      </p:cBhvr>
                                      <p:tavLst>
                                        <p:tav tm="0%">
                                          <p:val>
                                            <p:strVal val="1+#ppt_h/2"/>
                                          </p:val>
                                        </p:tav>
                                        <p:tav tm="100%">
                                          <p:val>
                                            <p:strVal val="#ppt_y"/>
                                          </p:val>
                                        </p:tav>
                                      </p:tavLst>
                                    </p:anim>
                                  </p:childTnLst>
                                </p:cTn>
                              </p:par>
                              <p:par>
                                <p:cTn id="56" presetID="53" presetClass="exit" presetSubtype="32" fill="hold" grpId="1" nodeType="withEffect">
                                  <p:stCondLst>
                                    <p:cond delay="0"/>
                                  </p:stCondLst>
                                  <p:childTnLst>
                                    <p:anim calcmode="lin" valueType="num">
                                      <p:cBhvr>
                                        <p:cTn id="57" dur="500"/>
                                        <p:tgtEl>
                                          <p:spTgt spid="30"/>
                                        </p:tgtEl>
                                        <p:attrNameLst>
                                          <p:attrName>ppt_w</p:attrName>
                                        </p:attrNameLst>
                                      </p:cBhvr>
                                      <p:tavLst>
                                        <p:tav tm="0%">
                                          <p:val>
                                            <p:strVal val="ppt_w"/>
                                          </p:val>
                                        </p:tav>
                                        <p:tav tm="100%">
                                          <p:val>
                                            <p:fltVal val="0"/>
                                          </p:val>
                                        </p:tav>
                                      </p:tavLst>
                                    </p:anim>
                                    <p:anim calcmode="lin" valueType="num">
                                      <p:cBhvr>
                                        <p:cTn id="58" dur="500"/>
                                        <p:tgtEl>
                                          <p:spTgt spid="30"/>
                                        </p:tgtEl>
                                        <p:attrNameLst>
                                          <p:attrName>ppt_h</p:attrName>
                                        </p:attrNameLst>
                                      </p:cBhvr>
                                      <p:tavLst>
                                        <p:tav tm="0%">
                                          <p:val>
                                            <p:strVal val="ppt_h"/>
                                          </p:val>
                                        </p:tav>
                                        <p:tav tm="100%">
                                          <p:val>
                                            <p:fltVal val="0"/>
                                          </p:val>
                                        </p:tav>
                                      </p:tavLst>
                                    </p:anim>
                                    <p:animEffect transition="out" filter="fade">
                                      <p:cBhvr>
                                        <p:cTn id="59" dur="500"/>
                                        <p:tgtEl>
                                          <p:spTgt spid="30"/>
                                        </p:tgtEl>
                                      </p:cBhvr>
                                    </p:animEffect>
                                    <p:set>
                                      <p:cBhvr>
                                        <p:cTn id="60" dur="1" fill="hold">
                                          <p:stCondLst>
                                            <p:cond delay="499"/>
                                          </p:stCondLst>
                                        </p:cTn>
                                        <p:tgtEl>
                                          <p:spTgt spid="30"/>
                                        </p:tgtEl>
                                        <p:attrNameLst>
                                          <p:attrName>style.visibility</p:attrName>
                                        </p:attrNameLst>
                                      </p:cBhvr>
                                      <p:to>
                                        <p:strVal val="hidden"/>
                                      </p:to>
                                    </p:set>
                                  </p:childTnLst>
                                </p:cTn>
                              </p:par>
                              <p:par>
                                <p:cTn id="61" presetID="53" presetClass="exit" presetSubtype="32" fill="hold" nodeType="withEffect">
                                  <p:stCondLst>
                                    <p:cond delay="0"/>
                                  </p:stCondLst>
                                  <p:childTnLst>
                                    <p:anim calcmode="lin" valueType="num">
                                      <p:cBhvr>
                                        <p:cTn id="62" dur="500"/>
                                        <p:tgtEl>
                                          <p:spTgt spid="25"/>
                                        </p:tgtEl>
                                        <p:attrNameLst>
                                          <p:attrName>ppt_w</p:attrName>
                                        </p:attrNameLst>
                                      </p:cBhvr>
                                      <p:tavLst>
                                        <p:tav tm="0%">
                                          <p:val>
                                            <p:strVal val="ppt_w"/>
                                          </p:val>
                                        </p:tav>
                                        <p:tav tm="100%">
                                          <p:val>
                                            <p:fltVal val="0"/>
                                          </p:val>
                                        </p:tav>
                                      </p:tavLst>
                                    </p:anim>
                                    <p:anim calcmode="lin" valueType="num">
                                      <p:cBhvr>
                                        <p:cTn id="63" dur="500"/>
                                        <p:tgtEl>
                                          <p:spTgt spid="25"/>
                                        </p:tgtEl>
                                        <p:attrNameLst>
                                          <p:attrName>ppt_h</p:attrName>
                                        </p:attrNameLst>
                                      </p:cBhvr>
                                      <p:tavLst>
                                        <p:tav tm="0%">
                                          <p:val>
                                            <p:strVal val="ppt_h"/>
                                          </p:val>
                                        </p:tav>
                                        <p:tav tm="1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nodeType="withEffect">
                                  <p:stCondLst>
                                    <p:cond delay="0"/>
                                  </p:stCondLst>
                                  <p:childTnLst>
                                    <p:anim calcmode="lin" valueType="num">
                                      <p:cBhvr>
                                        <p:cTn id="67" dur="500"/>
                                        <p:tgtEl>
                                          <p:spTgt spid="9"/>
                                        </p:tgtEl>
                                        <p:attrNameLst>
                                          <p:attrName>ppt_w</p:attrName>
                                        </p:attrNameLst>
                                      </p:cBhvr>
                                      <p:tavLst>
                                        <p:tav tm="0%">
                                          <p:val>
                                            <p:strVal val="ppt_w"/>
                                          </p:val>
                                        </p:tav>
                                        <p:tav tm="100%">
                                          <p:val>
                                            <p:fltVal val="0"/>
                                          </p:val>
                                        </p:tav>
                                      </p:tavLst>
                                    </p:anim>
                                    <p:anim calcmode="lin" valueType="num">
                                      <p:cBhvr>
                                        <p:cTn id="68" dur="500"/>
                                        <p:tgtEl>
                                          <p:spTgt spid="9"/>
                                        </p:tgtEl>
                                        <p:attrNameLst>
                                          <p:attrName>ppt_h</p:attrName>
                                        </p:attrNameLst>
                                      </p:cBhvr>
                                      <p:tavLst>
                                        <p:tav tm="0%">
                                          <p:val>
                                            <p:strVal val="ppt_h"/>
                                          </p:val>
                                        </p:tav>
                                        <p:tav tm="100%">
                                          <p:val>
                                            <p:fltVal val="0"/>
                                          </p:val>
                                        </p:tav>
                                      </p:tavLst>
                                    </p:anim>
                                    <p:animEffect transition="out" filter="fade">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childTnLst>
                                </p:cTn>
                              </p:par>
                              <p:par>
                                <p:cTn id="73" presetID="7" presetClass="emph" presetSubtype="6" repeatCount="indefinite" fill="hold" nodeType="withEffect">
                                  <p:stCondLst>
                                    <p:cond delay="0"/>
                                  </p:stCondLst>
                                  <p:endCondLst>
                                    <p:cond evt="onNext" delay="0">
                                      <p:tgtEl>
                                        <p:sldTgt/>
                                      </p:tgtEl>
                                    </p:cond>
                                  </p:endCondLst>
                                  <p:childTnLst>
                                    <p:animClr clrSpc="hsl" dir="cw">
                                      <p:cBhvr>
                                        <p:cTn id="74" dur="1000" fill="hold"/>
                                        <p:tgtEl>
                                          <p:spTgt spid="6"/>
                                        </p:tgtEl>
                                        <p:attrNameLst>
                                          <p:attrName>stroke.color</p:attrName>
                                        </p:attrNameLst>
                                      </p:cBhvr>
                                      <p:to>
                                        <a:srgbClr val="FC1010"/>
                                      </p:to>
                                    </p:animClr>
                                    <p:set>
                                      <p:cBhvr>
                                        <p:cTn id="75" dur="1000" fill="hold"/>
                                        <p:tgtEl>
                                          <p:spTgt spid="6"/>
                                        </p:tgtEl>
                                        <p:attrNameLst>
                                          <p:attrName>stroke.on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5"/>
                                        </p:tgtEl>
                                        <p:attrNameLst>
                                          <p:attrName>style.visibility</p:attrName>
                                        </p:attrNameLst>
                                      </p:cBhvr>
                                      <p:to>
                                        <p:strVal val="visible"/>
                                      </p:to>
                                    </p:set>
                                    <p:anim calcmode="lin" valueType="num">
                                      <p:cBhvr additive="base">
                                        <p:cTn id="80" dur="500" fill="hold"/>
                                        <p:tgtEl>
                                          <p:spTgt spid="15"/>
                                        </p:tgtEl>
                                        <p:attrNameLst>
                                          <p:attrName>ppt_x</p:attrName>
                                        </p:attrNameLst>
                                      </p:cBhvr>
                                      <p:tavLst>
                                        <p:tav tm="0%">
                                          <p:val>
                                            <p:strVal val="#ppt_x"/>
                                          </p:val>
                                        </p:tav>
                                        <p:tav tm="100%">
                                          <p:val>
                                            <p:strVal val="#ppt_x"/>
                                          </p:val>
                                        </p:tav>
                                      </p:tavLst>
                                    </p:anim>
                                    <p:anim calcmode="lin" valueType="num">
                                      <p:cBhvr additive="base">
                                        <p:cTn id="81" dur="500" fill="hold"/>
                                        <p:tgtEl>
                                          <p:spTgt spid="15"/>
                                        </p:tgtEl>
                                        <p:attrNameLst>
                                          <p:attrName>ppt_y</p:attrName>
                                        </p:attrNameLst>
                                      </p:cBhvr>
                                      <p:tavLst>
                                        <p:tav tm="0%">
                                          <p:val>
                                            <p:strVal val="1+#ppt_h/2"/>
                                          </p:val>
                                        </p:tav>
                                        <p:tav tm="100%">
                                          <p:val>
                                            <p:strVal val="#ppt_y"/>
                                          </p:val>
                                        </p:tav>
                                      </p:tavLst>
                                    </p:anim>
                                  </p:childTnLst>
                                </p:cTn>
                              </p:par>
                              <p:par>
                                <p:cTn id="82" presetID="53" presetClass="exit" presetSubtype="32" fill="hold" grpId="1" nodeType="withEffect">
                                  <p:stCondLst>
                                    <p:cond delay="0"/>
                                  </p:stCondLst>
                                  <p:childTnLst>
                                    <p:anim calcmode="lin" valueType="num">
                                      <p:cBhvr>
                                        <p:cTn id="83" dur="500"/>
                                        <p:tgtEl>
                                          <p:spTgt spid="6"/>
                                        </p:tgtEl>
                                        <p:attrNameLst>
                                          <p:attrName>ppt_w</p:attrName>
                                        </p:attrNameLst>
                                      </p:cBhvr>
                                      <p:tavLst>
                                        <p:tav tm="0%">
                                          <p:val>
                                            <p:strVal val="ppt_w"/>
                                          </p:val>
                                        </p:tav>
                                        <p:tav tm="100%">
                                          <p:val>
                                            <p:fltVal val="0"/>
                                          </p:val>
                                        </p:tav>
                                      </p:tavLst>
                                    </p:anim>
                                    <p:anim calcmode="lin" valueType="num">
                                      <p:cBhvr>
                                        <p:cTn id="84" dur="500"/>
                                        <p:tgtEl>
                                          <p:spTgt spid="6"/>
                                        </p:tgtEl>
                                        <p:attrNameLst>
                                          <p:attrName>ppt_h</p:attrName>
                                        </p:attrNameLst>
                                      </p:cBhvr>
                                      <p:tavLst>
                                        <p:tav tm="0%">
                                          <p:val>
                                            <p:strVal val="ppt_h"/>
                                          </p:val>
                                        </p:tav>
                                        <p:tav tm="100%">
                                          <p:val>
                                            <p:fltVal val="0"/>
                                          </p:val>
                                        </p:tav>
                                      </p:tavLst>
                                    </p:anim>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53" presetClass="entr" presetSubtype="16"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anim calcmode="lin" valueType="num">
                                      <p:cBhvr>
                                        <p:cTn id="89" dur="500" fill="hold"/>
                                        <p:tgtEl>
                                          <p:spTgt spid="3"/>
                                        </p:tgtEl>
                                        <p:attrNameLst>
                                          <p:attrName>ppt_w</p:attrName>
                                        </p:attrNameLst>
                                      </p:cBhvr>
                                      <p:tavLst>
                                        <p:tav tm="0%">
                                          <p:val>
                                            <p:fltVal val="0"/>
                                          </p:val>
                                        </p:tav>
                                        <p:tav tm="100%">
                                          <p:val>
                                            <p:strVal val="#ppt_w"/>
                                          </p:val>
                                        </p:tav>
                                      </p:tavLst>
                                    </p:anim>
                                    <p:anim calcmode="lin" valueType="num">
                                      <p:cBhvr>
                                        <p:cTn id="90" dur="500" fill="hold"/>
                                        <p:tgtEl>
                                          <p:spTgt spid="3"/>
                                        </p:tgtEl>
                                        <p:attrNameLst>
                                          <p:attrName>ppt_h</p:attrName>
                                        </p:attrNameLst>
                                      </p:cBhvr>
                                      <p:tavLst>
                                        <p:tav tm="0%">
                                          <p:val>
                                            <p:fltVal val="0"/>
                                          </p:val>
                                        </p:tav>
                                        <p:tav tm="100%">
                                          <p:val>
                                            <p:strVal val="#ppt_h"/>
                                          </p:val>
                                        </p:tav>
                                      </p:tavLst>
                                    </p:anim>
                                    <p:animEffect transition="in" filter="fade">
                                      <p:cBhvr>
                                        <p:cTn id="91" dur="500"/>
                                        <p:tgtEl>
                                          <p:spTgt spid="3"/>
                                        </p:tgtEl>
                                      </p:cBhvr>
                                    </p:animEffect>
                                  </p:childTnLst>
                                </p:cTn>
                              </p:par>
                              <p:par>
                                <p:cTn id="92" presetID="7" presetClass="emph" presetSubtype="10" repeatCount="10000" fill="hold" nodeType="withEffect">
                                  <p:stCondLst>
                                    <p:cond delay="0"/>
                                  </p:stCondLst>
                                  <p:childTnLst>
                                    <p:animClr clrSpc="hsl" dir="ccw">
                                      <p:cBhvr>
                                        <p:cTn id="93" dur="500" fill="hold"/>
                                        <p:tgtEl>
                                          <p:spTgt spid="3"/>
                                        </p:tgtEl>
                                        <p:attrNameLst>
                                          <p:attrName>stroke.color</p:attrName>
                                        </p:attrNameLst>
                                      </p:cBhvr>
                                      <p:to>
                                        <a:srgbClr val="FC1010"/>
                                      </p:to>
                                    </p:animClr>
                                    <p:set>
                                      <p:cBhvr>
                                        <p:cTn id="94" dur="500" fill="hold"/>
                                        <p:tgtEl>
                                          <p:spTgt spid="3"/>
                                        </p:tgtEl>
                                        <p:attrNameLst>
                                          <p:attrName>stroke.on</p:attrName>
                                        </p:attrNameLst>
                                      </p:cBhvr>
                                      <p:to>
                                        <p:strVal val="true"/>
                                      </p:to>
                                    </p:set>
                                  </p:childTnLst>
                                </p:cTn>
                              </p:par>
                            </p:childTnLst>
                          </p:cTn>
                        </p:par>
                        <p:par>
                          <p:cTn id="95" fill="hold">
                            <p:stCondLst>
                              <p:cond delay="5000"/>
                            </p:stCondLst>
                            <p:childTnLst>
                              <p:par>
                                <p:cTn id="96" presetID="53" presetClass="exit" presetSubtype="32" fill="hold" grpId="1" nodeType="afterEffect">
                                  <p:stCondLst>
                                    <p:cond delay="0"/>
                                  </p:stCondLst>
                                  <p:childTnLst>
                                    <p:anim calcmode="lin" valueType="num">
                                      <p:cBhvr>
                                        <p:cTn id="97" dur="500"/>
                                        <p:tgtEl>
                                          <p:spTgt spid="3"/>
                                        </p:tgtEl>
                                        <p:attrNameLst>
                                          <p:attrName>ppt_w</p:attrName>
                                        </p:attrNameLst>
                                      </p:cBhvr>
                                      <p:tavLst>
                                        <p:tav tm="0%">
                                          <p:val>
                                            <p:strVal val="ppt_w"/>
                                          </p:val>
                                        </p:tav>
                                        <p:tav tm="100%">
                                          <p:val>
                                            <p:fltVal val="0"/>
                                          </p:val>
                                        </p:tav>
                                      </p:tavLst>
                                    </p:anim>
                                    <p:anim calcmode="lin" valueType="num">
                                      <p:cBhvr>
                                        <p:cTn id="98" dur="500"/>
                                        <p:tgtEl>
                                          <p:spTgt spid="3"/>
                                        </p:tgtEl>
                                        <p:attrNameLst>
                                          <p:attrName>ppt_h</p:attrName>
                                        </p:attrNameLst>
                                      </p:cBhvr>
                                      <p:tavLst>
                                        <p:tav tm="0%">
                                          <p:val>
                                            <p:strVal val="ppt_h"/>
                                          </p:val>
                                        </p:tav>
                                        <p:tav tm="100%">
                                          <p:val>
                                            <p:fltVal val="0"/>
                                          </p:val>
                                        </p:tav>
                                      </p:tavLst>
                                    </p:anim>
                                    <p:animEffect transition="out" filter="fade">
                                      <p:cBhvr>
                                        <p:cTn id="99" dur="500"/>
                                        <p:tgtEl>
                                          <p:spTgt spid="3"/>
                                        </p:tgtEl>
                                      </p:cBhvr>
                                    </p:animEffect>
                                    <p:set>
                                      <p:cBhvr>
                                        <p:cTn id="10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7" grpId="0" animBg="1"/>
      <p:bldP spid="18" grpId="0" animBg="1"/>
      <p:bldP spid="3" grpId="0" animBg="1"/>
      <p:bldP spid="3" grpId="1" animBg="1"/>
      <p:bldP spid="6" grpId="0" animBg="1"/>
      <p:bldP spid="6" grpId="1" animBg="1"/>
      <p:bldP spid="20" grpId="0" animBg="1"/>
      <p:bldP spid="20" grpId="1" animBg="1"/>
      <p:bldP spid="30" grpId="0" animBg="1"/>
      <p:bldP spid="30" grpId="1" animBg="1"/>
    </p:bldLst>
  </p:timing>
</p:sld>
</file>

<file path=ppt/slides/slide1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ST[11] - Foundation Model</a:t>
            </a:r>
          </a:p>
        </p:txBody>
      </p:sp>
      <p:sp>
        <p:nvSpPr>
          <p:cNvPr id="9" name="Content Placeholder 8"/>
          <p:cNvSpPr>
            <a:spLocks noGrp="1"/>
          </p:cNvSpPr>
          <p:nvPr>
            <p:ph idx="1"/>
          </p:nvPr>
        </p:nvSpPr>
        <p:spPr/>
        <p:txBody>
          <a:bodyPr/>
          <a:lstStyle/>
          <a:p>
            <a:pPr marL="0" indent="0">
              <a:buNone/>
            </a:pPr>
            <a:r>
              <a:rPr lang="en-GB" dirty="0"/>
              <a:t>Service 11 illustrates the instruction multiplicity and its relation with the presence of repeated fields (“N”) in the corresponding messages.</a:t>
            </a:r>
          </a:p>
          <a:p>
            <a:pPr marL="0" indent="0">
              <a:buNone/>
            </a:pPr>
            <a:r>
              <a:rPr lang="en-GB" b="1" dirty="0"/>
              <a:t>1) TC[11,5] – Delete time-based scheduled activities identified by request identifier</a:t>
            </a:r>
            <a:endParaRPr lang="en-GB" b="1" noProof="0" dirty="0"/>
          </a:p>
          <a:p>
            <a:pPr>
              <a:buAutoNum type="alphaLcPeriod" startAt="2"/>
            </a:pPr>
            <a:r>
              <a:rPr lang="en-US" dirty="0">
                <a:latin typeface="Palatino Linotype" panose="02040502050505030304" pitchFamily="18" charset="0"/>
              </a:rPr>
              <a:t>Each request to delete time-based scheduled activities identified by request identifier shall contain one or more instructions to delete a time-based scheduled activity identified by request identifier.</a:t>
            </a:r>
          </a:p>
          <a:p>
            <a:pPr>
              <a:buAutoNum type="alphaLcPeriod" startAt="2"/>
            </a:pPr>
            <a:r>
              <a:rPr lang="en-GB" dirty="0">
                <a:latin typeface="Palatino Linotype"/>
                <a:ea typeface="Times New Roman"/>
                <a:cs typeface="Times New Roman"/>
              </a:rPr>
              <a:t>Each instruction to delete a time-based scheduled activity identified by request identifier shall contain:</a:t>
            </a:r>
          </a:p>
          <a:p>
            <a:pPr lvl="1">
              <a:buFont typeface="+mj-lt"/>
              <a:buAutoNum type="arabicPeriod"/>
            </a:pPr>
            <a:r>
              <a:rPr lang="en-GB" dirty="0">
                <a:latin typeface="Palatino Linotype"/>
                <a:ea typeface="Times New Roman"/>
                <a:cs typeface="Times New Roman"/>
              </a:rPr>
              <a:t>The identifier of the scheduled activity to delete</a:t>
            </a:r>
            <a:endParaRPr lang="en-US" dirty="0">
              <a:latin typeface="Palatino Linotype"/>
              <a:ea typeface="Times New Roman"/>
              <a:cs typeface="Times New Roman"/>
            </a:endParaRPr>
          </a:p>
          <a:p>
            <a:pPr>
              <a:buAutoNum type="alphaLcPeriod" startAt="2"/>
            </a:pPr>
            <a:endParaRPr lang="en-GB" noProof="0" dirty="0"/>
          </a:p>
          <a:p>
            <a:pPr marL="0" indent="0">
              <a:buNone/>
            </a:pP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223869332"/>
              </p:ext>
            </p:extLst>
          </p:nvPr>
        </p:nvGraphicFramePr>
        <p:xfrm>
          <a:off x="2704371" y="4712679"/>
          <a:ext cx="4098362" cy="1344768"/>
        </p:xfrm>
        <a:graphic>
          <a:graphicData uri="http://purl.oclc.org/ooxml/drawingml/table">
            <a:tbl>
              <a:tblPr/>
              <a:tblGrid>
                <a:gridCol w="1073479">
                  <a:extLst>
                    <a:ext uri="{9D8B030D-6E8A-4147-A177-3AD203B41FA5}">
                      <a16:colId xmlns:a16="http://schemas.microsoft.com/office/drawing/2014/main" val="20000"/>
                    </a:ext>
                  </a:extLst>
                </a:gridCol>
                <a:gridCol w="1073479">
                  <a:extLst>
                    <a:ext uri="{9D8B030D-6E8A-4147-A177-3AD203B41FA5}">
                      <a16:colId xmlns:a16="http://schemas.microsoft.com/office/drawing/2014/main" val="20001"/>
                    </a:ext>
                  </a:extLst>
                </a:gridCol>
                <a:gridCol w="975702">
                  <a:extLst>
                    <a:ext uri="{9D8B030D-6E8A-4147-A177-3AD203B41FA5}">
                      <a16:colId xmlns:a16="http://schemas.microsoft.com/office/drawing/2014/main" val="20002"/>
                    </a:ext>
                  </a:extLst>
                </a:gridCol>
                <a:gridCol w="975702">
                  <a:extLst>
                    <a:ext uri="{9D8B030D-6E8A-4147-A177-3AD203B41FA5}">
                      <a16:colId xmlns:a16="http://schemas.microsoft.com/office/drawing/2014/main" val="20003"/>
                    </a:ext>
                  </a:extLst>
                </a:gridCol>
              </a:tblGrid>
              <a:tr h="136097">
                <a:tc>
                  <a:txBody>
                    <a:bodyPr/>
                    <a:lstStyle/>
                    <a:p>
                      <a:pPr algn="ctr">
                        <a:spcAft>
                          <a:spcPts val="0"/>
                        </a:spcAft>
                      </a:pPr>
                      <a:r>
                        <a:rPr lang="en-GB" sz="700" i="1" dirty="0">
                          <a:effectLst/>
                          <a:latin typeface="Times New Roman"/>
                          <a:ea typeface="Times New Roman"/>
                        </a:rPr>
                        <a:t> </a:t>
                      </a:r>
                      <a:endParaRPr lang="en-US" sz="700" i="1" dirty="0">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gridSpan="3">
                  <a:txBody>
                    <a:bodyPr/>
                    <a:lstStyle/>
                    <a:p>
                      <a:pPr algn="ctr">
                        <a:spcAft>
                          <a:spcPts val="0"/>
                        </a:spcAft>
                      </a:pPr>
                      <a:r>
                        <a:rPr lang="en-GB" sz="700" i="1">
                          <a:effectLst/>
                          <a:latin typeface="Times New Roman"/>
                          <a:ea typeface="Times New Roman"/>
                        </a:rPr>
                        <a:t>repeated N times</a:t>
                      </a:r>
                      <a:endParaRPr lang="en-US" sz="700" i="1">
                        <a:effectLst/>
                        <a:latin typeface="Times New Roman"/>
                        <a:ea typeface="Times New Roman"/>
                      </a:endParaRPr>
                    </a:p>
                  </a:txBody>
                  <a:tcPr marL="17780" marR="17780" marT="0" marB="0">
                    <a:lnL>
                      <a:noFill/>
                    </a:lnL>
                    <a:lnR>
                      <a:noFill/>
                    </a:lnR>
                    <a:lnT>
                      <a:noFill/>
                    </a:lnT>
                    <a:lnB w="12700" cap="flat" cmpd="sng" algn="ctr">
                      <a:solidFill>
                        <a:srgbClr val="C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94424">
                <a:tc rowSpan="2">
                  <a:txBody>
                    <a:bodyPr/>
                    <a:lstStyle/>
                    <a:p>
                      <a:pPr algn="ctr">
                        <a:spcAft>
                          <a:spcPts val="0"/>
                        </a:spcAft>
                      </a:pPr>
                      <a:r>
                        <a:rPr lang="en-GB" sz="1000" dirty="0">
                          <a:effectLst/>
                          <a:latin typeface="Palatino Linotype"/>
                          <a:ea typeface="Times New Roman"/>
                          <a:cs typeface="Times New Roman"/>
                        </a:rPr>
                        <a:t>N</a:t>
                      </a:r>
                      <a:endParaRPr lang="en-US" sz="1000" dirty="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gridSpan="3">
                  <a:txBody>
                    <a:bodyPr/>
                    <a:lstStyle/>
                    <a:p>
                      <a:pPr algn="ctr">
                        <a:spcAft>
                          <a:spcPts val="0"/>
                        </a:spcAft>
                      </a:pPr>
                      <a:r>
                        <a:rPr lang="en-GB" sz="1000">
                          <a:effectLst/>
                          <a:latin typeface="Palatino Linotype"/>
                          <a:ea typeface="Times New Roman"/>
                          <a:cs typeface="Times New Roman"/>
                        </a:rPr>
                        <a:t>request ID</a:t>
                      </a:r>
                      <a:endParaRPr lang="en-US" sz="100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1"/>
                  </a:ext>
                </a:extLst>
              </a:tr>
              <a:tr h="526566">
                <a:tc vMerge="1">
                  <a:txBody>
                    <a:bodyPr/>
                    <a:lstStyle/>
                    <a:p>
                      <a:endParaRPr lang="en-GB"/>
                    </a:p>
                  </a:txBody>
                  <a:tcPr/>
                </a:tc>
                <a:tc>
                  <a:txBody>
                    <a:bodyPr/>
                    <a:lstStyle/>
                    <a:p>
                      <a:pPr algn="ctr">
                        <a:spcAft>
                          <a:spcPts val="0"/>
                        </a:spcAft>
                      </a:pPr>
                      <a:r>
                        <a:rPr lang="en-GB" sz="1000">
                          <a:effectLst/>
                          <a:latin typeface="Palatino Linotype"/>
                          <a:ea typeface="Times New Roman"/>
                          <a:cs typeface="Times New Roman"/>
                        </a:rPr>
                        <a:t>source ID</a:t>
                      </a:r>
                      <a:endParaRPr lang="en-US" sz="100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a:txBody>
                    <a:bodyPr/>
                    <a:lstStyle/>
                    <a:p>
                      <a:pPr algn="ctr">
                        <a:spcAft>
                          <a:spcPts val="0"/>
                        </a:spcAft>
                      </a:pPr>
                      <a:r>
                        <a:rPr lang="en-GB" sz="1000">
                          <a:effectLst/>
                          <a:latin typeface="Palatino Linotype"/>
                          <a:ea typeface="Times New Roman"/>
                          <a:cs typeface="Times New Roman"/>
                        </a:rPr>
                        <a:t>application process ID</a:t>
                      </a:r>
                      <a:endParaRPr lang="en-US" sz="100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a:txBody>
                    <a:bodyPr/>
                    <a:lstStyle/>
                    <a:p>
                      <a:pPr algn="ctr">
                        <a:spcAft>
                          <a:spcPts val="0"/>
                        </a:spcAft>
                      </a:pPr>
                      <a:r>
                        <a:rPr lang="en-GB" sz="1000">
                          <a:effectLst/>
                          <a:latin typeface="Palatino Linotype"/>
                          <a:ea typeface="Times New Roman"/>
                          <a:cs typeface="Times New Roman"/>
                        </a:rPr>
                        <a:t>sequence count</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extLst>
                  <a:ext uri="{0D108BD9-81ED-4DB2-BD59-A6C34878D82A}">
                    <a16:rowId xmlns:a16="http://schemas.microsoft.com/office/drawing/2014/main" val="10002"/>
                  </a:ext>
                </a:extLst>
              </a:tr>
              <a:tr h="487681">
                <a:tc>
                  <a:txBody>
                    <a:bodyPr/>
                    <a:lstStyle/>
                    <a:p>
                      <a:pPr algn="ctr">
                        <a:spcAft>
                          <a:spcPts val="0"/>
                        </a:spcAft>
                      </a:pPr>
                      <a:r>
                        <a:rPr lang="en-GB" sz="900">
                          <a:effectLst/>
                          <a:latin typeface="Palatino Linotype"/>
                          <a:ea typeface="Times New Roman"/>
                          <a:cs typeface="Times New Roman"/>
                        </a:rPr>
                        <a:t>unsigned integer</a:t>
                      </a:r>
                      <a:endParaRPr lang="en-US" sz="9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enumerated</a:t>
                      </a:r>
                      <a:endParaRPr lang="en-US" sz="90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enumerated</a:t>
                      </a:r>
                      <a:endParaRPr lang="en-US" sz="90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unsigned integer</a:t>
                      </a:r>
                      <a:endParaRPr lang="en-US" sz="900" dirty="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3778180" y="4843305"/>
            <a:ext cx="3024554" cy="1215851"/>
          </a:xfrm>
          <a:prstGeom prst="rect">
            <a:avLst/>
          </a:prstGeom>
          <a:no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p:nvPr/>
        </p:nvCxnSpPr>
        <p:spPr>
          <a:xfrm>
            <a:off x="1497205" y="3969089"/>
            <a:ext cx="106512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582426" y="4692580"/>
            <a:ext cx="4381082" cy="1477108"/>
          </a:xfrm>
          <a:prstGeom prst="rect">
            <a:avLst/>
          </a:prstGeom>
          <a:noFill/>
          <a:ln>
            <a:solidFill>
              <a:schemeClr val="accent6">
                <a:lumMod val="75%"/>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1517301" y="3044641"/>
            <a:ext cx="693336" cy="0"/>
          </a:xfrm>
          <a:prstGeom prst="line">
            <a:avLst/>
          </a:prstGeom>
          <a:ln w="25400">
            <a:solidFill>
              <a:schemeClr val="accent6">
                <a:lumMod val="75%"/>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25332" y="3337718"/>
            <a:ext cx="114048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58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2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34484455"/>
              </p:ext>
            </p:extLst>
          </p:nvPr>
        </p:nvGraphicFramePr>
        <p:xfrm>
          <a:off x="2439869" y="4692580"/>
          <a:ext cx="4666196" cy="1599111"/>
        </p:xfrm>
        <a:graphic>
          <a:graphicData uri="http://purl.oclc.org/ooxml/drawingml/table">
            <a:tbl>
              <a:tblPr/>
              <a:tblGrid>
                <a:gridCol w="993568">
                  <a:extLst>
                    <a:ext uri="{9D8B030D-6E8A-4147-A177-3AD203B41FA5}">
                      <a16:colId xmlns:a16="http://schemas.microsoft.com/office/drawing/2014/main" val="20000"/>
                    </a:ext>
                  </a:extLst>
                </a:gridCol>
                <a:gridCol w="899433">
                  <a:extLst>
                    <a:ext uri="{9D8B030D-6E8A-4147-A177-3AD203B41FA5}">
                      <a16:colId xmlns:a16="http://schemas.microsoft.com/office/drawing/2014/main" val="20001"/>
                    </a:ext>
                  </a:extLst>
                </a:gridCol>
                <a:gridCol w="993568">
                  <a:extLst>
                    <a:ext uri="{9D8B030D-6E8A-4147-A177-3AD203B41FA5}">
                      <a16:colId xmlns:a16="http://schemas.microsoft.com/office/drawing/2014/main" val="20002"/>
                    </a:ext>
                  </a:extLst>
                </a:gridCol>
                <a:gridCol w="943408">
                  <a:extLst>
                    <a:ext uri="{9D8B030D-6E8A-4147-A177-3AD203B41FA5}">
                      <a16:colId xmlns:a16="http://schemas.microsoft.com/office/drawing/2014/main" val="20003"/>
                    </a:ext>
                  </a:extLst>
                </a:gridCol>
                <a:gridCol w="836219">
                  <a:extLst>
                    <a:ext uri="{9D8B030D-6E8A-4147-A177-3AD203B41FA5}">
                      <a16:colId xmlns:a16="http://schemas.microsoft.com/office/drawing/2014/main" val="20004"/>
                    </a:ext>
                  </a:extLst>
                </a:gridCol>
              </a:tblGrid>
              <a:tr h="282103">
                <a:tc>
                  <a:txBody>
                    <a:bodyPr/>
                    <a:lstStyle/>
                    <a:p>
                      <a:pPr algn="ctr">
                        <a:spcAft>
                          <a:spcPts val="0"/>
                        </a:spcAft>
                      </a:pPr>
                      <a:r>
                        <a:rPr lang="en-GB" sz="700" i="1" dirty="0">
                          <a:effectLst/>
                          <a:latin typeface="Times New Roman"/>
                          <a:ea typeface="Times New Roman"/>
                        </a:rPr>
                        <a:t> </a:t>
                      </a:r>
                      <a:endParaRPr lang="en-US" sz="700" i="1" dirty="0">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a:txBody>
                    <a:bodyPr/>
                    <a:lstStyle/>
                    <a:p>
                      <a:pPr algn="ctr">
                        <a:spcAft>
                          <a:spcPts val="0"/>
                        </a:spcAft>
                      </a:pPr>
                      <a:r>
                        <a:rPr lang="en-GB" sz="700" i="1">
                          <a:effectLst/>
                          <a:latin typeface="Times New Roman"/>
                          <a:ea typeface="Times New Roman"/>
                        </a:rPr>
                        <a:t> </a:t>
                      </a:r>
                      <a:endParaRPr lang="en-US" sz="700" i="1">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gridSpan="3">
                  <a:txBody>
                    <a:bodyPr/>
                    <a:lstStyle/>
                    <a:p>
                      <a:pPr algn="ctr">
                        <a:spcAft>
                          <a:spcPts val="0"/>
                        </a:spcAft>
                      </a:pPr>
                      <a:r>
                        <a:rPr lang="en-GB" sz="700" i="1">
                          <a:effectLst/>
                          <a:latin typeface="Times New Roman"/>
                          <a:ea typeface="Times New Roman"/>
                        </a:rPr>
                        <a:t>repeated N times</a:t>
                      </a:r>
                      <a:endParaRPr lang="en-US" sz="700" i="1">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24894">
                <a:tc rowSpan="2">
                  <a:txBody>
                    <a:bodyPr/>
                    <a:lstStyle/>
                    <a:p>
                      <a:pPr algn="ctr">
                        <a:spcAft>
                          <a:spcPts val="0"/>
                        </a:spcAft>
                      </a:pPr>
                      <a:r>
                        <a:rPr lang="en-GB" sz="1000">
                          <a:effectLst/>
                          <a:latin typeface="Palatino Linotype"/>
                          <a:ea typeface="Times New Roman"/>
                          <a:cs typeface="Times New Roman"/>
                        </a:rPr>
                        <a:t>time offset</a:t>
                      </a:r>
                      <a:endParaRPr lang="en-US" sz="100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rowSpan="2">
                  <a:txBody>
                    <a:bodyPr/>
                    <a:lstStyle/>
                    <a:p>
                      <a:pPr algn="ctr">
                        <a:spcAft>
                          <a:spcPts val="0"/>
                        </a:spcAft>
                      </a:pPr>
                      <a:r>
                        <a:rPr lang="en-GB" sz="1000">
                          <a:effectLst/>
                          <a:latin typeface="Palatino Linotype"/>
                          <a:ea typeface="Times New Roman"/>
                          <a:cs typeface="Times New Roman"/>
                        </a:rPr>
                        <a:t>N</a:t>
                      </a:r>
                      <a:endParaRPr lang="en-US" sz="100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gridSpan="3">
                  <a:txBody>
                    <a:bodyPr/>
                    <a:lstStyle/>
                    <a:p>
                      <a:pPr algn="ctr">
                        <a:spcAft>
                          <a:spcPts val="0"/>
                        </a:spcAft>
                      </a:pPr>
                      <a:r>
                        <a:rPr lang="en-GB" sz="1000">
                          <a:effectLst/>
                          <a:latin typeface="Palatino Linotype"/>
                          <a:ea typeface="Times New Roman"/>
                          <a:cs typeface="Times New Roman"/>
                        </a:rPr>
                        <a:t>request ID</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1"/>
                  </a:ext>
                </a:extLst>
              </a:tr>
              <a:tr h="515075">
                <a:tc vMerge="1">
                  <a:txBody>
                    <a:bodyPr/>
                    <a:lstStyle/>
                    <a:p>
                      <a:endParaRPr lang="en-GB"/>
                    </a:p>
                  </a:txBody>
                  <a:tcPr/>
                </a:tc>
                <a:tc vMerge="1">
                  <a:txBody>
                    <a:bodyPr/>
                    <a:lstStyle/>
                    <a:p>
                      <a:endParaRPr lang="en-GB"/>
                    </a:p>
                  </a:txBody>
                  <a:tcPr/>
                </a:tc>
                <a:tc>
                  <a:txBody>
                    <a:bodyPr/>
                    <a:lstStyle/>
                    <a:p>
                      <a:pPr algn="ctr">
                        <a:spcAft>
                          <a:spcPts val="0"/>
                        </a:spcAft>
                      </a:pPr>
                      <a:r>
                        <a:rPr lang="en-GB" sz="1000">
                          <a:effectLst/>
                          <a:latin typeface="Palatino Linotype"/>
                          <a:ea typeface="Times New Roman"/>
                          <a:cs typeface="Times New Roman"/>
                        </a:rPr>
                        <a:t>source ID</a:t>
                      </a:r>
                      <a:endParaRPr lang="en-US" sz="100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a:txBody>
                    <a:bodyPr/>
                    <a:lstStyle/>
                    <a:p>
                      <a:pPr algn="ctr">
                        <a:spcAft>
                          <a:spcPts val="0"/>
                        </a:spcAft>
                      </a:pPr>
                      <a:r>
                        <a:rPr lang="en-GB" sz="1000">
                          <a:effectLst/>
                          <a:latin typeface="Palatino Linotype"/>
                          <a:ea typeface="Times New Roman"/>
                          <a:cs typeface="Times New Roman"/>
                        </a:rPr>
                        <a:t>application process ID</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a:txBody>
                    <a:bodyPr/>
                    <a:lstStyle/>
                    <a:p>
                      <a:pPr algn="ctr">
                        <a:spcAft>
                          <a:spcPts val="0"/>
                        </a:spcAft>
                      </a:pPr>
                      <a:r>
                        <a:rPr lang="en-GB" sz="1000">
                          <a:effectLst/>
                          <a:latin typeface="Palatino Linotype"/>
                          <a:ea typeface="Times New Roman"/>
                          <a:cs typeface="Times New Roman"/>
                        </a:rPr>
                        <a:t>sequence count</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extLst>
                  <a:ext uri="{0D108BD9-81ED-4DB2-BD59-A6C34878D82A}">
                    <a16:rowId xmlns:a16="http://schemas.microsoft.com/office/drawing/2014/main" val="10002"/>
                  </a:ext>
                </a:extLst>
              </a:tr>
              <a:tr h="477039">
                <a:tc>
                  <a:txBody>
                    <a:bodyPr/>
                    <a:lstStyle/>
                    <a:p>
                      <a:pPr algn="ctr">
                        <a:spcAft>
                          <a:spcPts val="0"/>
                        </a:spcAft>
                      </a:pPr>
                      <a:r>
                        <a:rPr lang="en-GB" sz="900">
                          <a:effectLst/>
                          <a:latin typeface="Palatino Linotype"/>
                          <a:ea typeface="Times New Roman"/>
                          <a:cs typeface="Times New Roman"/>
                        </a:rPr>
                        <a:t>relative time</a:t>
                      </a:r>
                      <a:endParaRPr lang="en-US" sz="9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unsigned integer</a:t>
                      </a:r>
                      <a:endParaRPr lang="en-US" sz="900" dirty="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enumerated</a:t>
                      </a:r>
                      <a:endParaRPr lang="en-US" sz="900">
                        <a:effectLst/>
                        <a:latin typeface="Palatino Linotype"/>
                        <a:ea typeface="Times New Roman"/>
                        <a:cs typeface="Times New Roman"/>
                      </a:endParaRPr>
                    </a:p>
                  </a:txBody>
                  <a:tcPr marL="17780" marR="1778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enumerated</a:t>
                      </a:r>
                      <a:endParaRPr lang="en-US" sz="9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unsigned integer</a:t>
                      </a:r>
                      <a:endParaRPr lang="en-US" sz="900" dirty="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GB" noProof="0" dirty="0"/>
              <a:t>ST[11] - Foundation Model</a:t>
            </a:r>
          </a:p>
        </p:txBody>
      </p:sp>
      <p:sp>
        <p:nvSpPr>
          <p:cNvPr id="9" name="Content Placeholder 8"/>
          <p:cNvSpPr>
            <a:spLocks noGrp="1"/>
          </p:cNvSpPr>
          <p:nvPr>
            <p:ph idx="1"/>
          </p:nvPr>
        </p:nvSpPr>
        <p:spPr/>
        <p:txBody>
          <a:bodyPr/>
          <a:lstStyle/>
          <a:p>
            <a:pPr marL="0" indent="0">
              <a:buNone/>
            </a:pPr>
            <a:r>
              <a:rPr lang="en-GB" b="1" dirty="0"/>
              <a:t>2) TC[11,7] – Time-shift scheduled activities identified by request identifier</a:t>
            </a:r>
            <a:endParaRPr lang="en-GB" b="1" noProof="0" dirty="0"/>
          </a:p>
          <a:p>
            <a:pPr>
              <a:buAutoNum type="alphaLcPeriod" startAt="2"/>
            </a:pPr>
            <a:r>
              <a:rPr lang="en-US" dirty="0">
                <a:latin typeface="Palatino Linotype" panose="02040502050505030304" pitchFamily="18" charset="0"/>
              </a:rPr>
              <a:t>Each request to time-shift scheduled activities identified by request identifier shall contain:</a:t>
            </a:r>
          </a:p>
          <a:p>
            <a:pPr lvl="1">
              <a:buFont typeface="+mj-lt"/>
              <a:buAutoNum type="arabicPeriod"/>
            </a:pPr>
            <a:r>
              <a:rPr lang="en-US" dirty="0">
                <a:latin typeface="Palatino Linotype" panose="02040502050505030304" pitchFamily="18" charset="0"/>
              </a:rPr>
              <a:t>A time offset, (…)</a:t>
            </a:r>
          </a:p>
          <a:p>
            <a:pPr lvl="1">
              <a:buAutoNum type="arabicPeriod"/>
            </a:pPr>
            <a:r>
              <a:rPr lang="en-US" dirty="0">
                <a:latin typeface="Palatino Linotype" panose="02040502050505030304" pitchFamily="18" charset="0"/>
              </a:rPr>
              <a:t>One or more instructions to time-shift a scheduled activity identified by request identifier</a:t>
            </a:r>
          </a:p>
          <a:p>
            <a:pPr>
              <a:buFont typeface="+mj-lt"/>
              <a:buAutoNum type="alphaLcPeriod" startAt="5"/>
            </a:pPr>
            <a:r>
              <a:rPr lang="en-GB" dirty="0">
                <a:latin typeface="Palatino Linotype"/>
                <a:ea typeface="Times New Roman"/>
                <a:cs typeface="Times New Roman"/>
              </a:rPr>
              <a:t>Each instruction to time-shift a scheduled activity identified by request identifier shall contain:</a:t>
            </a:r>
          </a:p>
          <a:p>
            <a:pPr lvl="1">
              <a:buFont typeface="+mj-lt"/>
              <a:buAutoNum type="arabicPeriod"/>
            </a:pPr>
            <a:r>
              <a:rPr lang="en-GB" dirty="0">
                <a:latin typeface="Palatino Linotype"/>
                <a:ea typeface="Times New Roman"/>
                <a:cs typeface="Times New Roman"/>
              </a:rPr>
              <a:t>The identifier of the scheduled activity to time-shift</a:t>
            </a:r>
            <a:endParaRPr lang="en-US" dirty="0">
              <a:latin typeface="Palatino Linotype"/>
              <a:ea typeface="Times New Roman"/>
              <a:cs typeface="Times New Roman"/>
            </a:endParaRPr>
          </a:p>
          <a:p>
            <a:pPr>
              <a:buAutoNum type="alphaLcPeriod" startAt="5"/>
            </a:pPr>
            <a:endParaRPr lang="en-GB" noProof="0" dirty="0"/>
          </a:p>
          <a:p>
            <a:pPr marL="0" indent="0">
              <a:buNone/>
            </a:pPr>
            <a:endParaRPr lang="en-GB" dirty="0"/>
          </a:p>
        </p:txBody>
      </p:sp>
      <p:sp>
        <p:nvSpPr>
          <p:cNvPr id="7" name="Rectangle 6"/>
          <p:cNvSpPr/>
          <p:nvPr/>
        </p:nvSpPr>
        <p:spPr>
          <a:xfrm>
            <a:off x="4330839" y="4973934"/>
            <a:ext cx="2783393" cy="1296237"/>
          </a:xfrm>
          <a:prstGeom prst="rect">
            <a:avLst/>
          </a:prstGeom>
          <a:no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p:nvPr/>
        </p:nvCxnSpPr>
        <p:spPr>
          <a:xfrm>
            <a:off x="1507253" y="4019329"/>
            <a:ext cx="10148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210636" y="4732775"/>
            <a:ext cx="5114611" cy="1668026"/>
          </a:xfrm>
          <a:prstGeom prst="rect">
            <a:avLst/>
          </a:prstGeom>
          <a:noFill/>
          <a:ln>
            <a:solidFill>
              <a:schemeClr val="accent6">
                <a:lumMod val="75%"/>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1497205" y="2431692"/>
            <a:ext cx="713431" cy="0"/>
          </a:xfrm>
          <a:prstGeom prst="line">
            <a:avLst/>
          </a:prstGeom>
          <a:ln w="25400">
            <a:solidFill>
              <a:schemeClr val="accent6">
                <a:lumMod val="75%"/>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758273" y="3387961"/>
            <a:ext cx="10801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433375" y="4973933"/>
            <a:ext cx="1003161" cy="1296238"/>
          </a:xfrm>
          <a:prstGeom prst="rect">
            <a:avLst/>
          </a:prstGeom>
          <a:noFill/>
          <a:ln>
            <a:prstDash val="sysDash"/>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493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par>
                                <p:cTn id="25" presetID="16" presetClass="entr" presetSubtype="2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4" grpId="0" animBg="1"/>
    </p:bldLst>
  </p:timing>
</p:sld>
</file>

<file path=ppt/slides/slide12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90122408"/>
              </p:ext>
            </p:extLst>
          </p:nvPr>
        </p:nvGraphicFramePr>
        <p:xfrm>
          <a:off x="1612759" y="4783206"/>
          <a:ext cx="5501473" cy="1672862"/>
        </p:xfrm>
        <a:graphic>
          <a:graphicData uri="http://purl.oclc.org/ooxml/drawingml/table">
            <a:tbl>
              <a:tblPr/>
              <a:tblGrid>
                <a:gridCol w="878803">
                  <a:extLst>
                    <a:ext uri="{9D8B030D-6E8A-4147-A177-3AD203B41FA5}">
                      <a16:colId xmlns:a16="http://schemas.microsoft.com/office/drawing/2014/main" val="20000"/>
                    </a:ext>
                  </a:extLst>
                </a:gridCol>
                <a:gridCol w="683207">
                  <a:extLst>
                    <a:ext uri="{9D8B030D-6E8A-4147-A177-3AD203B41FA5}">
                      <a16:colId xmlns:a16="http://schemas.microsoft.com/office/drawing/2014/main" val="20001"/>
                    </a:ext>
                  </a:extLst>
                </a:gridCol>
                <a:gridCol w="683896">
                  <a:extLst>
                    <a:ext uri="{9D8B030D-6E8A-4147-A177-3AD203B41FA5}">
                      <a16:colId xmlns:a16="http://schemas.microsoft.com/office/drawing/2014/main" val="20002"/>
                    </a:ext>
                  </a:extLst>
                </a:gridCol>
                <a:gridCol w="553040">
                  <a:extLst>
                    <a:ext uri="{9D8B030D-6E8A-4147-A177-3AD203B41FA5}">
                      <a16:colId xmlns:a16="http://schemas.microsoft.com/office/drawing/2014/main" val="20003"/>
                    </a:ext>
                  </a:extLst>
                </a:gridCol>
                <a:gridCol w="911173">
                  <a:extLst>
                    <a:ext uri="{9D8B030D-6E8A-4147-A177-3AD203B41FA5}">
                      <a16:colId xmlns:a16="http://schemas.microsoft.com/office/drawing/2014/main" val="20004"/>
                    </a:ext>
                  </a:extLst>
                </a:gridCol>
                <a:gridCol w="761033">
                  <a:extLst>
                    <a:ext uri="{9D8B030D-6E8A-4147-A177-3AD203B41FA5}">
                      <a16:colId xmlns:a16="http://schemas.microsoft.com/office/drawing/2014/main" val="20005"/>
                    </a:ext>
                  </a:extLst>
                </a:gridCol>
                <a:gridCol w="1030321">
                  <a:extLst>
                    <a:ext uri="{9D8B030D-6E8A-4147-A177-3AD203B41FA5}">
                      <a16:colId xmlns:a16="http://schemas.microsoft.com/office/drawing/2014/main" val="20006"/>
                    </a:ext>
                  </a:extLst>
                </a:gridCol>
              </a:tblGrid>
              <a:tr h="315116">
                <a:tc>
                  <a:txBody>
                    <a:bodyPr/>
                    <a:lstStyle/>
                    <a:p>
                      <a:pPr algn="ctr">
                        <a:spcAft>
                          <a:spcPts val="0"/>
                        </a:spcAft>
                      </a:pPr>
                      <a:r>
                        <a:rPr lang="en-GB" sz="700" i="1" dirty="0">
                          <a:effectLst/>
                          <a:latin typeface="Times New Roman"/>
                          <a:ea typeface="Times New Roman"/>
                        </a:rPr>
                        <a:t> </a:t>
                      </a:r>
                      <a:endParaRPr lang="en-US" sz="700" i="1" dirty="0">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a:txBody>
                    <a:bodyPr/>
                    <a:lstStyle/>
                    <a:p>
                      <a:pPr algn="ctr">
                        <a:spcAft>
                          <a:spcPts val="0"/>
                        </a:spcAft>
                      </a:pPr>
                      <a:r>
                        <a:rPr lang="en-GB" sz="700" i="1" dirty="0">
                          <a:effectLst/>
                          <a:latin typeface="Times New Roman"/>
                          <a:ea typeface="Times New Roman"/>
                        </a:rPr>
                        <a:t> </a:t>
                      </a:r>
                      <a:endParaRPr lang="en-US" sz="700" i="1" dirty="0">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a:txBody>
                    <a:bodyPr/>
                    <a:lstStyle/>
                    <a:p>
                      <a:pPr algn="ctr">
                        <a:spcAft>
                          <a:spcPts val="0"/>
                        </a:spcAft>
                      </a:pPr>
                      <a:r>
                        <a:rPr lang="en-GB" sz="700" i="1">
                          <a:effectLst/>
                          <a:latin typeface="Times New Roman"/>
                          <a:ea typeface="Times New Roman"/>
                        </a:rPr>
                        <a:t> </a:t>
                      </a:r>
                      <a:endParaRPr lang="en-US" sz="700" i="1">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a:txBody>
                    <a:bodyPr/>
                    <a:lstStyle/>
                    <a:p>
                      <a:pPr algn="ctr">
                        <a:spcAft>
                          <a:spcPts val="0"/>
                        </a:spcAft>
                      </a:pPr>
                      <a:r>
                        <a:rPr lang="en-GB" sz="700" i="1" dirty="0">
                          <a:effectLst/>
                          <a:latin typeface="Times New Roman"/>
                          <a:ea typeface="Times New Roman"/>
                        </a:rPr>
                        <a:t> </a:t>
                      </a:r>
                      <a:endParaRPr lang="en-US" sz="700" i="1" dirty="0">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a:txBody>
                    <a:bodyPr/>
                    <a:lstStyle/>
                    <a:p>
                      <a:pPr algn="ctr">
                        <a:spcAft>
                          <a:spcPts val="0"/>
                        </a:spcAft>
                      </a:pPr>
                      <a:r>
                        <a:rPr lang="en-GB" sz="700" i="1">
                          <a:effectLst/>
                          <a:latin typeface="Times New Roman"/>
                          <a:ea typeface="Times New Roman"/>
                        </a:rPr>
                        <a:t>repeated N1 times</a:t>
                      </a:r>
                      <a:endParaRPr lang="en-US" sz="700" i="1">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a:txBody>
                    <a:bodyPr/>
                    <a:lstStyle/>
                    <a:p>
                      <a:pPr algn="ctr">
                        <a:spcAft>
                          <a:spcPts val="0"/>
                        </a:spcAft>
                      </a:pPr>
                      <a:r>
                        <a:rPr lang="en-GB" sz="700" i="1">
                          <a:effectLst/>
                          <a:latin typeface="Times New Roman"/>
                          <a:ea typeface="Times New Roman"/>
                        </a:rPr>
                        <a:t> </a:t>
                      </a:r>
                      <a:endParaRPr lang="en-US" sz="700" i="1">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tc>
                  <a:txBody>
                    <a:bodyPr/>
                    <a:lstStyle/>
                    <a:p>
                      <a:pPr algn="ctr">
                        <a:spcAft>
                          <a:spcPts val="0"/>
                        </a:spcAft>
                      </a:pPr>
                      <a:r>
                        <a:rPr lang="en-GB" sz="700" i="1">
                          <a:effectLst/>
                          <a:latin typeface="Times New Roman"/>
                          <a:ea typeface="Times New Roman"/>
                        </a:rPr>
                        <a:t>repeated N2 times</a:t>
                      </a:r>
                      <a:endParaRPr lang="en-US" sz="700" i="1">
                        <a:effectLst/>
                        <a:latin typeface="Times New Roman"/>
                        <a:ea typeface="Times New Roman"/>
                      </a:endParaRPr>
                    </a:p>
                  </a:txBody>
                  <a:tcPr marL="17780" marR="17780" marT="0" marB="0" anchor="ctr">
                    <a:lnL>
                      <a:noFill/>
                    </a:lnL>
                    <a:lnR>
                      <a:noFill/>
                    </a:lnR>
                    <a:lnT>
                      <a:noFill/>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0"/>
                  </a:ext>
                </a:extLst>
              </a:tr>
              <a:tr h="289032">
                <a:tc gridSpan="3">
                  <a:txBody>
                    <a:bodyPr/>
                    <a:lstStyle/>
                    <a:p>
                      <a:pPr algn="ctr">
                        <a:spcAft>
                          <a:spcPts val="0"/>
                        </a:spcAft>
                      </a:pPr>
                      <a:r>
                        <a:rPr lang="en-GB" sz="1000">
                          <a:effectLst/>
                          <a:latin typeface="Palatino Linotype"/>
                          <a:ea typeface="Times New Roman"/>
                          <a:cs typeface="Times New Roman"/>
                        </a:rPr>
                        <a:t>time window</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hMerge="1">
                  <a:txBody>
                    <a:bodyPr/>
                    <a:lstStyle/>
                    <a:p>
                      <a:endParaRPr lang="en-GB"/>
                    </a:p>
                  </a:txBody>
                  <a:tcPr/>
                </a:tc>
                <a:tc hMerge="1">
                  <a:txBody>
                    <a:bodyPr/>
                    <a:lstStyle/>
                    <a:p>
                      <a:endParaRPr lang="en-GB"/>
                    </a:p>
                  </a:txBody>
                  <a:tcPr/>
                </a:tc>
                <a:tc rowSpan="2">
                  <a:txBody>
                    <a:bodyPr/>
                    <a:lstStyle/>
                    <a:p>
                      <a:pPr algn="ctr">
                        <a:spcAft>
                          <a:spcPts val="0"/>
                        </a:spcAft>
                      </a:pPr>
                      <a:r>
                        <a:rPr lang="en-GB" sz="1000">
                          <a:effectLst/>
                          <a:latin typeface="Palatino Linotype"/>
                          <a:ea typeface="Times New Roman"/>
                          <a:cs typeface="Times New Roman"/>
                        </a:rPr>
                        <a:t>N1</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rowSpan="2">
                  <a:txBody>
                    <a:bodyPr/>
                    <a:lstStyle/>
                    <a:p>
                      <a:pPr algn="ctr">
                        <a:spcAft>
                          <a:spcPts val="0"/>
                        </a:spcAft>
                      </a:pPr>
                      <a:r>
                        <a:rPr lang="en-GB" sz="1000">
                          <a:effectLst/>
                          <a:latin typeface="Palatino Linotype"/>
                          <a:ea typeface="Times New Roman"/>
                          <a:cs typeface="Times New Roman"/>
                        </a:rPr>
                        <a:t>sub-schedule ID</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rowSpan="2">
                  <a:txBody>
                    <a:bodyPr/>
                    <a:lstStyle/>
                    <a:p>
                      <a:pPr algn="ctr">
                        <a:spcAft>
                          <a:spcPts val="0"/>
                        </a:spcAft>
                      </a:pPr>
                      <a:r>
                        <a:rPr lang="en-GB" sz="1000">
                          <a:effectLst/>
                          <a:latin typeface="Palatino Linotype"/>
                          <a:ea typeface="Times New Roman"/>
                          <a:cs typeface="Times New Roman"/>
                        </a:rPr>
                        <a:t>N2</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rowSpan="2">
                  <a:txBody>
                    <a:bodyPr/>
                    <a:lstStyle/>
                    <a:p>
                      <a:pPr algn="ctr">
                        <a:spcAft>
                          <a:spcPts val="0"/>
                        </a:spcAft>
                      </a:pPr>
                      <a:r>
                        <a:rPr lang="en-GB" sz="1000">
                          <a:effectLst/>
                          <a:latin typeface="Palatino Linotype"/>
                          <a:ea typeface="Times New Roman"/>
                          <a:cs typeface="Times New Roman"/>
                        </a:rPr>
                        <a:t>group ID</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extLst>
                  <a:ext uri="{0D108BD9-81ED-4DB2-BD59-A6C34878D82A}">
                    <a16:rowId xmlns:a16="http://schemas.microsoft.com/office/drawing/2014/main" val="10001"/>
                  </a:ext>
                </a:extLst>
              </a:tr>
              <a:tr h="289032">
                <a:tc>
                  <a:txBody>
                    <a:bodyPr/>
                    <a:lstStyle/>
                    <a:p>
                      <a:pPr algn="ctr">
                        <a:spcAft>
                          <a:spcPts val="0"/>
                        </a:spcAft>
                      </a:pPr>
                      <a:r>
                        <a:rPr lang="en-GB" sz="1000">
                          <a:effectLst/>
                          <a:latin typeface="Palatino Linotype"/>
                          <a:ea typeface="Times New Roman"/>
                          <a:cs typeface="Times New Roman"/>
                        </a:rPr>
                        <a:t>type</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a:txBody>
                    <a:bodyPr/>
                    <a:lstStyle/>
                    <a:p>
                      <a:pPr algn="ctr">
                        <a:spcAft>
                          <a:spcPts val="0"/>
                        </a:spcAft>
                      </a:pPr>
                      <a:r>
                        <a:rPr lang="en-GB" sz="1000">
                          <a:effectLst/>
                          <a:latin typeface="Palatino Linotype"/>
                          <a:ea typeface="Times New Roman"/>
                          <a:cs typeface="Times New Roman"/>
                        </a:rPr>
                        <a:t>time tag 1</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a:txBody>
                    <a:bodyPr/>
                    <a:lstStyle/>
                    <a:p>
                      <a:pPr algn="ctr">
                        <a:spcAft>
                          <a:spcPts val="0"/>
                        </a:spcAft>
                      </a:pPr>
                      <a:r>
                        <a:rPr lang="en-GB" sz="1000">
                          <a:effectLst/>
                          <a:latin typeface="Palatino Linotype"/>
                          <a:ea typeface="Times New Roman"/>
                          <a:cs typeface="Times New Roman"/>
                        </a:rPr>
                        <a:t>time tag 2</a:t>
                      </a:r>
                      <a:endParaRPr lang="en-US" sz="10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ABF8F"/>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2"/>
                  </a:ext>
                </a:extLst>
              </a:tr>
              <a:tr h="424384">
                <a:tc>
                  <a:txBody>
                    <a:bodyPr/>
                    <a:lstStyle/>
                    <a:p>
                      <a:pPr algn="ctr">
                        <a:spcAft>
                          <a:spcPts val="0"/>
                        </a:spcAft>
                      </a:pPr>
                      <a:r>
                        <a:rPr lang="en-GB" sz="900">
                          <a:effectLst/>
                          <a:latin typeface="Palatino Linotype"/>
                          <a:ea typeface="Times New Roman"/>
                          <a:cs typeface="Times New Roman"/>
                        </a:rPr>
                        <a:t>enumerated</a:t>
                      </a:r>
                      <a:endParaRPr lang="en-US" sz="9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absolute time</a:t>
                      </a:r>
                      <a:endParaRPr lang="en-US" sz="900">
                        <a:effectLst/>
                        <a:latin typeface="Palatino Linotype"/>
                        <a:ea typeface="Times New Roman"/>
                        <a:cs typeface="Times New Roman"/>
                      </a:endParaRPr>
                    </a:p>
                  </a:txBody>
                  <a:tcPr marL="17780" marR="17780" marT="53975" marB="53975">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absolute time</a:t>
                      </a:r>
                      <a:endParaRPr lang="en-US" sz="900">
                        <a:effectLst/>
                        <a:latin typeface="Palatino Linotype"/>
                        <a:ea typeface="Times New Roman"/>
                        <a:cs typeface="Times New Roman"/>
                      </a:endParaRPr>
                    </a:p>
                  </a:txBody>
                  <a:tcPr marL="17780" marR="17780" marT="53975" marB="53975">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unsigned integer</a:t>
                      </a:r>
                      <a:endParaRPr lang="en-US" sz="9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enumerated</a:t>
                      </a:r>
                      <a:endParaRPr lang="en-US" sz="9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unsigned integer</a:t>
                      </a:r>
                      <a:endParaRPr lang="en-US" sz="9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a:ea typeface="Times New Roman"/>
                          <a:cs typeface="Times New Roman"/>
                        </a:rPr>
                        <a:t>enumerated</a:t>
                      </a:r>
                      <a:endParaRPr lang="en-US" sz="900">
                        <a:effectLst/>
                        <a:latin typeface="Palatino Linotype"/>
                        <a:ea typeface="Times New Roman"/>
                        <a:cs typeface="Times New Roman"/>
                      </a:endParaRPr>
                    </a:p>
                  </a:txBody>
                  <a:tcPr marL="17780" marR="17780" marT="53975" marB="5397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BD4B4"/>
                    </a:solidFill>
                  </a:tcPr>
                </a:tc>
                <a:extLst>
                  <a:ext uri="{0D108BD9-81ED-4DB2-BD59-A6C34878D82A}">
                    <a16:rowId xmlns:a16="http://schemas.microsoft.com/office/drawing/2014/main" val="10003"/>
                  </a:ext>
                </a:extLst>
              </a:tr>
              <a:tr h="355298">
                <a:tc>
                  <a:txBody>
                    <a:bodyPr/>
                    <a:lstStyle/>
                    <a:p>
                      <a:pPr algn="ctr">
                        <a:spcAft>
                          <a:spcPts val="0"/>
                        </a:spcAft>
                      </a:pPr>
                      <a:r>
                        <a:rPr lang="en-GB" sz="700" i="1">
                          <a:effectLst/>
                          <a:latin typeface="Times New Roman"/>
                          <a:ea typeface="Times New Roman"/>
                        </a:rPr>
                        <a:t> </a:t>
                      </a:r>
                      <a:endParaRPr lang="en-US" sz="700" i="1">
                        <a:effectLst/>
                        <a:latin typeface="Times New Roman"/>
                        <a:ea typeface="Times New Roman"/>
                      </a:endParaRPr>
                    </a:p>
                  </a:txBody>
                  <a:tcPr marL="17780" marR="17780" marT="0" marB="0" anchor="ctr">
                    <a:lnL>
                      <a:noFill/>
                    </a:lnL>
                    <a:lnR>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endParaRPr lang="en-GB" sz="700" i="1">
                        <a:effectLst/>
                        <a:latin typeface="Times New Roman"/>
                        <a:ea typeface="Times New Roman"/>
                      </a:endParaRPr>
                    </a:p>
                    <a:p>
                      <a:pPr algn="ctr">
                        <a:spcAft>
                          <a:spcPts val="0"/>
                        </a:spcAft>
                      </a:pPr>
                      <a:r>
                        <a:rPr lang="en-GB" sz="700" i="1">
                          <a:effectLst/>
                          <a:latin typeface="Times New Roman"/>
                          <a:ea typeface="Times New Roman"/>
                        </a:rPr>
                        <a:t>deduced presence</a:t>
                      </a:r>
                      <a:endParaRPr lang="en-US" sz="700" i="1">
                        <a:effectLst/>
                        <a:latin typeface="Times New Roman"/>
                        <a:ea typeface="Times New Roman"/>
                      </a:endParaRPr>
                    </a:p>
                  </a:txBody>
                  <a:tcPr marL="17780" marR="17780" marT="0" marB="0" anchor="ctr">
                    <a:lnL>
                      <a:noFill/>
                    </a:lnL>
                    <a:lnR>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endParaRPr lang="en-GB" sz="700" i="1">
                        <a:effectLst/>
                        <a:latin typeface="Times New Roman"/>
                        <a:ea typeface="Times New Roman"/>
                      </a:endParaRPr>
                    </a:p>
                    <a:p>
                      <a:pPr algn="ctr">
                        <a:spcAft>
                          <a:spcPts val="0"/>
                        </a:spcAft>
                      </a:pPr>
                      <a:r>
                        <a:rPr lang="en-GB" sz="700" i="1">
                          <a:effectLst/>
                          <a:latin typeface="Times New Roman"/>
                          <a:ea typeface="Times New Roman"/>
                        </a:rPr>
                        <a:t>deduced presence</a:t>
                      </a:r>
                      <a:endParaRPr lang="en-US" sz="700" i="1">
                        <a:effectLst/>
                        <a:latin typeface="Times New Roman"/>
                        <a:ea typeface="Times New Roman"/>
                      </a:endParaRPr>
                    </a:p>
                  </a:txBody>
                  <a:tcPr marL="17780" marR="17780" marT="0" marB="0" anchor="ctr">
                    <a:lnL>
                      <a:noFill/>
                    </a:lnL>
                    <a:lnR>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gridSpan="2">
                  <a:txBody>
                    <a:bodyPr/>
                    <a:lstStyle/>
                    <a:p>
                      <a:pPr algn="ctr">
                        <a:spcAft>
                          <a:spcPts val="0"/>
                        </a:spcAft>
                      </a:pPr>
                      <a:endParaRPr lang="en-GB" sz="700" i="1">
                        <a:effectLst/>
                        <a:latin typeface="Times New Roman"/>
                        <a:ea typeface="Times New Roman"/>
                      </a:endParaRPr>
                    </a:p>
                    <a:p>
                      <a:pPr algn="ctr">
                        <a:spcAft>
                          <a:spcPts val="0"/>
                        </a:spcAft>
                      </a:pPr>
                      <a:r>
                        <a:rPr lang="en-GB" sz="700" i="1">
                          <a:effectLst/>
                          <a:latin typeface="Times New Roman"/>
                          <a:ea typeface="Times New Roman"/>
                        </a:rPr>
                        <a:t>optional</a:t>
                      </a:r>
                      <a:endParaRPr lang="en-US" sz="700" i="1">
                        <a:effectLst/>
                        <a:latin typeface="Times New Roman"/>
                        <a:ea typeface="Times New Roman"/>
                      </a:endParaRPr>
                    </a:p>
                  </a:txBody>
                  <a:tcPr marL="17780" marR="17780" marT="0" marB="0" anchor="ctr">
                    <a:lnL>
                      <a:noFill/>
                    </a:lnL>
                    <a:lnR>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xBody>
                    <a:bodyPr/>
                    <a:lstStyle/>
                    <a:p>
                      <a:endParaRPr lang="en-GB"/>
                    </a:p>
                  </a:txBody>
                  <a:tcPr/>
                </a:tc>
                <a:tc gridSpan="2">
                  <a:txBody>
                    <a:bodyPr/>
                    <a:lstStyle/>
                    <a:p>
                      <a:pPr algn="ctr">
                        <a:spcAft>
                          <a:spcPts val="0"/>
                        </a:spcAft>
                      </a:pPr>
                      <a:endParaRPr lang="en-GB" sz="700" i="1" dirty="0">
                        <a:effectLst/>
                        <a:latin typeface="Times New Roman"/>
                        <a:ea typeface="Times New Roman"/>
                      </a:endParaRPr>
                    </a:p>
                    <a:p>
                      <a:pPr algn="ctr">
                        <a:spcAft>
                          <a:spcPts val="0"/>
                        </a:spcAft>
                      </a:pPr>
                      <a:r>
                        <a:rPr lang="en-GB" sz="700" i="1" dirty="0">
                          <a:effectLst/>
                          <a:latin typeface="Times New Roman"/>
                          <a:ea typeface="Times New Roman"/>
                        </a:rPr>
                        <a:t>optional</a:t>
                      </a:r>
                      <a:endParaRPr lang="en-US" sz="700" i="1" dirty="0">
                        <a:effectLst/>
                        <a:latin typeface="Times New Roman"/>
                        <a:ea typeface="Times New Roman"/>
                      </a:endParaRPr>
                    </a:p>
                  </a:txBody>
                  <a:tcPr marL="17780" marR="17780" marT="0" marB="0" anchor="ctr">
                    <a:lnL>
                      <a:noFill/>
                    </a:lnL>
                    <a:lnR>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GB" noProof="0" dirty="0"/>
              <a:t>ST[11] - Foundation Model</a:t>
            </a:r>
          </a:p>
        </p:txBody>
      </p:sp>
      <p:sp>
        <p:nvSpPr>
          <p:cNvPr id="9" name="Content Placeholder 8"/>
          <p:cNvSpPr>
            <a:spLocks noGrp="1"/>
          </p:cNvSpPr>
          <p:nvPr>
            <p:ph idx="1"/>
          </p:nvPr>
        </p:nvSpPr>
        <p:spPr/>
        <p:txBody>
          <a:bodyPr/>
          <a:lstStyle/>
          <a:p>
            <a:pPr marL="0" indent="0">
              <a:buNone/>
            </a:pPr>
            <a:r>
              <a:rPr lang="en-GB" b="1" dirty="0"/>
              <a:t>3) TC[11,6] – Delete the time-based scheduled activities identified by a filter</a:t>
            </a:r>
            <a:endParaRPr lang="en-GB" b="1" noProof="0" dirty="0"/>
          </a:p>
          <a:p>
            <a:pPr>
              <a:buAutoNum type="alphaLcPeriod" startAt="2"/>
            </a:pPr>
            <a:r>
              <a:rPr lang="en-US" dirty="0">
                <a:latin typeface="Palatino Linotype" panose="02040502050505030304" pitchFamily="18" charset="0"/>
              </a:rPr>
              <a:t>Each request to delete the time-based scheduled activities identified by a filter shall contain exactly one instruction to delete the time-based scheduled activities identified by a filter.</a:t>
            </a:r>
          </a:p>
          <a:p>
            <a:pPr>
              <a:buAutoNum type="alphaLcPeriod" startAt="2"/>
            </a:pPr>
            <a:r>
              <a:rPr lang="en-US" dirty="0">
                <a:latin typeface="Palatino Linotype" panose="02040502050505030304" pitchFamily="18" charset="0"/>
              </a:rPr>
              <a:t>Each instruction to delete the time-based scheduled activities identified by a filter shall contain the filter to identify the scheduled activities to delete consisting of:</a:t>
            </a:r>
          </a:p>
          <a:p>
            <a:pPr lvl="1">
              <a:buFont typeface="+mj-lt"/>
              <a:buAutoNum type="arabicPeriod"/>
            </a:pPr>
            <a:r>
              <a:rPr lang="en-US" dirty="0">
                <a:latin typeface="Palatino Linotype" panose="02040502050505030304" pitchFamily="18" charset="0"/>
              </a:rPr>
              <a:t>A time window, (…)</a:t>
            </a:r>
          </a:p>
          <a:p>
            <a:pPr lvl="1">
              <a:buAutoNum type="arabicPeriod"/>
            </a:pPr>
            <a:r>
              <a:rPr lang="en-US" dirty="0">
                <a:latin typeface="Palatino Linotype" panose="02040502050505030304" pitchFamily="18" charset="0"/>
              </a:rPr>
              <a:t>If sub-schedules are supported, zero or more sub-schedules;</a:t>
            </a:r>
          </a:p>
          <a:p>
            <a:pPr lvl="1">
              <a:buAutoNum type="arabicPeriod"/>
            </a:pPr>
            <a:r>
              <a:rPr lang="en-US" dirty="0">
                <a:latin typeface="Palatino Linotype" panose="02040502050505030304" pitchFamily="18" charset="0"/>
              </a:rPr>
              <a:t>If groups are supported, zero or more groups.</a:t>
            </a:r>
            <a:endParaRPr lang="en-GB" dirty="0"/>
          </a:p>
        </p:txBody>
      </p:sp>
      <p:sp>
        <p:nvSpPr>
          <p:cNvPr id="7" name="Rectangle 6"/>
          <p:cNvSpPr/>
          <p:nvPr/>
        </p:nvSpPr>
        <p:spPr>
          <a:xfrm>
            <a:off x="1497205" y="4788042"/>
            <a:ext cx="5868237" cy="1668026"/>
          </a:xfrm>
          <a:prstGeom prst="rect">
            <a:avLst/>
          </a:prstGeom>
          <a:no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p:nvPr/>
        </p:nvCxnSpPr>
        <p:spPr>
          <a:xfrm>
            <a:off x="1497205" y="3336041"/>
            <a:ext cx="10148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16816" y="4707655"/>
            <a:ext cx="6029013" cy="1823775"/>
          </a:xfrm>
          <a:prstGeom prst="rect">
            <a:avLst/>
          </a:prstGeom>
          <a:noFill/>
          <a:ln>
            <a:solidFill>
              <a:schemeClr val="accent6">
                <a:lumMod val="75%"/>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1507255" y="2406581"/>
            <a:ext cx="713431" cy="0"/>
          </a:xfrm>
          <a:prstGeom prst="line">
            <a:avLst/>
          </a:prstGeom>
          <a:ln w="25400">
            <a:solidFill>
              <a:schemeClr val="accent6">
                <a:lumMod val="75%"/>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220686" y="2724769"/>
            <a:ext cx="2095083"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42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par>
                                <p:cTn id="21" presetID="16" presetClass="entr" presetSubtype="21"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par>
                                <p:cTn id="24" presetID="16" presetClass="entr" presetSubtype="21"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2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27" name="Rounded Rectangle 126"/>
          <p:cNvSpPr/>
          <p:nvPr/>
        </p:nvSpPr>
        <p:spPr>
          <a:xfrm>
            <a:off x="304800" y="1673818"/>
            <a:ext cx="8524240" cy="3964982"/>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Destination APID</a:t>
            </a:r>
          </a:p>
        </p:txBody>
      </p:sp>
      <p:sp>
        <p:nvSpPr>
          <p:cNvPr id="70" name="Title 69"/>
          <p:cNvSpPr>
            <a:spLocks noGrp="1"/>
          </p:cNvSpPr>
          <p:nvPr>
            <p:ph type="title"/>
          </p:nvPr>
        </p:nvSpPr>
        <p:spPr/>
        <p:txBody>
          <a:bodyPr/>
          <a:lstStyle/>
          <a:p>
            <a:r>
              <a:rPr lang="en-GB" dirty="0"/>
              <a:t>ST[11] – Request verification</a:t>
            </a:r>
          </a:p>
        </p:txBody>
      </p:sp>
      <p:sp>
        <p:nvSpPr>
          <p:cNvPr id="52" name="Rounded Rectangle 51"/>
          <p:cNvSpPr/>
          <p:nvPr/>
        </p:nvSpPr>
        <p:spPr>
          <a:xfrm>
            <a:off x="486460" y="240606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Acceptance &amp; Reporting Subservice</a:t>
            </a:r>
          </a:p>
        </p:txBody>
      </p:sp>
      <p:sp>
        <p:nvSpPr>
          <p:cNvPr id="55" name="Rounded Rectangle 54"/>
          <p:cNvSpPr/>
          <p:nvPr/>
        </p:nvSpPr>
        <p:spPr>
          <a:xfrm>
            <a:off x="3900405" y="2406062"/>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71" name="Rounded Rectangle 70"/>
          <p:cNvSpPr/>
          <p:nvPr/>
        </p:nvSpPr>
        <p:spPr>
          <a:xfrm>
            <a:off x="6997964" y="2406061"/>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Execution Reporting Subservice</a:t>
            </a:r>
          </a:p>
        </p:txBody>
      </p:sp>
      <p:cxnSp>
        <p:nvCxnSpPr>
          <p:cNvPr id="76" name="Straight Arrow Connector 75"/>
          <p:cNvCxnSpPr>
            <a:stCxn id="55" idx="1"/>
            <a:endCxn id="52" idx="3"/>
          </p:cNvCxnSpPr>
          <p:nvPr/>
        </p:nvCxnSpPr>
        <p:spPr>
          <a:xfrm flipH="1">
            <a:off x="1351116" y="2671394"/>
            <a:ext cx="2549289" cy="1"/>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0" name="Straight Arrow Connector 79"/>
          <p:cNvCxnSpPr/>
          <p:nvPr/>
        </p:nvCxnSpPr>
        <p:spPr>
          <a:xfrm flipH="1">
            <a:off x="4765061" y="2481387"/>
            <a:ext cx="2232903" cy="6715"/>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H="1">
            <a:off x="4765061" y="2669270"/>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4765061" y="2825883"/>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5404519" y="2574295"/>
            <a:ext cx="965200" cy="215444"/>
          </a:xfrm>
          <a:prstGeom prst="rect">
            <a:avLst/>
          </a:prstGeom>
          <a:solidFill>
            <a:srgbClr val="FFAA11"/>
          </a:solidFill>
          <a:ln w="28575">
            <a:noFill/>
          </a:ln>
        </p:spPr>
        <p:txBody>
          <a:bodyPr wrap="square" rtlCol="0">
            <a:spAutoFit/>
          </a:bodyPr>
          <a:lstStyle/>
          <a:p>
            <a:r>
              <a:rPr lang="en-GB" sz="800" b="1" dirty="0"/>
              <a:t>notifications</a:t>
            </a:r>
            <a:endParaRPr lang="en-GB" sz="1100" b="1" dirty="0"/>
          </a:p>
        </p:txBody>
      </p:sp>
      <p:grpSp>
        <p:nvGrpSpPr>
          <p:cNvPr id="8" name="Group 7"/>
          <p:cNvGrpSpPr/>
          <p:nvPr/>
        </p:nvGrpSpPr>
        <p:grpSpPr>
          <a:xfrm>
            <a:off x="1631200" y="2478353"/>
            <a:ext cx="1710920" cy="433567"/>
            <a:chOff x="1631200" y="2478353"/>
            <a:chExt cx="1710920" cy="433567"/>
          </a:xfrm>
        </p:grpSpPr>
        <p:sp>
          <p:nvSpPr>
            <p:cNvPr id="79" name="TextBox 78"/>
            <p:cNvSpPr txBox="1"/>
            <p:nvPr/>
          </p:nvSpPr>
          <p:spPr>
            <a:xfrm>
              <a:off x="1631200" y="2478353"/>
              <a:ext cx="1710920" cy="218123"/>
            </a:xfrm>
            <a:prstGeom prst="rect">
              <a:avLst/>
            </a:prstGeom>
            <a:solidFill>
              <a:srgbClr val="FFC000"/>
            </a:solidFill>
            <a:ln w="28575">
              <a:noFill/>
            </a:ln>
          </p:spPr>
          <p:txBody>
            <a:bodyPr wrap="square" rtlCol="0">
              <a:spAutoFit/>
            </a:bodyPr>
            <a:lstStyle/>
            <a:p>
              <a:pPr algn="ctr"/>
              <a:r>
                <a:rPr lang="en-GB" sz="800" b="1" dirty="0"/>
                <a:t>request</a:t>
              </a:r>
              <a:endParaRPr lang="en-GB" sz="1100" b="1" dirty="0"/>
            </a:p>
          </p:txBody>
        </p:sp>
        <p:sp>
          <p:nvSpPr>
            <p:cNvPr id="33" name="TextBox 32"/>
            <p:cNvSpPr txBox="1"/>
            <p:nvPr/>
          </p:nvSpPr>
          <p:spPr>
            <a:xfrm>
              <a:off x="178360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sp>
          <p:nvSpPr>
            <p:cNvPr id="34" name="TextBox 33"/>
            <p:cNvSpPr txBox="1"/>
            <p:nvPr/>
          </p:nvSpPr>
          <p:spPr>
            <a:xfrm>
              <a:off x="230684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sp>
          <p:nvSpPr>
            <p:cNvPr id="35" name="TextBox 34"/>
            <p:cNvSpPr txBox="1"/>
            <p:nvPr/>
          </p:nvSpPr>
          <p:spPr>
            <a:xfrm>
              <a:off x="282956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grpSp>
      <p:grpSp>
        <p:nvGrpSpPr>
          <p:cNvPr id="40" name="Group 39"/>
          <p:cNvGrpSpPr/>
          <p:nvPr/>
        </p:nvGrpSpPr>
        <p:grpSpPr>
          <a:xfrm>
            <a:off x="984920" y="3486924"/>
            <a:ext cx="3337040" cy="624168"/>
            <a:chOff x="1631200" y="2478353"/>
            <a:chExt cx="1710920" cy="342355"/>
          </a:xfrm>
        </p:grpSpPr>
        <p:sp>
          <p:nvSpPr>
            <p:cNvPr id="41" name="TextBox 40"/>
            <p:cNvSpPr txBox="1"/>
            <p:nvPr/>
          </p:nvSpPr>
          <p:spPr>
            <a:xfrm>
              <a:off x="1631200" y="2478353"/>
              <a:ext cx="1710920" cy="168816"/>
            </a:xfrm>
            <a:prstGeom prst="rect">
              <a:avLst/>
            </a:prstGeom>
            <a:solidFill>
              <a:srgbClr val="FFC000"/>
            </a:solidFill>
            <a:ln w="28575">
              <a:noFill/>
            </a:ln>
          </p:spPr>
          <p:txBody>
            <a:bodyPr wrap="square" rtlCol="0">
              <a:spAutoFit/>
            </a:bodyPr>
            <a:lstStyle/>
            <a:p>
              <a:pPr algn="ctr"/>
              <a:r>
                <a:rPr lang="en-GB" sz="1400" b="1" dirty="0"/>
                <a:t>request</a:t>
              </a:r>
              <a:endParaRPr lang="en-GB" sz="2400" b="1" dirty="0"/>
            </a:p>
          </p:txBody>
        </p:sp>
        <p:sp>
          <p:nvSpPr>
            <p:cNvPr id="42" name="TextBox 41"/>
            <p:cNvSpPr txBox="1"/>
            <p:nvPr/>
          </p:nvSpPr>
          <p:spPr>
            <a:xfrm>
              <a:off x="1783600" y="2651892"/>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sp>
          <p:nvSpPr>
            <p:cNvPr id="43" name="TextBox 42"/>
            <p:cNvSpPr txBox="1"/>
            <p:nvPr/>
          </p:nvSpPr>
          <p:spPr>
            <a:xfrm>
              <a:off x="2306840" y="2651892"/>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sp>
          <p:nvSpPr>
            <p:cNvPr id="44" name="TextBox 43"/>
            <p:cNvSpPr txBox="1"/>
            <p:nvPr/>
          </p:nvSpPr>
          <p:spPr>
            <a:xfrm>
              <a:off x="2829560" y="2651891"/>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grpSp>
      <p:cxnSp>
        <p:nvCxnSpPr>
          <p:cNvPr id="10" name="Straight Arrow Connector 9"/>
          <p:cNvCxnSpPr/>
          <p:nvPr/>
        </p:nvCxnSpPr>
        <p:spPr>
          <a:xfrm>
            <a:off x="984920" y="3794703"/>
            <a:ext cx="0" cy="1031297"/>
          </a:xfrm>
          <a:prstGeom prst="straightConnector1">
            <a:avLst/>
          </a:prstGeom>
          <a:ln w="254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91369" y="4826000"/>
            <a:ext cx="3377342" cy="67839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Successful/Failed Start of Request execution Notification</a:t>
            </a:r>
          </a:p>
        </p:txBody>
      </p:sp>
      <p:sp>
        <p:nvSpPr>
          <p:cNvPr id="48" name="TextBox 47"/>
          <p:cNvSpPr txBox="1"/>
          <p:nvPr/>
        </p:nvSpPr>
        <p:spPr>
          <a:xfrm>
            <a:off x="4937760" y="3278811"/>
            <a:ext cx="3606800" cy="971420"/>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Single TM[1,3] Successful Start of Request Execution Report if requested</a:t>
            </a:r>
          </a:p>
        </p:txBody>
      </p:sp>
      <p:sp>
        <p:nvSpPr>
          <p:cNvPr id="51" name="TextBox 50"/>
          <p:cNvSpPr txBox="1"/>
          <p:nvPr/>
        </p:nvSpPr>
        <p:spPr>
          <a:xfrm>
            <a:off x="4937760" y="4402631"/>
            <a:ext cx="3606800" cy="67839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Single TM[1,4] Failed Start of Request Execution Report</a:t>
            </a:r>
          </a:p>
        </p:txBody>
      </p:sp>
    </p:spTree>
    <p:extLst>
      <p:ext uri="{BB962C8B-B14F-4D97-AF65-F5344CB8AC3E}">
        <p14:creationId xmlns:p14="http://schemas.microsoft.com/office/powerpoint/2010/main" val="88394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71"/>
                                        </p:tgtEl>
                                      </p:cBhvr>
                                    </p:animEffect>
                                    <p:animScale>
                                      <p:cBhvr>
                                        <p:cTn id="7" dur="500" autoRev="1" fill="hold"/>
                                        <p:tgtEl>
                                          <p:spTgt spid="71"/>
                                        </p:tgtEl>
                                      </p:cBhvr>
                                      <p:by x="105%" y="105%"/>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2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27" name="Rounded Rectangle 126"/>
          <p:cNvSpPr/>
          <p:nvPr/>
        </p:nvSpPr>
        <p:spPr>
          <a:xfrm>
            <a:off x="304800" y="1673818"/>
            <a:ext cx="8524240" cy="3964982"/>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Destination APID</a:t>
            </a:r>
          </a:p>
        </p:txBody>
      </p:sp>
      <p:sp>
        <p:nvSpPr>
          <p:cNvPr id="70" name="Title 69"/>
          <p:cNvSpPr>
            <a:spLocks noGrp="1"/>
          </p:cNvSpPr>
          <p:nvPr>
            <p:ph type="title"/>
          </p:nvPr>
        </p:nvSpPr>
        <p:spPr/>
        <p:txBody>
          <a:bodyPr/>
          <a:lstStyle/>
          <a:p>
            <a:r>
              <a:rPr lang="en-GB" dirty="0"/>
              <a:t>ST[11] – Request verification</a:t>
            </a:r>
          </a:p>
        </p:txBody>
      </p:sp>
      <p:sp>
        <p:nvSpPr>
          <p:cNvPr id="52" name="Rounded Rectangle 51"/>
          <p:cNvSpPr/>
          <p:nvPr/>
        </p:nvSpPr>
        <p:spPr>
          <a:xfrm>
            <a:off x="486460" y="240606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Acceptance &amp; Reporting Subservice</a:t>
            </a:r>
          </a:p>
        </p:txBody>
      </p:sp>
      <p:sp>
        <p:nvSpPr>
          <p:cNvPr id="55" name="Rounded Rectangle 54"/>
          <p:cNvSpPr/>
          <p:nvPr/>
        </p:nvSpPr>
        <p:spPr>
          <a:xfrm>
            <a:off x="3900405" y="2406062"/>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71" name="Rounded Rectangle 70"/>
          <p:cNvSpPr/>
          <p:nvPr/>
        </p:nvSpPr>
        <p:spPr>
          <a:xfrm>
            <a:off x="6997964" y="2406061"/>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Execution Reporting Subservice</a:t>
            </a:r>
          </a:p>
        </p:txBody>
      </p:sp>
      <p:cxnSp>
        <p:nvCxnSpPr>
          <p:cNvPr id="76" name="Straight Arrow Connector 75"/>
          <p:cNvCxnSpPr>
            <a:stCxn id="55" idx="1"/>
            <a:endCxn id="52" idx="3"/>
          </p:cNvCxnSpPr>
          <p:nvPr/>
        </p:nvCxnSpPr>
        <p:spPr>
          <a:xfrm flipH="1">
            <a:off x="1351116" y="2671394"/>
            <a:ext cx="2549289" cy="1"/>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0" name="Straight Arrow Connector 79"/>
          <p:cNvCxnSpPr/>
          <p:nvPr/>
        </p:nvCxnSpPr>
        <p:spPr>
          <a:xfrm flipH="1">
            <a:off x="4765061" y="2481387"/>
            <a:ext cx="2232903" cy="6715"/>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H="1">
            <a:off x="4765061" y="2669270"/>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4765061" y="2825883"/>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5404519" y="2574295"/>
            <a:ext cx="965200" cy="215444"/>
          </a:xfrm>
          <a:prstGeom prst="rect">
            <a:avLst/>
          </a:prstGeom>
          <a:solidFill>
            <a:srgbClr val="FFAA11"/>
          </a:solidFill>
          <a:ln w="28575">
            <a:noFill/>
          </a:ln>
        </p:spPr>
        <p:txBody>
          <a:bodyPr wrap="square" rtlCol="0">
            <a:spAutoFit/>
          </a:bodyPr>
          <a:lstStyle/>
          <a:p>
            <a:r>
              <a:rPr lang="en-GB" sz="800" b="1" dirty="0"/>
              <a:t>notifications</a:t>
            </a:r>
            <a:endParaRPr lang="en-GB" sz="1100" b="1" dirty="0"/>
          </a:p>
        </p:txBody>
      </p:sp>
      <p:grpSp>
        <p:nvGrpSpPr>
          <p:cNvPr id="8" name="Group 7"/>
          <p:cNvGrpSpPr/>
          <p:nvPr/>
        </p:nvGrpSpPr>
        <p:grpSpPr>
          <a:xfrm>
            <a:off x="1631200" y="2478353"/>
            <a:ext cx="1710920" cy="433567"/>
            <a:chOff x="1631200" y="2478353"/>
            <a:chExt cx="1710920" cy="433567"/>
          </a:xfrm>
        </p:grpSpPr>
        <p:sp>
          <p:nvSpPr>
            <p:cNvPr id="79" name="TextBox 78"/>
            <p:cNvSpPr txBox="1"/>
            <p:nvPr/>
          </p:nvSpPr>
          <p:spPr>
            <a:xfrm>
              <a:off x="1631200" y="2478353"/>
              <a:ext cx="1710920" cy="218123"/>
            </a:xfrm>
            <a:prstGeom prst="rect">
              <a:avLst/>
            </a:prstGeom>
            <a:solidFill>
              <a:srgbClr val="FFC000"/>
            </a:solidFill>
            <a:ln w="28575">
              <a:noFill/>
            </a:ln>
          </p:spPr>
          <p:txBody>
            <a:bodyPr wrap="square" rtlCol="0">
              <a:spAutoFit/>
            </a:bodyPr>
            <a:lstStyle/>
            <a:p>
              <a:pPr algn="ctr"/>
              <a:r>
                <a:rPr lang="en-GB" sz="800" b="1" dirty="0"/>
                <a:t>request</a:t>
              </a:r>
              <a:endParaRPr lang="en-GB" sz="1100" b="1" dirty="0"/>
            </a:p>
          </p:txBody>
        </p:sp>
        <p:sp>
          <p:nvSpPr>
            <p:cNvPr id="33" name="TextBox 32"/>
            <p:cNvSpPr txBox="1"/>
            <p:nvPr/>
          </p:nvSpPr>
          <p:spPr>
            <a:xfrm>
              <a:off x="178360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sp>
          <p:nvSpPr>
            <p:cNvPr id="34" name="TextBox 33"/>
            <p:cNvSpPr txBox="1"/>
            <p:nvPr/>
          </p:nvSpPr>
          <p:spPr>
            <a:xfrm>
              <a:off x="230684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sp>
          <p:nvSpPr>
            <p:cNvPr id="35" name="TextBox 34"/>
            <p:cNvSpPr txBox="1"/>
            <p:nvPr/>
          </p:nvSpPr>
          <p:spPr>
            <a:xfrm>
              <a:off x="282956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grpSp>
      <p:grpSp>
        <p:nvGrpSpPr>
          <p:cNvPr id="40" name="Group 39"/>
          <p:cNvGrpSpPr/>
          <p:nvPr/>
        </p:nvGrpSpPr>
        <p:grpSpPr>
          <a:xfrm>
            <a:off x="984920" y="3486924"/>
            <a:ext cx="3337040" cy="624168"/>
            <a:chOff x="1631200" y="2478353"/>
            <a:chExt cx="1710920" cy="342355"/>
          </a:xfrm>
        </p:grpSpPr>
        <p:sp>
          <p:nvSpPr>
            <p:cNvPr id="41" name="TextBox 40"/>
            <p:cNvSpPr txBox="1"/>
            <p:nvPr/>
          </p:nvSpPr>
          <p:spPr>
            <a:xfrm>
              <a:off x="1631200" y="2478353"/>
              <a:ext cx="1710920" cy="168816"/>
            </a:xfrm>
            <a:prstGeom prst="rect">
              <a:avLst/>
            </a:prstGeom>
            <a:solidFill>
              <a:srgbClr val="FFC000"/>
            </a:solidFill>
            <a:ln w="28575">
              <a:noFill/>
            </a:ln>
          </p:spPr>
          <p:txBody>
            <a:bodyPr wrap="square" rtlCol="0">
              <a:spAutoFit/>
            </a:bodyPr>
            <a:lstStyle/>
            <a:p>
              <a:pPr algn="ctr"/>
              <a:r>
                <a:rPr lang="en-GB" sz="1400" b="1" dirty="0"/>
                <a:t>request</a:t>
              </a:r>
              <a:endParaRPr lang="en-GB" sz="2400" b="1" dirty="0"/>
            </a:p>
          </p:txBody>
        </p:sp>
        <p:sp>
          <p:nvSpPr>
            <p:cNvPr id="42" name="TextBox 41"/>
            <p:cNvSpPr txBox="1"/>
            <p:nvPr/>
          </p:nvSpPr>
          <p:spPr>
            <a:xfrm>
              <a:off x="1783600" y="2651892"/>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sp>
          <p:nvSpPr>
            <p:cNvPr id="43" name="TextBox 42"/>
            <p:cNvSpPr txBox="1"/>
            <p:nvPr/>
          </p:nvSpPr>
          <p:spPr>
            <a:xfrm>
              <a:off x="2306840" y="2651892"/>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sp>
          <p:nvSpPr>
            <p:cNvPr id="44" name="TextBox 43"/>
            <p:cNvSpPr txBox="1"/>
            <p:nvPr/>
          </p:nvSpPr>
          <p:spPr>
            <a:xfrm>
              <a:off x="2829560" y="2651891"/>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grpSp>
      <p:cxnSp>
        <p:nvCxnSpPr>
          <p:cNvPr id="10" name="Straight Arrow Connector 9"/>
          <p:cNvCxnSpPr/>
          <p:nvPr/>
        </p:nvCxnSpPr>
        <p:spPr>
          <a:xfrm>
            <a:off x="2281881" y="4111090"/>
            <a:ext cx="0" cy="714909"/>
          </a:xfrm>
          <a:prstGeom prst="straightConnector1">
            <a:avLst/>
          </a:prstGeom>
          <a:ln w="254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91369" y="4826000"/>
            <a:ext cx="3377342" cy="67839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Successful/Failed Instruction execution Notification</a:t>
            </a:r>
          </a:p>
        </p:txBody>
      </p:sp>
      <p:sp>
        <p:nvSpPr>
          <p:cNvPr id="48" name="TextBox 47"/>
          <p:cNvSpPr txBox="1"/>
          <p:nvPr/>
        </p:nvSpPr>
        <p:spPr>
          <a:xfrm>
            <a:off x="4937760" y="3868091"/>
            <a:ext cx="3606800" cy="971420"/>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Single TM[1,5] Successful Progress of Request Execution Report if requested</a:t>
            </a:r>
          </a:p>
        </p:txBody>
      </p:sp>
      <p:sp>
        <p:nvSpPr>
          <p:cNvPr id="51" name="TextBox 50"/>
          <p:cNvSpPr txBox="1"/>
          <p:nvPr/>
        </p:nvSpPr>
        <p:spPr>
          <a:xfrm>
            <a:off x="4937760" y="4849671"/>
            <a:ext cx="3606800" cy="64774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Single TM[1,6] Failed Progress of Request Execution Report</a:t>
            </a:r>
          </a:p>
        </p:txBody>
      </p:sp>
      <p:sp>
        <p:nvSpPr>
          <p:cNvPr id="26" name="TextBox 25"/>
          <p:cNvSpPr txBox="1"/>
          <p:nvPr/>
        </p:nvSpPr>
        <p:spPr>
          <a:xfrm>
            <a:off x="4937760" y="3045131"/>
            <a:ext cx="3606800" cy="64774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b="1" dirty="0">
                <a:solidFill>
                  <a:schemeClr val="bg2"/>
                </a:solidFill>
                <a:latin typeface="+mn-lt"/>
              </a:rPr>
              <a:t>Option 1: Using progress of request execution reports</a:t>
            </a:r>
          </a:p>
        </p:txBody>
      </p:sp>
    </p:spTree>
    <p:extLst>
      <p:ext uri="{BB962C8B-B14F-4D97-AF65-F5344CB8AC3E}">
        <p14:creationId xmlns:p14="http://schemas.microsoft.com/office/powerpoint/2010/main" val="416969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71"/>
                                        </p:tgtEl>
                                      </p:cBhvr>
                                    </p:animEffect>
                                    <p:animScale>
                                      <p:cBhvr>
                                        <p:cTn id="7" dur="500" autoRev="1" fill="hold"/>
                                        <p:tgtEl>
                                          <p:spTgt spid="71"/>
                                        </p:tgtEl>
                                      </p:cBhvr>
                                      <p:by x="105%" y="105%"/>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2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27" name="Rounded Rectangle 126"/>
          <p:cNvSpPr/>
          <p:nvPr/>
        </p:nvSpPr>
        <p:spPr>
          <a:xfrm>
            <a:off x="304800" y="1673818"/>
            <a:ext cx="8524240" cy="3964982"/>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Destination APID</a:t>
            </a:r>
          </a:p>
        </p:txBody>
      </p:sp>
      <p:sp>
        <p:nvSpPr>
          <p:cNvPr id="70" name="Title 69"/>
          <p:cNvSpPr>
            <a:spLocks noGrp="1"/>
          </p:cNvSpPr>
          <p:nvPr>
            <p:ph type="title"/>
          </p:nvPr>
        </p:nvSpPr>
        <p:spPr/>
        <p:txBody>
          <a:bodyPr/>
          <a:lstStyle/>
          <a:p>
            <a:r>
              <a:rPr lang="en-GB" dirty="0"/>
              <a:t>ST[11] – Request verification</a:t>
            </a:r>
          </a:p>
        </p:txBody>
      </p:sp>
      <p:sp>
        <p:nvSpPr>
          <p:cNvPr id="52" name="Rounded Rectangle 51"/>
          <p:cNvSpPr/>
          <p:nvPr/>
        </p:nvSpPr>
        <p:spPr>
          <a:xfrm>
            <a:off x="486460" y="240606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Acceptance &amp; Reporting Subservice</a:t>
            </a:r>
          </a:p>
        </p:txBody>
      </p:sp>
      <p:sp>
        <p:nvSpPr>
          <p:cNvPr id="55" name="Rounded Rectangle 54"/>
          <p:cNvSpPr/>
          <p:nvPr/>
        </p:nvSpPr>
        <p:spPr>
          <a:xfrm>
            <a:off x="3900405" y="2406062"/>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71" name="Rounded Rectangle 70"/>
          <p:cNvSpPr/>
          <p:nvPr/>
        </p:nvSpPr>
        <p:spPr>
          <a:xfrm>
            <a:off x="6997964" y="2406061"/>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Execution Reporting Subservice</a:t>
            </a:r>
          </a:p>
        </p:txBody>
      </p:sp>
      <p:cxnSp>
        <p:nvCxnSpPr>
          <p:cNvPr id="76" name="Straight Arrow Connector 75"/>
          <p:cNvCxnSpPr>
            <a:stCxn id="55" idx="1"/>
            <a:endCxn id="52" idx="3"/>
          </p:cNvCxnSpPr>
          <p:nvPr/>
        </p:nvCxnSpPr>
        <p:spPr>
          <a:xfrm flipH="1">
            <a:off x="1351116" y="2671394"/>
            <a:ext cx="2549289" cy="1"/>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0" name="Straight Arrow Connector 79"/>
          <p:cNvCxnSpPr/>
          <p:nvPr/>
        </p:nvCxnSpPr>
        <p:spPr>
          <a:xfrm flipH="1">
            <a:off x="4765061" y="2481387"/>
            <a:ext cx="2232903" cy="6715"/>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H="1">
            <a:off x="4765061" y="2669270"/>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4765061" y="2825883"/>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5404519" y="2574295"/>
            <a:ext cx="965200" cy="215444"/>
          </a:xfrm>
          <a:prstGeom prst="rect">
            <a:avLst/>
          </a:prstGeom>
          <a:solidFill>
            <a:srgbClr val="FFAA11"/>
          </a:solidFill>
          <a:ln w="28575">
            <a:noFill/>
          </a:ln>
        </p:spPr>
        <p:txBody>
          <a:bodyPr wrap="square" rtlCol="0">
            <a:spAutoFit/>
          </a:bodyPr>
          <a:lstStyle/>
          <a:p>
            <a:r>
              <a:rPr lang="en-GB" sz="800" b="1" dirty="0"/>
              <a:t>notifications</a:t>
            </a:r>
            <a:endParaRPr lang="en-GB" sz="1100" b="1" dirty="0"/>
          </a:p>
        </p:txBody>
      </p:sp>
      <p:grpSp>
        <p:nvGrpSpPr>
          <p:cNvPr id="8" name="Group 7"/>
          <p:cNvGrpSpPr/>
          <p:nvPr/>
        </p:nvGrpSpPr>
        <p:grpSpPr>
          <a:xfrm>
            <a:off x="1631200" y="2478353"/>
            <a:ext cx="1710920" cy="433567"/>
            <a:chOff x="1631200" y="2478353"/>
            <a:chExt cx="1710920" cy="433567"/>
          </a:xfrm>
        </p:grpSpPr>
        <p:sp>
          <p:nvSpPr>
            <p:cNvPr id="79" name="TextBox 78"/>
            <p:cNvSpPr txBox="1"/>
            <p:nvPr/>
          </p:nvSpPr>
          <p:spPr>
            <a:xfrm>
              <a:off x="1631200" y="2478353"/>
              <a:ext cx="1710920" cy="218123"/>
            </a:xfrm>
            <a:prstGeom prst="rect">
              <a:avLst/>
            </a:prstGeom>
            <a:solidFill>
              <a:srgbClr val="FFC000"/>
            </a:solidFill>
            <a:ln w="28575">
              <a:noFill/>
            </a:ln>
          </p:spPr>
          <p:txBody>
            <a:bodyPr wrap="square" rtlCol="0">
              <a:spAutoFit/>
            </a:bodyPr>
            <a:lstStyle/>
            <a:p>
              <a:pPr algn="ctr"/>
              <a:r>
                <a:rPr lang="en-GB" sz="800" b="1" dirty="0"/>
                <a:t>request</a:t>
              </a:r>
              <a:endParaRPr lang="en-GB" sz="1100" b="1" dirty="0"/>
            </a:p>
          </p:txBody>
        </p:sp>
        <p:sp>
          <p:nvSpPr>
            <p:cNvPr id="33" name="TextBox 32"/>
            <p:cNvSpPr txBox="1"/>
            <p:nvPr/>
          </p:nvSpPr>
          <p:spPr>
            <a:xfrm>
              <a:off x="178360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sp>
          <p:nvSpPr>
            <p:cNvPr id="34" name="TextBox 33"/>
            <p:cNvSpPr txBox="1"/>
            <p:nvPr/>
          </p:nvSpPr>
          <p:spPr>
            <a:xfrm>
              <a:off x="230684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sp>
          <p:nvSpPr>
            <p:cNvPr id="35" name="TextBox 34"/>
            <p:cNvSpPr txBox="1"/>
            <p:nvPr/>
          </p:nvSpPr>
          <p:spPr>
            <a:xfrm>
              <a:off x="282956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grpSp>
      <p:grpSp>
        <p:nvGrpSpPr>
          <p:cNvPr id="40" name="Group 39"/>
          <p:cNvGrpSpPr/>
          <p:nvPr/>
        </p:nvGrpSpPr>
        <p:grpSpPr>
          <a:xfrm>
            <a:off x="984920" y="3486924"/>
            <a:ext cx="3337040" cy="624168"/>
            <a:chOff x="1631200" y="2478353"/>
            <a:chExt cx="1710920" cy="342355"/>
          </a:xfrm>
        </p:grpSpPr>
        <p:sp>
          <p:nvSpPr>
            <p:cNvPr id="41" name="TextBox 40"/>
            <p:cNvSpPr txBox="1"/>
            <p:nvPr/>
          </p:nvSpPr>
          <p:spPr>
            <a:xfrm>
              <a:off x="1631200" y="2478353"/>
              <a:ext cx="1710920" cy="168816"/>
            </a:xfrm>
            <a:prstGeom prst="rect">
              <a:avLst/>
            </a:prstGeom>
            <a:solidFill>
              <a:srgbClr val="FFC000"/>
            </a:solidFill>
            <a:ln w="28575">
              <a:noFill/>
            </a:ln>
          </p:spPr>
          <p:txBody>
            <a:bodyPr wrap="square" rtlCol="0">
              <a:spAutoFit/>
            </a:bodyPr>
            <a:lstStyle/>
            <a:p>
              <a:pPr algn="ctr"/>
              <a:r>
                <a:rPr lang="en-GB" sz="1400" b="1" dirty="0"/>
                <a:t>request</a:t>
              </a:r>
              <a:endParaRPr lang="en-GB" sz="2400" b="1" dirty="0"/>
            </a:p>
          </p:txBody>
        </p:sp>
        <p:sp>
          <p:nvSpPr>
            <p:cNvPr id="42" name="TextBox 41"/>
            <p:cNvSpPr txBox="1"/>
            <p:nvPr/>
          </p:nvSpPr>
          <p:spPr>
            <a:xfrm>
              <a:off x="1783600" y="2651892"/>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sp>
          <p:nvSpPr>
            <p:cNvPr id="43" name="TextBox 42"/>
            <p:cNvSpPr txBox="1"/>
            <p:nvPr/>
          </p:nvSpPr>
          <p:spPr>
            <a:xfrm>
              <a:off x="2306840" y="2651892"/>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sp>
          <p:nvSpPr>
            <p:cNvPr id="44" name="TextBox 43"/>
            <p:cNvSpPr txBox="1"/>
            <p:nvPr/>
          </p:nvSpPr>
          <p:spPr>
            <a:xfrm>
              <a:off x="2829560" y="2651891"/>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grpSp>
      <p:cxnSp>
        <p:nvCxnSpPr>
          <p:cNvPr id="10" name="Straight Arrow Connector 9"/>
          <p:cNvCxnSpPr/>
          <p:nvPr/>
        </p:nvCxnSpPr>
        <p:spPr>
          <a:xfrm>
            <a:off x="2281881" y="4111090"/>
            <a:ext cx="0" cy="714909"/>
          </a:xfrm>
          <a:prstGeom prst="straightConnector1">
            <a:avLst/>
          </a:prstGeom>
          <a:ln w="254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91369" y="4826000"/>
            <a:ext cx="3377342" cy="67839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Successful/Failed Instruction execution Notification</a:t>
            </a:r>
          </a:p>
        </p:txBody>
      </p:sp>
      <p:sp>
        <p:nvSpPr>
          <p:cNvPr id="48" name="TextBox 47"/>
          <p:cNvSpPr txBox="1"/>
          <p:nvPr/>
        </p:nvSpPr>
        <p:spPr>
          <a:xfrm>
            <a:off x="4937760" y="3705531"/>
            <a:ext cx="3606800" cy="67839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No processing on successful instruction execution notification</a:t>
            </a:r>
          </a:p>
        </p:txBody>
      </p:sp>
      <p:sp>
        <p:nvSpPr>
          <p:cNvPr id="51" name="TextBox 50"/>
          <p:cNvSpPr txBox="1"/>
          <p:nvPr/>
        </p:nvSpPr>
        <p:spPr>
          <a:xfrm>
            <a:off x="4937760" y="4361991"/>
            <a:ext cx="3606800" cy="971420"/>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Storage of failed instruction execution notifications for further reporting</a:t>
            </a:r>
          </a:p>
        </p:txBody>
      </p:sp>
      <p:sp>
        <p:nvSpPr>
          <p:cNvPr id="26" name="TextBox 25"/>
          <p:cNvSpPr txBox="1"/>
          <p:nvPr/>
        </p:nvSpPr>
        <p:spPr>
          <a:xfrm>
            <a:off x="4937760" y="3045131"/>
            <a:ext cx="3606800" cy="67839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b="1" dirty="0">
                <a:solidFill>
                  <a:schemeClr val="bg2"/>
                </a:solidFill>
                <a:latin typeface="+mn-lt"/>
              </a:rPr>
              <a:t>Option 2: Aggregating into completion reports</a:t>
            </a:r>
          </a:p>
        </p:txBody>
      </p:sp>
    </p:spTree>
    <p:extLst>
      <p:ext uri="{BB962C8B-B14F-4D97-AF65-F5344CB8AC3E}">
        <p14:creationId xmlns:p14="http://schemas.microsoft.com/office/powerpoint/2010/main" val="52759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71"/>
                                        </p:tgtEl>
                                      </p:cBhvr>
                                    </p:animEffect>
                                    <p:animScale>
                                      <p:cBhvr>
                                        <p:cTn id="7" dur="500" autoRev="1" fill="hold"/>
                                        <p:tgtEl>
                                          <p:spTgt spid="71"/>
                                        </p:tgtEl>
                                      </p:cBhvr>
                                      <p:by x="105%" y="105%"/>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2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27" name="Rounded Rectangle 126"/>
          <p:cNvSpPr/>
          <p:nvPr/>
        </p:nvSpPr>
        <p:spPr>
          <a:xfrm>
            <a:off x="304800" y="1673818"/>
            <a:ext cx="8524240" cy="3964982"/>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Destination APID</a:t>
            </a:r>
          </a:p>
        </p:txBody>
      </p:sp>
      <p:sp>
        <p:nvSpPr>
          <p:cNvPr id="70" name="Title 69"/>
          <p:cNvSpPr>
            <a:spLocks noGrp="1"/>
          </p:cNvSpPr>
          <p:nvPr>
            <p:ph type="title"/>
          </p:nvPr>
        </p:nvSpPr>
        <p:spPr/>
        <p:txBody>
          <a:bodyPr/>
          <a:lstStyle/>
          <a:p>
            <a:r>
              <a:rPr lang="en-GB" dirty="0"/>
              <a:t>ST[11] – Request verification</a:t>
            </a:r>
          </a:p>
        </p:txBody>
      </p:sp>
      <p:sp>
        <p:nvSpPr>
          <p:cNvPr id="52" name="Rounded Rectangle 51"/>
          <p:cNvSpPr/>
          <p:nvPr/>
        </p:nvSpPr>
        <p:spPr>
          <a:xfrm>
            <a:off x="486460" y="240606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Acceptance &amp; Reporting Subservice</a:t>
            </a:r>
          </a:p>
        </p:txBody>
      </p:sp>
      <p:sp>
        <p:nvSpPr>
          <p:cNvPr id="55" name="Rounded Rectangle 54"/>
          <p:cNvSpPr/>
          <p:nvPr/>
        </p:nvSpPr>
        <p:spPr>
          <a:xfrm>
            <a:off x="3900405" y="2406062"/>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71" name="Rounded Rectangle 70"/>
          <p:cNvSpPr/>
          <p:nvPr/>
        </p:nvSpPr>
        <p:spPr>
          <a:xfrm>
            <a:off x="6997964" y="2406061"/>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Execution Reporting Subservice</a:t>
            </a:r>
          </a:p>
        </p:txBody>
      </p:sp>
      <p:cxnSp>
        <p:nvCxnSpPr>
          <p:cNvPr id="76" name="Straight Arrow Connector 75"/>
          <p:cNvCxnSpPr>
            <a:stCxn id="55" idx="1"/>
            <a:endCxn id="52" idx="3"/>
          </p:cNvCxnSpPr>
          <p:nvPr/>
        </p:nvCxnSpPr>
        <p:spPr>
          <a:xfrm flipH="1">
            <a:off x="1351116" y="2671394"/>
            <a:ext cx="2549289" cy="1"/>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0" name="Straight Arrow Connector 79"/>
          <p:cNvCxnSpPr/>
          <p:nvPr/>
        </p:nvCxnSpPr>
        <p:spPr>
          <a:xfrm flipH="1">
            <a:off x="4765061" y="2481387"/>
            <a:ext cx="2232903" cy="6715"/>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H="1">
            <a:off x="4765061" y="2669270"/>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4765061" y="2825883"/>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5404519" y="2574295"/>
            <a:ext cx="965200" cy="215444"/>
          </a:xfrm>
          <a:prstGeom prst="rect">
            <a:avLst/>
          </a:prstGeom>
          <a:solidFill>
            <a:srgbClr val="FFAA11"/>
          </a:solidFill>
          <a:ln w="28575">
            <a:noFill/>
          </a:ln>
        </p:spPr>
        <p:txBody>
          <a:bodyPr wrap="square" rtlCol="0">
            <a:spAutoFit/>
          </a:bodyPr>
          <a:lstStyle/>
          <a:p>
            <a:r>
              <a:rPr lang="en-GB" sz="800" b="1" dirty="0"/>
              <a:t>notifications</a:t>
            </a:r>
            <a:endParaRPr lang="en-GB" sz="1100" b="1" dirty="0"/>
          </a:p>
        </p:txBody>
      </p:sp>
      <p:grpSp>
        <p:nvGrpSpPr>
          <p:cNvPr id="8" name="Group 7"/>
          <p:cNvGrpSpPr/>
          <p:nvPr/>
        </p:nvGrpSpPr>
        <p:grpSpPr>
          <a:xfrm>
            <a:off x="1631200" y="2478353"/>
            <a:ext cx="1710920" cy="433567"/>
            <a:chOff x="1631200" y="2478353"/>
            <a:chExt cx="1710920" cy="433567"/>
          </a:xfrm>
        </p:grpSpPr>
        <p:sp>
          <p:nvSpPr>
            <p:cNvPr id="79" name="TextBox 78"/>
            <p:cNvSpPr txBox="1"/>
            <p:nvPr/>
          </p:nvSpPr>
          <p:spPr>
            <a:xfrm>
              <a:off x="1631200" y="2478353"/>
              <a:ext cx="1710920" cy="218123"/>
            </a:xfrm>
            <a:prstGeom prst="rect">
              <a:avLst/>
            </a:prstGeom>
            <a:solidFill>
              <a:srgbClr val="FFC000"/>
            </a:solidFill>
            <a:ln w="28575">
              <a:noFill/>
            </a:ln>
          </p:spPr>
          <p:txBody>
            <a:bodyPr wrap="square" rtlCol="0">
              <a:spAutoFit/>
            </a:bodyPr>
            <a:lstStyle/>
            <a:p>
              <a:pPr algn="ctr"/>
              <a:r>
                <a:rPr lang="en-GB" sz="800" b="1" dirty="0"/>
                <a:t>request</a:t>
              </a:r>
              <a:endParaRPr lang="en-GB" sz="1100" b="1" dirty="0"/>
            </a:p>
          </p:txBody>
        </p:sp>
        <p:sp>
          <p:nvSpPr>
            <p:cNvPr id="33" name="TextBox 32"/>
            <p:cNvSpPr txBox="1"/>
            <p:nvPr/>
          </p:nvSpPr>
          <p:spPr>
            <a:xfrm>
              <a:off x="178360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sp>
          <p:nvSpPr>
            <p:cNvPr id="34" name="TextBox 33"/>
            <p:cNvSpPr txBox="1"/>
            <p:nvPr/>
          </p:nvSpPr>
          <p:spPr>
            <a:xfrm>
              <a:off x="230684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sp>
          <p:nvSpPr>
            <p:cNvPr id="35" name="TextBox 34"/>
            <p:cNvSpPr txBox="1"/>
            <p:nvPr/>
          </p:nvSpPr>
          <p:spPr>
            <a:xfrm>
              <a:off x="2829560" y="2696476"/>
              <a:ext cx="512560" cy="215444"/>
            </a:xfrm>
            <a:prstGeom prst="rect">
              <a:avLst/>
            </a:prstGeom>
            <a:solidFill>
              <a:srgbClr val="00B050"/>
            </a:solidFill>
            <a:ln w="28575">
              <a:noFill/>
            </a:ln>
          </p:spPr>
          <p:txBody>
            <a:bodyPr wrap="square" rtlCol="0">
              <a:spAutoFit/>
            </a:bodyPr>
            <a:lstStyle/>
            <a:p>
              <a:pPr algn="ctr"/>
              <a:r>
                <a:rPr lang="en-GB" sz="800" b="1" dirty="0"/>
                <a:t>instr.</a:t>
              </a:r>
              <a:endParaRPr lang="en-GB" sz="1100" b="1" dirty="0"/>
            </a:p>
          </p:txBody>
        </p:sp>
      </p:grpSp>
      <p:grpSp>
        <p:nvGrpSpPr>
          <p:cNvPr id="40" name="Group 39"/>
          <p:cNvGrpSpPr/>
          <p:nvPr/>
        </p:nvGrpSpPr>
        <p:grpSpPr>
          <a:xfrm>
            <a:off x="984920" y="3486924"/>
            <a:ext cx="3337040" cy="624168"/>
            <a:chOff x="1631200" y="2478353"/>
            <a:chExt cx="1710920" cy="342355"/>
          </a:xfrm>
        </p:grpSpPr>
        <p:sp>
          <p:nvSpPr>
            <p:cNvPr id="41" name="TextBox 40"/>
            <p:cNvSpPr txBox="1"/>
            <p:nvPr/>
          </p:nvSpPr>
          <p:spPr>
            <a:xfrm>
              <a:off x="1631200" y="2478353"/>
              <a:ext cx="1710920" cy="168816"/>
            </a:xfrm>
            <a:prstGeom prst="rect">
              <a:avLst/>
            </a:prstGeom>
            <a:solidFill>
              <a:srgbClr val="FFC000"/>
            </a:solidFill>
            <a:ln w="28575">
              <a:noFill/>
            </a:ln>
          </p:spPr>
          <p:txBody>
            <a:bodyPr wrap="square" rtlCol="0">
              <a:spAutoFit/>
            </a:bodyPr>
            <a:lstStyle/>
            <a:p>
              <a:pPr algn="ctr"/>
              <a:r>
                <a:rPr lang="en-GB" sz="1400" b="1" dirty="0"/>
                <a:t>request</a:t>
              </a:r>
              <a:endParaRPr lang="en-GB" sz="2400" b="1" dirty="0"/>
            </a:p>
          </p:txBody>
        </p:sp>
        <p:sp>
          <p:nvSpPr>
            <p:cNvPr id="42" name="TextBox 41"/>
            <p:cNvSpPr txBox="1"/>
            <p:nvPr/>
          </p:nvSpPr>
          <p:spPr>
            <a:xfrm>
              <a:off x="1783600" y="2651892"/>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sp>
          <p:nvSpPr>
            <p:cNvPr id="43" name="TextBox 42"/>
            <p:cNvSpPr txBox="1"/>
            <p:nvPr/>
          </p:nvSpPr>
          <p:spPr>
            <a:xfrm>
              <a:off x="2306840" y="2651892"/>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sp>
          <p:nvSpPr>
            <p:cNvPr id="44" name="TextBox 43"/>
            <p:cNvSpPr txBox="1"/>
            <p:nvPr/>
          </p:nvSpPr>
          <p:spPr>
            <a:xfrm>
              <a:off x="2829560" y="2651891"/>
              <a:ext cx="512560" cy="168816"/>
            </a:xfrm>
            <a:prstGeom prst="rect">
              <a:avLst/>
            </a:prstGeom>
            <a:solidFill>
              <a:srgbClr val="00B050"/>
            </a:solidFill>
            <a:ln w="28575">
              <a:noFill/>
            </a:ln>
          </p:spPr>
          <p:txBody>
            <a:bodyPr wrap="square" rtlCol="0">
              <a:spAutoFit/>
            </a:bodyPr>
            <a:lstStyle/>
            <a:p>
              <a:pPr algn="ctr"/>
              <a:r>
                <a:rPr lang="en-GB" sz="1400" b="1" dirty="0"/>
                <a:t>instr.</a:t>
              </a:r>
              <a:endParaRPr lang="en-GB" sz="2400" b="1" dirty="0"/>
            </a:p>
          </p:txBody>
        </p:sp>
      </p:grpSp>
      <p:cxnSp>
        <p:nvCxnSpPr>
          <p:cNvPr id="10" name="Straight Arrow Connector 9"/>
          <p:cNvCxnSpPr/>
          <p:nvPr/>
        </p:nvCxnSpPr>
        <p:spPr>
          <a:xfrm>
            <a:off x="4268711" y="3764521"/>
            <a:ext cx="0" cy="1031297"/>
          </a:xfrm>
          <a:prstGeom prst="straightConnector1">
            <a:avLst/>
          </a:prstGeom>
          <a:ln w="254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91369" y="4826000"/>
            <a:ext cx="3441364" cy="67839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Successful/Failed Completion of Request execution Notification</a:t>
            </a:r>
          </a:p>
        </p:txBody>
      </p:sp>
      <p:sp>
        <p:nvSpPr>
          <p:cNvPr id="48" name="TextBox 47"/>
          <p:cNvSpPr txBox="1"/>
          <p:nvPr/>
        </p:nvSpPr>
        <p:spPr>
          <a:xfrm>
            <a:off x="4937760" y="3278811"/>
            <a:ext cx="3606800" cy="971420"/>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Single TM[1,7] Successful Completion of Request Execution Report if requested</a:t>
            </a:r>
          </a:p>
        </p:txBody>
      </p:sp>
      <p:sp>
        <p:nvSpPr>
          <p:cNvPr id="51" name="TextBox 50"/>
          <p:cNvSpPr txBox="1"/>
          <p:nvPr/>
        </p:nvSpPr>
        <p:spPr>
          <a:xfrm>
            <a:off x="4937760" y="4280711"/>
            <a:ext cx="3789680" cy="1264449"/>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Single TM[1,8] Failed Completion of Request Execution Report (potentially carrying failed progress of execution notifications)</a:t>
            </a:r>
          </a:p>
        </p:txBody>
      </p:sp>
    </p:spTree>
    <p:extLst>
      <p:ext uri="{BB962C8B-B14F-4D97-AF65-F5344CB8AC3E}">
        <p14:creationId xmlns:p14="http://schemas.microsoft.com/office/powerpoint/2010/main" val="190025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71"/>
                                        </p:tgtEl>
                                      </p:cBhvr>
                                    </p:animEffect>
                                    <p:animScale>
                                      <p:cBhvr>
                                        <p:cTn id="7" dur="500" autoRev="1" fill="hold"/>
                                        <p:tgtEl>
                                          <p:spTgt spid="71"/>
                                        </p:tgtEl>
                                      </p:cBhvr>
                                      <p:by x="105%" y="105%"/>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2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a:solidFill>
            <a:schemeClr val="bg1"/>
          </a:solidFill>
        </p:spPr>
        <p:txBody>
          <a:bodyPr/>
          <a:lstStyle/>
          <a:p>
            <a:r>
              <a:rPr lang="en-GB" noProof="0" dirty="0">
                <a:solidFill>
                  <a:srgbClr val="00B050"/>
                </a:solidFill>
              </a:rPr>
              <a:t>ST[22] – Position-based scheduling</a:t>
            </a:r>
          </a:p>
        </p:txBody>
      </p:sp>
      <p:graphicFrame>
        <p:nvGraphicFramePr>
          <p:cNvPr id="4" name="Table 3"/>
          <p:cNvGraphicFramePr>
            <a:graphicFrameLocks noGrp="1"/>
          </p:cNvGraphicFramePr>
          <p:nvPr>
            <p:extLst>
              <p:ext uri="{D42A27DB-BD31-4B8C-83A1-F6EECF244321}">
                <p14:modId xmlns:p14="http://schemas.microsoft.com/office/powerpoint/2010/main" val="3048384395"/>
              </p:ext>
            </p:extLst>
          </p:nvPr>
        </p:nvGraphicFramePr>
        <p:xfrm>
          <a:off x="203200" y="1320800"/>
          <a:ext cx="4483101" cy="152654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High level commanding</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58140">
                <a:tc>
                  <a:txBody>
                    <a:bodyPr/>
                    <a:lstStyle/>
                    <a:p>
                      <a:r>
                        <a:rPr lang="en-GB" sz="1200" dirty="0">
                          <a:solidFill>
                            <a:schemeClr val="bg1">
                              <a:lumMod val="65%"/>
                            </a:schemeClr>
                          </a:solidFill>
                        </a:rPr>
                        <a:t>ST[11]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time-based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baseline="0%" dirty="0">
                          <a:solidFill>
                            <a:schemeClr val="bg1">
                              <a:lumMod val="65%"/>
                            </a:schemeClr>
                          </a:solidFill>
                        </a:rPr>
                        <a:t>ST[18]</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on-board control procedure</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pPr marL="0" lvl="0" indent="-279400">
                        <a:buFont typeface="Arial" pitchFamily="34" charset="0"/>
                        <a:buNone/>
                      </a:pPr>
                      <a:r>
                        <a:rPr lang="en-GB" sz="1200" baseline="0%" dirty="0">
                          <a:solidFill>
                            <a:schemeClr val="bg1">
                              <a:lumMod val="65%"/>
                            </a:schemeClr>
                          </a:solidFill>
                        </a:rPr>
                        <a:t>ST[21]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request sequencing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t>ST[22]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position-based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ctr"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Pie 5"/>
          <p:cNvSpPr/>
          <p:nvPr/>
        </p:nvSpPr>
        <p:spPr>
          <a:xfrm>
            <a:off x="5076825" y="2500313"/>
            <a:ext cx="2886074" cy="2619375"/>
          </a:xfrm>
          <a:prstGeom prst="pie">
            <a:avLst>
              <a:gd name="adj1" fmla="val 10839911"/>
              <a:gd name="adj2" fmla="val 13022"/>
            </a:avLst>
          </a:prstGeom>
          <a:solidFill>
            <a:srgbClr val="92D050"/>
          </a:solidFill>
          <a:ln>
            <a:solidFill>
              <a:srgbClr val="339933"/>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sz="1400" b="1" dirty="0">
                <a:solidFill>
                  <a:srgbClr val="FFFFFF"/>
                </a:solidFill>
              </a:rPr>
              <a:t>Standard Service Type Model</a:t>
            </a:r>
          </a:p>
          <a:p>
            <a:pPr algn="ctr" fontAlgn="base">
              <a:spcBef>
                <a:spcPct val="0%"/>
              </a:spcBef>
              <a:spcAft>
                <a:spcPct val="0%"/>
              </a:spcAft>
            </a:pPr>
            <a:endParaRPr lang="en-GB" dirty="0">
              <a:solidFill>
                <a:srgbClr val="000000"/>
              </a:solidFill>
            </a:endParaRPr>
          </a:p>
          <a:p>
            <a:pPr algn="ctr" fontAlgn="base">
              <a:spcBef>
                <a:spcPct val="0%"/>
              </a:spcBef>
              <a:spcAft>
                <a:spcPct val="0%"/>
              </a:spcAft>
            </a:pPr>
            <a:endParaRPr lang="en-GB" dirty="0">
              <a:solidFill>
                <a:srgbClr val="000000"/>
              </a:solidFill>
            </a:endParaRPr>
          </a:p>
          <a:p>
            <a:pPr algn="ctr" fontAlgn="base">
              <a:spcBef>
                <a:spcPct val="0%"/>
              </a:spcBef>
              <a:spcAft>
                <a:spcPct val="0%"/>
              </a:spcAft>
            </a:pPr>
            <a:endParaRPr lang="en-GB" dirty="0">
              <a:solidFill>
                <a:srgbClr val="000000"/>
              </a:solidFill>
            </a:endParaRPr>
          </a:p>
          <a:p>
            <a:pPr algn="ctr" fontAlgn="base">
              <a:spcBef>
                <a:spcPct val="0%"/>
              </a:spcBef>
              <a:spcAft>
                <a:spcPct val="0%"/>
              </a:spcAft>
            </a:pPr>
            <a:endParaRPr lang="en-GB" dirty="0">
              <a:solidFill>
                <a:srgbClr val="000000"/>
              </a:solidFill>
            </a:endParaRPr>
          </a:p>
          <a:p>
            <a:pPr algn="ctr" fontAlgn="base">
              <a:spcBef>
                <a:spcPct val="0%"/>
              </a:spcBef>
              <a:spcAft>
                <a:spcPct val="0%"/>
              </a:spcAft>
            </a:pPr>
            <a:endParaRPr lang="en-GB" dirty="0">
              <a:solidFill>
                <a:srgbClr val="000000"/>
              </a:solidFill>
            </a:endParaRPr>
          </a:p>
          <a:p>
            <a:pPr algn="ctr" fontAlgn="base">
              <a:spcBef>
                <a:spcPct val="0%"/>
              </a:spcBef>
              <a:spcAft>
                <a:spcPct val="0%"/>
              </a:spcAft>
            </a:pPr>
            <a:endParaRPr lang="en-GB" dirty="0">
              <a:solidFill>
                <a:srgbClr val="000000"/>
              </a:solidFill>
            </a:endParaRPr>
          </a:p>
        </p:txBody>
      </p:sp>
      <p:sp>
        <p:nvSpPr>
          <p:cNvPr id="14" name="Oval 13"/>
          <p:cNvSpPr>
            <a:spLocks noChangeAspect="1"/>
          </p:cNvSpPr>
          <p:nvPr/>
        </p:nvSpPr>
        <p:spPr>
          <a:xfrm>
            <a:off x="5699125" y="3355568"/>
            <a:ext cx="1641475" cy="908864"/>
          </a:xfrm>
          <a:prstGeom prst="ellipse">
            <a:avLst/>
          </a:prstGeom>
          <a:solidFill>
            <a:srgbClr val="FF0000"/>
          </a:solidFill>
          <a:ln w="28575">
            <a:solidFill>
              <a:srgbClr val="FF0000"/>
            </a:solidFill>
          </a:ln>
        </p:spPr>
        <p:style>
          <a:lnRef idx="2">
            <a:schemeClr val="accent2">
              <a:shade val="50%"/>
            </a:schemeClr>
          </a:lnRef>
          <a:fillRef idx="1">
            <a:schemeClr val="accent2"/>
          </a:fillRef>
          <a:effectRef idx="0">
            <a:schemeClr val="accent2"/>
          </a:effectRef>
          <a:fontRef idx="minor">
            <a:schemeClr val="lt1"/>
          </a:fontRef>
        </p:style>
        <p:txBody>
          <a:bodyPr wrap="square" lIns="0" tIns="0" rIns="0" bIns="0" rtlCol="0" anchor="ctr">
            <a:spAutoFit/>
          </a:bodyPr>
          <a:lstStyle/>
          <a:p>
            <a:pPr algn="ctr" fontAlgn="base">
              <a:spcBef>
                <a:spcPct val="0%"/>
              </a:spcBef>
              <a:spcAft>
                <a:spcPct val="0%"/>
              </a:spcAft>
            </a:pPr>
            <a:r>
              <a:rPr lang="en-GB" sz="1400" b="1" dirty="0">
                <a:solidFill>
                  <a:srgbClr val="FFFFFF"/>
                </a:solidFill>
              </a:rPr>
              <a:t>PUS</a:t>
            </a:r>
          </a:p>
          <a:p>
            <a:pPr algn="ctr" fontAlgn="base">
              <a:spcBef>
                <a:spcPct val="0%"/>
              </a:spcBef>
              <a:spcAft>
                <a:spcPct val="0%"/>
              </a:spcAft>
            </a:pPr>
            <a:r>
              <a:rPr lang="en-GB" sz="1400" b="1" dirty="0">
                <a:solidFill>
                  <a:srgbClr val="FFFFFF"/>
                </a:solidFill>
              </a:rPr>
              <a:t>Foundation</a:t>
            </a:r>
          </a:p>
          <a:p>
            <a:pPr algn="ctr" fontAlgn="base">
              <a:spcBef>
                <a:spcPct val="0%"/>
              </a:spcBef>
              <a:spcAft>
                <a:spcPct val="0%"/>
              </a:spcAft>
            </a:pPr>
            <a:r>
              <a:rPr lang="en-GB" sz="1400" b="1" dirty="0">
                <a:solidFill>
                  <a:srgbClr val="FFFFFF"/>
                </a:solidFill>
              </a:rPr>
              <a:t>Model</a:t>
            </a:r>
          </a:p>
        </p:txBody>
      </p:sp>
      <p:grpSp>
        <p:nvGrpSpPr>
          <p:cNvPr id="9" name="Group 8"/>
          <p:cNvGrpSpPr/>
          <p:nvPr/>
        </p:nvGrpSpPr>
        <p:grpSpPr>
          <a:xfrm>
            <a:off x="4724400" y="1221462"/>
            <a:ext cx="4084320" cy="4737378"/>
            <a:chOff x="4724400" y="1221462"/>
            <a:chExt cx="4084320" cy="4737378"/>
          </a:xfrm>
        </p:grpSpPr>
        <p:sp>
          <p:nvSpPr>
            <p:cNvPr id="5" name="Right Arrow 4"/>
            <p:cNvSpPr/>
            <p:nvPr/>
          </p:nvSpPr>
          <p:spPr>
            <a:xfrm flipH="1">
              <a:off x="4724400" y="262382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
          <p:nvSpPr>
            <p:cNvPr id="3" name="TextBox 2"/>
            <p:cNvSpPr txBox="1"/>
            <p:nvPr/>
          </p:nvSpPr>
          <p:spPr>
            <a:xfrm>
              <a:off x="5021580" y="1607820"/>
              <a:ext cx="3787140" cy="4351020"/>
            </a:xfrm>
            <a:prstGeom prst="rect">
              <a:avLst/>
            </a:prstGeom>
            <a:solidFill>
              <a:schemeClr val="bg1">
                <a:lumMod val="85%"/>
              </a:schemeClr>
            </a:solidFill>
            <a:ln w="28575" cmpd="sng">
              <a:solidFill>
                <a:srgbClr val="FF0000"/>
              </a:solidFill>
              <a:prstDash val="lgDash"/>
            </a:ln>
          </p:spPr>
          <p:txBody>
            <a:bodyPr wrap="square" rtlCol="0">
              <a:noAutofit/>
            </a:bodyPr>
            <a:lstStyle/>
            <a:p>
              <a:pPr indent="-98425" algn="just">
                <a:spcBef>
                  <a:spcPts val="1200"/>
                </a:spcBef>
              </a:pPr>
              <a:r>
                <a:rPr lang="en-GB" sz="1100" dirty="0"/>
                <a:t>The (orbit) position-based scheduling service provides the capability to command on-board application processes using requests pre­loaded on-board the satellite and released when the Spacecraft reaches the associated position on the orbit. This Standard service does not specify how the orbit positions are determined; this is done when tailoring the service to the mission.</a:t>
              </a:r>
            </a:p>
            <a:p>
              <a:pPr indent="-98425" algn="just">
                <a:spcBef>
                  <a:spcPts val="1200"/>
                </a:spcBef>
              </a:pPr>
              <a:r>
                <a:rPr lang="en-GB" sz="1100" dirty="0"/>
                <a:t>This service is an extension of the ground monitoring and control. As such, the application processes that execute the requests released by the position-based scheduling service directly send the request verification reports, if any, to the ground.</a:t>
              </a:r>
            </a:p>
          </p:txBody>
        </p:sp>
        <p:sp>
          <p:nvSpPr>
            <p:cNvPr id="7" name="Rectangle 6"/>
            <p:cNvSpPr/>
            <p:nvPr/>
          </p:nvSpPr>
          <p:spPr>
            <a:xfrm>
              <a:off x="5021580" y="1221462"/>
              <a:ext cx="3787140" cy="307777"/>
            </a:xfrm>
            <a:prstGeom prst="rect">
              <a:avLst/>
            </a:prstGeom>
          </p:spPr>
          <p:txBody>
            <a:bodyPr wrap="square">
              <a:spAutoFit/>
            </a:bodyPr>
            <a:lstStyle/>
            <a:p>
              <a:pPr algn="ctr" fontAlgn="base">
                <a:spcBef>
                  <a:spcPct val="0%"/>
                </a:spcBef>
                <a:spcAft>
                  <a:spcPct val="0%"/>
                </a:spcAft>
              </a:pPr>
              <a:r>
                <a:rPr lang="en-GB" sz="1400" b="1" dirty="0">
                  <a:solidFill>
                    <a:srgbClr val="FF0000"/>
                  </a:solidFill>
                </a:rPr>
                <a:t>ST[22] scope</a:t>
              </a:r>
            </a:p>
          </p:txBody>
        </p:sp>
      </p:grpSp>
    </p:spTree>
    <p:extLst>
      <p:ext uri="{BB962C8B-B14F-4D97-AF65-F5344CB8AC3E}">
        <p14:creationId xmlns:p14="http://schemas.microsoft.com/office/powerpoint/2010/main" val="132844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2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ST[22] – Standardized subservice type</a:t>
            </a:r>
          </a:p>
        </p:txBody>
      </p:sp>
      <p:sp>
        <p:nvSpPr>
          <p:cNvPr id="5" name="Text Placeholder 4"/>
          <p:cNvSpPr>
            <a:spLocks noGrp="1"/>
          </p:cNvSpPr>
          <p:nvPr>
            <p:ph type="body" idx="1"/>
          </p:nvPr>
        </p:nvSpPr>
        <p:spPr/>
        <p:txBody>
          <a:bodyPr/>
          <a:lstStyle/>
          <a:p>
            <a:r>
              <a:rPr lang="en-GB" dirty="0"/>
              <a:t>Position-based scheduling</a:t>
            </a:r>
          </a:p>
        </p:txBody>
      </p:sp>
      <p:sp>
        <p:nvSpPr>
          <p:cNvPr id="6" name="Content Placeholder 5"/>
          <p:cNvSpPr>
            <a:spLocks noGrp="1"/>
          </p:cNvSpPr>
          <p:nvPr>
            <p:ph sz="quarter" idx="10"/>
          </p:nvPr>
        </p:nvSpPr>
        <p:spPr>
          <a:xfrm>
            <a:off x="447041" y="1901680"/>
            <a:ext cx="7994226" cy="4157476"/>
          </a:xfrm>
        </p:spPr>
        <p:txBody>
          <a:bodyPr/>
          <a:lstStyle/>
          <a:p>
            <a:r>
              <a:rPr lang="en-US" dirty="0"/>
              <a:t>The position-based scheduling subservice type includes the capability to maintain an on-board position-based schedule of requests and to ensure the release of those requests at the associated orbit positions.</a:t>
            </a:r>
          </a:p>
          <a:p>
            <a:r>
              <a:rPr lang="en-US" dirty="0"/>
              <a:t>An entry in the position-based schedule is usually deleted once the related request is released. However, the position-based scheduling subservice type provides the optional concept of persistent scheduling, which can be used to retain an entry in the schedule so that it can be reused on a later orbit.</a:t>
            </a:r>
          </a:p>
          <a:p>
            <a:r>
              <a:rPr lang="en-US" i="1" dirty="0">
                <a:solidFill>
                  <a:srgbClr val="FABF8F"/>
                </a:solidFill>
              </a:rPr>
              <a:t>… see next slide</a:t>
            </a:r>
          </a:p>
          <a:p>
            <a:endParaRPr lang="en-GB" dirty="0"/>
          </a:p>
        </p:txBody>
      </p:sp>
      <p:sp>
        <p:nvSpPr>
          <p:cNvPr id="7" name="Rectangle 6"/>
          <p:cNvSpPr/>
          <p:nvPr/>
        </p:nvSpPr>
        <p:spPr>
          <a:xfrm>
            <a:off x="0" y="1155785"/>
            <a:ext cx="4504888"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Position-based scheduling service</a:t>
            </a:r>
          </a:p>
        </p:txBody>
      </p:sp>
    </p:spTree>
    <p:extLst>
      <p:ext uri="{BB962C8B-B14F-4D97-AF65-F5344CB8AC3E}">
        <p14:creationId xmlns:p14="http://schemas.microsoft.com/office/powerpoint/2010/main" val="427563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
                                          <p:val>
                                            <p:fltVal val="0"/>
                                          </p:val>
                                        </p:tav>
                                      </p:tavLst>
                                    </p:anim>
                                    <p:animEffect transition="in" filter="fade">
                                      <p:cBhvr>
                                        <p:cTn id="26"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ST[22] – Standardized subservice type</a:t>
            </a:r>
          </a:p>
        </p:txBody>
      </p:sp>
      <p:sp>
        <p:nvSpPr>
          <p:cNvPr id="5" name="Text Placeholder 4"/>
          <p:cNvSpPr>
            <a:spLocks noGrp="1"/>
          </p:cNvSpPr>
          <p:nvPr>
            <p:ph type="body" idx="1"/>
          </p:nvPr>
        </p:nvSpPr>
        <p:spPr/>
        <p:txBody>
          <a:bodyPr/>
          <a:lstStyle/>
          <a:p>
            <a:r>
              <a:rPr lang="en-GB" dirty="0"/>
              <a:t>Position-based scheduling, cont.</a:t>
            </a:r>
          </a:p>
        </p:txBody>
      </p:sp>
      <p:sp>
        <p:nvSpPr>
          <p:cNvPr id="6" name="Content Placeholder 5"/>
          <p:cNvSpPr>
            <a:spLocks noGrp="1"/>
          </p:cNvSpPr>
          <p:nvPr>
            <p:ph sz="quarter" idx="10"/>
          </p:nvPr>
        </p:nvSpPr>
        <p:spPr>
          <a:xfrm>
            <a:off x="447041" y="1901680"/>
            <a:ext cx="7994226" cy="4157476"/>
          </a:xfrm>
        </p:spPr>
        <p:txBody>
          <a:bodyPr/>
          <a:lstStyle/>
          <a:p>
            <a:r>
              <a:rPr lang="en-US" dirty="0"/>
              <a:t>The position-based scheduling subservice type provides the optional concept of sub-schedules. </a:t>
            </a:r>
          </a:p>
          <a:p>
            <a:pPr marL="355600"/>
            <a:r>
              <a:rPr lang="en-US" dirty="0"/>
              <a:t>Each request in the position-based schedule is associated to a sub-schedule. Each sub-schedule consists of a sequence of position-tagged requests that perform a coherent on-board operation. If a sub-schedule has no requests with persistent scheduling status, then once the operation is completed, the sub-schedule has no further reason to exist. Therefore, sub-schedules are automatically created when used and deleted when empty. The position-based scheduling subservice type includes the capability for enabling and disabling the execution of each sub-schedule.</a:t>
            </a:r>
          </a:p>
          <a:p>
            <a:r>
              <a:rPr lang="en-US" dirty="0"/>
              <a:t>The position-based scheduling subservice type also provides the optional concept of groups. </a:t>
            </a:r>
          </a:p>
          <a:p>
            <a:pPr marL="355600"/>
            <a:r>
              <a:rPr lang="en-US" dirty="0"/>
              <a:t>Each request in the position-based schedule is associated to a group. The position-based scheduling subservice type includes the capability for enabling and disabling the execution of grouped requests, independently of the application processes they are released to and of the sub-schedules they belong to. Groups are typically related to spacecraft entities (e.g. hardware or software). Groups can be created and deleted by request and can exist even if empty. They can be used, for example, to group all requests associated to a specific instrument and disable their release when the conditions for their execution are not fulfilled, while other requests for the same application process are associated to a different group and enabled for release.</a:t>
            </a:r>
          </a:p>
          <a:p>
            <a:endParaRPr lang="en-GB" dirty="0"/>
          </a:p>
        </p:txBody>
      </p:sp>
      <p:sp>
        <p:nvSpPr>
          <p:cNvPr id="7" name="Rectangle 6"/>
          <p:cNvSpPr/>
          <p:nvPr/>
        </p:nvSpPr>
        <p:spPr>
          <a:xfrm>
            <a:off x="0" y="1155785"/>
            <a:ext cx="4504888"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Position-based scheduling service</a:t>
            </a:r>
          </a:p>
        </p:txBody>
      </p:sp>
      <p:sp>
        <p:nvSpPr>
          <p:cNvPr id="8" name="Rectangle 7"/>
          <p:cNvSpPr/>
          <p:nvPr/>
        </p:nvSpPr>
        <p:spPr>
          <a:xfrm>
            <a:off x="1713281" y="5781115"/>
            <a:ext cx="5511335" cy="276999"/>
          </a:xfrm>
          <a:prstGeom prst="rect">
            <a:avLst/>
          </a:prstGeom>
          <a:noFill/>
        </p:spPr>
        <p:txBody>
          <a:bodyPr wrap="square" lIns="91440" tIns="45720" rIns="91440" bIns="45720">
            <a:spAutoFit/>
          </a:bodyPr>
          <a:lstStyle/>
          <a:p>
            <a:pPr algn="ctr"/>
            <a:r>
              <a:rPr lang="en-US" sz="1200" b="1" i="1" dirty="0">
                <a:ln w="0">
                  <a:solidFill>
                    <a:srgbClr val="FF0000"/>
                  </a:solidFill>
                </a:ln>
                <a:solidFill>
                  <a:srgbClr val="FABF8F"/>
                </a:solidFill>
                <a:effectLst>
                  <a:reflection blurRad="6350" stA="53%" endA="0.3%" endPos="35.5%" dir="5400000" sy="-90%" algn="bl" rotWithShape="0"/>
                </a:effectLst>
              </a:rPr>
              <a:t>extension of the ground monitoring and control</a:t>
            </a:r>
            <a:endParaRPr lang="en-US" sz="4400" b="1" i="1" cap="none" spc="0" dirty="0">
              <a:ln w="0">
                <a:solidFill>
                  <a:srgbClr val="FF0000"/>
                </a:solidFill>
              </a:ln>
              <a:solidFill>
                <a:srgbClr val="FABF8F"/>
              </a:solidFill>
              <a:effectLst>
                <a:reflection blurRad="6350" stA="53%" endA="0.3%" endPos="35.5%" dir="5400000" sy="-90%" algn="bl" rotWithShape="0"/>
              </a:effectLst>
            </a:endParaRPr>
          </a:p>
        </p:txBody>
      </p:sp>
    </p:spTree>
    <p:extLst>
      <p:ext uri="{BB962C8B-B14F-4D97-AF65-F5344CB8AC3E}">
        <p14:creationId xmlns:p14="http://schemas.microsoft.com/office/powerpoint/2010/main" val="130961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6">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fltVal val="0"/>
                                          </p:val>
                                        </p:tav>
                                        <p:tav tm="100%">
                                          <p:val>
                                            <p:strVal val="#ppt_w"/>
                                          </p:val>
                                        </p:tav>
                                      </p:tavLst>
                                    </p:anim>
                                    <p:anim calcmode="lin" valueType="num">
                                      <p:cBhvr>
                                        <p:cTn id="22" dur="1000" fill="hold"/>
                                        <p:tgtEl>
                                          <p:spTgt spid="6">
                                            <p:txEl>
                                              <p:pRg st="2" end="2"/>
                                            </p:txEl>
                                          </p:spTgt>
                                        </p:tgtEl>
                                        <p:attrNameLst>
                                          <p:attrName>ppt_h</p:attrName>
                                        </p:attrNameLst>
                                      </p:cBhvr>
                                      <p:tavLst>
                                        <p:tav tm="0%">
                                          <p:val>
                                            <p:fltVal val="0"/>
                                          </p:val>
                                        </p:tav>
                                        <p:tav tm="100%">
                                          <p:val>
                                            <p:strVal val="#ppt_h"/>
                                          </p:val>
                                        </p:tav>
                                      </p:tavLst>
                                    </p:anim>
                                    <p:anim calcmode="lin" valueType="num">
                                      <p:cBhvr>
                                        <p:cTn id="23" dur="1000" fill="hold"/>
                                        <p:tgtEl>
                                          <p:spTgt spid="6">
                                            <p:txEl>
                                              <p:pRg st="2" end="2"/>
                                            </p:txEl>
                                          </p:spTgt>
                                        </p:tgtEl>
                                        <p:attrNameLst>
                                          <p:attrName>style.rotation</p:attrName>
                                        </p:attrNameLst>
                                      </p:cBhvr>
                                      <p:tavLst>
                                        <p:tav tm="0%">
                                          <p:val>
                                            <p:fltVal val="90"/>
                                          </p:val>
                                        </p:tav>
                                        <p:tav tm="100%">
                                          <p:val>
                                            <p:fltVal val="0"/>
                                          </p:val>
                                        </p:tav>
                                      </p:tavLst>
                                    </p:anim>
                                    <p:animEffect transition="in" filter="fade">
                                      <p:cBhvr>
                                        <p:cTn id="24" dur="1000"/>
                                        <p:tgtEl>
                                          <p:spTgt spid="6">
                                            <p:txEl>
                                              <p:pRg st="2" end="2"/>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p:cTn id="27" dur="1000" fill="hold"/>
                                        <p:tgtEl>
                                          <p:spTgt spid="6">
                                            <p:txEl>
                                              <p:pRg st="3" end="3"/>
                                            </p:txEl>
                                          </p:spTgt>
                                        </p:tgtEl>
                                        <p:attrNameLst>
                                          <p:attrName>ppt_w</p:attrName>
                                        </p:attrNameLst>
                                      </p:cBhvr>
                                      <p:tavLst>
                                        <p:tav tm="0%">
                                          <p:val>
                                            <p:fltVal val="0"/>
                                          </p:val>
                                        </p:tav>
                                        <p:tav tm="100%">
                                          <p:val>
                                            <p:strVal val="#ppt_w"/>
                                          </p:val>
                                        </p:tav>
                                      </p:tavLst>
                                    </p:anim>
                                    <p:anim calcmode="lin" valueType="num">
                                      <p:cBhvr>
                                        <p:cTn id="28" dur="1000" fill="hold"/>
                                        <p:tgtEl>
                                          <p:spTgt spid="6">
                                            <p:txEl>
                                              <p:pRg st="3" end="3"/>
                                            </p:txEl>
                                          </p:spTgt>
                                        </p:tgtEl>
                                        <p:attrNameLst>
                                          <p:attrName>ppt_h</p:attrName>
                                        </p:attrNameLst>
                                      </p:cBhvr>
                                      <p:tavLst>
                                        <p:tav tm="0%">
                                          <p:val>
                                            <p:fltVal val="0"/>
                                          </p:val>
                                        </p:tav>
                                        <p:tav tm="100%">
                                          <p:val>
                                            <p:strVal val="#ppt_h"/>
                                          </p:val>
                                        </p:tav>
                                      </p:tavLst>
                                    </p:anim>
                                    <p:anim calcmode="lin" valueType="num">
                                      <p:cBhvr>
                                        <p:cTn id="29" dur="1000" fill="hold"/>
                                        <p:tgtEl>
                                          <p:spTgt spid="6">
                                            <p:txEl>
                                              <p:pRg st="3" end="3"/>
                                            </p:txEl>
                                          </p:spTgt>
                                        </p:tgtEl>
                                        <p:attrNameLst>
                                          <p:attrName>style.rotation</p:attrName>
                                        </p:attrNameLst>
                                      </p:cBhvr>
                                      <p:tavLst>
                                        <p:tav tm="0%">
                                          <p:val>
                                            <p:fltVal val="90"/>
                                          </p:val>
                                        </p:tav>
                                        <p:tav tm="100%">
                                          <p:val>
                                            <p:fltVal val="0"/>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ppt_w</p:attrName>
                                        </p:attrNameLst>
                                      </p:cBhvr>
                                      <p:tavLst>
                                        <p:tav tm="0%">
                                          <p:val>
                                            <p:fltVal val="0"/>
                                          </p:val>
                                        </p:tav>
                                        <p:tav tm="100%">
                                          <p:val>
                                            <p:strVal val="#ppt_w"/>
                                          </p:val>
                                        </p:tav>
                                      </p:tavLst>
                                    </p:anim>
                                    <p:anim calcmode="lin" valueType="num">
                                      <p:cBhvr>
                                        <p:cTn id="36" dur="1000" fill="hold"/>
                                        <p:tgtEl>
                                          <p:spTgt spid="8"/>
                                        </p:tgtEl>
                                        <p:attrNameLst>
                                          <p:attrName>ppt_h</p:attrName>
                                        </p:attrNameLst>
                                      </p:cBhvr>
                                      <p:tavLst>
                                        <p:tav tm="0%">
                                          <p:val>
                                            <p:fltVal val="0"/>
                                          </p:val>
                                        </p:tav>
                                        <p:tav tm="100%">
                                          <p:val>
                                            <p:strVal val="#ppt_h"/>
                                          </p:val>
                                        </p:tav>
                                      </p:tavLst>
                                    </p:anim>
                                    <p:anim calcmode="lin" valueType="num">
                                      <p:cBhvr>
                                        <p:cTn id="37" dur="1000" fill="hold"/>
                                        <p:tgtEl>
                                          <p:spTgt spid="8"/>
                                        </p:tgtEl>
                                        <p:attrNameLst>
                                          <p:attrName>style.rotation</p:attrName>
                                        </p:attrNameLst>
                                      </p:cBhvr>
                                      <p:tavLst>
                                        <p:tav tm="0%">
                                          <p:val>
                                            <p:fltVal val="90"/>
                                          </p:val>
                                        </p:tav>
                                        <p:tav tm="100%">
                                          <p:val>
                                            <p:fltVal val="0"/>
                                          </p:val>
                                        </p:tav>
                                      </p:tavLst>
                                    </p:anim>
                                    <p:animEffect transition="in" filter="fade">
                                      <p:cBhvr>
                                        <p:cTn id="3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dirty="0">
                <a:solidFill>
                  <a:schemeClr val="bg1"/>
                </a:solidFill>
                <a:ea typeface="ＭＳ Ｐゴシック" charset="-128"/>
              </a:rPr>
              <a:t>The PUS: </a:t>
            </a:r>
          </a:p>
          <a:p>
            <a:pPr marL="355600">
              <a:spcBef>
                <a:spcPct val="25%"/>
              </a:spcBef>
              <a:buFont typeface="NotesEsa" pitchFamily="2" charset="0"/>
              <a:buNone/>
            </a:pPr>
            <a:r>
              <a:rPr lang="en-GB" sz="2000" b="1" dirty="0">
                <a:solidFill>
                  <a:schemeClr val="bg1"/>
                </a:solidFill>
                <a:ea typeface="ＭＳ Ｐゴシック" charset="-128"/>
              </a:rPr>
              <a:t>its use on-board</a:t>
            </a:r>
          </a:p>
        </p:txBody>
      </p:sp>
    </p:spTree>
    <p:extLst>
      <p:ext uri="{BB962C8B-B14F-4D97-AF65-F5344CB8AC3E}">
        <p14:creationId xmlns:p14="http://schemas.microsoft.com/office/powerpoint/2010/main" val="79306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3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ST[22] – Overview</a:t>
            </a:r>
          </a:p>
        </p:txBody>
      </p:sp>
      <p:pic>
        <p:nvPicPr>
          <p:cNvPr id="5" name="Picture 6" descr="PROBA_tr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34440"/>
            <a:ext cx="5638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672840"/>
            <a:ext cx="5638800" cy="2849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spTree>
    <p:extLst>
      <p:ext uri="{BB962C8B-B14F-4D97-AF65-F5344CB8AC3E}">
        <p14:creationId xmlns:p14="http://schemas.microsoft.com/office/powerpoint/2010/main" val="394466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3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ST[22] – Overview</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Initially designed as a verbatim copy of service type 11 (time-based scheduling) with an orbital positioning reference for the release of requests</a:t>
            </a:r>
          </a:p>
          <a:p>
            <a:pPr>
              <a:buFont typeface="Arial" panose="020B0604020202020204" pitchFamily="34" charset="0"/>
              <a:buChar char="•"/>
            </a:pPr>
            <a:r>
              <a:rPr lang="en-GB" dirty="0"/>
              <a:t>Timeline replaced by an ever-increasing orbit-number, and a cyclic position tag</a:t>
            </a:r>
          </a:p>
          <a:p>
            <a:pPr>
              <a:buFont typeface="Arial" panose="020B0604020202020204" pitchFamily="34" charset="0"/>
              <a:buChar char="•"/>
            </a:pPr>
            <a:r>
              <a:rPr lang="en-GB" dirty="0"/>
              <a:t>All operations available for time-based scheduling are also available for position-based scheduling</a:t>
            </a:r>
          </a:p>
          <a:p>
            <a:pPr>
              <a:buFont typeface="Arial" panose="020B0604020202020204" pitchFamily="34" charset="0"/>
              <a:buChar char="•"/>
            </a:pPr>
            <a:r>
              <a:rPr lang="en-GB" dirty="0"/>
              <a:t>In addition, activities can be persistent and repeated every N orbits. Period is a property of each activity</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47091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3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ST[22] – Important concepts</a:t>
            </a:r>
          </a:p>
        </p:txBody>
      </p:sp>
      <p:sp>
        <p:nvSpPr>
          <p:cNvPr id="9" name="Content Placeholder 8"/>
          <p:cNvSpPr>
            <a:spLocks noGrp="1"/>
          </p:cNvSpPr>
          <p:nvPr>
            <p:ph idx="1"/>
          </p:nvPr>
        </p:nvSpPr>
        <p:spPr>
          <a:xfrm>
            <a:off x="615950" y="1469570"/>
            <a:ext cx="3770156" cy="4855029"/>
          </a:xfrm>
        </p:spPr>
        <p:txBody>
          <a:bodyPr/>
          <a:lstStyle/>
          <a:p>
            <a:pPr marL="0" indent="0">
              <a:buNone/>
            </a:pPr>
            <a:r>
              <a:rPr lang="en-GB" b="1" dirty="0"/>
              <a:t>Orbit position</a:t>
            </a:r>
          </a:p>
          <a:p>
            <a:pPr>
              <a:buFont typeface="Arial" panose="020B0604020202020204" pitchFamily="34" charset="0"/>
              <a:buChar char="•"/>
            </a:pPr>
            <a:endParaRPr lang="en-GB" dirty="0"/>
          </a:p>
          <a:p>
            <a:pPr>
              <a:buFont typeface="Arial" panose="020B0604020202020204" pitchFamily="34" charset="0"/>
              <a:buChar char="•"/>
            </a:pPr>
            <a:r>
              <a:rPr lang="en-GB" dirty="0"/>
              <a:t>The position tag used to specify a position consist in:</a:t>
            </a:r>
          </a:p>
          <a:p>
            <a:pPr lvl="1">
              <a:buFont typeface="Arial" panose="020B0604020202020204" pitchFamily="34" charset="0"/>
              <a:buChar char="•"/>
            </a:pPr>
            <a:r>
              <a:rPr lang="en-GB" dirty="0"/>
              <a:t>An orbit number, which never wraps around during a mission</a:t>
            </a:r>
          </a:p>
          <a:p>
            <a:pPr lvl="1">
              <a:buFont typeface="Arial" panose="020B0604020202020204" pitchFamily="34" charset="0"/>
              <a:buChar char="•"/>
            </a:pPr>
            <a:r>
              <a:rPr lang="en-GB" dirty="0"/>
              <a:t>The position on that orbit</a:t>
            </a:r>
          </a:p>
          <a:p>
            <a:pPr marL="358775" lvl="1" indent="0">
              <a:buNone/>
            </a:pPr>
            <a:endParaRPr lang="en-GB" dirty="0"/>
          </a:p>
          <a:p>
            <a:pPr>
              <a:buFont typeface="Arial" panose="020B0604020202020204" pitchFamily="34" charset="0"/>
              <a:buChar char="•"/>
            </a:pPr>
            <a:r>
              <a:rPr lang="en-GB" dirty="0"/>
              <a:t>Position on the orbit is specified as the angle measured in the plane of the osculating inertial orbit starting from the intersection with the Earth Fixed Equatorial Plane (</a:t>
            </a:r>
            <a:r>
              <a:rPr lang="el-GR" dirty="0"/>
              <a:t>ω</a:t>
            </a:r>
            <a:r>
              <a:rPr lang="fr-BE" dirty="0"/>
              <a:t>+</a:t>
            </a:r>
            <a:r>
              <a:rPr lang="el-GR" dirty="0"/>
              <a:t>ν</a:t>
            </a:r>
            <a:r>
              <a:rPr lang="fr-BE" dirty="0"/>
              <a:t>)</a:t>
            </a:r>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069" y="1799870"/>
            <a:ext cx="4396153" cy="4122420"/>
          </a:xfrm>
          <a:prstGeom prst="rect">
            <a:avLst/>
          </a:prstGeom>
        </p:spPr>
      </p:pic>
      <p:sp>
        <p:nvSpPr>
          <p:cNvPr id="4" name="Oval 3"/>
          <p:cNvSpPr>
            <a:spLocks noChangeAspect="1"/>
          </p:cNvSpPr>
          <p:nvPr/>
        </p:nvSpPr>
        <p:spPr>
          <a:xfrm>
            <a:off x="5833069" y="3221170"/>
            <a:ext cx="1055076" cy="1055076"/>
          </a:xfrm>
          <a:prstGeom prst="ellipse">
            <a:avLst/>
          </a:prstGeom>
          <a:no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269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500"/>
                                        <p:tgtEl>
                                          <p:spTgt spid="9">
                                            <p:txEl>
                                              <p:pRg st="6" end="6"/>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ST[22] – Important concepts</a:t>
            </a:r>
          </a:p>
        </p:txBody>
      </p:sp>
      <p:sp>
        <p:nvSpPr>
          <p:cNvPr id="9" name="Content Placeholder 8"/>
          <p:cNvSpPr>
            <a:spLocks noGrp="1"/>
          </p:cNvSpPr>
          <p:nvPr>
            <p:ph idx="1"/>
          </p:nvPr>
        </p:nvSpPr>
        <p:spPr/>
        <p:txBody>
          <a:bodyPr/>
          <a:lstStyle/>
          <a:p>
            <a:pPr marL="0" indent="0">
              <a:buNone/>
            </a:pPr>
            <a:r>
              <a:rPr lang="en-GB" b="1" dirty="0"/>
              <a:t>Persistent scheduling</a:t>
            </a:r>
          </a:p>
          <a:p>
            <a:pPr marL="0" indent="0">
              <a:buNone/>
            </a:pPr>
            <a:endParaRPr lang="en-GB" b="1" dirty="0"/>
          </a:p>
          <a:p>
            <a:pPr>
              <a:buFont typeface="Arial" panose="020B0604020202020204" pitchFamily="34" charset="0"/>
              <a:buChar char="•"/>
            </a:pPr>
            <a:r>
              <a:rPr lang="en-GB" dirty="0"/>
              <a:t>Optional capability of position-based scheduling</a:t>
            </a:r>
          </a:p>
          <a:p>
            <a:pPr>
              <a:buFont typeface="Arial" panose="020B0604020202020204" pitchFamily="34" charset="0"/>
              <a:buChar char="•"/>
            </a:pPr>
            <a:r>
              <a:rPr lang="en-GB" dirty="0"/>
              <a:t>If supported, each activity can be persistent or non-persistent</a:t>
            </a:r>
          </a:p>
          <a:p>
            <a:pPr>
              <a:buFont typeface="Arial" panose="020B0604020202020204" pitchFamily="34" charset="0"/>
              <a:buChar char="•"/>
            </a:pPr>
            <a:r>
              <a:rPr lang="en-GB" dirty="0"/>
              <a:t>If persistent, the periodicity of the activity is expressed in number of orbits and configurable per activity</a:t>
            </a:r>
          </a:p>
          <a:p>
            <a:pPr>
              <a:buFont typeface="Arial" panose="020B0604020202020204" pitchFamily="34" charset="0"/>
              <a:buChar char="•"/>
            </a:pPr>
            <a:r>
              <a:rPr lang="en-GB" dirty="0"/>
              <a:t>When a periodic activity is processed for release, the orbit number of the activity is increased by its periodicity, and therefore rescheduled automatically</a:t>
            </a:r>
          </a:p>
        </p:txBody>
      </p:sp>
    </p:spTree>
    <p:extLst>
      <p:ext uri="{BB962C8B-B14F-4D97-AF65-F5344CB8AC3E}">
        <p14:creationId xmlns:p14="http://schemas.microsoft.com/office/powerpoint/2010/main" val="38930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3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ST[22] – Message types, 1</a:t>
            </a:r>
          </a:p>
        </p:txBody>
      </p:sp>
      <p:graphicFrame>
        <p:nvGraphicFramePr>
          <p:cNvPr id="3" name="Table 2"/>
          <p:cNvGraphicFramePr>
            <a:graphicFrameLocks noGrp="1"/>
          </p:cNvGraphicFramePr>
          <p:nvPr>
            <p:extLst>
              <p:ext uri="{D42A27DB-BD31-4B8C-83A1-F6EECF244321}">
                <p14:modId xmlns:p14="http://schemas.microsoft.com/office/powerpoint/2010/main" val="1165758186"/>
              </p:ext>
            </p:extLst>
          </p:nvPr>
        </p:nvGraphicFramePr>
        <p:xfrm>
          <a:off x="431801" y="1696717"/>
          <a:ext cx="8280399" cy="4426721"/>
        </p:xfrm>
        <a:graphic>
          <a:graphicData uri="http://purl.oclc.org/ooxml/drawingml/table">
            <a:tbl>
              <a:tblPr firstRow="1"/>
              <a:tblGrid>
                <a:gridCol w="721361">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48276">
                  <a:extLst>
                    <a:ext uri="{9D8B030D-6E8A-4147-A177-3AD203B41FA5}">
                      <a16:colId xmlns:a16="http://schemas.microsoft.com/office/drawing/2014/main" val="20002"/>
                    </a:ext>
                  </a:extLst>
                </a:gridCol>
                <a:gridCol w="36838">
                  <a:extLst>
                    <a:ext uri="{9D8B030D-6E8A-4147-A177-3AD203B41FA5}">
                      <a16:colId xmlns:a16="http://schemas.microsoft.com/office/drawing/2014/main" val="20003"/>
                    </a:ext>
                  </a:extLst>
                </a:gridCol>
                <a:gridCol w="48276">
                  <a:extLst>
                    <a:ext uri="{9D8B030D-6E8A-4147-A177-3AD203B41FA5}">
                      <a16:colId xmlns:a16="http://schemas.microsoft.com/office/drawing/2014/main" val="20004"/>
                    </a:ext>
                  </a:extLst>
                </a:gridCol>
                <a:gridCol w="36838">
                  <a:extLst>
                    <a:ext uri="{9D8B030D-6E8A-4147-A177-3AD203B41FA5}">
                      <a16:colId xmlns:a16="http://schemas.microsoft.com/office/drawing/2014/main" val="20005"/>
                    </a:ext>
                  </a:extLst>
                </a:gridCol>
                <a:gridCol w="734012">
                  <a:extLst>
                    <a:ext uri="{9D8B030D-6E8A-4147-A177-3AD203B41FA5}">
                      <a16:colId xmlns:a16="http://schemas.microsoft.com/office/drawing/2014/main" val="20006"/>
                    </a:ext>
                  </a:extLst>
                </a:gridCol>
                <a:gridCol w="4500880">
                  <a:extLst>
                    <a:ext uri="{9D8B030D-6E8A-4147-A177-3AD203B41FA5}">
                      <a16:colId xmlns:a16="http://schemas.microsoft.com/office/drawing/2014/main" val="20007"/>
                    </a:ext>
                  </a:extLst>
                </a:gridCol>
                <a:gridCol w="1442718">
                  <a:extLst>
                    <a:ext uri="{9D8B030D-6E8A-4147-A177-3AD203B41FA5}">
                      <a16:colId xmlns:a16="http://schemas.microsoft.com/office/drawing/2014/main" val="20008"/>
                    </a:ext>
                  </a:extLst>
                </a:gridCol>
              </a:tblGrid>
              <a:tr h="167491">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7">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6.22.6.3.2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TC[22,1]</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position-based schedule execution function</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6.22.6.3.3</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6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the position-based schedule execution function</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6.22.6.4</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8.22.2.28</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TC[22,28]</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set the orbit number</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67491">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6.22.6.5</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8.22.2.3</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TC[22,3]</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reset the position-based schedule</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6.22.6.6</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8.22.2.4</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TC[22,4]</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insert activities into the position-based schedule</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6.22.7.2.1</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8.22.2.20</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TC[22,20]</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position-based sub-schedules</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6.22.7.2.2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8.22.2.21</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TC[22,21]</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6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position-based sub-schedules</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TC[22,20]</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6.22.7.2.3</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8.22.2.18</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TC[22,18]</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status of each position-based sub-schedule</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6.22.7.2.3</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8.22.2.19</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TM[22,19]</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6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position-based sub-schedule status report</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TC[22,18] response</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6.22.8.2.1</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TC[22,22]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create position-based scheduling groups</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6.22.8.2.2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8.22.2.23</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TC[22,23]</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position-based scheduling groups</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TC[22,22]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6.22.8.3.1</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8.22.2.24</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TC[22,24]</a:t>
                      </a:r>
                    </a:p>
                  </a:txBody>
                  <a:tcPr marL="11438" marR="11438"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position-based scheduling groups</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TC[22,22]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6.22.8.3.2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8.22.2.25</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TC[22,25]</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600" dirty="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disable position-based scheduling groups</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TC[22,24]</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6.22.8.3.3</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8.22.2.26</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TC[22,26]</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status of each position-based scheduling group</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TC[22,22]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4"/>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6.22.8.3.3</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8.22.2.27</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TM[22,27]</a:t>
                      </a:r>
                    </a:p>
                  </a:txBody>
                  <a:tcPr marL="11438" marR="11438"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position-based scheduling group status report</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TC[22,26] response</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5"/>
                  </a:ext>
                </a:extLst>
              </a:tr>
              <a:tr h="26553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6.22.10.2</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8.22.2.15</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TC[22,15]</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position-shift all scheduled activities</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438" marR="11438" marT="34724" marB="34724"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4" name="Content Placeholder 2"/>
          <p:cNvSpPr>
            <a:spLocks noGrp="1"/>
          </p:cNvSpPr>
          <p:nvPr>
            <p:ph idx="1"/>
          </p:nvPr>
        </p:nvSpPr>
        <p:spPr>
          <a:xfrm>
            <a:off x="615949" y="1253616"/>
            <a:ext cx="7905750" cy="435430"/>
          </a:xfrm>
        </p:spPr>
        <p:txBody>
          <a:bodyPr/>
          <a:lstStyle/>
          <a:p>
            <a:pPr marL="0" indent="0" algn="ctr">
              <a:buNone/>
            </a:pPr>
            <a:r>
              <a:rPr lang="en-GB" dirty="0"/>
              <a:t>Position-based scheduling subservice ...</a:t>
            </a:r>
          </a:p>
        </p:txBody>
      </p:sp>
    </p:spTree>
    <p:extLst>
      <p:ext uri="{BB962C8B-B14F-4D97-AF65-F5344CB8AC3E}">
        <p14:creationId xmlns:p14="http://schemas.microsoft.com/office/powerpoint/2010/main" val="31706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3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ST[22] – </a:t>
            </a:r>
            <a:r>
              <a:rPr lang="en-GB" dirty="0"/>
              <a:t>Message types, 2</a:t>
            </a:r>
            <a:endParaRPr lang="en-GB" noProof="0" dirty="0"/>
          </a:p>
        </p:txBody>
      </p:sp>
      <p:graphicFrame>
        <p:nvGraphicFramePr>
          <p:cNvPr id="5" name="Table 4"/>
          <p:cNvGraphicFramePr>
            <a:graphicFrameLocks noGrp="1"/>
          </p:cNvGraphicFramePr>
          <p:nvPr>
            <p:extLst>
              <p:ext uri="{D42A27DB-BD31-4B8C-83A1-F6EECF244321}">
                <p14:modId xmlns:p14="http://schemas.microsoft.com/office/powerpoint/2010/main" val="1318256578"/>
              </p:ext>
            </p:extLst>
          </p:nvPr>
        </p:nvGraphicFramePr>
        <p:xfrm>
          <a:off x="436881" y="1690229"/>
          <a:ext cx="8300718" cy="4559494"/>
        </p:xfrm>
        <a:graphic>
          <a:graphicData uri="http://purl.oclc.org/ooxml/drawingml/table">
            <a:tbl>
              <a:tblPr firstRow="1"/>
              <a:tblGrid>
                <a:gridCol w="741679">
                  <a:extLst>
                    <a:ext uri="{9D8B030D-6E8A-4147-A177-3AD203B41FA5}">
                      <a16:colId xmlns:a16="http://schemas.microsoft.com/office/drawing/2014/main" val="20000"/>
                    </a:ext>
                  </a:extLst>
                </a:gridCol>
                <a:gridCol w="690880">
                  <a:extLst>
                    <a:ext uri="{9D8B030D-6E8A-4147-A177-3AD203B41FA5}">
                      <a16:colId xmlns:a16="http://schemas.microsoft.com/office/drawing/2014/main" val="20001"/>
                    </a:ext>
                  </a:extLst>
                </a:gridCol>
                <a:gridCol w="48650">
                  <a:extLst>
                    <a:ext uri="{9D8B030D-6E8A-4147-A177-3AD203B41FA5}">
                      <a16:colId xmlns:a16="http://schemas.microsoft.com/office/drawing/2014/main" val="20002"/>
                    </a:ext>
                  </a:extLst>
                </a:gridCol>
                <a:gridCol w="37025">
                  <a:extLst>
                    <a:ext uri="{9D8B030D-6E8A-4147-A177-3AD203B41FA5}">
                      <a16:colId xmlns:a16="http://schemas.microsoft.com/office/drawing/2014/main" val="20003"/>
                    </a:ext>
                  </a:extLst>
                </a:gridCol>
                <a:gridCol w="818565">
                  <a:extLst>
                    <a:ext uri="{9D8B030D-6E8A-4147-A177-3AD203B41FA5}">
                      <a16:colId xmlns:a16="http://schemas.microsoft.com/office/drawing/2014/main" val="20004"/>
                    </a:ext>
                  </a:extLst>
                </a:gridCol>
                <a:gridCol w="4500880">
                  <a:extLst>
                    <a:ext uri="{9D8B030D-6E8A-4147-A177-3AD203B41FA5}">
                      <a16:colId xmlns:a16="http://schemas.microsoft.com/office/drawing/2014/main" val="20005"/>
                    </a:ext>
                  </a:extLst>
                </a:gridCol>
                <a:gridCol w="1463039">
                  <a:extLst>
                    <a:ext uri="{9D8B030D-6E8A-4147-A177-3AD203B41FA5}">
                      <a16:colId xmlns:a16="http://schemas.microsoft.com/office/drawing/2014/main" val="20006"/>
                    </a:ext>
                  </a:extLst>
                </a:gridCol>
              </a:tblGrid>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6.22.10.3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TC[22,17]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summary-report all position-based scheduled activities</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0"/>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6.22.9.1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TM[22,13]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position-based schedule summary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TC[22,17]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6.22.10.4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TC[22,16]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detail-report all position-based scheduled activities</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6.22.9.2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TM[22,10]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position-based schedule detail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TC[22,16]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6.22.11.2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delete position-based scheduled activities identified by request identifier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6.22.11.3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position-shift scheduled activities identified by request identifier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6.22.11.4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TC[22,12]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summary-report position-based scheduled activities identified by request identifier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6.22.9.1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TM[22,13]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position-based schedule summary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TC[22,12]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6.22.11.5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8.22.2.9</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TC[22,9]</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detail-report position-based scheduled activities identified by request identifier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6.22.9.2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TM[22,10]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position-based schedule detail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TC[22,9]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6.22.12.3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delete the position-based scheduled activities identified by a filter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6.22.12.4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position-shift the scheduled activities identified by a filter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6.22.12.5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TC[22,14]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summary-report the position-based scheduled activities identified by a filter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6.22.9.1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TM[22,13]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position-based schedule summary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TC[22,14]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6.22.12.6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TC[22,11]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detail-report the position-based scheduled activities identified by a filter</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4"/>
                  </a:ext>
                </a:extLst>
              </a:tr>
              <a:tr h="269875">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6.22.9.2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TM[22,10]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position-based schedule detail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TC[22,11]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4" name="Content Placeholder 2"/>
          <p:cNvSpPr>
            <a:spLocks noGrp="1"/>
          </p:cNvSpPr>
          <p:nvPr>
            <p:ph idx="1"/>
          </p:nvPr>
        </p:nvSpPr>
        <p:spPr>
          <a:xfrm>
            <a:off x="615949" y="1253616"/>
            <a:ext cx="7905750" cy="435430"/>
          </a:xfrm>
        </p:spPr>
        <p:txBody>
          <a:bodyPr/>
          <a:lstStyle/>
          <a:p>
            <a:pPr marL="0" indent="0" algn="ctr">
              <a:buNone/>
            </a:pPr>
            <a:r>
              <a:rPr lang="en-GB" dirty="0"/>
              <a:t>... position-based scheduling subservice</a:t>
            </a:r>
          </a:p>
        </p:txBody>
      </p:sp>
    </p:spTree>
    <p:extLst>
      <p:ext uri="{BB962C8B-B14F-4D97-AF65-F5344CB8AC3E}">
        <p14:creationId xmlns:p14="http://schemas.microsoft.com/office/powerpoint/2010/main" val="660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3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ST[22]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position based scheduling service may contain multiple position based scheduling sub-services, each one deployed on a different on-board application process</a:t>
            </a:r>
          </a:p>
          <a:p>
            <a:pPr>
              <a:buFont typeface="Arial" panose="020B0604020202020204" pitchFamily="34" charset="0"/>
              <a:buChar char="•"/>
            </a:pPr>
            <a:r>
              <a:rPr lang="en-GB" dirty="0"/>
              <a:t>As for service type 11, it is expected that service type 22 implementations will be centralised by deploying it only on the central software application process, but nothing precludes from having multiple deployments.</a:t>
            </a:r>
          </a:p>
          <a:p>
            <a:pPr>
              <a:buFont typeface="Arial" panose="020B0604020202020204" pitchFamily="34" charset="0"/>
              <a:buChar char="•"/>
            </a:pPr>
            <a:r>
              <a:rPr lang="en-GB" dirty="0"/>
              <a:t>How this service accesses the position information, and with which precision, is left for the mission to specify</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8162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3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ST[22]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ST[22] is ST[11] with a twist, with mostly the same concepts.</a:t>
            </a:r>
          </a:p>
          <a:p>
            <a:pPr>
              <a:buFont typeface="Arial" panose="020B0604020202020204" pitchFamily="34" charset="0"/>
              <a:buChar char="•"/>
            </a:pPr>
            <a:r>
              <a:rPr lang="en-GB" dirty="0"/>
              <a:t>As specified, the position on orbit is not a linear function of time (unless the spacecraft flies a circular orbit). This must be taken into account by implementations.</a:t>
            </a:r>
          </a:p>
          <a:p>
            <a:pPr>
              <a:buFont typeface="Arial" panose="020B0604020202020204" pitchFamily="34" charset="0"/>
              <a:buChar char="•"/>
            </a:pPr>
            <a:r>
              <a:rPr lang="en-GB" dirty="0"/>
              <a:t>Periodic activities must be assessed even if disabled – A periodic activity, disabled at the moment it should execute, is not discarded. It is simply rescheduled for the next occurrence</a:t>
            </a:r>
          </a:p>
          <a:p>
            <a:pPr>
              <a:buFont typeface="Arial" panose="020B0604020202020204" pitchFamily="34" charset="0"/>
              <a:buChar char="•"/>
            </a:pPr>
            <a:r>
              <a:rPr lang="en-GB" dirty="0"/>
              <a:t>The concept of scheduling margin is still present but expressed in position:</a:t>
            </a:r>
          </a:p>
          <a:p>
            <a:pPr lvl="1">
              <a:buFont typeface="Arial" panose="020B0604020202020204" pitchFamily="34" charset="0"/>
              <a:buChar char="•"/>
            </a:pPr>
            <a:r>
              <a:rPr lang="en-GB" dirty="0"/>
              <a:t>Determine margin knowing that the same difference in position may not be equivalent to the same difference in time depending on the orbit;</a:t>
            </a:r>
          </a:p>
          <a:p>
            <a:pPr lvl="1">
              <a:buFont typeface="Arial" panose="020B0604020202020204" pitchFamily="34" charset="0"/>
              <a:buChar char="•"/>
            </a:pPr>
            <a:r>
              <a:rPr lang="en-GB" dirty="0"/>
              <a:t>Periodic activities shifted out of margin must be rescheduled for their next occurrence.</a:t>
            </a:r>
          </a:p>
        </p:txBody>
      </p:sp>
    </p:spTree>
    <p:extLst>
      <p:ext uri="{BB962C8B-B14F-4D97-AF65-F5344CB8AC3E}">
        <p14:creationId xmlns:p14="http://schemas.microsoft.com/office/powerpoint/2010/main" val="302137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3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ST[22]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Implementations should consider the possibility of position unavailability</a:t>
            </a:r>
          </a:p>
          <a:p>
            <a:pPr>
              <a:buFont typeface="Arial" panose="020B0604020202020204" pitchFamily="34" charset="0"/>
              <a:buChar char="•"/>
            </a:pPr>
            <a:r>
              <a:rPr lang="en-GB" dirty="0"/>
              <a:t>A command exists to set the orbit number. </a:t>
            </a:r>
            <a:r>
              <a:rPr lang="en-GB" i="1" dirty="0"/>
              <a:t>Why is there no similar function in ST[11] – Time-based scheduling ?</a:t>
            </a:r>
          </a:p>
          <a:p>
            <a:pPr lvl="1">
              <a:buFont typeface="Arial" panose="020B0604020202020204" pitchFamily="34" charset="0"/>
              <a:buChar char="•"/>
            </a:pPr>
            <a:r>
              <a:rPr lang="en-GB" dirty="0"/>
              <a:t>Orbit number is a concept local to ST[22], while on-board time is widespread across the system – modifying it could lead to unpredictable results</a:t>
            </a:r>
          </a:p>
        </p:txBody>
      </p:sp>
    </p:spTree>
    <p:extLst>
      <p:ext uri="{BB962C8B-B14F-4D97-AF65-F5344CB8AC3E}">
        <p14:creationId xmlns:p14="http://schemas.microsoft.com/office/powerpoint/2010/main" val="274172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circle(in)">
                                      <p:cBhvr>
                                        <p:cTn id="7"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ST[18] – On-board control procedure</a:t>
            </a:r>
          </a:p>
        </p:txBody>
      </p:sp>
      <p:sp>
        <p:nvSpPr>
          <p:cNvPr id="5" name="Text Placeholder 4"/>
          <p:cNvSpPr>
            <a:spLocks noGrp="1"/>
          </p:cNvSpPr>
          <p:nvPr>
            <p:ph type="body" idx="11"/>
          </p:nvPr>
        </p:nvSpPr>
        <p:spPr/>
        <p:txBody>
          <a:bodyPr/>
          <a:lstStyle/>
          <a:p>
            <a:r>
              <a:rPr lang="en-GB" dirty="0"/>
              <a:t>ST[18] scope</a:t>
            </a:r>
          </a:p>
        </p:txBody>
      </p:sp>
      <p:sp>
        <p:nvSpPr>
          <p:cNvPr id="6" name="Content Placeholder 5"/>
          <p:cNvSpPr>
            <a:spLocks noGrp="1"/>
          </p:cNvSpPr>
          <p:nvPr>
            <p:ph sz="quarter" idx="12"/>
          </p:nvPr>
        </p:nvSpPr>
        <p:spPr/>
        <p:txBody>
          <a:bodyPr/>
          <a:lstStyle/>
          <a:p>
            <a:r>
              <a:rPr lang="en-US" dirty="0"/>
              <a:t>The on-board control procedure service is compliant with and complements the spacecraft on-board control procedures standard (refer to ECSS-E-ST-70-01).</a:t>
            </a:r>
          </a:p>
        </p:txBody>
      </p:sp>
      <p:graphicFrame>
        <p:nvGraphicFramePr>
          <p:cNvPr id="8" name="Table 7"/>
          <p:cNvGraphicFramePr>
            <a:graphicFrameLocks noGrp="1"/>
          </p:cNvGraphicFramePr>
          <p:nvPr>
            <p:extLst>
              <p:ext uri="{D42A27DB-BD31-4B8C-83A1-F6EECF244321}">
                <p14:modId xmlns:p14="http://schemas.microsoft.com/office/powerpoint/2010/main" val="535504271"/>
              </p:ext>
            </p:extLst>
          </p:nvPr>
        </p:nvGraphicFramePr>
        <p:xfrm>
          <a:off x="203200" y="1320800"/>
          <a:ext cx="4483101" cy="14605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High level commanding</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ST[11]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time-based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baseline="0%" dirty="0"/>
                        <a:t>ST[18]</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on-board control procedure</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pPr marL="0" lvl="0" indent="-279400">
                        <a:buFont typeface="Arial" pitchFamily="34" charset="0"/>
                        <a:buNone/>
                      </a:pPr>
                      <a:r>
                        <a:rPr lang="en-GB" sz="1200" baseline="0%" dirty="0">
                          <a:solidFill>
                            <a:schemeClr val="bg1">
                              <a:lumMod val="65%"/>
                            </a:schemeClr>
                          </a:solidFill>
                        </a:rPr>
                        <a:t>ST[21]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request sequencing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solidFill>
                            <a:schemeClr val="bg1">
                              <a:lumMod val="65%"/>
                            </a:schemeClr>
                          </a:solidFill>
                        </a:rPr>
                        <a:t>ST[22]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position-based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Right Arrow 8"/>
          <p:cNvSpPr/>
          <p:nvPr/>
        </p:nvSpPr>
        <p:spPr>
          <a:xfrm flipH="1">
            <a:off x="4724400" y="198374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221055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t>An example: the </a:t>
            </a:r>
            <a:r>
              <a:rPr lang="en-GB" noProof="0" dirty="0" err="1"/>
              <a:t>EarthCARE</a:t>
            </a:r>
            <a:r>
              <a:rPr lang="en-GB" noProof="0" dirty="0"/>
              <a:t> mission</a:t>
            </a:r>
          </a:p>
        </p:txBody>
      </p:sp>
      <p:grpSp>
        <p:nvGrpSpPr>
          <p:cNvPr id="7" name="Group 6"/>
          <p:cNvGrpSpPr/>
          <p:nvPr/>
        </p:nvGrpSpPr>
        <p:grpSpPr>
          <a:xfrm>
            <a:off x="0" y="924624"/>
            <a:ext cx="9144000" cy="5314950"/>
            <a:chOff x="0" y="1028700"/>
            <a:chExt cx="9144000" cy="5314950"/>
          </a:xfrm>
        </p:grpSpPr>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b="-1.271%"/>
            <a:stretch>
              <a:fillRect/>
            </a:stretch>
          </p:blipFill>
          <p:spPr bwMode="auto">
            <a:xfrm>
              <a:off x="0" y="1028700"/>
              <a:ext cx="91440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
                  <a:headEnd/>
                  <a:tailEnd/>
                </a14:hiddenLine>
              </a:ext>
            </a:extLst>
          </p:spPr>
        </p:pic>
        <p:sp>
          <p:nvSpPr>
            <p:cNvPr id="9" name="Rectangle 7"/>
            <p:cNvSpPr>
              <a:spLocks noChangeArrowheads="1"/>
            </p:cNvSpPr>
            <p:nvPr/>
          </p:nvSpPr>
          <p:spPr bwMode="auto">
            <a:xfrm>
              <a:off x="2257425" y="1371600"/>
              <a:ext cx="6467475" cy="2228850"/>
            </a:xfrm>
            <a:prstGeom prst="rect">
              <a:avLst/>
            </a:prstGeom>
            <a:solidFill>
              <a:srgbClr val="000000"/>
            </a:solidFill>
            <a:ln>
              <a:noFill/>
            </a:ln>
            <a:extLst>
              <a:ext uri="{91240B29-F687-4F45-9708-019B960494DF}">
                <a14:hiddenLine xmlns:a14="http://schemas.microsoft.com/office/drawing/2010/main" w="9525" algn="ctr">
                  <a:solidFill>
                    <a:srgbClr val="000000"/>
                  </a:solidFill>
                  <a:miter lim="800%"/>
                  <a:headEnd/>
                  <a:tailEnd/>
                </a14:hiddenLine>
              </a:ext>
            </a:extLst>
          </p:spPr>
          <p:txBody>
            <a:bodyPr wrap="none"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131313"/>
                </a:solidFill>
                <a:effectLst/>
                <a:uLnTx/>
                <a:uFillTx/>
                <a:latin typeface="Arial" charset="0"/>
              </a:endParaRPr>
            </a:p>
          </p:txBody>
        </p:sp>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l="23.322%" t="7.78%" r="-45%" b="42.029%"/>
            <a:stretch>
              <a:fillRect/>
            </a:stretch>
          </p:blipFill>
          <p:spPr bwMode="auto">
            <a:xfrm>
              <a:off x="2238375" y="1028700"/>
              <a:ext cx="6905625"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
                  <a:headEnd/>
                  <a:tailEnd/>
                </a14:hiddenLine>
              </a:ext>
            </a:extLst>
          </p:spPr>
        </p:pic>
        <p:grpSp>
          <p:nvGrpSpPr>
            <p:cNvPr id="11" name="Group 41"/>
            <p:cNvGrpSpPr>
              <a:grpSpLocks/>
            </p:cNvGrpSpPr>
            <p:nvPr/>
          </p:nvGrpSpPr>
          <p:grpSpPr bwMode="auto">
            <a:xfrm>
              <a:off x="5356225" y="1344613"/>
              <a:ext cx="3336925" cy="287337"/>
              <a:chOff x="3374" y="847"/>
              <a:chExt cx="2102" cy="181"/>
            </a:xfrm>
          </p:grpSpPr>
          <p:sp>
            <p:nvSpPr>
              <p:cNvPr id="57" name="AutoShape 36"/>
              <p:cNvSpPr>
                <a:spLocks/>
              </p:cNvSpPr>
              <p:nvPr/>
            </p:nvSpPr>
            <p:spPr bwMode="auto">
              <a:xfrm>
                <a:off x="3708" y="870"/>
                <a:ext cx="1768" cy="136"/>
              </a:xfrm>
              <a:prstGeom prst="borderCallout2">
                <a:avLst>
                  <a:gd name="adj1" fmla="val 54546"/>
                  <a:gd name="adj2" fmla="val -2694"/>
                  <a:gd name="adj3" fmla="val 54546"/>
                  <a:gd name="adj4" fmla="val -29463"/>
                  <a:gd name="adj5" fmla="val 240907"/>
                  <a:gd name="adj6" fmla="val -57241"/>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Base Platform: </a:t>
                </a:r>
                <a:r>
                  <a:rPr kumimoji="0" lang="en-GB" sz="1000" b="0" i="0" u="none" strike="noStrike" kern="0" cap="none" spc="0" normalizeH="0" baseline="0%" noProof="0" dirty="0" err="1">
                    <a:ln>
                      <a:noFill/>
                    </a:ln>
                    <a:solidFill>
                      <a:srgbClr val="000000"/>
                    </a:solidFill>
                    <a:effectLst/>
                    <a:uLnTx/>
                    <a:uFillTx/>
                    <a:latin typeface="Arial" charset="0"/>
                  </a:rPr>
                  <a:t>Astrium</a:t>
                </a:r>
                <a:r>
                  <a:rPr kumimoji="0" lang="en-GB" sz="1000" b="0" i="0" u="none" strike="noStrike" kern="0" cap="none" spc="0" normalizeH="0" baseline="0%" noProof="0" dirty="0">
                    <a:ln>
                      <a:noFill/>
                    </a:ln>
                    <a:solidFill>
                      <a:srgbClr val="000000"/>
                    </a:solidFill>
                    <a:effectLst/>
                    <a:uLnTx/>
                    <a:uFillTx/>
                    <a:latin typeface="Arial" charset="0"/>
                  </a:rPr>
                  <a:t> Limited</a:t>
                </a:r>
              </a:p>
            </p:txBody>
          </p:sp>
          <p:pic>
            <p:nvPicPr>
              <p:cNvPr id="58" name="Picture 25" descr="gb[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4" y="847"/>
                <a:ext cx="27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grpSp>
        <p:grpSp>
          <p:nvGrpSpPr>
            <p:cNvPr id="12" name="Group 48"/>
            <p:cNvGrpSpPr>
              <a:grpSpLocks/>
            </p:cNvGrpSpPr>
            <p:nvPr/>
          </p:nvGrpSpPr>
          <p:grpSpPr bwMode="auto">
            <a:xfrm>
              <a:off x="5143500" y="3570288"/>
              <a:ext cx="2381250" cy="647700"/>
              <a:chOff x="3240" y="2249"/>
              <a:chExt cx="1500" cy="408"/>
            </a:xfrm>
          </p:grpSpPr>
          <p:sp>
            <p:nvSpPr>
              <p:cNvPr id="53" name="AutoShape 31"/>
              <p:cNvSpPr>
                <a:spLocks/>
              </p:cNvSpPr>
              <p:nvPr/>
            </p:nvSpPr>
            <p:spPr bwMode="auto">
              <a:xfrm>
                <a:off x="3240" y="2345"/>
                <a:ext cx="1500" cy="312"/>
              </a:xfrm>
              <a:prstGeom prst="borderCallout2">
                <a:avLst>
                  <a:gd name="adj1" fmla="val 23079"/>
                  <a:gd name="adj2" fmla="val 103199"/>
                  <a:gd name="adj3" fmla="val 23079"/>
                  <a:gd name="adj4" fmla="val 114602"/>
                  <a:gd name="adj5" fmla="val -15384"/>
                  <a:gd name="adj6" fmla="val 126333"/>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Launcher:</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Vega-C</a:t>
                </a:r>
                <a:r>
                  <a:rPr kumimoji="0" lang="en-GB" sz="1000" b="1" i="0" u="none" strike="noStrike" kern="0" cap="none" spc="0" normalizeH="0" baseline="0%" noProof="0" dirty="0">
                    <a:ln>
                      <a:noFill/>
                    </a:ln>
                    <a:solidFill>
                      <a:srgbClr val="000000"/>
                    </a:solidFill>
                    <a:effectLst/>
                    <a:uLnTx/>
                    <a:uFillTx/>
                    <a:latin typeface="Arial" charset="0"/>
                  </a:rPr>
                  <a:t>  </a:t>
                </a:r>
                <a:r>
                  <a:rPr kumimoji="0" lang="en-GB" sz="1000" b="0" i="0" u="none" strike="noStrike" kern="0" cap="none" spc="0" normalizeH="0" baseline="0%" noProof="0" dirty="0">
                    <a:ln>
                      <a:noFill/>
                    </a:ln>
                    <a:solidFill>
                      <a:srgbClr val="000000"/>
                    </a:solidFill>
                    <a:effectLst/>
                    <a:uLnTx/>
                    <a:uFillTx/>
                    <a:latin typeface="Arial" charset="0"/>
                  </a:rPr>
                  <a:t>(Kourou)</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Alt. Falcon-9 (Cape Canaveral)</a:t>
                </a: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Arial" charset="0"/>
                </a:endParaRPr>
              </a:p>
            </p:txBody>
          </p:sp>
          <p:pic>
            <p:nvPicPr>
              <p:cNvPr id="56" name="Picture 28" descr="f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249"/>
                <a:ext cx="27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grpSp>
        <p:grpSp>
          <p:nvGrpSpPr>
            <p:cNvPr id="13" name="Group 40"/>
            <p:cNvGrpSpPr>
              <a:grpSpLocks/>
            </p:cNvGrpSpPr>
            <p:nvPr/>
          </p:nvGrpSpPr>
          <p:grpSpPr bwMode="auto">
            <a:xfrm>
              <a:off x="3933825" y="1066800"/>
              <a:ext cx="3724275" cy="288925"/>
              <a:chOff x="2478" y="672"/>
              <a:chExt cx="2346" cy="182"/>
            </a:xfrm>
          </p:grpSpPr>
          <p:sp>
            <p:nvSpPr>
              <p:cNvPr id="50" name="AutoShape 30"/>
              <p:cNvSpPr>
                <a:spLocks/>
              </p:cNvSpPr>
              <p:nvPr/>
            </p:nvSpPr>
            <p:spPr bwMode="auto">
              <a:xfrm>
                <a:off x="2802" y="703"/>
                <a:ext cx="2022" cy="120"/>
              </a:xfrm>
              <a:prstGeom prst="borderCallout2">
                <a:avLst>
                  <a:gd name="adj1" fmla="val 60000"/>
                  <a:gd name="adj2" fmla="val -2375"/>
                  <a:gd name="adj3" fmla="val 60000"/>
                  <a:gd name="adj4" fmla="val -7616"/>
                  <a:gd name="adj5" fmla="val 305000"/>
                  <a:gd name="adj6" fmla="val -13056"/>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Satellite Prime Contractor: </a:t>
                </a:r>
                <a:r>
                  <a:rPr kumimoji="0" lang="en-GB" sz="1000" b="0" i="0" u="none" strike="noStrike" kern="0" cap="none" spc="0" normalizeH="0" baseline="0%" noProof="0" dirty="0" err="1">
                    <a:ln>
                      <a:noFill/>
                    </a:ln>
                    <a:solidFill>
                      <a:srgbClr val="000000"/>
                    </a:solidFill>
                    <a:effectLst/>
                    <a:uLnTx/>
                    <a:uFillTx/>
                    <a:latin typeface="Arial" charset="0"/>
                  </a:rPr>
                  <a:t>Astrium</a:t>
                </a:r>
                <a:r>
                  <a:rPr kumimoji="0" lang="en-GB" sz="1000" b="0" i="0" u="none" strike="noStrike" kern="0" cap="none" spc="0" normalizeH="0" baseline="0%" noProof="0" dirty="0">
                    <a:ln>
                      <a:noFill/>
                    </a:ln>
                    <a:solidFill>
                      <a:srgbClr val="000000"/>
                    </a:solidFill>
                    <a:effectLst/>
                    <a:uLnTx/>
                    <a:uFillTx/>
                    <a:latin typeface="Arial" charset="0"/>
                  </a:rPr>
                  <a:t> GmbH</a:t>
                </a:r>
              </a:p>
            </p:txBody>
          </p:sp>
          <p:pic>
            <p:nvPicPr>
              <p:cNvPr id="51" name="Picture 29" descr="de[1]"/>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8" y="672"/>
                <a:ext cx="272" cy="182"/>
              </a:xfrm>
              <a:prstGeom prst="rect">
                <a:avLst/>
              </a:prstGeom>
              <a:noFill/>
              <a:ln w="9525">
                <a:solidFill>
                  <a:srgbClr val="FFFFFF"/>
                </a:solidFill>
                <a:miter lim="800%"/>
                <a:headEnd/>
                <a:tailEnd/>
              </a:ln>
              <a:extLst>
                <a:ext uri="{909E8E84-426E-40DD-AFC4-6F175D3DCCD1}">
                  <a14:hiddenFill xmlns:a14="http://schemas.microsoft.com/office/drawing/2010/main">
                    <a:solidFill>
                      <a:srgbClr val="FFFFFF"/>
                    </a:solidFill>
                  </a14:hiddenFill>
                </a:ext>
              </a:extLst>
            </p:spPr>
          </p:pic>
        </p:grpSp>
        <p:grpSp>
          <p:nvGrpSpPr>
            <p:cNvPr id="15" name="Group 49"/>
            <p:cNvGrpSpPr>
              <a:grpSpLocks/>
            </p:cNvGrpSpPr>
            <p:nvPr/>
          </p:nvGrpSpPr>
          <p:grpSpPr bwMode="auto">
            <a:xfrm>
              <a:off x="236538" y="4532313"/>
              <a:ext cx="3073400" cy="830262"/>
              <a:chOff x="149" y="2855"/>
              <a:chExt cx="1936" cy="523"/>
            </a:xfrm>
          </p:grpSpPr>
          <p:pic>
            <p:nvPicPr>
              <p:cNvPr id="47" name="Picture 26" descr="MC90029258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49" y="3043"/>
                <a:ext cx="42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48" name="AutoShape 33"/>
              <p:cNvSpPr>
                <a:spLocks/>
              </p:cNvSpPr>
              <p:nvPr/>
            </p:nvSpPr>
            <p:spPr bwMode="auto">
              <a:xfrm>
                <a:off x="994" y="2880"/>
                <a:ext cx="1091" cy="132"/>
              </a:xfrm>
              <a:prstGeom prst="borderCallout2">
                <a:avLst>
                  <a:gd name="adj1" fmla="val 54546"/>
                  <a:gd name="adj2" fmla="val -4398"/>
                  <a:gd name="adj3" fmla="val 54546"/>
                  <a:gd name="adj4" fmla="val -14389"/>
                  <a:gd name="adj5" fmla="val 145454"/>
                  <a:gd name="adj6" fmla="val -45097"/>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ESA Kiruna Ground Station</a:t>
                </a:r>
              </a:p>
            </p:txBody>
          </p:sp>
          <p:pic>
            <p:nvPicPr>
              <p:cNvPr id="49" name="Picture 30" descr="se[1]"/>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8" y="2855"/>
                <a:ext cx="2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grpSp>
        <p:grpSp>
          <p:nvGrpSpPr>
            <p:cNvPr id="16" name="Group 43"/>
            <p:cNvGrpSpPr>
              <a:grpSpLocks/>
            </p:cNvGrpSpPr>
            <p:nvPr/>
          </p:nvGrpSpPr>
          <p:grpSpPr bwMode="auto">
            <a:xfrm>
              <a:off x="5353050" y="1955800"/>
              <a:ext cx="3340100" cy="288925"/>
              <a:chOff x="3372" y="1232"/>
              <a:chExt cx="2104" cy="182"/>
            </a:xfrm>
          </p:grpSpPr>
          <p:sp>
            <p:nvSpPr>
              <p:cNvPr id="45" name="AutoShape 37"/>
              <p:cNvSpPr>
                <a:spLocks/>
              </p:cNvSpPr>
              <p:nvPr/>
            </p:nvSpPr>
            <p:spPr bwMode="auto">
              <a:xfrm>
                <a:off x="3708" y="1254"/>
                <a:ext cx="1768" cy="136"/>
              </a:xfrm>
              <a:prstGeom prst="borderCallout2">
                <a:avLst>
                  <a:gd name="adj1" fmla="val 54546"/>
                  <a:gd name="adj2" fmla="val -2694"/>
                  <a:gd name="adj3" fmla="val 54546"/>
                  <a:gd name="adj4" fmla="val -28958"/>
                  <a:gd name="adj5" fmla="val 0"/>
                  <a:gd name="adj6" fmla="val -56227"/>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Star Tracker: Jena-</a:t>
                </a:r>
                <a:r>
                  <a:rPr kumimoji="0" lang="en-GB" sz="1000" b="0" i="0" u="none" strike="noStrike" kern="0" cap="none" spc="0" normalizeH="0" baseline="0%" noProof="0" dirty="0" err="1">
                    <a:ln>
                      <a:noFill/>
                    </a:ln>
                    <a:solidFill>
                      <a:srgbClr val="000000"/>
                    </a:solidFill>
                    <a:effectLst/>
                    <a:uLnTx/>
                    <a:uFillTx/>
                    <a:latin typeface="Arial" charset="0"/>
                  </a:rPr>
                  <a:t>Optronik</a:t>
                </a:r>
                <a:r>
                  <a:rPr kumimoji="0" lang="en-GB" sz="1000" b="0" i="0" u="none" strike="noStrike" kern="0" cap="none" spc="0" normalizeH="0" baseline="0%" noProof="0" dirty="0">
                    <a:ln>
                      <a:noFill/>
                    </a:ln>
                    <a:solidFill>
                      <a:srgbClr val="000000"/>
                    </a:solidFill>
                    <a:effectLst/>
                    <a:uLnTx/>
                    <a:uFillTx/>
                    <a:latin typeface="Arial" charset="0"/>
                  </a:rPr>
                  <a:t> GmbH</a:t>
                </a:r>
              </a:p>
            </p:txBody>
          </p:sp>
          <p:pic>
            <p:nvPicPr>
              <p:cNvPr id="46" name="Picture 31" descr="de[1]"/>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72" y="1232"/>
                <a:ext cx="272" cy="182"/>
              </a:xfrm>
              <a:prstGeom prst="rect">
                <a:avLst/>
              </a:prstGeom>
              <a:noFill/>
              <a:ln w="9525">
                <a:solidFill>
                  <a:srgbClr val="FFFFFF"/>
                </a:solidFill>
                <a:miter lim="800%"/>
                <a:headEnd/>
                <a:tailEnd/>
              </a:ln>
              <a:extLst>
                <a:ext uri="{909E8E84-426E-40DD-AFC4-6F175D3DCCD1}">
                  <a14:hiddenFill xmlns:a14="http://schemas.microsoft.com/office/drawing/2010/main">
                    <a:solidFill>
                      <a:srgbClr val="FFFFFF"/>
                    </a:solidFill>
                  </a14:hiddenFill>
                </a:ext>
              </a:extLst>
            </p:spPr>
          </p:pic>
        </p:grpSp>
        <p:grpSp>
          <p:nvGrpSpPr>
            <p:cNvPr id="17" name="Group 46"/>
            <p:cNvGrpSpPr>
              <a:grpSpLocks/>
            </p:cNvGrpSpPr>
            <p:nvPr/>
          </p:nvGrpSpPr>
          <p:grpSpPr bwMode="auto">
            <a:xfrm>
              <a:off x="166688" y="3195638"/>
              <a:ext cx="3279775" cy="287337"/>
              <a:chOff x="105" y="2013"/>
              <a:chExt cx="2066" cy="181"/>
            </a:xfrm>
          </p:grpSpPr>
          <p:sp>
            <p:nvSpPr>
              <p:cNvPr id="43" name="AutoShape 38"/>
              <p:cNvSpPr>
                <a:spLocks/>
              </p:cNvSpPr>
              <p:nvPr/>
            </p:nvSpPr>
            <p:spPr bwMode="auto">
              <a:xfrm>
                <a:off x="105" y="2041"/>
                <a:ext cx="1585" cy="126"/>
              </a:xfrm>
              <a:prstGeom prst="borderCallout2">
                <a:avLst>
                  <a:gd name="adj1" fmla="val 57144"/>
                  <a:gd name="adj2" fmla="val 103028"/>
                  <a:gd name="adj3" fmla="val 57144"/>
                  <a:gd name="adj4" fmla="val 128329"/>
                  <a:gd name="adj5" fmla="val -433333"/>
                  <a:gd name="adj6" fmla="val 154829"/>
                </a:avLst>
              </a:prstGeom>
              <a:solidFill>
                <a:srgbClr val="CCCCFF"/>
              </a:solidFill>
              <a:ln w="9525" algn="ctr">
                <a:solidFill>
                  <a:srgbClr val="FFFFFF"/>
                </a:solidFill>
                <a:miter lim="800%"/>
                <a:headEnd/>
                <a:tailEnd/>
              </a:ln>
            </p:spPr>
            <p:txBody>
              <a:bodyPr wrap="none"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Multispectral Imager: SSTL</a:t>
                </a:r>
              </a:p>
            </p:txBody>
          </p:sp>
          <p:pic>
            <p:nvPicPr>
              <p:cNvPr id="44" name="Picture 32" descr="gb[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9" y="2013"/>
                <a:ext cx="27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grpSp>
        <p:grpSp>
          <p:nvGrpSpPr>
            <p:cNvPr id="18" name="Group 47"/>
            <p:cNvGrpSpPr>
              <a:grpSpLocks/>
            </p:cNvGrpSpPr>
            <p:nvPr/>
          </p:nvGrpSpPr>
          <p:grpSpPr bwMode="auto">
            <a:xfrm>
              <a:off x="166688" y="3614738"/>
              <a:ext cx="3640137" cy="287337"/>
              <a:chOff x="105" y="2277"/>
              <a:chExt cx="2293" cy="181"/>
            </a:xfrm>
          </p:grpSpPr>
          <p:sp>
            <p:nvSpPr>
              <p:cNvPr id="41" name="AutoShape 46"/>
              <p:cNvSpPr>
                <a:spLocks/>
              </p:cNvSpPr>
              <p:nvPr/>
            </p:nvSpPr>
            <p:spPr bwMode="auto">
              <a:xfrm>
                <a:off x="105" y="2305"/>
                <a:ext cx="1688" cy="126"/>
              </a:xfrm>
              <a:prstGeom prst="borderCallout2">
                <a:avLst>
                  <a:gd name="adj1" fmla="val 57144"/>
                  <a:gd name="adj2" fmla="val 102843"/>
                  <a:gd name="adj3" fmla="val 57144"/>
                  <a:gd name="adj4" fmla="val 125769"/>
                  <a:gd name="adj5" fmla="val -578569"/>
                  <a:gd name="adj6" fmla="val 149704"/>
                </a:avLst>
              </a:prstGeom>
              <a:solidFill>
                <a:srgbClr val="CCCCFF"/>
              </a:solidFill>
              <a:ln w="9525" algn="ctr">
                <a:solidFill>
                  <a:srgbClr val="FFFFFF"/>
                </a:solidFill>
                <a:miter lim="800%"/>
                <a:headEnd/>
                <a:tailEnd/>
              </a:ln>
            </p:spPr>
            <p:txBody>
              <a:bodyPr wrap="none"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Broadband Radiometer: SEA Ltd.</a:t>
                </a:r>
              </a:p>
            </p:txBody>
          </p:sp>
          <p:pic>
            <p:nvPicPr>
              <p:cNvPr id="42" name="Picture 33" descr="gb[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6" y="2277"/>
                <a:ext cx="27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grpSp>
        <p:grpSp>
          <p:nvGrpSpPr>
            <p:cNvPr id="19" name="Group 51"/>
            <p:cNvGrpSpPr>
              <a:grpSpLocks/>
            </p:cNvGrpSpPr>
            <p:nvPr/>
          </p:nvGrpSpPr>
          <p:grpSpPr bwMode="auto">
            <a:xfrm>
              <a:off x="4476750" y="4667250"/>
              <a:ext cx="4362450" cy="1195388"/>
              <a:chOff x="2820" y="2940"/>
              <a:chExt cx="2748" cy="753"/>
            </a:xfrm>
          </p:grpSpPr>
          <p:pic>
            <p:nvPicPr>
              <p:cNvPr id="37" name="Picture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0" y="3103"/>
                <a:ext cx="888"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
                    <a:headEnd/>
                    <a:tailEnd/>
                  </a14:hiddenLine>
                </a:ext>
              </a:extLst>
            </p:spPr>
          </p:pic>
          <p:grpSp>
            <p:nvGrpSpPr>
              <p:cNvPr id="38" name="Group 50"/>
              <p:cNvGrpSpPr>
                <a:grpSpLocks/>
              </p:cNvGrpSpPr>
              <p:nvPr/>
            </p:nvGrpSpPr>
            <p:grpSpPr bwMode="auto">
              <a:xfrm>
                <a:off x="3957" y="2940"/>
                <a:ext cx="1611" cy="182"/>
                <a:chOff x="3957" y="2940"/>
                <a:chExt cx="1611" cy="182"/>
              </a:xfrm>
            </p:grpSpPr>
            <p:sp>
              <p:nvSpPr>
                <p:cNvPr id="39" name="AutoShape 44"/>
                <p:cNvSpPr>
                  <a:spLocks/>
                </p:cNvSpPr>
                <p:nvPr/>
              </p:nvSpPr>
              <p:spPr bwMode="auto">
                <a:xfrm>
                  <a:off x="3957" y="2969"/>
                  <a:ext cx="1337" cy="124"/>
                </a:xfrm>
                <a:prstGeom prst="borderCallout2">
                  <a:avLst>
                    <a:gd name="adj1" fmla="val 58065"/>
                    <a:gd name="adj2" fmla="val -3588"/>
                    <a:gd name="adj3" fmla="val 58065"/>
                    <a:gd name="adj4" fmla="val -7403"/>
                    <a:gd name="adj5" fmla="val 250000"/>
                    <a:gd name="adj6" fmla="val -19296"/>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Flight Operation Segment: ESOC</a:t>
                  </a:r>
                </a:p>
              </p:txBody>
            </p:sp>
            <p:pic>
              <p:nvPicPr>
                <p:cNvPr id="40" name="Picture 34" descr="de[1]"/>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6" y="2940"/>
                  <a:ext cx="272" cy="182"/>
                </a:xfrm>
                <a:prstGeom prst="rect">
                  <a:avLst/>
                </a:prstGeom>
                <a:noFill/>
                <a:ln w="9525">
                  <a:solidFill>
                    <a:srgbClr val="FFFFFF"/>
                  </a:solidFill>
                  <a:miter lim="800%"/>
                  <a:headEnd/>
                  <a:tailEnd/>
                </a:ln>
                <a:extLst>
                  <a:ext uri="{909E8E84-426E-40DD-AFC4-6F175D3DCCD1}">
                    <a14:hiddenFill xmlns:a14="http://schemas.microsoft.com/office/drawing/2010/main">
                      <a:solidFill>
                        <a:srgbClr val="FFFFFF"/>
                      </a:solidFill>
                    </a14:hiddenFill>
                  </a:ext>
                </a:extLst>
              </p:spPr>
            </p:pic>
          </p:grpSp>
        </p:grpSp>
        <p:grpSp>
          <p:nvGrpSpPr>
            <p:cNvPr id="20" name="Group 45"/>
            <p:cNvGrpSpPr>
              <a:grpSpLocks/>
            </p:cNvGrpSpPr>
            <p:nvPr/>
          </p:nvGrpSpPr>
          <p:grpSpPr bwMode="auto">
            <a:xfrm>
              <a:off x="166688" y="2798763"/>
              <a:ext cx="2900362" cy="288925"/>
              <a:chOff x="105" y="1763"/>
              <a:chExt cx="1827" cy="182"/>
            </a:xfrm>
          </p:grpSpPr>
          <p:sp>
            <p:nvSpPr>
              <p:cNvPr id="35" name="AutoShape 34"/>
              <p:cNvSpPr>
                <a:spLocks/>
              </p:cNvSpPr>
              <p:nvPr/>
            </p:nvSpPr>
            <p:spPr bwMode="auto">
              <a:xfrm>
                <a:off x="105" y="1788"/>
                <a:ext cx="1364" cy="132"/>
              </a:xfrm>
              <a:prstGeom prst="borderCallout2">
                <a:avLst>
                  <a:gd name="adj1" fmla="val 54546"/>
                  <a:gd name="adj2" fmla="val 103519"/>
                  <a:gd name="adj3" fmla="val 54546"/>
                  <a:gd name="adj4" fmla="val 134384"/>
                  <a:gd name="adj5" fmla="val -231819"/>
                  <a:gd name="adj6" fmla="val 166421"/>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Backscatter Lidar: </a:t>
                </a:r>
                <a:r>
                  <a:rPr kumimoji="0" lang="en-GB" sz="1000" b="0" i="0" u="none" strike="noStrike" kern="0" cap="none" spc="0" normalizeH="0" baseline="0%" noProof="0" dirty="0" err="1">
                    <a:ln>
                      <a:noFill/>
                    </a:ln>
                    <a:solidFill>
                      <a:srgbClr val="000000"/>
                    </a:solidFill>
                    <a:effectLst/>
                    <a:uLnTx/>
                    <a:uFillTx/>
                    <a:latin typeface="Arial" charset="0"/>
                  </a:rPr>
                  <a:t>Astrium</a:t>
                </a:r>
                <a:r>
                  <a:rPr kumimoji="0" lang="en-GB" sz="1000" b="0" i="0" u="none" strike="noStrike" kern="0" cap="none" spc="0" normalizeH="0" baseline="0%" noProof="0" dirty="0">
                    <a:ln>
                      <a:noFill/>
                    </a:ln>
                    <a:solidFill>
                      <a:srgbClr val="000000"/>
                    </a:solidFill>
                    <a:effectLst/>
                    <a:uLnTx/>
                    <a:uFillTx/>
                    <a:latin typeface="Arial" charset="0"/>
                  </a:rPr>
                  <a:t>-SAS</a:t>
                </a:r>
              </a:p>
            </p:txBody>
          </p:sp>
          <p:pic>
            <p:nvPicPr>
              <p:cNvPr id="36" name="Picture 35" descr="f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 y="1763"/>
                <a:ext cx="27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grpSp>
        <p:grpSp>
          <p:nvGrpSpPr>
            <p:cNvPr id="21" name="Group 44"/>
            <p:cNvGrpSpPr>
              <a:grpSpLocks/>
            </p:cNvGrpSpPr>
            <p:nvPr/>
          </p:nvGrpSpPr>
          <p:grpSpPr bwMode="auto">
            <a:xfrm>
              <a:off x="114300" y="1182688"/>
              <a:ext cx="2490788" cy="288925"/>
              <a:chOff x="72" y="745"/>
              <a:chExt cx="1569" cy="182"/>
            </a:xfrm>
          </p:grpSpPr>
          <p:sp>
            <p:nvSpPr>
              <p:cNvPr id="33" name="AutoShape 32"/>
              <p:cNvSpPr>
                <a:spLocks/>
              </p:cNvSpPr>
              <p:nvPr/>
            </p:nvSpPr>
            <p:spPr bwMode="auto">
              <a:xfrm>
                <a:off x="72" y="770"/>
                <a:ext cx="1261" cy="132"/>
              </a:xfrm>
              <a:prstGeom prst="borderCallout2">
                <a:avLst>
                  <a:gd name="adj1" fmla="val 54546"/>
                  <a:gd name="adj2" fmla="val 103806"/>
                  <a:gd name="adj3" fmla="val 54546"/>
                  <a:gd name="adj4" fmla="val 110546"/>
                  <a:gd name="adj5" fmla="val 190907"/>
                  <a:gd name="adj6" fmla="val 117606"/>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Cloud Profiling Radar: JAXA</a:t>
                </a:r>
              </a:p>
            </p:txBody>
          </p:sp>
          <p:pic>
            <p:nvPicPr>
              <p:cNvPr id="34" name="Picture 36" descr="jp[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 y="745"/>
                <a:ext cx="27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grpSp>
        <p:grpSp>
          <p:nvGrpSpPr>
            <p:cNvPr id="22" name="Group 42"/>
            <p:cNvGrpSpPr>
              <a:grpSpLocks/>
            </p:cNvGrpSpPr>
            <p:nvPr/>
          </p:nvGrpSpPr>
          <p:grpSpPr bwMode="auto">
            <a:xfrm>
              <a:off x="5354638" y="1643063"/>
              <a:ext cx="3340100" cy="287337"/>
              <a:chOff x="3373" y="1035"/>
              <a:chExt cx="2104" cy="181"/>
            </a:xfrm>
          </p:grpSpPr>
          <p:sp>
            <p:nvSpPr>
              <p:cNvPr id="31" name="AutoShape 35"/>
              <p:cNvSpPr>
                <a:spLocks/>
              </p:cNvSpPr>
              <p:nvPr/>
            </p:nvSpPr>
            <p:spPr bwMode="auto">
              <a:xfrm>
                <a:off x="3708" y="1057"/>
                <a:ext cx="1769" cy="136"/>
              </a:xfrm>
              <a:prstGeom prst="borderCallout2">
                <a:avLst>
                  <a:gd name="adj1" fmla="val 54546"/>
                  <a:gd name="adj2" fmla="val -2713"/>
                  <a:gd name="adj3" fmla="val 54546"/>
                  <a:gd name="adj4" fmla="val -29509"/>
                  <a:gd name="adj5" fmla="val 118181"/>
                  <a:gd name="adj6" fmla="val -57657"/>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err="1">
                    <a:ln>
                      <a:noFill/>
                    </a:ln>
                    <a:solidFill>
                      <a:srgbClr val="000000"/>
                    </a:solidFill>
                    <a:effectLst/>
                    <a:uLnTx/>
                    <a:uFillTx/>
                    <a:latin typeface="Arial" charset="0"/>
                  </a:rPr>
                  <a:t>Onboard</a:t>
                </a:r>
                <a:r>
                  <a:rPr kumimoji="0" lang="en-GB" sz="1000" b="0" i="0" u="none" strike="noStrike" kern="0" cap="none" spc="0" normalizeH="0" baseline="0%" noProof="0" dirty="0">
                    <a:ln>
                      <a:noFill/>
                    </a:ln>
                    <a:solidFill>
                      <a:srgbClr val="000000"/>
                    </a:solidFill>
                    <a:effectLst/>
                    <a:uLnTx/>
                    <a:uFillTx/>
                    <a:latin typeface="Arial" charset="0"/>
                  </a:rPr>
                  <a:t> Computer: RUAG Aerospace</a:t>
                </a:r>
              </a:p>
            </p:txBody>
          </p:sp>
          <p:pic>
            <p:nvPicPr>
              <p:cNvPr id="32" name="Picture 37" descr="se[1]"/>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73" y="1035"/>
                <a:ext cx="2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grpSp>
        <p:grpSp>
          <p:nvGrpSpPr>
            <p:cNvPr id="23" name="Group 54"/>
            <p:cNvGrpSpPr>
              <a:grpSpLocks/>
            </p:cNvGrpSpPr>
            <p:nvPr/>
          </p:nvGrpSpPr>
          <p:grpSpPr bwMode="auto">
            <a:xfrm>
              <a:off x="6497638" y="5138738"/>
              <a:ext cx="2176462" cy="492125"/>
              <a:chOff x="4093" y="3237"/>
              <a:chExt cx="1371" cy="310"/>
            </a:xfrm>
          </p:grpSpPr>
          <p:sp>
            <p:nvSpPr>
              <p:cNvPr id="27" name="AutoShape 50"/>
              <p:cNvSpPr>
                <a:spLocks/>
              </p:cNvSpPr>
              <p:nvPr/>
            </p:nvSpPr>
            <p:spPr bwMode="auto">
              <a:xfrm>
                <a:off x="4093" y="3237"/>
                <a:ext cx="1095" cy="143"/>
              </a:xfrm>
              <a:prstGeom prst="borderCallout2">
                <a:avLst>
                  <a:gd name="adj1" fmla="val 50352"/>
                  <a:gd name="adj2" fmla="val -4384"/>
                  <a:gd name="adj3" fmla="val 50352"/>
                  <a:gd name="adj4" fmla="val -12329"/>
                  <a:gd name="adj5" fmla="val 81819"/>
                  <a:gd name="adj6" fmla="val -37079"/>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Payload Data Segments:</a:t>
                </a:r>
              </a:p>
            </p:txBody>
          </p:sp>
          <p:grpSp>
            <p:nvGrpSpPr>
              <p:cNvPr id="28" name="Group 53"/>
              <p:cNvGrpSpPr>
                <a:grpSpLocks/>
              </p:cNvGrpSpPr>
              <p:nvPr/>
            </p:nvGrpSpPr>
            <p:grpSpPr bwMode="auto">
              <a:xfrm>
                <a:off x="4502" y="3365"/>
                <a:ext cx="962" cy="182"/>
                <a:chOff x="4502" y="3365"/>
                <a:chExt cx="962" cy="182"/>
              </a:xfrm>
            </p:grpSpPr>
            <p:pic>
              <p:nvPicPr>
                <p:cNvPr id="29" name="Picture 26" descr="it[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92" y="3365"/>
                  <a:ext cx="27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30" name="AutoShape 50"/>
                <p:cNvSpPr>
                  <a:spLocks/>
                </p:cNvSpPr>
                <p:nvPr/>
              </p:nvSpPr>
              <p:spPr bwMode="auto">
                <a:xfrm>
                  <a:off x="4502" y="3391"/>
                  <a:ext cx="674" cy="131"/>
                </a:xfrm>
                <a:prstGeom prst="borderCallout2">
                  <a:avLst>
                    <a:gd name="adj1" fmla="val 54963"/>
                    <a:gd name="adj2" fmla="val -7120"/>
                    <a:gd name="adj3" fmla="val 54963"/>
                    <a:gd name="adj4" fmla="val -26856"/>
                    <a:gd name="adj5" fmla="val 54963"/>
                    <a:gd name="adj6" fmla="val -88130"/>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ESRIN</a:t>
                  </a:r>
                </a:p>
              </p:txBody>
            </p:sp>
          </p:grpSp>
        </p:grpSp>
        <p:grpSp>
          <p:nvGrpSpPr>
            <p:cNvPr id="24" name="Group 52"/>
            <p:cNvGrpSpPr>
              <a:grpSpLocks/>
            </p:cNvGrpSpPr>
            <p:nvPr/>
          </p:nvGrpSpPr>
          <p:grpSpPr bwMode="auto">
            <a:xfrm>
              <a:off x="7140575" y="5661025"/>
              <a:ext cx="1536700" cy="288925"/>
              <a:chOff x="4498" y="3566"/>
              <a:chExt cx="968" cy="182"/>
            </a:xfrm>
          </p:grpSpPr>
          <p:pic>
            <p:nvPicPr>
              <p:cNvPr id="25" name="Picture 27" descr="jp[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 y="3566"/>
                <a:ext cx="27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26" name="AutoShape 50"/>
              <p:cNvSpPr>
                <a:spLocks/>
              </p:cNvSpPr>
              <p:nvPr/>
            </p:nvSpPr>
            <p:spPr bwMode="auto">
              <a:xfrm>
                <a:off x="4498" y="3586"/>
                <a:ext cx="674" cy="142"/>
              </a:xfrm>
              <a:prstGeom prst="borderCallout2">
                <a:avLst>
                  <a:gd name="adj1" fmla="val 50704"/>
                  <a:gd name="adj2" fmla="val -7120"/>
                  <a:gd name="adj3" fmla="val 50704"/>
                  <a:gd name="adj4" fmla="val -16319"/>
                  <a:gd name="adj5" fmla="val -77463"/>
                  <a:gd name="adj6" fmla="val -44954"/>
                </a:avLst>
              </a:prstGeom>
              <a:solidFill>
                <a:srgbClr val="CCCCFF"/>
              </a:solidFill>
              <a:ln w="9525" algn="ctr">
                <a:solidFill>
                  <a:srgbClr val="FFFFFF"/>
                </a:solidFill>
                <a:miter lim="800%"/>
                <a:headEnd/>
                <a:tailEnd/>
              </a:ln>
            </p:spPr>
            <p:txBody>
              <a:bodyPr tIns="1800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charset="0"/>
                  </a:rPr>
                  <a:t>JAXA for CPR</a:t>
                </a:r>
              </a:p>
            </p:txBody>
          </p:sp>
        </p:grpSp>
      </p:grpSp>
      <p:pic>
        <p:nvPicPr>
          <p:cNvPr id="4" name="Picture 3" descr="A close-up of a syringe&#10;&#10;Description automatically generated with medium confidence">
            <a:extLst>
              <a:ext uri="{FF2B5EF4-FFF2-40B4-BE49-F238E27FC236}">
                <a16:creationId xmlns:a16="http://schemas.microsoft.com/office/drawing/2014/main" id="{D503D118-A69C-0A70-9AC3-BC7A35D1E8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9782720">
            <a:off x="8040328" y="2685394"/>
            <a:ext cx="397941" cy="1697603"/>
          </a:xfrm>
          <a:prstGeom prst="rect">
            <a:avLst/>
          </a:prstGeom>
        </p:spPr>
      </p:pic>
      <p:pic>
        <p:nvPicPr>
          <p:cNvPr id="1026" name="Picture 2" descr="American Flag Icon Images - Free Download on Freepik">
            <a:extLst>
              <a:ext uri="{FF2B5EF4-FFF2-40B4-BE49-F238E27FC236}">
                <a16:creationId xmlns:a16="http://schemas.microsoft.com/office/drawing/2014/main" id="{19AF8839-7CC2-070A-8B4A-47F427D1B29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95197" y="3989727"/>
            <a:ext cx="459105" cy="24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4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ST[18] – Standardized subservice types</a:t>
            </a:r>
          </a:p>
        </p:txBody>
      </p:sp>
      <p:sp>
        <p:nvSpPr>
          <p:cNvPr id="6" name="Text Placeholder 5"/>
          <p:cNvSpPr>
            <a:spLocks noGrp="1"/>
          </p:cNvSpPr>
          <p:nvPr>
            <p:ph type="body" idx="1"/>
          </p:nvPr>
        </p:nvSpPr>
        <p:spPr/>
        <p:txBody>
          <a:bodyPr/>
          <a:lstStyle/>
          <a:p>
            <a:r>
              <a:rPr lang="en-GB" dirty="0"/>
              <a:t>OBCP management</a:t>
            </a:r>
          </a:p>
        </p:txBody>
      </p:sp>
      <p:sp>
        <p:nvSpPr>
          <p:cNvPr id="7" name="Content Placeholder 6"/>
          <p:cNvSpPr>
            <a:spLocks noGrp="1"/>
          </p:cNvSpPr>
          <p:nvPr>
            <p:ph sz="quarter" idx="10"/>
          </p:nvPr>
        </p:nvSpPr>
        <p:spPr>
          <a:xfrm>
            <a:off x="447041" y="1901679"/>
            <a:ext cx="3957319" cy="4127333"/>
          </a:xfrm>
        </p:spPr>
        <p:txBody>
          <a:bodyPr/>
          <a:lstStyle/>
          <a:p>
            <a:r>
              <a:rPr lang="en-US" dirty="0"/>
              <a:t>The OBCP management subservice type provides an interface to the OBCP engine that executes OBCPs. The subservice type therefore provides the capability to control, from ground, the on-board execution of OBCPs.</a:t>
            </a:r>
          </a:p>
          <a:p>
            <a:r>
              <a:rPr lang="en-US" dirty="0"/>
              <a:t>For OBCP, refer to ECSS-E-ST-70-01</a:t>
            </a:r>
          </a:p>
          <a:p>
            <a:r>
              <a:rPr lang="en-US" dirty="0"/>
              <a:t>A list of OBCP arguments can be associated to an OBCP, corresponding to the values that it expects to receive at execution initiation time. </a:t>
            </a:r>
          </a:p>
          <a:p>
            <a:r>
              <a:rPr lang="en-US" dirty="0"/>
              <a:t>A list of OBCP parameters can also be associated to an OBCP, corresponding to the values that it expects to receive during execution. </a:t>
            </a:r>
          </a:p>
          <a:p>
            <a:r>
              <a:rPr lang="en-US" dirty="0"/>
              <a:t>Refer to ECSS-E-ST-70-31 for OBCP arguments and parameters. The validity of arguments and parameters supplied to an OBCP is checked by the OBCP itself, not by the OBCP management subservice.</a:t>
            </a:r>
          </a:p>
          <a:p>
            <a:endParaRPr lang="en-GB" dirty="0"/>
          </a:p>
        </p:txBody>
      </p:sp>
      <p:sp>
        <p:nvSpPr>
          <p:cNvPr id="8" name="Text Placeholder 7"/>
          <p:cNvSpPr>
            <a:spLocks noGrp="1"/>
          </p:cNvSpPr>
          <p:nvPr>
            <p:ph type="body" idx="11"/>
          </p:nvPr>
        </p:nvSpPr>
        <p:spPr/>
        <p:txBody>
          <a:bodyPr/>
          <a:lstStyle/>
          <a:p>
            <a:r>
              <a:rPr lang="en-GB" dirty="0"/>
              <a:t>OBCP engine management</a:t>
            </a:r>
          </a:p>
        </p:txBody>
      </p:sp>
      <p:sp>
        <p:nvSpPr>
          <p:cNvPr id="9" name="Content Placeholder 8"/>
          <p:cNvSpPr>
            <a:spLocks noGrp="1"/>
          </p:cNvSpPr>
          <p:nvPr>
            <p:ph sz="quarter" idx="12"/>
          </p:nvPr>
        </p:nvSpPr>
        <p:spPr>
          <a:xfrm>
            <a:off x="4572000" y="1922000"/>
            <a:ext cx="3957319" cy="4107012"/>
          </a:xfrm>
        </p:spPr>
        <p:txBody>
          <a:bodyPr/>
          <a:lstStyle/>
          <a:p>
            <a:r>
              <a:rPr lang="en-US" dirty="0"/>
              <a:t>The OBCP engine management subservice type provides the capability to control the OBCP engine that is responsible for executing the OBCPs.</a:t>
            </a:r>
            <a:endParaRPr lang="en-GB" dirty="0"/>
          </a:p>
        </p:txBody>
      </p:sp>
      <p:sp>
        <p:nvSpPr>
          <p:cNvPr id="10" name="Rectangle 9"/>
          <p:cNvSpPr/>
          <p:nvPr/>
        </p:nvSpPr>
        <p:spPr>
          <a:xfrm>
            <a:off x="0" y="1155785"/>
            <a:ext cx="4756430"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On-board control procedure service</a:t>
            </a:r>
          </a:p>
        </p:txBody>
      </p:sp>
    </p:spTree>
    <p:extLst>
      <p:ext uri="{BB962C8B-B14F-4D97-AF65-F5344CB8AC3E}">
        <p14:creationId xmlns:p14="http://schemas.microsoft.com/office/powerpoint/2010/main" val="317950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p:cTn id="15"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6"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7"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8" dur="1000"/>
                                        <p:tgtEl>
                                          <p:spTgt spid="7">
                                            <p:txEl>
                                              <p:pRg st="1" end="1"/>
                                            </p:txEl>
                                          </p:spTgt>
                                        </p:tgtEl>
                                      </p:cBhvr>
                                    </p:animEffect>
                                  </p:childTnLst>
                                </p:cTn>
                              </p:par>
                              <p:par>
                                <p:cTn id="19" presetID="3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2"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3"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4" dur="1000"/>
                                        <p:tgtEl>
                                          <p:spTgt spid="7">
                                            <p:txEl>
                                              <p:pRg st="2" end="2"/>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p:cTn id="27" dur="1000" fill="hold"/>
                                        <p:tgtEl>
                                          <p:spTgt spid="7">
                                            <p:txEl>
                                              <p:pRg st="3" end="3"/>
                                            </p:txEl>
                                          </p:spTgt>
                                        </p:tgtEl>
                                        <p:attrNameLst>
                                          <p:attrName>ppt_w</p:attrName>
                                        </p:attrNameLst>
                                      </p:cBhvr>
                                      <p:tavLst>
                                        <p:tav tm="0%">
                                          <p:val>
                                            <p:fltVal val="0"/>
                                          </p:val>
                                        </p:tav>
                                        <p:tav tm="100%">
                                          <p:val>
                                            <p:strVal val="#ppt_w"/>
                                          </p:val>
                                        </p:tav>
                                      </p:tavLst>
                                    </p:anim>
                                    <p:anim calcmode="lin" valueType="num">
                                      <p:cBhvr>
                                        <p:cTn id="28" dur="1000" fill="hold"/>
                                        <p:tgtEl>
                                          <p:spTgt spid="7">
                                            <p:txEl>
                                              <p:pRg st="3" end="3"/>
                                            </p:txEl>
                                          </p:spTgt>
                                        </p:tgtEl>
                                        <p:attrNameLst>
                                          <p:attrName>ppt_h</p:attrName>
                                        </p:attrNameLst>
                                      </p:cBhvr>
                                      <p:tavLst>
                                        <p:tav tm="0%">
                                          <p:val>
                                            <p:fltVal val="0"/>
                                          </p:val>
                                        </p:tav>
                                        <p:tav tm="100%">
                                          <p:val>
                                            <p:strVal val="#ppt_h"/>
                                          </p:val>
                                        </p:tav>
                                      </p:tavLst>
                                    </p:anim>
                                    <p:anim calcmode="lin" valueType="num">
                                      <p:cBhvr>
                                        <p:cTn id="29" dur="1000" fill="hold"/>
                                        <p:tgtEl>
                                          <p:spTgt spid="7">
                                            <p:txEl>
                                              <p:pRg st="3" end="3"/>
                                            </p:txEl>
                                          </p:spTgt>
                                        </p:tgtEl>
                                        <p:attrNameLst>
                                          <p:attrName>style.rotation</p:attrName>
                                        </p:attrNameLst>
                                      </p:cBhvr>
                                      <p:tavLst>
                                        <p:tav tm="0%">
                                          <p:val>
                                            <p:fltVal val="90"/>
                                          </p:val>
                                        </p:tav>
                                        <p:tav tm="100%">
                                          <p:val>
                                            <p:fltVal val="0"/>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fltVal val="0"/>
                                          </p:val>
                                        </p:tav>
                                        <p:tav tm="100%">
                                          <p:val>
                                            <p:strVal val="#ppt_w"/>
                                          </p:val>
                                        </p:tav>
                                      </p:tavLst>
                                    </p:anim>
                                    <p:anim calcmode="lin" valueType="num">
                                      <p:cBhvr>
                                        <p:cTn id="36" dur="1000" fill="hold"/>
                                        <p:tgtEl>
                                          <p:spTgt spid="7">
                                            <p:txEl>
                                              <p:pRg st="4" end="4"/>
                                            </p:txEl>
                                          </p:spTgt>
                                        </p:tgtEl>
                                        <p:attrNameLst>
                                          <p:attrName>ppt_h</p:attrName>
                                        </p:attrNameLst>
                                      </p:cBhvr>
                                      <p:tavLst>
                                        <p:tav tm="0%">
                                          <p:val>
                                            <p:fltVal val="0"/>
                                          </p:val>
                                        </p:tav>
                                        <p:tav tm="100%">
                                          <p:val>
                                            <p:strVal val="#ppt_h"/>
                                          </p:val>
                                        </p:tav>
                                      </p:tavLst>
                                    </p:anim>
                                    <p:anim calcmode="lin" valueType="num">
                                      <p:cBhvr>
                                        <p:cTn id="37" dur="1000" fill="hold"/>
                                        <p:tgtEl>
                                          <p:spTgt spid="7">
                                            <p:txEl>
                                              <p:pRg st="4" end="4"/>
                                            </p:txEl>
                                          </p:spTgt>
                                        </p:tgtEl>
                                        <p:attrNameLst>
                                          <p:attrName>style.rotation</p:attrName>
                                        </p:attrNameLst>
                                      </p:cBhvr>
                                      <p:tavLst>
                                        <p:tav tm="0%">
                                          <p:val>
                                            <p:fltVal val="90"/>
                                          </p:val>
                                        </p:tav>
                                        <p:tav tm="100%">
                                          <p:val>
                                            <p:fltVal val="0"/>
                                          </p:val>
                                        </p:tav>
                                      </p:tavLst>
                                    </p:anim>
                                    <p:animEffect transition="in" filter="fade">
                                      <p:cBhvr>
                                        <p:cTn id="38" dur="1000"/>
                                        <p:tgtEl>
                                          <p:spTgt spid="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 calcmode="lin" valueType="num">
                                      <p:cBhvr>
                                        <p:cTn id="43" dur="1000" fill="hold"/>
                                        <p:tgtEl>
                                          <p:spTgt spid="9">
                                            <p:txEl>
                                              <p:pRg st="0" end="0"/>
                                            </p:txEl>
                                          </p:spTgt>
                                        </p:tgtEl>
                                        <p:attrNameLst>
                                          <p:attrName>ppt_w</p:attrName>
                                        </p:attrNameLst>
                                      </p:cBhvr>
                                      <p:tavLst>
                                        <p:tav tm="0%">
                                          <p:val>
                                            <p:fltVal val="0"/>
                                          </p:val>
                                        </p:tav>
                                        <p:tav tm="100%">
                                          <p:val>
                                            <p:strVal val="#ppt_w"/>
                                          </p:val>
                                        </p:tav>
                                      </p:tavLst>
                                    </p:anim>
                                    <p:anim calcmode="lin" valueType="num">
                                      <p:cBhvr>
                                        <p:cTn id="44" dur="1000" fill="hold"/>
                                        <p:tgtEl>
                                          <p:spTgt spid="9">
                                            <p:txEl>
                                              <p:pRg st="0" end="0"/>
                                            </p:txEl>
                                          </p:spTgt>
                                        </p:tgtEl>
                                        <p:attrNameLst>
                                          <p:attrName>ppt_h</p:attrName>
                                        </p:attrNameLst>
                                      </p:cBhvr>
                                      <p:tavLst>
                                        <p:tav tm="0%">
                                          <p:val>
                                            <p:fltVal val="0"/>
                                          </p:val>
                                        </p:tav>
                                        <p:tav tm="100%">
                                          <p:val>
                                            <p:strVal val="#ppt_h"/>
                                          </p:val>
                                        </p:tav>
                                      </p:tavLst>
                                    </p:anim>
                                    <p:anim calcmode="lin" valueType="num">
                                      <p:cBhvr>
                                        <p:cTn id="45" dur="1000" fill="hold"/>
                                        <p:tgtEl>
                                          <p:spTgt spid="9">
                                            <p:txEl>
                                              <p:pRg st="0" end="0"/>
                                            </p:txEl>
                                          </p:spTgt>
                                        </p:tgtEl>
                                        <p:attrNameLst>
                                          <p:attrName>style.rotation</p:attrName>
                                        </p:attrNameLst>
                                      </p:cBhvr>
                                      <p:tavLst>
                                        <p:tav tm="0%">
                                          <p:val>
                                            <p:fltVal val="90"/>
                                          </p:val>
                                        </p:tav>
                                        <p:tav tm="100%">
                                          <p:val>
                                            <p:fltVal val="0"/>
                                          </p:val>
                                        </p:tav>
                                      </p:tavLst>
                                    </p:anim>
                                    <p:animEffect transition="in" filter="fade">
                                      <p:cBhvr>
                                        <p:cTn id="46"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ST[18] – Overview</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noProof="0" dirty="0"/>
              <a:t>OBCP: </a:t>
            </a:r>
          </a:p>
          <a:p>
            <a:pPr lvl="1">
              <a:buFont typeface="Arial" panose="020B0604020202020204" pitchFamily="34" charset="0"/>
              <a:buChar char="•"/>
            </a:pPr>
            <a:r>
              <a:rPr lang="en-GB" noProof="0" dirty="0"/>
              <a:t>Procedure to be executed on-board</a:t>
            </a:r>
          </a:p>
          <a:p>
            <a:pPr lvl="1">
              <a:buFont typeface="Arial" panose="020B0604020202020204" pitchFamily="34" charset="0"/>
              <a:buChar char="•"/>
            </a:pPr>
            <a:r>
              <a:rPr lang="en-GB" noProof="0" dirty="0"/>
              <a:t>Easily loaded or executed</a:t>
            </a:r>
          </a:p>
          <a:p>
            <a:pPr lvl="1">
              <a:buFont typeface="Arial" panose="020B0604020202020204" pitchFamily="34" charset="0"/>
              <a:buChar char="•"/>
            </a:pPr>
            <a:r>
              <a:rPr lang="en-GB" noProof="0" dirty="0"/>
              <a:t>Can be replaced without modifying the rest of the on-board software</a:t>
            </a:r>
          </a:p>
          <a:p>
            <a:pPr>
              <a:buFont typeface="Arial" panose="020B0604020202020204" pitchFamily="34" charset="0"/>
              <a:buChar char="•"/>
            </a:pPr>
            <a:r>
              <a:rPr lang="en-GB" noProof="0" dirty="0"/>
              <a:t>Additional « programs »</a:t>
            </a:r>
          </a:p>
          <a:p>
            <a:pPr lvl="1">
              <a:buFont typeface="Arial" panose="020B0604020202020204" pitchFamily="34" charset="0"/>
              <a:buChar char="•"/>
            </a:pPr>
            <a:r>
              <a:rPr lang="en-GB" noProof="0" dirty="0"/>
              <a:t>In dedicated language</a:t>
            </a:r>
          </a:p>
          <a:p>
            <a:pPr lvl="1">
              <a:buFont typeface="Arial" panose="020B0604020202020204" pitchFamily="34" charset="0"/>
              <a:buChar char="•"/>
            </a:pPr>
            <a:r>
              <a:rPr lang="en-GB" noProof="0" dirty="0"/>
              <a:t>Running in an on-board interpreter (OBCP engine)</a:t>
            </a:r>
          </a:p>
          <a:p>
            <a:pPr lvl="1">
              <a:buFont typeface="Arial" panose="020B0604020202020204" pitchFamily="34" charset="0"/>
              <a:buChar char="•"/>
            </a:pPr>
            <a:r>
              <a:rPr lang="en-GB" noProof="0" dirty="0"/>
              <a:t>Triggered by ground or by on-board software (e.g. in response to on-board events)</a:t>
            </a:r>
          </a:p>
          <a:p>
            <a:pPr lvl="1">
              <a:buFont typeface="Arial" panose="020B0604020202020204" pitchFamily="34" charset="0"/>
              <a:buChar char="•"/>
            </a:pPr>
            <a:r>
              <a:rPr lang="en-GB" noProof="0" dirty="0"/>
              <a:t>OBCPs can perform complex series of actions, including sending TM, taking logical decisions, etc.</a:t>
            </a:r>
          </a:p>
          <a:p>
            <a:pPr>
              <a:buFont typeface="Arial" panose="020B0604020202020204" pitchFamily="34" charset="0"/>
              <a:buChar char="•"/>
            </a:pPr>
            <a:r>
              <a:rPr lang="en-GB" noProof="0" dirty="0"/>
              <a:t>OBCPs have a dedicated ECSS standard (ECSS-E-ST-70-01)</a:t>
            </a:r>
          </a:p>
        </p:txBody>
      </p:sp>
    </p:spTree>
    <p:extLst>
      <p:ext uri="{BB962C8B-B14F-4D97-AF65-F5344CB8AC3E}">
        <p14:creationId xmlns:p14="http://schemas.microsoft.com/office/powerpoint/2010/main" val="30135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4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ST[18] – Overview</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noProof="0" dirty="0"/>
              <a:t>Operational uses of OBCP:</a:t>
            </a:r>
          </a:p>
          <a:p>
            <a:pPr lvl="1" algn="just">
              <a:buFont typeface="Arial" panose="020B0604020202020204" pitchFamily="34" charset="0"/>
              <a:buChar char="•"/>
            </a:pPr>
            <a:r>
              <a:rPr lang="en-GB" noProof="0" dirty="0"/>
              <a:t>At System Design level – some functionality could be specified as OBCP for isolation, configurability or late accommodation purposes</a:t>
            </a:r>
          </a:p>
          <a:p>
            <a:pPr lvl="1" algn="just">
              <a:buFont typeface="Arial" panose="020B0604020202020204" pitchFamily="34" charset="0"/>
              <a:buChar char="•"/>
            </a:pPr>
            <a:r>
              <a:rPr lang="en-GB" noProof="0" dirty="0"/>
              <a:t>At Software Design level – to maintain genericity of OBSW, or to simplify maintenance</a:t>
            </a:r>
          </a:p>
          <a:p>
            <a:pPr lvl="1" algn="just">
              <a:buFont typeface="Arial" panose="020B0604020202020204" pitchFamily="34" charset="0"/>
              <a:buChar char="•"/>
            </a:pPr>
            <a:r>
              <a:rPr lang="en-GB" noProof="0" dirty="0"/>
              <a:t>At AIT level – to implement fault injection or complex scenarios which are not easily obtained through the TM/TC interface</a:t>
            </a:r>
          </a:p>
          <a:p>
            <a:pPr lvl="1" algn="just">
              <a:buFont typeface="Arial" panose="020B0604020202020204" pitchFamily="34" charset="0"/>
              <a:buChar char="•"/>
            </a:pPr>
            <a:r>
              <a:rPr lang="en-GB" noProof="0" dirty="0"/>
              <a:t>At operations level – to implement corrections without patching the software</a:t>
            </a:r>
          </a:p>
        </p:txBody>
      </p:sp>
    </p:spTree>
    <p:extLst>
      <p:ext uri="{BB962C8B-B14F-4D97-AF65-F5344CB8AC3E}">
        <p14:creationId xmlns:p14="http://schemas.microsoft.com/office/powerpoint/2010/main" val="24741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4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ST[18] – Important concepts</a:t>
            </a:r>
          </a:p>
        </p:txBody>
      </p:sp>
      <p:sp>
        <p:nvSpPr>
          <p:cNvPr id="9" name="Content Placeholder 8"/>
          <p:cNvSpPr>
            <a:spLocks noGrp="1"/>
          </p:cNvSpPr>
          <p:nvPr>
            <p:ph idx="1"/>
          </p:nvPr>
        </p:nvSpPr>
        <p:spPr>
          <a:xfrm>
            <a:off x="615950" y="1673225"/>
            <a:ext cx="7905750" cy="1283335"/>
          </a:xfrm>
        </p:spPr>
        <p:txBody>
          <a:bodyPr/>
          <a:lstStyle/>
          <a:p>
            <a:pPr marL="0" indent="0">
              <a:buNone/>
            </a:pPr>
            <a:r>
              <a:rPr lang="en-GB" b="1" dirty="0"/>
              <a:t>OBCP Execution status</a:t>
            </a:r>
            <a:endParaRPr lang="en-GB" noProof="0" dirty="0"/>
          </a:p>
          <a:p>
            <a:pPr>
              <a:buFont typeface="Arial" panose="020B0604020202020204" pitchFamily="34" charset="0"/>
              <a:buChar char="•"/>
            </a:pPr>
            <a:r>
              <a:rPr lang="en-GB" noProof="0" dirty="0"/>
              <a:t>State-transition diagram from ECSS-E-ST-70-01</a:t>
            </a:r>
          </a:p>
          <a:p>
            <a:pPr>
              <a:buFont typeface="Arial" panose="020B0604020202020204" pitchFamily="34" charset="0"/>
              <a:buChar char="•"/>
            </a:pPr>
            <a:r>
              <a:rPr lang="en-GB" noProof="0" dirty="0"/>
              <a:t>Most transitions correspond to service 18 requests</a:t>
            </a:r>
          </a:p>
          <a:p>
            <a:pPr>
              <a:buFont typeface="Arial" panose="020B0604020202020204" pitchFamily="34" charset="0"/>
              <a:buChar char="•"/>
            </a:pPr>
            <a:endParaRPr lang="en-GB" noProof="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043567"/>
            <a:ext cx="5955830" cy="3072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spTree>
    <p:extLst>
      <p:ext uri="{BB962C8B-B14F-4D97-AF65-F5344CB8AC3E}">
        <p14:creationId xmlns:p14="http://schemas.microsoft.com/office/powerpoint/2010/main" val="237066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4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ST[18] – Important concepts</a:t>
            </a:r>
          </a:p>
        </p:txBody>
      </p:sp>
      <p:sp>
        <p:nvSpPr>
          <p:cNvPr id="9" name="Content Placeholder 8"/>
          <p:cNvSpPr>
            <a:spLocks noGrp="1"/>
          </p:cNvSpPr>
          <p:nvPr>
            <p:ph idx="1"/>
          </p:nvPr>
        </p:nvSpPr>
        <p:spPr/>
        <p:txBody>
          <a:bodyPr/>
          <a:lstStyle/>
          <a:p>
            <a:pPr marL="0" indent="0">
              <a:buNone/>
            </a:pPr>
            <a:r>
              <a:rPr lang="en-GB" b="1" noProof="0" dirty="0"/>
              <a:t>OBCP Step</a:t>
            </a:r>
          </a:p>
          <a:p>
            <a:pPr>
              <a:buFont typeface="Arial" panose="020B0604020202020204" pitchFamily="34" charset="0"/>
              <a:buChar char="•"/>
            </a:pPr>
            <a:r>
              <a:rPr lang="en-GB" noProof="0" dirty="0"/>
              <a:t>Smallest operational unit within an OBCP</a:t>
            </a:r>
          </a:p>
          <a:p>
            <a:pPr>
              <a:buFont typeface="Arial" panose="020B0604020202020204" pitchFamily="34" charset="0"/>
              <a:buChar char="•"/>
            </a:pPr>
            <a:r>
              <a:rPr lang="en-GB" dirty="0"/>
              <a:t>Each step has its own identifier for OBCP execution control</a:t>
            </a:r>
          </a:p>
          <a:p>
            <a:pPr>
              <a:buFont typeface="Arial" panose="020B0604020202020204" pitchFamily="34" charset="0"/>
              <a:buChar char="•"/>
            </a:pPr>
            <a:endParaRPr lang="en-GB" noProof="0" dirty="0"/>
          </a:p>
          <a:p>
            <a:pPr marL="0" indent="0">
              <a:buNone/>
            </a:pPr>
            <a:r>
              <a:rPr lang="en-GB" b="1" dirty="0"/>
              <a:t>OBCP Observability</a:t>
            </a:r>
            <a:endParaRPr lang="en-GB" b="1" noProof="0" dirty="0"/>
          </a:p>
          <a:p>
            <a:pPr>
              <a:buFont typeface="Arial" panose="020B0604020202020204" pitchFamily="34" charset="0"/>
              <a:buChar char="•"/>
            </a:pPr>
            <a:r>
              <a:rPr lang="en-GB" noProof="0" dirty="0"/>
              <a:t>Configures the generation of observability events</a:t>
            </a:r>
          </a:p>
          <a:p>
            <a:pPr>
              <a:buFont typeface="Arial" panose="020B0604020202020204" pitchFamily="34" charset="0"/>
              <a:buChar char="•"/>
            </a:pPr>
            <a:r>
              <a:rPr lang="en-GB" noProof="0" dirty="0"/>
              <a:t>Increasing levels:</a:t>
            </a:r>
          </a:p>
          <a:p>
            <a:pPr lvl="1">
              <a:buFont typeface="Arial" panose="020B0604020202020204" pitchFamily="34" charset="0"/>
              <a:buChar char="•"/>
            </a:pPr>
            <a:r>
              <a:rPr lang="en-GB" b="1" dirty="0">
                <a:solidFill>
                  <a:srgbClr val="0070C0"/>
                </a:solidFill>
              </a:rPr>
              <a:t>None</a:t>
            </a:r>
            <a:r>
              <a:rPr lang="en-GB" dirty="0"/>
              <a:t> – Observability events are never generated</a:t>
            </a:r>
          </a:p>
          <a:p>
            <a:pPr lvl="1">
              <a:buFont typeface="Arial" panose="020B0604020202020204" pitchFamily="34" charset="0"/>
              <a:buChar char="•"/>
            </a:pPr>
            <a:r>
              <a:rPr lang="en-GB" b="1" dirty="0">
                <a:solidFill>
                  <a:srgbClr val="0070C0"/>
                </a:solidFill>
              </a:rPr>
              <a:t>Procedure</a:t>
            </a:r>
            <a:r>
              <a:rPr lang="en-GB" dirty="0">
                <a:solidFill>
                  <a:srgbClr val="0070C0"/>
                </a:solidFill>
              </a:rPr>
              <a:t> </a:t>
            </a:r>
            <a:r>
              <a:rPr lang="en-GB" dirty="0"/>
              <a:t>– Execution status changes are reported</a:t>
            </a:r>
          </a:p>
          <a:p>
            <a:pPr lvl="1">
              <a:buFont typeface="Arial" panose="020B0604020202020204" pitchFamily="34" charset="0"/>
              <a:buChar char="•"/>
            </a:pPr>
            <a:r>
              <a:rPr lang="en-GB" b="1" noProof="0" dirty="0">
                <a:solidFill>
                  <a:srgbClr val="0070C0"/>
                </a:solidFill>
              </a:rPr>
              <a:t>Step</a:t>
            </a:r>
            <a:r>
              <a:rPr lang="en-GB" noProof="0" dirty="0">
                <a:solidFill>
                  <a:srgbClr val="0070C0"/>
                </a:solidFill>
              </a:rPr>
              <a:t> </a:t>
            </a:r>
            <a:r>
              <a:rPr lang="en-GB" noProof="0" dirty="0"/>
              <a:t>– Each step reached is reported</a:t>
            </a:r>
          </a:p>
          <a:p>
            <a:pPr lvl="1">
              <a:buFont typeface="Arial" panose="020B0604020202020204" pitchFamily="34" charset="0"/>
              <a:buChar char="•"/>
            </a:pPr>
            <a:r>
              <a:rPr lang="en-GB" b="1" dirty="0">
                <a:solidFill>
                  <a:srgbClr val="0070C0"/>
                </a:solidFill>
              </a:rPr>
              <a:t>Detailed</a:t>
            </a:r>
            <a:r>
              <a:rPr lang="en-GB" dirty="0">
                <a:solidFill>
                  <a:srgbClr val="0070C0"/>
                </a:solidFill>
              </a:rPr>
              <a:t> </a:t>
            </a:r>
            <a:r>
              <a:rPr lang="en-GB" dirty="0"/>
              <a:t>– Mission specific additional observability events</a:t>
            </a:r>
            <a:endParaRPr lang="en-GB" noProof="0" dirty="0"/>
          </a:p>
          <a:p>
            <a:pPr>
              <a:buFont typeface="Arial" panose="020B0604020202020204" pitchFamily="34" charset="0"/>
              <a:buChar char="•"/>
            </a:pPr>
            <a:r>
              <a:rPr lang="en-GB" noProof="0" dirty="0"/>
              <a:t>Concept of loading policy and the relationship with Files</a:t>
            </a:r>
          </a:p>
          <a:p>
            <a:pPr marL="0" indent="0">
              <a:buNone/>
            </a:pPr>
            <a:endParaRPr lang="en-GB" noProof="0" dirty="0"/>
          </a:p>
        </p:txBody>
      </p:sp>
    </p:spTree>
    <p:extLst>
      <p:ext uri="{BB962C8B-B14F-4D97-AF65-F5344CB8AC3E}">
        <p14:creationId xmlns:p14="http://schemas.microsoft.com/office/powerpoint/2010/main" val="413506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4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ST[18] – Message types, 1</a:t>
            </a:r>
          </a:p>
        </p:txBody>
      </p:sp>
      <p:graphicFrame>
        <p:nvGraphicFramePr>
          <p:cNvPr id="3" name="Table 2"/>
          <p:cNvGraphicFramePr>
            <a:graphicFrameLocks noGrp="1"/>
          </p:cNvGraphicFramePr>
          <p:nvPr>
            <p:extLst>
              <p:ext uri="{D42A27DB-BD31-4B8C-83A1-F6EECF244321}">
                <p14:modId xmlns:p14="http://schemas.microsoft.com/office/powerpoint/2010/main" val="424413306"/>
              </p:ext>
            </p:extLst>
          </p:nvPr>
        </p:nvGraphicFramePr>
        <p:xfrm>
          <a:off x="457200" y="1515747"/>
          <a:ext cx="8280399" cy="5001111"/>
        </p:xfrm>
        <a:graphic>
          <a:graphicData uri="http://purl.oclc.org/ooxml/drawingml/table">
            <a:tbl>
              <a:tblPr firstRow="1"/>
              <a:tblGrid>
                <a:gridCol w="7112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44714">
                  <a:extLst>
                    <a:ext uri="{9D8B030D-6E8A-4147-A177-3AD203B41FA5}">
                      <a16:colId xmlns:a16="http://schemas.microsoft.com/office/drawing/2014/main" val="20002"/>
                    </a:ext>
                  </a:extLst>
                </a:gridCol>
                <a:gridCol w="35057">
                  <a:extLst>
                    <a:ext uri="{9D8B030D-6E8A-4147-A177-3AD203B41FA5}">
                      <a16:colId xmlns:a16="http://schemas.microsoft.com/office/drawing/2014/main" val="20003"/>
                    </a:ext>
                  </a:extLst>
                </a:gridCol>
                <a:gridCol w="814309">
                  <a:extLst>
                    <a:ext uri="{9D8B030D-6E8A-4147-A177-3AD203B41FA5}">
                      <a16:colId xmlns:a16="http://schemas.microsoft.com/office/drawing/2014/main" val="20004"/>
                    </a:ext>
                  </a:extLst>
                </a:gridCol>
                <a:gridCol w="4521200">
                  <a:extLst>
                    <a:ext uri="{9D8B030D-6E8A-4147-A177-3AD203B41FA5}">
                      <a16:colId xmlns:a16="http://schemas.microsoft.com/office/drawing/2014/main" val="20005"/>
                    </a:ext>
                  </a:extLst>
                </a:gridCol>
                <a:gridCol w="1442719">
                  <a:extLst>
                    <a:ext uri="{9D8B030D-6E8A-4147-A177-3AD203B41FA5}">
                      <a16:colId xmlns:a16="http://schemas.microsoft.com/office/drawing/2014/main" val="20006"/>
                    </a:ext>
                  </a:extLst>
                </a:gridCol>
              </a:tblGrid>
              <a:tr h="141404">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8972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6.18.4.4.1a</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at least one of:</a:t>
                      </a:r>
                    </a:p>
                    <a:p>
                      <a:pPr marL="342900" lvl="0" indent="-342900">
                        <a:spcAft>
                          <a:spcPts val="0"/>
                        </a:spcAft>
                        <a:buFont typeface="Symbol" panose="05050102010706020507" pitchFamily="18" charset="2"/>
                        <a:buChar char=""/>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a:t>
                      </a:r>
                    </a:p>
                    <a:p>
                      <a:pPr marL="342900" lvl="0" indent="-342900">
                        <a:spcAft>
                          <a:spcPts val="0"/>
                        </a:spcAft>
                        <a:buFont typeface="Symbol" panose="05050102010706020507" pitchFamily="18" charset="2"/>
                        <a:buChar char=""/>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TC[18,13]</a:t>
                      </a:r>
                    </a:p>
                    <a:p>
                      <a:pPr marL="342900" lvl="0" indent="-342900">
                        <a:spcAft>
                          <a:spcPts val="0"/>
                        </a:spcAft>
                        <a:buFont typeface="Symbol" panose="05050102010706020507" pitchFamily="18" charset="2"/>
                        <a:buChar char=""/>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TC[18,19]</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6.18.4.4.2</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direct-load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2"/>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6.18.4.4.3</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8.18.2.11</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TC[18,13]</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load an OBCP by reference</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3"/>
                  </a:ext>
                </a:extLst>
              </a:tr>
              <a:tr h="30695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6.18.4.4.4</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8.18.2.2</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TC[18,2]</a:t>
                      </a:r>
                    </a:p>
                  </a:txBody>
                  <a:tcPr marL="9657" marR="9657"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5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9657" marR="9657"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unload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TC[18,1] or TC[18,13]</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4140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6.18.4.4.5</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8.18.2.3</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TC[18,3]</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activate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6.18.4.4.6</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8.18.2.17</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TC[18,19]</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load by reference and activate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6"/>
                  </a:ext>
                </a:extLst>
              </a:tr>
              <a:tr h="14140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6.18.4.4.7</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8.18.2.4</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TC[18,4]</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stop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6.18.4.4.8</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8.18.2.18</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TC[18,20]</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stop and unload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14140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6.18.4.4.9</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8.18.2.10</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TC[18,12]</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abort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6.18.4.4.10</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8.18.2.15</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TC[18,17]</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abort all OBCPs and report</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6.18.4.4.10</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8.18.2.16</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TM[18,18]</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5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aborted OBCP report</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TC[18,17] response</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14140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6.18.4.5.1</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8.18.2.8</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TC[18,8]</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execution status of each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6.18.4.5.1</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8.18.2.9</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TM[18,9]</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5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OBCP execution status report</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TC[18,8] response</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6.18.4.6.1</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8.18.2.5</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TC[18,5]</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suspend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4"/>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6.18.4.6.2</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8.18.2.6</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TC[18,6]</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5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resume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TC[18,5]</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5"/>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6.18.4.6.3</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8.18.2.12</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TC[18,14]</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activate and execute one OBCP step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6"/>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6.18.4.6.4</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8.18.2.13</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TC[18,15]</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resume and execute one OBCP step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TC[18,14]</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7"/>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6.18.4.7.1</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8.18.2.7</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TC[18,7]</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communicate parameters to an OBCP</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8"/>
                  </a:ext>
                </a:extLst>
              </a:tr>
              <a:tr h="22417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6.18.4.8.1</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8.18.2.14</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TC[18,16]</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set the observability level of OBCPs</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9657" marR="9657" marT="29315" marB="2931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
        <p:nvSpPr>
          <p:cNvPr id="4" name="Content Placeholder 2"/>
          <p:cNvSpPr>
            <a:spLocks noGrp="1"/>
          </p:cNvSpPr>
          <p:nvPr>
            <p:ph idx="1"/>
          </p:nvPr>
        </p:nvSpPr>
        <p:spPr>
          <a:xfrm>
            <a:off x="615949" y="1131696"/>
            <a:ext cx="7905750" cy="435430"/>
          </a:xfrm>
        </p:spPr>
        <p:txBody>
          <a:bodyPr/>
          <a:lstStyle/>
          <a:p>
            <a:pPr marL="0" indent="0" algn="ctr">
              <a:buNone/>
            </a:pPr>
            <a:r>
              <a:rPr lang="en-GB" dirty="0"/>
              <a:t>OBCP management subservice</a:t>
            </a:r>
          </a:p>
        </p:txBody>
      </p:sp>
    </p:spTree>
    <p:extLst>
      <p:ext uri="{BB962C8B-B14F-4D97-AF65-F5344CB8AC3E}">
        <p14:creationId xmlns:p14="http://schemas.microsoft.com/office/powerpoint/2010/main" val="33529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4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ST[18] – Message types, 2</a:t>
            </a:r>
          </a:p>
        </p:txBody>
      </p:sp>
      <p:graphicFrame>
        <p:nvGraphicFramePr>
          <p:cNvPr id="4" name="Table 3"/>
          <p:cNvGraphicFramePr>
            <a:graphicFrameLocks noGrp="1"/>
          </p:cNvGraphicFramePr>
          <p:nvPr>
            <p:extLst>
              <p:ext uri="{D42A27DB-BD31-4B8C-83A1-F6EECF244321}">
                <p14:modId xmlns:p14="http://schemas.microsoft.com/office/powerpoint/2010/main" val="2156058456"/>
              </p:ext>
            </p:extLst>
          </p:nvPr>
        </p:nvGraphicFramePr>
        <p:xfrm>
          <a:off x="431801" y="3038475"/>
          <a:ext cx="8280399" cy="781050"/>
        </p:xfrm>
        <a:graphic>
          <a:graphicData uri="http://purl.oclc.org/ooxml/drawingml/table">
            <a:tbl>
              <a:tblPr firstRow="1"/>
              <a:tblGrid>
                <a:gridCol w="701040">
                  <a:extLst>
                    <a:ext uri="{9D8B030D-6E8A-4147-A177-3AD203B41FA5}">
                      <a16:colId xmlns:a16="http://schemas.microsoft.com/office/drawing/2014/main" val="20000"/>
                    </a:ext>
                  </a:extLst>
                </a:gridCol>
                <a:gridCol w="721360">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833120">
                  <a:extLst>
                    <a:ext uri="{9D8B030D-6E8A-4147-A177-3AD203B41FA5}">
                      <a16:colId xmlns:a16="http://schemas.microsoft.com/office/drawing/2014/main" val="20003"/>
                    </a:ext>
                  </a:extLst>
                </a:gridCol>
                <a:gridCol w="4511040">
                  <a:extLst>
                    <a:ext uri="{9D8B030D-6E8A-4147-A177-3AD203B41FA5}">
                      <a16:colId xmlns:a16="http://schemas.microsoft.com/office/drawing/2014/main" val="20004"/>
                    </a:ext>
                  </a:extLst>
                </a:gridCol>
                <a:gridCol w="1452879">
                  <a:extLst>
                    <a:ext uri="{9D8B030D-6E8A-4147-A177-3AD203B41FA5}">
                      <a16:colId xmlns:a16="http://schemas.microsoft.com/office/drawing/2014/main" val="20005"/>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4">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6.18.5.1.1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8.18.2.19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start the OBCP engine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6.18.5.1.2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8.18.2.20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TC[18,22]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stop the OBCP engine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Content Placeholder 2"/>
          <p:cNvSpPr>
            <a:spLocks noGrp="1"/>
          </p:cNvSpPr>
          <p:nvPr>
            <p:ph idx="1"/>
          </p:nvPr>
        </p:nvSpPr>
        <p:spPr>
          <a:xfrm>
            <a:off x="619125" y="2603045"/>
            <a:ext cx="7905750" cy="435430"/>
          </a:xfrm>
        </p:spPr>
        <p:txBody>
          <a:bodyPr/>
          <a:lstStyle/>
          <a:p>
            <a:pPr marL="0" indent="0" algn="ctr">
              <a:buNone/>
            </a:pPr>
            <a:r>
              <a:rPr lang="en-GB" dirty="0"/>
              <a:t>OBCP engine management subservice</a:t>
            </a:r>
          </a:p>
        </p:txBody>
      </p:sp>
    </p:spTree>
    <p:extLst>
      <p:ext uri="{BB962C8B-B14F-4D97-AF65-F5344CB8AC3E}">
        <p14:creationId xmlns:p14="http://schemas.microsoft.com/office/powerpoint/2010/main" val="361454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4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ST[18]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An on-board control procedure service shall contain exactly one OBCP management subservice, and at most one engine management subservice</a:t>
            </a:r>
          </a:p>
          <a:p>
            <a:pPr>
              <a:buFont typeface="Arial" panose="020B0604020202020204" pitchFamily="34" charset="0"/>
              <a:buChar char="•"/>
            </a:pPr>
            <a:r>
              <a:rPr lang="en-GB" dirty="0"/>
              <a:t>It is possible to have two (or more) completely segregated on-board control procedure services (e.g. one OBCP service deployed on the central computer, and another on an intelligent payload)</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12877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4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ST[18]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noProof="0" dirty="0"/>
              <a:t>The OBCP standard differentiates between:</a:t>
            </a:r>
          </a:p>
          <a:p>
            <a:pPr lvl="1">
              <a:buFont typeface="Arial" panose="020B0604020202020204" pitchFamily="34" charset="0"/>
              <a:buChar char="•"/>
            </a:pPr>
            <a:r>
              <a:rPr lang="en-GB" dirty="0"/>
              <a:t>OBCP arguments, provided when starting an OBCP</a:t>
            </a:r>
          </a:p>
          <a:p>
            <a:pPr lvl="1">
              <a:buFont typeface="Arial" panose="020B0604020202020204" pitchFamily="34" charset="0"/>
              <a:buChar char="•"/>
            </a:pPr>
            <a:r>
              <a:rPr lang="en-GB" noProof="0" dirty="0"/>
              <a:t>OBCP parameters, provided during OBCP execution</a:t>
            </a:r>
          </a:p>
          <a:p>
            <a:pPr marL="358775" lvl="1" indent="0">
              <a:buNone/>
            </a:pPr>
            <a:r>
              <a:rPr lang="en-GB" dirty="0"/>
              <a:t>They can be the same, but not necessarily. The former are provided in the ‘start’ family of requests (TC [18,3], TC [18,14], TC [18,19]), the latter in the communicate parameters request (TC [18,7]). </a:t>
            </a:r>
            <a:endParaRPr lang="en-GB" noProof="0" dirty="0"/>
          </a:p>
          <a:p>
            <a:pPr>
              <a:buFont typeface="Arial" panose="020B0604020202020204" pitchFamily="34" charset="0"/>
              <a:buChar char="•"/>
            </a:pPr>
            <a:r>
              <a:rPr lang="en-GB" noProof="0" dirty="0"/>
              <a:t>Several requests are defined as « Shortcuts », such as « Load &amp; Activate » or « Stop and Unload ». Why ?</a:t>
            </a:r>
          </a:p>
          <a:p>
            <a:pPr marL="358775" lvl="1" indent="0">
              <a:buNone/>
            </a:pPr>
            <a:r>
              <a:rPr lang="en-GB" i="1" noProof="0" dirty="0"/>
              <a:t>This allows such commands to be registered as Event Actions !</a:t>
            </a:r>
          </a:p>
          <a:p>
            <a:pPr>
              <a:buFont typeface="Arial" panose="020B0604020202020204" pitchFamily="34" charset="0"/>
              <a:buChar char="•"/>
            </a:pPr>
            <a:r>
              <a:rPr lang="en-GB" noProof="0" dirty="0"/>
              <a:t>OBCP capabilities are the most complex available in terms of commanding</a:t>
            </a:r>
          </a:p>
          <a:p>
            <a:pPr>
              <a:buFont typeface="Arial" panose="020B0604020202020204" pitchFamily="34" charset="0"/>
              <a:buChar char="•"/>
            </a:pPr>
            <a:r>
              <a:rPr lang="en-GB" noProof="0" dirty="0"/>
              <a:t>When specifying a mission, a choice is now given between the OBCP service (very flexible, but complex), and the request sequencing service (less flexible, but offers a simpler ‘macro command’ capability)</a:t>
            </a:r>
          </a:p>
          <a:p>
            <a:pPr>
              <a:buFont typeface="Arial" panose="020B0604020202020204" pitchFamily="34" charset="0"/>
              <a:buChar char="•"/>
            </a:pPr>
            <a:endParaRPr lang="en-GB" noProof="0" dirty="0"/>
          </a:p>
        </p:txBody>
      </p:sp>
    </p:spTree>
    <p:extLst>
      <p:ext uri="{BB962C8B-B14F-4D97-AF65-F5344CB8AC3E}">
        <p14:creationId xmlns:p14="http://schemas.microsoft.com/office/powerpoint/2010/main" val="36353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ST[18] – PUS-A to PUS-C evolution</a:t>
            </a:r>
          </a:p>
        </p:txBody>
      </p:sp>
      <p:sp>
        <p:nvSpPr>
          <p:cNvPr id="9" name="Content Placeholder 8"/>
          <p:cNvSpPr>
            <a:spLocks noGrp="1"/>
          </p:cNvSpPr>
          <p:nvPr>
            <p:ph idx="1"/>
          </p:nvPr>
        </p:nvSpPr>
        <p:spPr/>
        <p:txBody>
          <a:bodyPr/>
          <a:lstStyle/>
          <a:p>
            <a:pPr marL="0" lvl="0" indent="0" fontAlgn="auto">
              <a:lnSpc>
                <a:spcPct val="90%"/>
              </a:lnSpc>
              <a:spcBef>
                <a:spcPts val="1200"/>
              </a:spcBef>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Load by reference (from file) – TC[18,13]</a:t>
            </a:r>
          </a:p>
          <a:p>
            <a:pPr lvl="0">
              <a:lnSpc>
                <a:spcPct val="90%"/>
              </a:lnSpc>
              <a:buClr>
                <a:srgbClr val="0098DB"/>
              </a:buClr>
              <a:buFont typeface="Arial" panose="020B0604020202020204" pitchFamily="34" charset="0"/>
              <a:buChar char="•"/>
            </a:pPr>
            <a:r>
              <a:rPr lang="en-US" sz="1400" dirty="0">
                <a:solidFill>
                  <a:srgbClr val="4D4F53"/>
                </a:solidFill>
              </a:rPr>
              <a:t>Activate and execute step - TC[18,14]</a:t>
            </a:r>
          </a:p>
          <a:p>
            <a:pPr lvl="0">
              <a:lnSpc>
                <a:spcPct val="90%"/>
              </a:lnSpc>
              <a:buClr>
                <a:srgbClr val="0098DB"/>
              </a:buClr>
              <a:buFont typeface="Arial" panose="020B0604020202020204" pitchFamily="34" charset="0"/>
              <a:buChar char="•"/>
            </a:pPr>
            <a:r>
              <a:rPr lang="en-US" sz="1400" dirty="0">
                <a:solidFill>
                  <a:srgbClr val="4D4F53"/>
                </a:solidFill>
              </a:rPr>
              <a:t>Resume and execute step - TC[18,15]</a:t>
            </a:r>
          </a:p>
          <a:p>
            <a:pPr lvl="0">
              <a:lnSpc>
                <a:spcPct val="90%"/>
              </a:lnSpc>
              <a:buClr>
                <a:srgbClr val="0098DB"/>
              </a:buClr>
              <a:buFont typeface="Arial" panose="020B0604020202020204" pitchFamily="34" charset="0"/>
              <a:buChar char="•"/>
            </a:pPr>
            <a:r>
              <a:rPr lang="en-US" sz="1400" dirty="0">
                <a:solidFill>
                  <a:srgbClr val="4D4F53"/>
                </a:solidFill>
              </a:rPr>
              <a:t>Set observability level - TC[18,16]</a:t>
            </a:r>
          </a:p>
          <a:p>
            <a:pPr lvl="0">
              <a:lnSpc>
                <a:spcPct val="90%"/>
              </a:lnSpc>
              <a:buClr>
                <a:srgbClr val="0098DB"/>
              </a:buClr>
              <a:buFont typeface="Arial" panose="020B0604020202020204" pitchFamily="34" charset="0"/>
              <a:buChar char="•"/>
            </a:pPr>
            <a:r>
              <a:rPr lang="en-US" sz="1400" dirty="0">
                <a:solidFill>
                  <a:srgbClr val="4D4F53"/>
                </a:solidFill>
              </a:rPr>
              <a:t>Abort all and report - TC[18,17], TM[18,18]</a:t>
            </a:r>
          </a:p>
          <a:p>
            <a:pPr lvl="0">
              <a:lnSpc>
                <a:spcPct val="90%"/>
              </a:lnSpc>
              <a:buClr>
                <a:srgbClr val="0098DB"/>
              </a:buClr>
              <a:buFont typeface="Arial" panose="020B0604020202020204" pitchFamily="34" charset="0"/>
              <a:buChar char="•"/>
            </a:pPr>
            <a:r>
              <a:rPr lang="en-US" sz="1400" dirty="0">
                <a:solidFill>
                  <a:srgbClr val="4D4F53"/>
                </a:solidFill>
              </a:rPr>
              <a:t>Load by reference and activate - TC[18,19]</a:t>
            </a:r>
          </a:p>
          <a:p>
            <a:pPr lvl="0">
              <a:lnSpc>
                <a:spcPct val="90%"/>
              </a:lnSpc>
              <a:buClr>
                <a:srgbClr val="0098DB"/>
              </a:buClr>
              <a:buFont typeface="Arial" panose="020B0604020202020204" pitchFamily="34" charset="0"/>
              <a:buChar char="•"/>
            </a:pPr>
            <a:r>
              <a:rPr lang="en-US" sz="1400" dirty="0">
                <a:solidFill>
                  <a:srgbClr val="4D4F53"/>
                </a:solidFill>
              </a:rPr>
              <a:t>Stop and unload - TC[18,20]</a:t>
            </a:r>
          </a:p>
          <a:p>
            <a:pPr lvl="0">
              <a:lnSpc>
                <a:spcPct val="90%"/>
              </a:lnSpc>
              <a:buClr>
                <a:srgbClr val="0098DB"/>
              </a:buClr>
              <a:buFont typeface="Arial" panose="020B0604020202020204" pitchFamily="34" charset="0"/>
              <a:buChar char="•"/>
            </a:pPr>
            <a:r>
              <a:rPr lang="en-US" sz="1400" dirty="0">
                <a:solidFill>
                  <a:srgbClr val="4D4F53"/>
                </a:solidFill>
              </a:rPr>
              <a:t>Start / Stop OBCP engine TC[18,21], TC[18,22]</a:t>
            </a:r>
          </a:p>
          <a:p>
            <a:pPr marL="0"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Direct loading TC[18,1] now supports optional OBCP checksum</a:t>
            </a:r>
          </a:p>
          <a:p>
            <a:pPr lvl="0">
              <a:lnSpc>
                <a:spcPct val="90%"/>
              </a:lnSpc>
              <a:buClr>
                <a:srgbClr val="0098DB"/>
              </a:buClr>
              <a:buFont typeface="Arial" panose="020B0604020202020204" pitchFamily="34" charset="0"/>
              <a:buChar char="•"/>
            </a:pPr>
            <a:r>
              <a:rPr lang="en-US" sz="1400" dirty="0">
                <a:solidFill>
                  <a:srgbClr val="4D4F53"/>
                </a:solidFill>
              </a:rPr>
              <a:t>OBCP activation TC[18,3] now supports optional observability level</a:t>
            </a:r>
          </a:p>
          <a:p>
            <a:pPr lvl="0">
              <a:lnSpc>
                <a:spcPct val="90%"/>
              </a:lnSpc>
              <a:buClr>
                <a:srgbClr val="0098DB"/>
              </a:buClr>
              <a:buFont typeface="Arial" panose="020B0604020202020204" pitchFamily="34" charset="0"/>
              <a:buChar char="•"/>
            </a:pPr>
            <a:r>
              <a:rPr lang="en-US" sz="1400" dirty="0">
                <a:solidFill>
                  <a:srgbClr val="4D4F53"/>
                </a:solidFill>
              </a:rPr>
              <a:t>OBCP execution status now merged with the OBCP list TC[18,8], TM[18,9]</a:t>
            </a:r>
          </a:p>
          <a:p>
            <a:pPr lvl="0">
              <a:lnSpc>
                <a:spcPct val="90%"/>
              </a:lnSpc>
              <a:buClr>
                <a:srgbClr val="0098DB"/>
              </a:buClr>
              <a:buFont typeface="Arial" panose="020B0604020202020204" pitchFamily="34" charset="0"/>
              <a:buChar char="•"/>
            </a:pPr>
            <a:r>
              <a:rPr lang="en-US" sz="1400" dirty="0">
                <a:solidFill>
                  <a:srgbClr val="4D4F53"/>
                </a:solidFill>
              </a:rPr>
              <a:t>Mostly aligned with ECSSE-ST-70-01C</a:t>
            </a:r>
          </a:p>
          <a:p>
            <a:pPr marL="0"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a:lnSpc>
                <a:spcPct val="90%"/>
              </a:lnSpc>
              <a:buClr>
                <a:srgbClr val="0098DB"/>
              </a:buClr>
              <a:buFont typeface="Arial" panose="020B0604020202020204" pitchFamily="34" charset="0"/>
              <a:buChar char="•"/>
            </a:pPr>
            <a:r>
              <a:rPr lang="en-US" sz="1400" dirty="0">
                <a:solidFill>
                  <a:srgbClr val="4D4F53"/>
                </a:solidFill>
              </a:rPr>
              <a:t>Removed list of active OBCP TC[18,10], TM[18,11] in favor of the above merge and observables</a:t>
            </a:r>
          </a:p>
          <a:p>
            <a:pPr lvl="0">
              <a:lnSpc>
                <a:spcPct val="90%"/>
              </a:lnSpc>
              <a:buClr>
                <a:srgbClr val="0098DB"/>
              </a:buClr>
              <a:buFont typeface="Arial" panose="020B0604020202020204" pitchFamily="34" charset="0"/>
              <a:buChar char="•"/>
            </a:pPr>
            <a:endParaRPr lang="en-US" sz="1200" dirty="0">
              <a:solidFill>
                <a:srgbClr val="4D4F53"/>
              </a:solidFill>
            </a:endParaRPr>
          </a:p>
          <a:p>
            <a:pPr>
              <a:lnSpc>
                <a:spcPct val="90%"/>
              </a:lnSpc>
              <a:buClr>
                <a:srgbClr val="0098DB"/>
              </a:buClr>
              <a:buFont typeface="Arial" panose="020B0604020202020204" pitchFamily="34" charset="0"/>
              <a:buChar char="•"/>
            </a:pPr>
            <a:endParaRPr lang="en-GB" sz="1400" dirty="0">
              <a:solidFill>
                <a:srgbClr val="4D4F53"/>
              </a:solidFill>
            </a:endParaRPr>
          </a:p>
        </p:txBody>
      </p:sp>
    </p:spTree>
    <p:extLst>
      <p:ext uri="{BB962C8B-B14F-4D97-AF65-F5344CB8AC3E}">
        <p14:creationId xmlns:p14="http://schemas.microsoft.com/office/powerpoint/2010/main" val="302173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t>The </a:t>
            </a:r>
            <a:r>
              <a:rPr lang="en-GB" noProof="0" dirty="0" err="1"/>
              <a:t>EarthCARE</a:t>
            </a:r>
            <a:r>
              <a:rPr lang="en-GB" noProof="0" dirty="0"/>
              <a:t> spacecraft, 1</a:t>
            </a: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b="-1.271%"/>
          <a:stretch>
            <a:fillRect/>
          </a:stretch>
        </p:blipFill>
        <p:spPr bwMode="auto">
          <a:xfrm>
            <a:off x="0" y="924624"/>
            <a:ext cx="91440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
                <a:headEnd/>
                <a:tailEnd/>
              </a14:hiddenLine>
            </a:ext>
          </a:extLst>
        </p:spPr>
      </p:pic>
      <p:pic>
        <p:nvPicPr>
          <p:cNvPr id="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10" y="1049895"/>
            <a:ext cx="7921663" cy="4893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39484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5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ST[21] – Request sequencing</a:t>
            </a:r>
          </a:p>
        </p:txBody>
      </p:sp>
      <p:sp>
        <p:nvSpPr>
          <p:cNvPr id="5" name="Text Placeholder 4"/>
          <p:cNvSpPr>
            <a:spLocks noGrp="1"/>
          </p:cNvSpPr>
          <p:nvPr>
            <p:ph type="body" idx="11"/>
          </p:nvPr>
        </p:nvSpPr>
        <p:spPr/>
        <p:txBody>
          <a:bodyPr/>
          <a:lstStyle/>
          <a:p>
            <a:r>
              <a:rPr lang="en-GB" dirty="0"/>
              <a:t>ST[21] scope</a:t>
            </a:r>
          </a:p>
        </p:txBody>
      </p:sp>
      <p:sp>
        <p:nvSpPr>
          <p:cNvPr id="6" name="Content Placeholder 5"/>
          <p:cNvSpPr>
            <a:spLocks noGrp="1"/>
          </p:cNvSpPr>
          <p:nvPr>
            <p:ph sz="quarter" idx="12"/>
          </p:nvPr>
        </p:nvSpPr>
        <p:spPr/>
        <p:txBody>
          <a:bodyPr/>
          <a:lstStyle/>
          <a:p>
            <a:r>
              <a:rPr lang="en-GB" dirty="0"/>
              <a:t>The request sequencing service type provides the capability to manage the release of an on-board sequence of requests. It also provides capabilities for the loading, control and reporting of on-board sequences.</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862266883"/>
              </p:ext>
            </p:extLst>
          </p:nvPr>
        </p:nvGraphicFramePr>
        <p:xfrm>
          <a:off x="203200" y="1320800"/>
          <a:ext cx="4483101" cy="14605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High level commanding</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ST[11]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time-based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baseline="0%" dirty="0">
                          <a:solidFill>
                            <a:schemeClr val="bg1">
                              <a:lumMod val="65%"/>
                            </a:schemeClr>
                          </a:solidFill>
                        </a:rPr>
                        <a:t>ST[18]</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on-board control procedure</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pPr marL="0" lvl="0" indent="-279400">
                        <a:buFont typeface="Arial" pitchFamily="34" charset="0"/>
                        <a:buNone/>
                      </a:pPr>
                      <a:r>
                        <a:rPr lang="en-GB" sz="1200" baseline="0%" dirty="0"/>
                        <a:t>ST[21]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request sequencing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ctr"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solidFill>
                            <a:schemeClr val="bg1">
                              <a:lumMod val="65%"/>
                            </a:schemeClr>
                          </a:solidFill>
                        </a:rPr>
                        <a:t>ST[22]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position-based scheduling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Right Arrow 7"/>
          <p:cNvSpPr/>
          <p:nvPr/>
        </p:nvSpPr>
        <p:spPr>
          <a:xfrm flipH="1">
            <a:off x="4724400" y="227838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182375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5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ST[21] – Standardized subservice type</a:t>
            </a:r>
          </a:p>
        </p:txBody>
      </p:sp>
      <p:sp>
        <p:nvSpPr>
          <p:cNvPr id="6" name="Text Placeholder 5"/>
          <p:cNvSpPr>
            <a:spLocks noGrp="1"/>
          </p:cNvSpPr>
          <p:nvPr>
            <p:ph type="body" idx="1"/>
          </p:nvPr>
        </p:nvSpPr>
        <p:spPr>
          <a:xfrm>
            <a:off x="447040" y="1531520"/>
            <a:ext cx="4758005" cy="360000"/>
          </a:xfrm>
        </p:spPr>
        <p:txBody>
          <a:bodyPr/>
          <a:lstStyle/>
          <a:p>
            <a:r>
              <a:rPr lang="en-GB" dirty="0"/>
              <a:t>Request sequencing</a:t>
            </a:r>
          </a:p>
        </p:txBody>
      </p:sp>
      <p:sp>
        <p:nvSpPr>
          <p:cNvPr id="7" name="Content Placeholder 6"/>
          <p:cNvSpPr>
            <a:spLocks noGrp="1"/>
          </p:cNvSpPr>
          <p:nvPr>
            <p:ph sz="quarter" idx="10"/>
          </p:nvPr>
        </p:nvSpPr>
        <p:spPr>
          <a:xfrm>
            <a:off x="447041" y="1901680"/>
            <a:ext cx="8045026" cy="2907387"/>
          </a:xfrm>
        </p:spPr>
        <p:txBody>
          <a:bodyPr/>
          <a:lstStyle/>
          <a:p>
            <a:r>
              <a:rPr lang="en-US" dirty="0"/>
              <a:t>The request sequencing subservice provides the capability to release, one by one, the requests contained in an on-board sequence of requests. Within a request sequence, the delay between the release of a request and the release of the next request can be specified. Several request sequences can be running in parallel.</a:t>
            </a:r>
          </a:p>
          <a:p>
            <a:r>
              <a:rPr lang="en-US" dirty="0"/>
              <a:t>The service provides the capability to load a request sequence from a file stored on-board or directly from ground. When loading directly from ground, the requests that constitute the request sequence are inside the load request sequence request.</a:t>
            </a:r>
          </a:p>
          <a:p>
            <a:endParaRPr lang="en-US" dirty="0"/>
          </a:p>
          <a:p>
            <a:endParaRPr lang="en-GB" dirty="0"/>
          </a:p>
        </p:txBody>
      </p:sp>
      <p:sp>
        <p:nvSpPr>
          <p:cNvPr id="8" name="Rectangle 7"/>
          <p:cNvSpPr/>
          <p:nvPr/>
        </p:nvSpPr>
        <p:spPr>
          <a:xfrm>
            <a:off x="0" y="1155785"/>
            <a:ext cx="3746667"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Request sequencing service</a:t>
            </a:r>
          </a:p>
        </p:txBody>
      </p:sp>
      <p:sp>
        <p:nvSpPr>
          <p:cNvPr id="9" name="Rectangle 8"/>
          <p:cNvSpPr/>
          <p:nvPr/>
        </p:nvSpPr>
        <p:spPr>
          <a:xfrm>
            <a:off x="1713281" y="4519577"/>
            <a:ext cx="5511335" cy="276999"/>
          </a:xfrm>
          <a:prstGeom prst="rect">
            <a:avLst/>
          </a:prstGeom>
          <a:noFill/>
        </p:spPr>
        <p:txBody>
          <a:bodyPr wrap="square" lIns="91440" tIns="45720" rIns="91440" bIns="45720">
            <a:spAutoFit/>
          </a:bodyPr>
          <a:lstStyle/>
          <a:p>
            <a:pPr algn="ctr"/>
            <a:r>
              <a:rPr lang="en-US" sz="1200" b="1" i="1" dirty="0">
                <a:ln w="0">
                  <a:solidFill>
                    <a:srgbClr val="FF0000"/>
                  </a:solidFill>
                </a:ln>
                <a:solidFill>
                  <a:srgbClr val="FABF8F"/>
                </a:solidFill>
                <a:effectLst>
                  <a:reflection blurRad="6350" stA="53%" endA="0.3%" endPos="35.5%" dir="5400000" sy="-90%" algn="bl" rotWithShape="0"/>
                </a:effectLst>
              </a:rPr>
              <a:t>extension of the ground monitoring and control</a:t>
            </a:r>
            <a:endParaRPr lang="en-US" sz="4400" b="1" i="1" cap="none" spc="0" dirty="0">
              <a:ln w="0">
                <a:solidFill>
                  <a:srgbClr val="FF0000"/>
                </a:solidFill>
              </a:ln>
              <a:solidFill>
                <a:srgbClr val="FABF8F"/>
              </a:solidFill>
              <a:effectLst>
                <a:reflection blurRad="6350" stA="53%" endA="0.3%" endPos="35.5%" dir="5400000" sy="-90%" algn="bl" rotWithShape="0"/>
              </a:effectLst>
            </a:endParaRPr>
          </a:p>
        </p:txBody>
      </p:sp>
    </p:spTree>
    <p:extLst>
      <p:ext uri="{BB962C8B-B14F-4D97-AF65-F5344CB8AC3E}">
        <p14:creationId xmlns:p14="http://schemas.microsoft.com/office/powerpoint/2010/main" val="1723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
                                          <p:val>
                                            <p:strVal val="#ppt_w"/>
                                          </p:val>
                                        </p:tav>
                                      </p:tavLst>
                                    </p:anim>
                                    <p:anim calcmode="lin" valueType="num">
                                      <p:cBhvr>
                                        <p:cTn id="22" dur="1000" fill="hold"/>
                                        <p:tgtEl>
                                          <p:spTgt spid="9"/>
                                        </p:tgtEl>
                                        <p:attrNameLst>
                                          <p:attrName>ppt_h</p:attrName>
                                        </p:attrNameLst>
                                      </p:cBhvr>
                                      <p:tavLst>
                                        <p:tav tm="0%">
                                          <p:val>
                                            <p:fltVal val="0"/>
                                          </p:val>
                                        </p:tav>
                                        <p:tav tm="100%">
                                          <p:val>
                                            <p:strVal val="#ppt_h"/>
                                          </p:val>
                                        </p:tav>
                                      </p:tavLst>
                                    </p:anim>
                                    <p:anim calcmode="lin" valueType="num">
                                      <p:cBhvr>
                                        <p:cTn id="23" dur="1000" fill="hold"/>
                                        <p:tgtEl>
                                          <p:spTgt spid="9"/>
                                        </p:tgtEl>
                                        <p:attrNameLst>
                                          <p:attrName>style.rotation</p:attrName>
                                        </p:attrNameLst>
                                      </p:cBhvr>
                                      <p:tavLst>
                                        <p:tav tm="0%">
                                          <p:val>
                                            <p:fltVal val="90"/>
                                          </p:val>
                                        </p:tav>
                                        <p:tav tm="100%">
                                          <p:val>
                                            <p:fltVal val="0"/>
                                          </p:val>
                                        </p:tav>
                                      </p:tavLst>
                                    </p:anim>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ST[21] – Overview</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noProof="0" dirty="0"/>
              <a:t>Provides capability to manage the release of a sequence of requests, without the complexity of an OBCP</a:t>
            </a:r>
          </a:p>
          <a:p>
            <a:pPr>
              <a:buFont typeface="Arial" panose="020B0604020202020204" pitchFamily="34" charset="0"/>
              <a:buChar char="•"/>
            </a:pPr>
            <a:r>
              <a:rPr lang="en-GB" noProof="0" dirty="0"/>
              <a:t>Users requesting this new service often implemented a specific "Macro Commands" service, i.e. one high level request to gather multiple requests</a:t>
            </a:r>
          </a:p>
          <a:p>
            <a:pPr>
              <a:buFont typeface="Arial" panose="020B0604020202020204" pitchFamily="34" charset="0"/>
              <a:buChar char="•"/>
            </a:pPr>
            <a:r>
              <a:rPr lang="en-GB" noProof="0" dirty="0"/>
              <a:t>A request sequence consists of a set of requests and subsequent delays.</a:t>
            </a:r>
          </a:p>
          <a:p>
            <a:pPr>
              <a:buFont typeface="Arial" panose="020B0604020202020204" pitchFamily="34" charset="0"/>
              <a:buChar char="•"/>
            </a:pPr>
            <a:r>
              <a:rPr lang="en-GB" noProof="0" dirty="0"/>
              <a:t>Shares concepts with both </a:t>
            </a:r>
            <a:r>
              <a:rPr lang="en-GB" dirty="0"/>
              <a:t>ST[</a:t>
            </a:r>
            <a:r>
              <a:rPr lang="en-GB" noProof="0" dirty="0"/>
              <a:t>11] Time-Based Scheduling and ST[18] OBCP, keeping the simplest aspects of both</a:t>
            </a:r>
          </a:p>
          <a:p>
            <a:pPr>
              <a:buFont typeface="Arial" panose="020B0604020202020204" pitchFamily="34" charset="0"/>
              <a:buChar char="•"/>
            </a:pPr>
            <a:endParaRPr lang="en-GB" noProof="0" dirty="0"/>
          </a:p>
        </p:txBody>
      </p:sp>
    </p:spTree>
    <p:extLst>
      <p:ext uri="{BB962C8B-B14F-4D97-AF65-F5344CB8AC3E}">
        <p14:creationId xmlns:p14="http://schemas.microsoft.com/office/powerpoint/2010/main" val="20583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5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ST[21] – Important concepts</a:t>
            </a:r>
          </a:p>
        </p:txBody>
      </p:sp>
      <p:sp>
        <p:nvSpPr>
          <p:cNvPr id="9" name="Content Placeholder 8"/>
          <p:cNvSpPr>
            <a:spLocks noGrp="1"/>
          </p:cNvSpPr>
          <p:nvPr>
            <p:ph idx="1"/>
          </p:nvPr>
        </p:nvSpPr>
        <p:spPr/>
        <p:txBody>
          <a:bodyPr/>
          <a:lstStyle/>
          <a:p>
            <a:pPr marL="0" indent="0">
              <a:buNone/>
            </a:pPr>
            <a:r>
              <a:rPr lang="en-GB" b="1" noProof="0" dirty="0"/>
              <a:t>Request sequence</a:t>
            </a:r>
          </a:p>
          <a:p>
            <a:pPr marL="0" indent="0">
              <a:buNone/>
            </a:pPr>
            <a:endParaRPr lang="en-GB" b="1" noProof="0" dirty="0"/>
          </a:p>
          <a:p>
            <a:pPr>
              <a:buFont typeface="Arial" panose="020B0604020202020204" pitchFamily="34" charset="0"/>
              <a:buChar char="•"/>
            </a:pPr>
            <a:r>
              <a:rPr lang="en-GB" noProof="0" dirty="0"/>
              <a:t>Has a unique request sequence identifier</a:t>
            </a:r>
          </a:p>
          <a:p>
            <a:pPr>
              <a:buFont typeface="Arial" panose="020B0604020202020204" pitchFamily="34" charset="0"/>
              <a:buChar char="•"/>
            </a:pPr>
            <a:r>
              <a:rPr lang="en-GB" dirty="0"/>
              <a:t>Contains an ordered list of request entries, each one containing:</a:t>
            </a:r>
          </a:p>
          <a:p>
            <a:pPr lvl="1">
              <a:buFont typeface="Arial" panose="020B0604020202020204" pitchFamily="34" charset="0"/>
              <a:buChar char="•"/>
            </a:pPr>
            <a:r>
              <a:rPr lang="en-GB" dirty="0"/>
              <a:t>A single request</a:t>
            </a:r>
          </a:p>
          <a:p>
            <a:pPr lvl="1">
              <a:buFont typeface="Arial" panose="020B0604020202020204" pitchFamily="34" charset="0"/>
              <a:buChar char="•"/>
            </a:pPr>
            <a:r>
              <a:rPr lang="en-GB" dirty="0"/>
              <a:t>The delay between the release of this request and the next one in the sequence</a:t>
            </a:r>
          </a:p>
          <a:p>
            <a:pPr>
              <a:buFont typeface="Arial" panose="020B0604020202020204" pitchFamily="34" charset="0"/>
              <a:buChar char="•"/>
            </a:pPr>
            <a:r>
              <a:rPr lang="en-GB" dirty="0"/>
              <a:t>Can be inactive or under execution</a:t>
            </a:r>
          </a:p>
        </p:txBody>
      </p:sp>
    </p:spTree>
    <p:extLst>
      <p:ext uri="{BB962C8B-B14F-4D97-AF65-F5344CB8AC3E}">
        <p14:creationId xmlns:p14="http://schemas.microsoft.com/office/powerpoint/2010/main" val="155846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5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ST[21] – Important concepts</a:t>
            </a:r>
          </a:p>
        </p:txBody>
      </p:sp>
      <p:sp>
        <p:nvSpPr>
          <p:cNvPr id="9" name="Content Placeholder 8"/>
          <p:cNvSpPr>
            <a:spLocks noGrp="1"/>
          </p:cNvSpPr>
          <p:nvPr>
            <p:ph idx="1"/>
          </p:nvPr>
        </p:nvSpPr>
        <p:spPr/>
        <p:txBody>
          <a:bodyPr/>
          <a:lstStyle/>
          <a:p>
            <a:pPr marL="0" indent="0">
              <a:buNone/>
            </a:pPr>
            <a:r>
              <a:rPr lang="en-GB" noProof="0" dirty="0"/>
              <a:t>Request sequences properties</a:t>
            </a:r>
          </a:p>
          <a:p>
            <a:pPr marL="0" indent="0">
              <a:buNone/>
            </a:pPr>
            <a:endParaRPr lang="en-GB" noProof="0" dirty="0"/>
          </a:p>
          <a:p>
            <a:pPr>
              <a:buFont typeface="Arial" panose="020B0604020202020204" pitchFamily="34" charset="0"/>
              <a:buChar char="•"/>
            </a:pPr>
            <a:r>
              <a:rPr lang="en-GB" noProof="0" dirty="0"/>
              <a:t>Properties similar to OBCPs:</a:t>
            </a:r>
          </a:p>
          <a:p>
            <a:pPr lvl="1">
              <a:buFont typeface="Arial" panose="020B0604020202020204" pitchFamily="34" charset="0"/>
              <a:buChar char="•"/>
            </a:pPr>
            <a:r>
              <a:rPr lang="en-GB" noProof="0" dirty="0"/>
              <a:t>Can be directly loaded by ground, or loaded from a file store </a:t>
            </a:r>
          </a:p>
          <a:p>
            <a:pPr lvl="1">
              <a:buFont typeface="Arial" panose="020B0604020202020204" pitchFamily="34" charset="0"/>
              <a:buChar char="•"/>
            </a:pPr>
            <a:r>
              <a:rPr lang="en-GB" noProof="0" dirty="0"/>
              <a:t>Are persistent, and can be invoked multiple times</a:t>
            </a:r>
          </a:p>
          <a:p>
            <a:pPr lvl="1">
              <a:buFont typeface="Arial" panose="020B0604020202020204" pitchFamily="34" charset="0"/>
              <a:buChar char="•"/>
            </a:pPr>
            <a:r>
              <a:rPr lang="en-GB" noProof="0" dirty="0"/>
              <a:t>Cannot have multiple instances running in parallel</a:t>
            </a:r>
          </a:p>
          <a:p>
            <a:pPr lvl="1">
              <a:buFont typeface="Arial" panose="020B0604020202020204" pitchFamily="34" charset="0"/>
              <a:buChar char="•"/>
            </a:pPr>
            <a:r>
              <a:rPr lang="en-GB" noProof="0" dirty="0"/>
              <a:t>Loading policy also applies</a:t>
            </a:r>
          </a:p>
          <a:p>
            <a:pPr>
              <a:buFont typeface="Arial" panose="020B0604020202020204" pitchFamily="34" charset="0"/>
              <a:buChar char="•"/>
            </a:pPr>
            <a:endParaRPr lang="en-GB" noProof="0" dirty="0"/>
          </a:p>
          <a:p>
            <a:pPr>
              <a:buFont typeface="Arial" panose="020B0604020202020204" pitchFamily="34" charset="0"/>
              <a:buChar char="•"/>
            </a:pPr>
            <a:r>
              <a:rPr lang="en-GB" noProof="0" dirty="0"/>
              <a:t>Properties similar to on-board schedule:</a:t>
            </a:r>
          </a:p>
          <a:p>
            <a:pPr lvl="1">
              <a:buFont typeface="Arial" panose="020B0604020202020204" pitchFamily="34" charset="0"/>
              <a:buChar char="•"/>
            </a:pPr>
            <a:r>
              <a:rPr lang="en-GB" noProof="0" dirty="0"/>
              <a:t>Are executed « blindly », with the execution of requests not conditioned on success of previous ones</a:t>
            </a:r>
          </a:p>
          <a:p>
            <a:pPr lvl="1">
              <a:buFont typeface="Arial" panose="020B0604020202020204" pitchFamily="34" charset="0"/>
              <a:buChar char="•"/>
            </a:pPr>
            <a:r>
              <a:rPr lang="en-GB" noProof="0" dirty="0"/>
              <a:t>Cannot be suspended (but well aborted – a sequence is either inactive or under execution)</a:t>
            </a:r>
          </a:p>
          <a:p>
            <a:pPr>
              <a:buFont typeface="Arial" panose="020B0604020202020204" pitchFamily="34" charset="0"/>
              <a:buChar char="•"/>
            </a:pPr>
            <a:endParaRPr lang="en-GB" noProof="0" dirty="0"/>
          </a:p>
        </p:txBody>
      </p:sp>
    </p:spTree>
    <p:extLst>
      <p:ext uri="{BB962C8B-B14F-4D97-AF65-F5344CB8AC3E}">
        <p14:creationId xmlns:p14="http://schemas.microsoft.com/office/powerpoint/2010/main" val="93155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5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ST[21] – Message types</a:t>
            </a:r>
          </a:p>
        </p:txBody>
      </p:sp>
      <p:graphicFrame>
        <p:nvGraphicFramePr>
          <p:cNvPr id="3" name="Table 2"/>
          <p:cNvGraphicFramePr>
            <a:graphicFrameLocks noGrp="1"/>
          </p:cNvGraphicFramePr>
          <p:nvPr>
            <p:extLst>
              <p:ext uri="{D42A27DB-BD31-4B8C-83A1-F6EECF244321}">
                <p14:modId xmlns:p14="http://schemas.microsoft.com/office/powerpoint/2010/main" val="1850022978"/>
              </p:ext>
            </p:extLst>
          </p:nvPr>
        </p:nvGraphicFramePr>
        <p:xfrm>
          <a:off x="431800" y="1712353"/>
          <a:ext cx="8280400" cy="4693135"/>
        </p:xfrm>
        <a:graphic>
          <a:graphicData uri="http://purl.oclc.org/ooxml/drawingml/table">
            <a:tbl>
              <a:tblPr firstRow="1"/>
              <a:tblGrid>
                <a:gridCol w="731520">
                  <a:extLst>
                    <a:ext uri="{9D8B030D-6E8A-4147-A177-3AD203B41FA5}">
                      <a16:colId xmlns:a16="http://schemas.microsoft.com/office/drawing/2014/main" val="20000"/>
                    </a:ext>
                  </a:extLst>
                </a:gridCol>
                <a:gridCol w="701040">
                  <a:extLst>
                    <a:ext uri="{9D8B030D-6E8A-4147-A177-3AD203B41FA5}">
                      <a16:colId xmlns:a16="http://schemas.microsoft.com/office/drawing/2014/main" val="20001"/>
                    </a:ext>
                  </a:extLst>
                </a:gridCol>
                <a:gridCol w="48650">
                  <a:extLst>
                    <a:ext uri="{9D8B030D-6E8A-4147-A177-3AD203B41FA5}">
                      <a16:colId xmlns:a16="http://schemas.microsoft.com/office/drawing/2014/main" val="20002"/>
                    </a:ext>
                  </a:extLst>
                </a:gridCol>
                <a:gridCol w="37025">
                  <a:extLst>
                    <a:ext uri="{9D8B030D-6E8A-4147-A177-3AD203B41FA5}">
                      <a16:colId xmlns:a16="http://schemas.microsoft.com/office/drawing/2014/main" val="20003"/>
                    </a:ext>
                  </a:extLst>
                </a:gridCol>
                <a:gridCol w="798245">
                  <a:extLst>
                    <a:ext uri="{9D8B030D-6E8A-4147-A177-3AD203B41FA5}">
                      <a16:colId xmlns:a16="http://schemas.microsoft.com/office/drawing/2014/main" val="20004"/>
                    </a:ext>
                  </a:extLst>
                </a:gridCol>
                <a:gridCol w="4521200">
                  <a:extLst>
                    <a:ext uri="{9D8B030D-6E8A-4147-A177-3AD203B41FA5}">
                      <a16:colId xmlns:a16="http://schemas.microsoft.com/office/drawing/2014/main" val="20005"/>
                    </a:ext>
                  </a:extLst>
                </a:gridCol>
                <a:gridCol w="1442720">
                  <a:extLst>
                    <a:ext uri="{9D8B030D-6E8A-4147-A177-3AD203B41FA5}">
                      <a16:colId xmlns:a16="http://schemas.microsoft.com/office/drawing/2014/main" val="20006"/>
                    </a:ext>
                  </a:extLst>
                </a:gridCol>
              </a:tblGrid>
              <a:tr h="170229">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469167">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6.21.5.1a</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at least one of:</a:t>
                      </a:r>
                    </a:p>
                    <a:p>
                      <a:pPr marL="342900" lvl="0" indent="-342900">
                        <a:spcAft>
                          <a:spcPts val="0"/>
                        </a:spcAft>
                        <a:buFont typeface="Symbol" panose="05050102010706020507" pitchFamily="18" charset="2"/>
                        <a:buChar char=""/>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TC[21,1]</a:t>
                      </a:r>
                    </a:p>
                    <a:p>
                      <a:pPr marL="342900" lvl="0" indent="-342900">
                        <a:spcAft>
                          <a:spcPts val="0"/>
                        </a:spcAft>
                        <a:buFont typeface="Symbol" panose="05050102010706020507" pitchFamily="18" charset="2"/>
                        <a:buChar char=""/>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TC[21,2]</a:t>
                      </a:r>
                    </a:p>
                    <a:p>
                      <a:pPr marL="342900" lvl="0" indent="-342900">
                        <a:spcAft>
                          <a:spcPts val="0"/>
                        </a:spcAft>
                        <a:buFont typeface="Symbol" panose="05050102010706020507" pitchFamily="18" charset="2"/>
                        <a:buChar char=""/>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6.21.5.2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direct-load a request sequence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2"/>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6.21.5.3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load a request sequence by reference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3"/>
                  </a:ext>
                </a:extLst>
              </a:tr>
              <a:tr h="369521">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6.21.5.4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unload a request sequence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TC[21,1] or TC[21,2]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6.21.5.6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load by reference and activate a request sequence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5"/>
                  </a:ext>
                </a:extLst>
              </a:tr>
              <a:tr h="17022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6.21.5.5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activate a request sequence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17022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6.21.5.7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TC[21,5]</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abort a request sequence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6.21.5.8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TC[21,13]</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abort all request sequences and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6.21.5.8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8.21.2.14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TM[21,14]</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aborted request sequence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TC[21,13]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execution status of each request sequence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6.21.6</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TM[21,7]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request sequence execution status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TC[21,6]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8.21.2.9</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TC[21,9]</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checksum a request sequence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6.21.7</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TM[21,10]</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7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request sequence checksum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TC[21,9]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8.21.2.11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TC[21,11]</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content of a request sequence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4"/>
                  </a:ext>
                </a:extLst>
              </a:tr>
              <a:tr h="26987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6.21.8</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8.21.2.12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TM[21,12]</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request sequence content report</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TC[21,11] response</a:t>
                      </a:r>
                    </a:p>
                  </a:txBody>
                  <a:tcPr marL="11625" marR="11625" marT="35291" marB="3529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4" name="Content Placeholder 2"/>
          <p:cNvSpPr>
            <a:spLocks noGrp="1"/>
          </p:cNvSpPr>
          <p:nvPr>
            <p:ph idx="1"/>
          </p:nvPr>
        </p:nvSpPr>
        <p:spPr>
          <a:xfrm>
            <a:off x="615949" y="1253616"/>
            <a:ext cx="7905750" cy="435430"/>
          </a:xfrm>
        </p:spPr>
        <p:txBody>
          <a:bodyPr/>
          <a:lstStyle/>
          <a:p>
            <a:pPr marL="0" indent="0" algn="ctr">
              <a:buNone/>
            </a:pPr>
            <a:r>
              <a:rPr lang="en-GB" dirty="0"/>
              <a:t>Request sequencing subservice</a:t>
            </a:r>
          </a:p>
        </p:txBody>
      </p:sp>
    </p:spTree>
    <p:extLst>
      <p:ext uri="{BB962C8B-B14F-4D97-AF65-F5344CB8AC3E}">
        <p14:creationId xmlns:p14="http://schemas.microsoft.com/office/powerpoint/2010/main" val="288785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5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ST[21]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request sequencing service may contain multiple request sequencing sub-services deployed on multiple on-board application processes</a:t>
            </a:r>
          </a:p>
          <a:p>
            <a:pPr>
              <a:buFont typeface="Arial" panose="020B0604020202020204" pitchFamily="34" charset="0"/>
              <a:buChar char="•"/>
            </a:pPr>
            <a:r>
              <a:rPr lang="en-GB" dirty="0"/>
              <a:t>As for previous commanding services, it is expected that service 21 implementations will be centralised by deploying it only on the central software application process, but nothing precludes from having multiple deployments.</a:t>
            </a:r>
          </a:p>
          <a:p>
            <a:pPr>
              <a:buFont typeface="Arial" panose="020B0604020202020204" pitchFamily="34" charset="0"/>
              <a:buChar char="•"/>
            </a:pPr>
            <a:r>
              <a:rPr lang="en-GB" dirty="0"/>
              <a:t>The list of checks to be performed on the requests contained within the request sequences is part of the subservice specification.</a:t>
            </a:r>
          </a:p>
          <a:p>
            <a:pPr lvl="1">
              <a:buFont typeface="Arial" panose="020B0604020202020204" pitchFamily="34" charset="0"/>
              <a:buChar char="•"/>
            </a:pPr>
            <a:r>
              <a:rPr lang="en-GB" dirty="0"/>
              <a:t>Note that extension of the verification activities can be extended for any command during tailoring !</a:t>
            </a:r>
          </a:p>
          <a:p>
            <a:pPr lvl="1">
              <a:buFont typeface="Arial" panose="020B0604020202020204" pitchFamily="34" charset="0"/>
              <a:buChar char="•"/>
            </a:pPr>
            <a:r>
              <a:rPr lang="en-GB" dirty="0"/>
              <a:t>This is however explicitly stated for the request to insert activities in the position-based schedule, as the feasible checks may depend on the rest of the tailoring.</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29517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randombar(horizontal)">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randombar(horizontal)">
                                      <p:cBhvr>
                                        <p:cTn id="1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ST[21]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noProof="0" dirty="0"/>
              <a:t>The last delay (after the last request) may be used to delay the completion of the sequence w.r.t. the release of the last telecommand</a:t>
            </a:r>
          </a:p>
          <a:p>
            <a:pPr marL="358775" indent="0">
              <a:buNone/>
            </a:pPr>
            <a:r>
              <a:rPr lang="en-GB" noProof="0" dirty="0"/>
              <a:t>To what purpose ?</a:t>
            </a:r>
          </a:p>
          <a:p>
            <a:pPr lvl="1">
              <a:buFont typeface="Arial" panose="020B0604020202020204" pitchFamily="34" charset="0"/>
              <a:buChar char="•"/>
            </a:pPr>
            <a:r>
              <a:rPr lang="en-GB" noProof="0" dirty="0"/>
              <a:t>Introduce a delay before the sequence can be reactivated !</a:t>
            </a:r>
          </a:p>
          <a:p>
            <a:pPr lvl="1">
              <a:buFont typeface="Arial" panose="020B0604020202020204" pitchFamily="34" charset="0"/>
              <a:buChar char="•"/>
            </a:pPr>
            <a:r>
              <a:rPr lang="en-GB" noProof="0" dirty="0"/>
              <a:t>Ensure this delay is 0 if the last command is an unload for this sequence !</a:t>
            </a:r>
          </a:p>
          <a:p>
            <a:pPr>
              <a:buFont typeface="Arial" panose="020B0604020202020204" pitchFamily="34" charset="0"/>
              <a:buChar char="•"/>
            </a:pPr>
            <a:r>
              <a:rPr lang="en-GB" noProof="0" dirty="0"/>
              <a:t>The actual way to checksum a sequence is not specified by the standard, as it is dependent on how the sequence is stored on board, in particular the inter-request delays</a:t>
            </a:r>
          </a:p>
          <a:p>
            <a:pPr>
              <a:buFont typeface="Arial" panose="020B0604020202020204" pitchFamily="34" charset="0"/>
              <a:buChar char="•"/>
            </a:pPr>
            <a:endParaRPr lang="en-GB" noProof="0" dirty="0"/>
          </a:p>
        </p:txBody>
      </p:sp>
    </p:spTree>
    <p:extLst>
      <p:ext uri="{BB962C8B-B14F-4D97-AF65-F5344CB8AC3E}">
        <p14:creationId xmlns:p14="http://schemas.microsoft.com/office/powerpoint/2010/main" val="166451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ST[21]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noProof="0" dirty="0"/>
              <a:t>Request sequencer is a ground proxy (as the on-board schedule and the event action) </a:t>
            </a:r>
            <a:r>
              <a:rPr lang="en-GB" noProof="0" dirty="0">
                <a:sym typeface="Wingdings" panose="05000000000000000000" pitchFamily="2" charset="2"/>
              </a:rPr>
              <a:t> </a:t>
            </a:r>
            <a:r>
              <a:rPr lang="en-GB" noProof="0" dirty="0"/>
              <a:t>Ground expects and processes the related ST[1] reports</a:t>
            </a:r>
          </a:p>
          <a:p>
            <a:pPr>
              <a:buFont typeface="Arial" panose="020B0604020202020204" pitchFamily="34" charset="0"/>
              <a:buChar char="•"/>
            </a:pPr>
            <a:r>
              <a:rPr lang="en-GB" noProof="0" dirty="0"/>
              <a:t>Request sequences are persistent, but the last command of a request can be to unload the sequence, overriding this behaviour</a:t>
            </a:r>
          </a:p>
          <a:p>
            <a:pPr>
              <a:buFont typeface="Arial" panose="020B0604020202020204" pitchFamily="34" charset="0"/>
              <a:buChar char="•"/>
            </a:pPr>
            <a:r>
              <a:rPr lang="en-GB" noProof="0" dirty="0"/>
              <a:t>It is unlikely that a mission will ever require ST[11], ST[</a:t>
            </a:r>
            <a:r>
              <a:rPr lang="en-GB" dirty="0"/>
              <a:t>22],</a:t>
            </a:r>
            <a:r>
              <a:rPr lang="en-GB" noProof="0" dirty="0"/>
              <a:t> ST[18] and ST[21], altogether. Assessing the required granularity and intelligence for commanding is part of the system analysis</a:t>
            </a:r>
          </a:p>
          <a:p>
            <a:pPr>
              <a:buFont typeface="Arial" panose="020B0604020202020204" pitchFamily="34" charset="0"/>
              <a:buChar char="•"/>
            </a:pPr>
            <a:endParaRPr lang="en-GB" noProof="0" dirty="0"/>
          </a:p>
        </p:txBody>
      </p:sp>
    </p:spTree>
    <p:extLst>
      <p:ext uri="{BB962C8B-B14F-4D97-AF65-F5344CB8AC3E}">
        <p14:creationId xmlns:p14="http://schemas.microsoft.com/office/powerpoint/2010/main" val="255898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5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1400" b="1" i="1" dirty="0">
                <a:solidFill>
                  <a:schemeClr val="bg1"/>
                </a:solidFill>
                <a:ea typeface="ＭＳ Ｐゴシック" charset="-128"/>
              </a:rPr>
              <a:t>PUS for </a:t>
            </a:r>
            <a:r>
              <a:rPr lang="en-GB" sz="1400" b="1" i="1" dirty="0">
                <a:solidFill>
                  <a:schemeClr val="bg1"/>
                </a:solidFill>
                <a:ea typeface="ＭＳ Ｐゴシック" charset="-128"/>
                <a:sym typeface="Wingdings" panose="05000000000000000000" pitchFamily="2" charset="2"/>
              </a:rPr>
              <a:t></a:t>
            </a:r>
            <a:endParaRPr lang="en-GB" sz="1400" b="1" i="1" dirty="0">
              <a:solidFill>
                <a:schemeClr val="bg1"/>
              </a:solidFill>
              <a:ea typeface="ＭＳ Ｐゴシック" charset="-128"/>
            </a:endParaRPr>
          </a:p>
          <a:p>
            <a:pPr marL="355600">
              <a:spcBef>
                <a:spcPct val="25%"/>
              </a:spcBef>
              <a:buFont typeface="NotesEsa" pitchFamily="2" charset="0"/>
              <a:buNone/>
            </a:pPr>
            <a:r>
              <a:rPr lang="en-GB" sz="2000" b="1" dirty="0">
                <a:solidFill>
                  <a:schemeClr val="bg1"/>
                </a:solidFill>
                <a:ea typeface="ＭＳ Ｐゴシック" charset="-128"/>
              </a:rPr>
              <a:t>Downlinking - real-time &amp; archives</a:t>
            </a:r>
          </a:p>
        </p:txBody>
      </p:sp>
    </p:spTree>
    <p:extLst>
      <p:ext uri="{BB962C8B-B14F-4D97-AF65-F5344CB8AC3E}">
        <p14:creationId xmlns:p14="http://schemas.microsoft.com/office/powerpoint/2010/main" val="206106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t>The </a:t>
            </a:r>
            <a:r>
              <a:rPr lang="en-GB" noProof="0" dirty="0" err="1"/>
              <a:t>EarthCARE</a:t>
            </a:r>
            <a:r>
              <a:rPr lang="en-GB" noProof="0" dirty="0"/>
              <a:t> spacecraft, 2</a:t>
            </a: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b="-1.271%"/>
          <a:stretch>
            <a:fillRect/>
          </a:stretch>
        </p:blipFill>
        <p:spPr bwMode="auto">
          <a:xfrm>
            <a:off x="0" y="924624"/>
            <a:ext cx="91440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
                <a:headEnd/>
                <a:tailEnd/>
              </a14:hiddenLine>
            </a:ext>
          </a:extLst>
        </p:spPr>
      </p:pic>
      <p:sp>
        <p:nvSpPr>
          <p:cNvPr id="6" name="Rectangle 3"/>
          <p:cNvSpPr txBox="1">
            <a:spLocks noChangeAspect="1" noChangeArrowheads="1"/>
          </p:cNvSpPr>
          <p:nvPr/>
        </p:nvSpPr>
        <p:spPr bwMode="auto">
          <a:xfrm>
            <a:off x="698810" y="1049895"/>
            <a:ext cx="7921663" cy="4950198"/>
          </a:xfrm>
          <a:prstGeom prst="rect">
            <a:avLst/>
          </a:prstGeom>
          <a:solidFill>
            <a:schemeClr val="bg1">
              <a:lumMod val="75%"/>
              <a:alpha val="85%"/>
            </a:schemeClr>
          </a:solidFill>
          <a:ln>
            <a:solidFill>
              <a:schemeClr val="tx1"/>
            </a:solidFill>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1227138" indent="-419100" algn="l"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285750" indent="-285750">
              <a:lnSpc>
                <a:spcPct val="80%"/>
              </a:lnSpc>
              <a:spcBef>
                <a:spcPts val="800"/>
              </a:spcBef>
              <a:buFontTx/>
              <a:buChar char="•"/>
              <a:tabLst>
                <a:tab pos="7715250" algn="r"/>
              </a:tabLst>
            </a:pPr>
            <a:r>
              <a:rPr lang="en-GB" altLang="en-US" sz="1400" kern="0" dirty="0"/>
              <a:t>Mission Duration: </a:t>
            </a:r>
          </a:p>
          <a:p>
            <a:pPr marL="1008063" lvl="1" indent="-285750">
              <a:lnSpc>
                <a:spcPct val="80%"/>
              </a:lnSpc>
              <a:spcBef>
                <a:spcPts val="800"/>
              </a:spcBef>
              <a:buFontTx/>
              <a:buChar char="•"/>
              <a:tabLst>
                <a:tab pos="7715250" algn="r"/>
              </a:tabLst>
            </a:pPr>
            <a:r>
              <a:rPr lang="en-GB" altLang="en-US" sz="1400" kern="0" dirty="0"/>
              <a:t>3 years (including  6-month commissioning)</a:t>
            </a:r>
          </a:p>
          <a:p>
            <a:pPr marL="285750" indent="-285750">
              <a:lnSpc>
                <a:spcPct val="80%"/>
              </a:lnSpc>
              <a:spcBef>
                <a:spcPts val="800"/>
              </a:spcBef>
              <a:buFontTx/>
              <a:buChar char="•"/>
              <a:tabLst>
                <a:tab pos="7715250" algn="r"/>
              </a:tabLst>
            </a:pPr>
            <a:r>
              <a:rPr lang="en-GB" altLang="en-US" sz="1400" kern="0" dirty="0"/>
              <a:t>Orbit:</a:t>
            </a:r>
          </a:p>
          <a:p>
            <a:pPr marL="615950" lvl="1" indent="-285750">
              <a:lnSpc>
                <a:spcPct val="80%"/>
              </a:lnSpc>
              <a:buFont typeface="Arial" pitchFamily="34" charset="0"/>
              <a:buChar char="•"/>
              <a:tabLst>
                <a:tab pos="7715250" algn="r"/>
              </a:tabLst>
            </a:pPr>
            <a:r>
              <a:rPr lang="en-GB" altLang="en-US" sz="1400" kern="0" dirty="0"/>
              <a:t>LEO – Frozen Orbit – SSO</a:t>
            </a:r>
          </a:p>
          <a:p>
            <a:pPr marL="615950" lvl="1" indent="-285750">
              <a:lnSpc>
                <a:spcPct val="80%"/>
              </a:lnSpc>
              <a:buFont typeface="Arial" pitchFamily="34" charset="0"/>
              <a:buChar char="•"/>
              <a:tabLst>
                <a:tab pos="7715250" algn="r"/>
              </a:tabLst>
            </a:pPr>
            <a:r>
              <a:rPr lang="en-GB" altLang="en-US" sz="1400" kern="0" dirty="0"/>
              <a:t>Mean spherical altitude:  393 km (Routine) / 394.4 km (Cal/Val) </a:t>
            </a:r>
          </a:p>
          <a:p>
            <a:pPr marL="615950" lvl="1" indent="-285750">
              <a:lnSpc>
                <a:spcPct val="80%"/>
              </a:lnSpc>
              <a:buFont typeface="Arial" pitchFamily="34" charset="0"/>
              <a:buChar char="•"/>
              <a:tabLst>
                <a:tab pos="7715250" algn="r"/>
              </a:tabLst>
            </a:pPr>
            <a:r>
              <a:rPr lang="en-GB" altLang="en-US" sz="1400" kern="0" dirty="0"/>
              <a:t>Attitude control: 3-axis stabilised, yaw-steering control</a:t>
            </a:r>
          </a:p>
          <a:p>
            <a:pPr marL="285750" indent="-285750">
              <a:lnSpc>
                <a:spcPct val="80%"/>
              </a:lnSpc>
              <a:spcBef>
                <a:spcPts val="800"/>
              </a:spcBef>
              <a:buFontTx/>
              <a:buChar char="•"/>
              <a:tabLst>
                <a:tab pos="7715250" algn="r"/>
              </a:tabLst>
            </a:pPr>
            <a:r>
              <a:rPr lang="en-GB" altLang="en-US" sz="1400" kern="0" dirty="0"/>
              <a:t>Dry Launch Mass: approx. 2000 kg </a:t>
            </a:r>
          </a:p>
          <a:p>
            <a:pPr marL="285750" indent="-285750">
              <a:lnSpc>
                <a:spcPct val="80%"/>
              </a:lnSpc>
              <a:spcBef>
                <a:spcPts val="800"/>
              </a:spcBef>
              <a:buFontTx/>
              <a:buChar char="•"/>
              <a:tabLst>
                <a:tab pos="7715250" algn="r"/>
              </a:tabLst>
            </a:pPr>
            <a:r>
              <a:rPr lang="en-GB" altLang="en-US" sz="1400" kern="0" dirty="0"/>
              <a:t>Payload</a:t>
            </a:r>
          </a:p>
          <a:p>
            <a:pPr marL="615950" lvl="1" indent="-285750">
              <a:lnSpc>
                <a:spcPct val="80%"/>
              </a:lnSpc>
              <a:buFont typeface="Arial" pitchFamily="34" charset="0"/>
              <a:buChar char="•"/>
              <a:tabLst>
                <a:tab pos="7715250" algn="r"/>
              </a:tabLst>
            </a:pPr>
            <a:r>
              <a:rPr lang="en-GB" altLang="en-US" sz="1400" kern="0" dirty="0"/>
              <a:t>2 active instruments:   ATLID &amp; CPR </a:t>
            </a:r>
          </a:p>
          <a:p>
            <a:pPr marL="615950" lvl="1" indent="-285750">
              <a:lnSpc>
                <a:spcPct val="80%"/>
              </a:lnSpc>
              <a:buFont typeface="Arial" pitchFamily="34" charset="0"/>
              <a:buChar char="•"/>
              <a:tabLst>
                <a:tab pos="7715250" algn="r"/>
              </a:tabLst>
            </a:pPr>
            <a:r>
              <a:rPr lang="en-GB" altLang="en-US" sz="1400" kern="0" dirty="0"/>
              <a:t>2 passive instruments: BBR &amp; MSI</a:t>
            </a:r>
          </a:p>
          <a:p>
            <a:pPr marL="285750" indent="-285750">
              <a:lnSpc>
                <a:spcPct val="80%"/>
              </a:lnSpc>
              <a:spcBef>
                <a:spcPts val="800"/>
              </a:spcBef>
              <a:buFontTx/>
              <a:buChar char="•"/>
              <a:tabLst>
                <a:tab pos="7715250" algn="r"/>
              </a:tabLst>
            </a:pPr>
            <a:r>
              <a:rPr lang="en-GB" altLang="en-US" sz="1400" kern="0" dirty="0"/>
              <a:t>Power Sub-system</a:t>
            </a:r>
          </a:p>
          <a:p>
            <a:pPr marL="615950" lvl="1" indent="-285750">
              <a:lnSpc>
                <a:spcPct val="80%"/>
              </a:lnSpc>
              <a:buFont typeface="Arial" pitchFamily="34" charset="0"/>
              <a:buChar char="•"/>
              <a:tabLst>
                <a:tab pos="7715250" algn="r"/>
              </a:tabLst>
            </a:pPr>
            <a:r>
              <a:rPr lang="en-GB" altLang="en-US" sz="1400" kern="0" dirty="0"/>
              <a:t>Deployable solar array, GaAs triple junction cells, 21 m2 </a:t>
            </a:r>
          </a:p>
          <a:p>
            <a:pPr marL="615950" lvl="1" indent="-285750">
              <a:lnSpc>
                <a:spcPct val="80%"/>
              </a:lnSpc>
              <a:buFont typeface="Arial" pitchFamily="34" charset="0"/>
              <a:buChar char="•"/>
              <a:tabLst>
                <a:tab pos="7715250" algn="r"/>
              </a:tabLst>
            </a:pPr>
            <a:r>
              <a:rPr lang="en-GB" altLang="en-US" sz="1400" kern="0" dirty="0"/>
              <a:t>Average Power consumption: 1645 W</a:t>
            </a:r>
          </a:p>
          <a:p>
            <a:pPr marL="285750" indent="-285750">
              <a:lnSpc>
                <a:spcPct val="80%"/>
              </a:lnSpc>
              <a:spcBef>
                <a:spcPts val="800"/>
              </a:spcBef>
              <a:buFontTx/>
              <a:buChar char="•"/>
              <a:tabLst>
                <a:tab pos="7715250" algn="r"/>
              </a:tabLst>
            </a:pPr>
            <a:r>
              <a:rPr lang="en-GB" altLang="en-US" sz="1400" kern="0" dirty="0"/>
              <a:t>Communication Links</a:t>
            </a:r>
          </a:p>
          <a:p>
            <a:pPr marL="615950" lvl="1" indent="-285750">
              <a:lnSpc>
                <a:spcPct val="80%"/>
              </a:lnSpc>
              <a:buFont typeface="Arial" pitchFamily="34" charset="0"/>
              <a:buChar char="•"/>
              <a:tabLst>
                <a:tab pos="7715250" algn="r"/>
              </a:tabLst>
            </a:pPr>
            <a:r>
              <a:rPr lang="en-GB" altLang="en-US" sz="1400" kern="0" dirty="0"/>
              <a:t>Average: &lt;15 kbps (housekeeping) &amp; &lt;2.5 Mbps (science)</a:t>
            </a:r>
          </a:p>
          <a:p>
            <a:pPr marL="615950" lvl="1" indent="-285750">
              <a:lnSpc>
                <a:spcPct val="80%"/>
              </a:lnSpc>
              <a:buFont typeface="Arial" pitchFamily="34" charset="0"/>
              <a:buChar char="•"/>
              <a:tabLst>
                <a:tab pos="7715250" algn="r"/>
              </a:tabLst>
            </a:pPr>
            <a:r>
              <a:rPr lang="en-GB" altLang="en-US" sz="1400" kern="0" dirty="0"/>
              <a:t>S-Band: </a:t>
            </a:r>
          </a:p>
          <a:p>
            <a:pPr marL="1300162" lvl="2" indent="-285750">
              <a:lnSpc>
                <a:spcPct val="80%"/>
              </a:lnSpc>
              <a:buFont typeface="Arial" pitchFamily="34" charset="0"/>
              <a:buChar char="•"/>
              <a:tabLst>
                <a:tab pos="7715250" algn="r"/>
              </a:tabLst>
            </a:pPr>
            <a:r>
              <a:rPr lang="en-GB" altLang="en-US" sz="1400" kern="0" dirty="0"/>
              <a:t>Uplink: 64kbps (max 10 TCs/s)</a:t>
            </a:r>
          </a:p>
          <a:p>
            <a:pPr marL="1300162" lvl="2" indent="-285750">
              <a:lnSpc>
                <a:spcPct val="80%"/>
              </a:lnSpc>
              <a:buFont typeface="Arial" pitchFamily="34" charset="0"/>
              <a:buChar char="•"/>
              <a:tabLst>
                <a:tab pos="7715250" algn="r"/>
              </a:tabLst>
            </a:pPr>
            <a:r>
              <a:rPr lang="en-GB" altLang="en-US" sz="1400" kern="0" dirty="0"/>
              <a:t>Downlink (with/without ranging): 128 kbps/1 Mbps</a:t>
            </a:r>
          </a:p>
          <a:p>
            <a:pPr marL="615950" lvl="1" indent="-285750">
              <a:lnSpc>
                <a:spcPct val="80%"/>
              </a:lnSpc>
              <a:buFont typeface="Arial" pitchFamily="34" charset="0"/>
              <a:buChar char="•"/>
              <a:tabLst>
                <a:tab pos="7715250" algn="r"/>
              </a:tabLst>
            </a:pPr>
            <a:r>
              <a:rPr lang="en-GB" altLang="en-US" sz="1400" kern="0" dirty="0"/>
              <a:t>X-Band downlink (for science data &amp; stored HKTM): 150 Mbps</a:t>
            </a:r>
          </a:p>
        </p:txBody>
      </p:sp>
    </p:spTree>
    <p:extLst>
      <p:ext uri="{BB962C8B-B14F-4D97-AF65-F5344CB8AC3E}">
        <p14:creationId xmlns:p14="http://schemas.microsoft.com/office/powerpoint/2010/main" val="303613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GB" noProof="0" dirty="0">
                <a:solidFill>
                  <a:srgbClr val="7030A0"/>
                </a:solidFill>
              </a:rPr>
              <a:t>SET – Managing Telemetry and Data</a:t>
            </a:r>
          </a:p>
        </p:txBody>
      </p:sp>
      <p:sp>
        <p:nvSpPr>
          <p:cNvPr id="4" name="Text Placeholder 3"/>
          <p:cNvSpPr>
            <a:spLocks noGrp="1"/>
          </p:cNvSpPr>
          <p:nvPr>
            <p:ph type="body" idx="11"/>
          </p:nvPr>
        </p:nvSpPr>
        <p:spPr/>
        <p:txBody>
          <a:bodyPr/>
          <a:lstStyle/>
          <a:p>
            <a:r>
              <a:rPr lang="en-GB" dirty="0"/>
              <a:t>Managing Telemetry and Data</a:t>
            </a:r>
          </a:p>
        </p:txBody>
      </p:sp>
      <p:sp>
        <p:nvSpPr>
          <p:cNvPr id="5" name="Content Placeholder 4"/>
          <p:cNvSpPr>
            <a:spLocks noGrp="1"/>
          </p:cNvSpPr>
          <p:nvPr>
            <p:ph sz="quarter" idx="12"/>
          </p:nvPr>
        </p:nvSpPr>
        <p:spPr/>
        <p:txBody>
          <a:bodyPr/>
          <a:lstStyle/>
          <a:p>
            <a:r>
              <a:rPr lang="en-US" dirty="0"/>
              <a:t>The standard service types gathered in this set are all part of the process to manage the way data is stored on board and retrieved on the space link.</a:t>
            </a:r>
          </a:p>
          <a:p>
            <a:r>
              <a:rPr lang="en-US" dirty="0"/>
              <a:t>Telemetry can be produced in real-time, but most of the time, it is retrieved through playback capabilities provided by the spacecraft. The PUS standards provide means to configure these two kinds of channels.</a:t>
            </a:r>
          </a:p>
          <a:p>
            <a:r>
              <a:rPr lang="en-US" dirty="0"/>
              <a:t>When large quantity of data must be downlinked, the standard offers two ways to transport it: the large packet transfer service allows splitting large packets into elements which can be transferred on the space link; the file management service offers the capability to manage files, which can grow orders of magnitude larger than the maximum CCSDS packet size.</a:t>
            </a:r>
          </a:p>
          <a:p>
            <a:r>
              <a:rPr lang="en-US" dirty="0"/>
              <a:t>Finally, data can be directly accessed through the memory management service, which provides direct access to the on-board memories.</a:t>
            </a:r>
          </a:p>
          <a:p>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379933623"/>
              </p:ext>
            </p:extLst>
          </p:nvPr>
        </p:nvGraphicFramePr>
        <p:xfrm>
          <a:off x="203200" y="1320800"/>
          <a:ext cx="4483101" cy="4673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endParaRPr lang="en-GB"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7030A0"/>
                        </a:gs>
                        <a:gs pos="20%">
                          <a:srgbClr val="E593F5"/>
                        </a:gs>
                        <a:gs pos="100%">
                          <a:srgbClr val="E593F5"/>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request verification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device access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housekeeping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parameter statistics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event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5"/>
                  </a:ext>
                </a:extLst>
              </a:tr>
              <a:tr h="292100">
                <a:tc>
                  <a:txBody>
                    <a:bodyPr/>
                    <a:lstStyle/>
                    <a:p>
                      <a:r>
                        <a:rPr lang="en-GB" sz="1200" dirty="0"/>
                        <a:t>ST[06]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tx1"/>
                          </a:solidFill>
                        </a:rPr>
                        <a:t>memory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6"/>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function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7"/>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0" i="1" kern="1200" baseline="0%" dirty="0">
                          <a:solidFill>
                            <a:srgbClr val="0070C0"/>
                          </a:solidFill>
                          <a:latin typeface="+mn-lt"/>
                          <a:ea typeface="+mn-ea"/>
                          <a:cs typeface="+mn-cs"/>
                        </a:rPr>
                        <a:t>time</a:t>
                      </a:r>
                      <a:r>
                        <a:rPr lang="en-GB" sz="1200" b="0" kern="1200" baseline="0%" dirty="0">
                          <a:solidFill>
                            <a:srgbClr val="0070C0"/>
                          </a:solidFill>
                          <a:latin typeface="+mn-lt"/>
                          <a:ea typeface="+mn-ea"/>
                          <a:cs typeface="+mn-cs"/>
                        </a:rPr>
                        <a:t> </a:t>
                      </a:r>
                      <a:r>
                        <a:rPr lang="en-GB" sz="1200" b="0" i="1" kern="1200" baseline="0%" dirty="0">
                          <a:solidFill>
                            <a:srgbClr val="0070C0"/>
                          </a:solidFill>
                          <a:latin typeface="+mn-lt"/>
                          <a:ea typeface="+mn-ea"/>
                          <a:cs typeface="+mn-cs"/>
                        </a:rPr>
                        <a:t>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8"/>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0" i="1" kern="1200" baseline="0%" dirty="0">
                          <a:solidFill>
                            <a:srgbClr val="0070C0"/>
                          </a:solidFill>
                          <a:latin typeface="+mn-lt"/>
                          <a:ea typeface="+mn-ea"/>
                          <a:cs typeface="+mn-cs"/>
                        </a:rPr>
                        <a:t>on-board monitoring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9"/>
                  </a:ext>
                </a:extLst>
              </a:tr>
              <a:tr h="292100">
                <a:tc>
                  <a:txBody>
                    <a:bodyPr/>
                    <a:lstStyle/>
                    <a:p>
                      <a:r>
                        <a:rPr lang="en-GB" sz="1200" dirty="0"/>
                        <a:t>ST[13]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tx1"/>
                          </a:solidFill>
                          <a:latin typeface="+mn-lt"/>
                          <a:ea typeface="+mn-ea"/>
                          <a:cs typeface="+mn-cs"/>
                        </a:rPr>
                        <a:t>large packet transfer</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10"/>
                  </a:ext>
                </a:extLst>
              </a:tr>
              <a:tr h="292100">
                <a:tc>
                  <a:txBody>
                    <a:bodyPr/>
                    <a:lstStyle/>
                    <a:p>
                      <a:r>
                        <a:rPr lang="en-GB" sz="1200" dirty="0"/>
                        <a:t>ST[14]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tx1"/>
                          </a:solidFill>
                        </a:rPr>
                        <a:t>real-time forwarding control</a:t>
                      </a:r>
                      <a:endParaRPr lang="en-GB" sz="12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11"/>
                  </a:ext>
                </a:extLst>
              </a:tr>
              <a:tr h="292100">
                <a:tc>
                  <a:txBody>
                    <a:bodyPr/>
                    <a:lstStyle/>
                    <a:p>
                      <a:r>
                        <a:rPr lang="en-GB" sz="1200" baseline="0%" dirty="0"/>
                        <a:t>ST[15]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on-board storage and retrieval</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12"/>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event-action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13"/>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parameter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14"/>
                  </a:ext>
                </a:extLst>
              </a:tr>
              <a:tr h="292100">
                <a:tc>
                  <a:txBody>
                    <a:bodyPr/>
                    <a:lstStyle/>
                    <a:p>
                      <a:pPr marL="0" lvl="0" indent="-279400">
                        <a:buFont typeface="Arial" pitchFamily="34" charset="0"/>
                        <a:buNone/>
                      </a:pPr>
                      <a:r>
                        <a:rPr lang="en-GB" sz="1200" baseline="0%" dirty="0"/>
                        <a:t>ST[23]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file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7315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6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ST[14] – Real-time forwarding control</a:t>
            </a:r>
          </a:p>
        </p:txBody>
      </p:sp>
      <p:sp>
        <p:nvSpPr>
          <p:cNvPr id="5" name="Text Placeholder 4"/>
          <p:cNvSpPr>
            <a:spLocks noGrp="1"/>
          </p:cNvSpPr>
          <p:nvPr>
            <p:ph type="body" idx="11"/>
          </p:nvPr>
        </p:nvSpPr>
        <p:spPr/>
        <p:txBody>
          <a:bodyPr/>
          <a:lstStyle/>
          <a:p>
            <a:r>
              <a:rPr lang="en-GB" dirty="0"/>
              <a:t>ST[14] scope</a:t>
            </a:r>
          </a:p>
        </p:txBody>
      </p:sp>
      <p:sp>
        <p:nvSpPr>
          <p:cNvPr id="6" name="Content Placeholder 5"/>
          <p:cNvSpPr>
            <a:spLocks noGrp="1"/>
          </p:cNvSpPr>
          <p:nvPr>
            <p:ph sz="quarter" idx="12"/>
          </p:nvPr>
        </p:nvSpPr>
        <p:spPr/>
        <p:txBody>
          <a:bodyPr/>
          <a:lstStyle/>
          <a:p>
            <a:r>
              <a:rPr lang="en-US" dirty="0"/>
              <a:t>The real-time forwarding control service provides the capability to control the forwarding to the ground of reports (verification reports, responses and indications) generated by on-board services. The reports are forwarded to ground within a real-time telemetry channel.</a:t>
            </a:r>
          </a:p>
          <a:p>
            <a:r>
              <a:rPr lang="en-US" dirty="0"/>
              <a:t>This service can be used to control the reports generated by the application process that hosts the service and also to control reports generated by other application processes.</a:t>
            </a:r>
          </a:p>
        </p:txBody>
      </p:sp>
      <p:graphicFrame>
        <p:nvGraphicFramePr>
          <p:cNvPr id="7" name="Table 6"/>
          <p:cNvGraphicFramePr>
            <a:graphicFrameLocks noGrp="1"/>
          </p:cNvGraphicFramePr>
          <p:nvPr>
            <p:extLst>
              <p:ext uri="{D42A27DB-BD31-4B8C-83A1-F6EECF244321}">
                <p14:modId xmlns:p14="http://schemas.microsoft.com/office/powerpoint/2010/main" val="1202658469"/>
              </p:ext>
            </p:extLst>
          </p:nvPr>
        </p:nvGraphicFramePr>
        <p:xfrm>
          <a:off x="203200" y="1320800"/>
          <a:ext cx="4483101" cy="1752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Managing</a:t>
                      </a:r>
                      <a:r>
                        <a:rPr lang="en-GB" sz="1200" baseline="0%" dirty="0"/>
                        <a:t> telemetry and data</a:t>
                      </a:r>
                      <a:endParaRPr lang="en-GB" sz="1200"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ST[06]</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memory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solidFill>
                            <a:schemeClr val="bg1">
                              <a:lumMod val="65%"/>
                            </a:schemeClr>
                          </a:solidFill>
                        </a:rPr>
                        <a:t>ST[13]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large packet transfer</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t>ST[14]</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tx1"/>
                          </a:solidFill>
                        </a:rPr>
                        <a:t>real-time forwarding control</a:t>
                      </a:r>
                      <a:endParaRPr lang="en-GB" sz="12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ctr"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solidFill>
                            <a:schemeClr val="bg1">
                              <a:lumMod val="65%"/>
                            </a:schemeClr>
                          </a:solidFill>
                        </a:rPr>
                        <a:t>ST[15]</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on-board storage and retrieval</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solidFill>
                            <a:schemeClr val="bg1">
                              <a:lumMod val="65%"/>
                            </a:schemeClr>
                          </a:solidFill>
                        </a:rPr>
                        <a:t>ST[23]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file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Right Arrow 7"/>
          <p:cNvSpPr/>
          <p:nvPr/>
        </p:nvSpPr>
        <p:spPr>
          <a:xfrm flipH="1">
            <a:off x="4724400" y="227838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7927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6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ST[14] – Standardized subservice type</a:t>
            </a:r>
          </a:p>
        </p:txBody>
      </p:sp>
      <p:sp>
        <p:nvSpPr>
          <p:cNvPr id="6" name="Text Placeholder 5"/>
          <p:cNvSpPr>
            <a:spLocks noGrp="1"/>
          </p:cNvSpPr>
          <p:nvPr>
            <p:ph type="body" idx="1"/>
          </p:nvPr>
        </p:nvSpPr>
        <p:spPr>
          <a:xfrm>
            <a:off x="447040" y="1531520"/>
            <a:ext cx="4966623" cy="360000"/>
          </a:xfrm>
        </p:spPr>
        <p:txBody>
          <a:bodyPr/>
          <a:lstStyle/>
          <a:p>
            <a:r>
              <a:rPr lang="en-GB" dirty="0"/>
              <a:t>Real-time forwarding control subservice</a:t>
            </a:r>
          </a:p>
        </p:txBody>
      </p:sp>
      <p:sp>
        <p:nvSpPr>
          <p:cNvPr id="7" name="Content Placeholder 6"/>
          <p:cNvSpPr>
            <a:spLocks noGrp="1"/>
          </p:cNvSpPr>
          <p:nvPr>
            <p:ph sz="quarter" idx="10"/>
          </p:nvPr>
        </p:nvSpPr>
        <p:spPr>
          <a:xfrm>
            <a:off x="447041" y="1901680"/>
            <a:ext cx="8045026" cy="3864120"/>
          </a:xfrm>
        </p:spPr>
        <p:txBody>
          <a:bodyPr/>
          <a:lstStyle/>
          <a:p>
            <a:r>
              <a:rPr lang="en-US" dirty="0"/>
              <a:t>The real-time forwarding control subservice type can be used to control the forwarding of reports generated by the application process that hosts the subservice and by other application processes.</a:t>
            </a:r>
          </a:p>
          <a:p>
            <a:r>
              <a:rPr lang="en-US" dirty="0"/>
              <a:t>This subservice type provides means to control the forwarding of reports taking into account their operational use. That control is performed, per application process, by defining application process related forwarding control conditions that when met authorize or not the forwarding of related reports.</a:t>
            </a:r>
          </a:p>
          <a:p>
            <a:r>
              <a:rPr lang="en-US" dirty="0"/>
              <a:t>This subservice type includes the capability for defining control conditions at application process related report type level i.e.:</a:t>
            </a:r>
          </a:p>
          <a:p>
            <a:pPr marL="171450" indent="-171450">
              <a:buFont typeface="Arial" panose="020B0604020202020204" pitchFamily="34" charset="0"/>
              <a:buChar char="•"/>
            </a:pPr>
            <a:r>
              <a:rPr lang="en-US" dirty="0"/>
              <a:t>conditions for all report types of an application process;</a:t>
            </a:r>
          </a:p>
          <a:p>
            <a:pPr marL="171450" indent="-171450">
              <a:buFont typeface="Arial" panose="020B0604020202020204" pitchFamily="34" charset="0"/>
              <a:buChar char="•"/>
            </a:pPr>
            <a:r>
              <a:rPr lang="en-US" dirty="0"/>
              <a:t>conditions for all report types of a specific service type of an application process;</a:t>
            </a:r>
          </a:p>
          <a:p>
            <a:pPr marL="171450" indent="-171450">
              <a:buFont typeface="Arial" panose="020B0604020202020204" pitchFamily="34" charset="0"/>
              <a:buChar char="•"/>
            </a:pPr>
            <a:r>
              <a:rPr lang="en-US" dirty="0"/>
              <a:t>conditions for a specific report type of an application process.</a:t>
            </a:r>
          </a:p>
          <a:p>
            <a:r>
              <a:rPr lang="en-US" dirty="0"/>
              <a:t>This subservice type includes optional capabilities for defining control conditions at:</a:t>
            </a:r>
          </a:p>
          <a:p>
            <a:pPr marL="171450" indent="-171450">
              <a:buFont typeface="Arial" panose="020B0604020202020204" pitchFamily="34" charset="0"/>
              <a:buChar char="•"/>
            </a:pPr>
            <a:r>
              <a:rPr lang="en-US" dirty="0"/>
              <a:t>housekeeping parameter report structure level;</a:t>
            </a:r>
          </a:p>
          <a:p>
            <a:pPr marL="171450" indent="-171450">
              <a:buFont typeface="Arial" panose="020B0604020202020204" pitchFamily="34" charset="0"/>
              <a:buChar char="•"/>
            </a:pPr>
            <a:r>
              <a:rPr lang="en-US" dirty="0"/>
              <a:t>diagnostic parameter report structure level;</a:t>
            </a:r>
          </a:p>
          <a:p>
            <a:pPr marL="171450" indent="-171450">
              <a:buFont typeface="Arial" panose="020B0604020202020204" pitchFamily="34" charset="0"/>
              <a:buChar char="•"/>
            </a:pPr>
            <a:r>
              <a:rPr lang="en-US" dirty="0"/>
              <a:t>event definition level.</a:t>
            </a:r>
          </a:p>
        </p:txBody>
      </p:sp>
      <p:sp>
        <p:nvSpPr>
          <p:cNvPr id="8" name="Rectangle 7"/>
          <p:cNvSpPr/>
          <p:nvPr/>
        </p:nvSpPr>
        <p:spPr>
          <a:xfrm>
            <a:off x="0" y="1155785"/>
            <a:ext cx="4859857"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Real-time forwarding control service</a:t>
            </a:r>
          </a:p>
        </p:txBody>
      </p:sp>
    </p:spTree>
    <p:extLst>
      <p:ext uri="{BB962C8B-B14F-4D97-AF65-F5344CB8AC3E}">
        <p14:creationId xmlns:p14="http://schemas.microsoft.com/office/powerpoint/2010/main" val="251485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2"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3"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4" dur="1000"/>
                                        <p:tgtEl>
                                          <p:spTgt spid="7">
                                            <p:txEl>
                                              <p:pRg st="2" end="2"/>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p:cTn id="27" dur="1000" fill="hold"/>
                                        <p:tgtEl>
                                          <p:spTgt spid="7">
                                            <p:txEl>
                                              <p:pRg st="3" end="3"/>
                                            </p:txEl>
                                          </p:spTgt>
                                        </p:tgtEl>
                                        <p:attrNameLst>
                                          <p:attrName>ppt_w</p:attrName>
                                        </p:attrNameLst>
                                      </p:cBhvr>
                                      <p:tavLst>
                                        <p:tav tm="0%">
                                          <p:val>
                                            <p:fltVal val="0"/>
                                          </p:val>
                                        </p:tav>
                                        <p:tav tm="100%">
                                          <p:val>
                                            <p:strVal val="#ppt_w"/>
                                          </p:val>
                                        </p:tav>
                                      </p:tavLst>
                                    </p:anim>
                                    <p:anim calcmode="lin" valueType="num">
                                      <p:cBhvr>
                                        <p:cTn id="28" dur="1000" fill="hold"/>
                                        <p:tgtEl>
                                          <p:spTgt spid="7">
                                            <p:txEl>
                                              <p:pRg st="3" end="3"/>
                                            </p:txEl>
                                          </p:spTgt>
                                        </p:tgtEl>
                                        <p:attrNameLst>
                                          <p:attrName>ppt_h</p:attrName>
                                        </p:attrNameLst>
                                      </p:cBhvr>
                                      <p:tavLst>
                                        <p:tav tm="0%">
                                          <p:val>
                                            <p:fltVal val="0"/>
                                          </p:val>
                                        </p:tav>
                                        <p:tav tm="100%">
                                          <p:val>
                                            <p:strVal val="#ppt_h"/>
                                          </p:val>
                                        </p:tav>
                                      </p:tavLst>
                                    </p:anim>
                                    <p:anim calcmode="lin" valueType="num">
                                      <p:cBhvr>
                                        <p:cTn id="29" dur="1000" fill="hold"/>
                                        <p:tgtEl>
                                          <p:spTgt spid="7">
                                            <p:txEl>
                                              <p:pRg st="3" end="3"/>
                                            </p:txEl>
                                          </p:spTgt>
                                        </p:tgtEl>
                                        <p:attrNameLst>
                                          <p:attrName>style.rotation</p:attrName>
                                        </p:attrNameLst>
                                      </p:cBhvr>
                                      <p:tavLst>
                                        <p:tav tm="0%">
                                          <p:val>
                                            <p:fltVal val="90"/>
                                          </p:val>
                                        </p:tav>
                                        <p:tav tm="100%">
                                          <p:val>
                                            <p:fltVal val="0"/>
                                          </p:val>
                                        </p:tav>
                                      </p:tavLst>
                                    </p:anim>
                                    <p:animEffect transition="in" filter="fade">
                                      <p:cBhvr>
                                        <p:cTn id="30" dur="1000"/>
                                        <p:tgtEl>
                                          <p:spTgt spid="7">
                                            <p:txEl>
                                              <p:pRg st="3" end="3"/>
                                            </p:txEl>
                                          </p:spTgt>
                                        </p:tgtEl>
                                      </p:cBhvr>
                                    </p:animEffect>
                                  </p:childTnLst>
                                </p:cTn>
                              </p:par>
                              <p:par>
                                <p:cTn id="31" presetID="31" presetClass="entr" presetSubtype="0"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 calcmode="lin" valueType="num">
                                      <p:cBhvr>
                                        <p:cTn id="33" dur="1000" fill="hold"/>
                                        <p:tgtEl>
                                          <p:spTgt spid="7">
                                            <p:txEl>
                                              <p:pRg st="4" end="4"/>
                                            </p:txEl>
                                          </p:spTgt>
                                        </p:tgtEl>
                                        <p:attrNameLst>
                                          <p:attrName>ppt_w</p:attrName>
                                        </p:attrNameLst>
                                      </p:cBhvr>
                                      <p:tavLst>
                                        <p:tav tm="0%">
                                          <p:val>
                                            <p:fltVal val="0"/>
                                          </p:val>
                                        </p:tav>
                                        <p:tav tm="100%">
                                          <p:val>
                                            <p:strVal val="#ppt_w"/>
                                          </p:val>
                                        </p:tav>
                                      </p:tavLst>
                                    </p:anim>
                                    <p:anim calcmode="lin" valueType="num">
                                      <p:cBhvr>
                                        <p:cTn id="34" dur="1000" fill="hold"/>
                                        <p:tgtEl>
                                          <p:spTgt spid="7">
                                            <p:txEl>
                                              <p:pRg st="4" end="4"/>
                                            </p:txEl>
                                          </p:spTgt>
                                        </p:tgtEl>
                                        <p:attrNameLst>
                                          <p:attrName>ppt_h</p:attrName>
                                        </p:attrNameLst>
                                      </p:cBhvr>
                                      <p:tavLst>
                                        <p:tav tm="0%">
                                          <p:val>
                                            <p:fltVal val="0"/>
                                          </p:val>
                                        </p:tav>
                                        <p:tav tm="100%">
                                          <p:val>
                                            <p:strVal val="#ppt_h"/>
                                          </p:val>
                                        </p:tav>
                                      </p:tavLst>
                                    </p:anim>
                                    <p:anim calcmode="lin" valueType="num">
                                      <p:cBhvr>
                                        <p:cTn id="35" dur="1000" fill="hold"/>
                                        <p:tgtEl>
                                          <p:spTgt spid="7">
                                            <p:txEl>
                                              <p:pRg st="4" end="4"/>
                                            </p:txEl>
                                          </p:spTgt>
                                        </p:tgtEl>
                                        <p:attrNameLst>
                                          <p:attrName>style.rotation</p:attrName>
                                        </p:attrNameLst>
                                      </p:cBhvr>
                                      <p:tavLst>
                                        <p:tav tm="0%">
                                          <p:val>
                                            <p:fltVal val="90"/>
                                          </p:val>
                                        </p:tav>
                                        <p:tav tm="100%">
                                          <p:val>
                                            <p:fltVal val="0"/>
                                          </p:val>
                                        </p:tav>
                                      </p:tavLst>
                                    </p:anim>
                                    <p:animEffect transition="in" filter="fade">
                                      <p:cBhvr>
                                        <p:cTn id="36" dur="1000"/>
                                        <p:tgtEl>
                                          <p:spTgt spid="7">
                                            <p:txEl>
                                              <p:pRg st="4" end="4"/>
                                            </p:txEl>
                                          </p:spTgt>
                                        </p:tgtEl>
                                      </p:cBhvr>
                                    </p:animEffect>
                                  </p:childTnLst>
                                </p:cTn>
                              </p:par>
                              <p:par>
                                <p:cTn id="37" presetID="31"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 calcmode="lin" valueType="num">
                                      <p:cBhvr>
                                        <p:cTn id="39" dur="1000" fill="hold"/>
                                        <p:tgtEl>
                                          <p:spTgt spid="7">
                                            <p:txEl>
                                              <p:pRg st="5" end="5"/>
                                            </p:txEl>
                                          </p:spTgt>
                                        </p:tgtEl>
                                        <p:attrNameLst>
                                          <p:attrName>ppt_w</p:attrName>
                                        </p:attrNameLst>
                                      </p:cBhvr>
                                      <p:tavLst>
                                        <p:tav tm="0%">
                                          <p:val>
                                            <p:fltVal val="0"/>
                                          </p:val>
                                        </p:tav>
                                        <p:tav tm="100%">
                                          <p:val>
                                            <p:strVal val="#ppt_w"/>
                                          </p:val>
                                        </p:tav>
                                      </p:tavLst>
                                    </p:anim>
                                    <p:anim calcmode="lin" valueType="num">
                                      <p:cBhvr>
                                        <p:cTn id="40" dur="1000" fill="hold"/>
                                        <p:tgtEl>
                                          <p:spTgt spid="7">
                                            <p:txEl>
                                              <p:pRg st="5" end="5"/>
                                            </p:txEl>
                                          </p:spTgt>
                                        </p:tgtEl>
                                        <p:attrNameLst>
                                          <p:attrName>ppt_h</p:attrName>
                                        </p:attrNameLst>
                                      </p:cBhvr>
                                      <p:tavLst>
                                        <p:tav tm="0%">
                                          <p:val>
                                            <p:fltVal val="0"/>
                                          </p:val>
                                        </p:tav>
                                        <p:tav tm="100%">
                                          <p:val>
                                            <p:strVal val="#ppt_h"/>
                                          </p:val>
                                        </p:tav>
                                      </p:tavLst>
                                    </p:anim>
                                    <p:anim calcmode="lin" valueType="num">
                                      <p:cBhvr>
                                        <p:cTn id="41" dur="1000" fill="hold"/>
                                        <p:tgtEl>
                                          <p:spTgt spid="7">
                                            <p:txEl>
                                              <p:pRg st="5" end="5"/>
                                            </p:txEl>
                                          </p:spTgt>
                                        </p:tgtEl>
                                        <p:attrNameLst>
                                          <p:attrName>style.rotation</p:attrName>
                                        </p:attrNameLst>
                                      </p:cBhvr>
                                      <p:tavLst>
                                        <p:tav tm="0%">
                                          <p:val>
                                            <p:fltVal val="90"/>
                                          </p:val>
                                        </p:tav>
                                        <p:tav tm="100%">
                                          <p:val>
                                            <p:fltVal val="0"/>
                                          </p:val>
                                        </p:tav>
                                      </p:tavLst>
                                    </p:anim>
                                    <p:animEffect transition="in" filter="fade">
                                      <p:cBhvr>
                                        <p:cTn id="42" dur="1000"/>
                                        <p:tgtEl>
                                          <p:spTgt spid="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 calcmode="lin" valueType="num">
                                      <p:cBhvr>
                                        <p:cTn id="47" dur="1000" fill="hold"/>
                                        <p:tgtEl>
                                          <p:spTgt spid="7">
                                            <p:txEl>
                                              <p:pRg st="6" end="6"/>
                                            </p:txEl>
                                          </p:spTgt>
                                        </p:tgtEl>
                                        <p:attrNameLst>
                                          <p:attrName>ppt_w</p:attrName>
                                        </p:attrNameLst>
                                      </p:cBhvr>
                                      <p:tavLst>
                                        <p:tav tm="0%">
                                          <p:val>
                                            <p:fltVal val="0"/>
                                          </p:val>
                                        </p:tav>
                                        <p:tav tm="100%">
                                          <p:val>
                                            <p:strVal val="#ppt_w"/>
                                          </p:val>
                                        </p:tav>
                                      </p:tavLst>
                                    </p:anim>
                                    <p:anim calcmode="lin" valueType="num">
                                      <p:cBhvr>
                                        <p:cTn id="48" dur="1000" fill="hold"/>
                                        <p:tgtEl>
                                          <p:spTgt spid="7">
                                            <p:txEl>
                                              <p:pRg st="6" end="6"/>
                                            </p:txEl>
                                          </p:spTgt>
                                        </p:tgtEl>
                                        <p:attrNameLst>
                                          <p:attrName>ppt_h</p:attrName>
                                        </p:attrNameLst>
                                      </p:cBhvr>
                                      <p:tavLst>
                                        <p:tav tm="0%">
                                          <p:val>
                                            <p:fltVal val="0"/>
                                          </p:val>
                                        </p:tav>
                                        <p:tav tm="100%">
                                          <p:val>
                                            <p:strVal val="#ppt_h"/>
                                          </p:val>
                                        </p:tav>
                                      </p:tavLst>
                                    </p:anim>
                                    <p:anim calcmode="lin" valueType="num">
                                      <p:cBhvr>
                                        <p:cTn id="49" dur="1000" fill="hold"/>
                                        <p:tgtEl>
                                          <p:spTgt spid="7">
                                            <p:txEl>
                                              <p:pRg st="6" end="6"/>
                                            </p:txEl>
                                          </p:spTgt>
                                        </p:tgtEl>
                                        <p:attrNameLst>
                                          <p:attrName>style.rotation</p:attrName>
                                        </p:attrNameLst>
                                      </p:cBhvr>
                                      <p:tavLst>
                                        <p:tav tm="0%">
                                          <p:val>
                                            <p:fltVal val="90"/>
                                          </p:val>
                                        </p:tav>
                                        <p:tav tm="100%">
                                          <p:val>
                                            <p:fltVal val="0"/>
                                          </p:val>
                                        </p:tav>
                                      </p:tavLst>
                                    </p:anim>
                                    <p:animEffect transition="in" filter="fade">
                                      <p:cBhvr>
                                        <p:cTn id="50" dur="1000"/>
                                        <p:tgtEl>
                                          <p:spTgt spid="7">
                                            <p:txEl>
                                              <p:pRg st="6" end="6"/>
                                            </p:txEl>
                                          </p:spTgt>
                                        </p:tgtEl>
                                      </p:cBhvr>
                                    </p:animEffect>
                                  </p:childTnLst>
                                </p:cTn>
                              </p:par>
                              <p:par>
                                <p:cTn id="51" presetID="31" presetClass="entr" presetSubtype="0" fill="hold" nodeType="with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 calcmode="lin" valueType="num">
                                      <p:cBhvr>
                                        <p:cTn id="53" dur="1000" fill="hold"/>
                                        <p:tgtEl>
                                          <p:spTgt spid="7">
                                            <p:txEl>
                                              <p:pRg st="7" end="7"/>
                                            </p:txEl>
                                          </p:spTgt>
                                        </p:tgtEl>
                                        <p:attrNameLst>
                                          <p:attrName>ppt_w</p:attrName>
                                        </p:attrNameLst>
                                      </p:cBhvr>
                                      <p:tavLst>
                                        <p:tav tm="0%">
                                          <p:val>
                                            <p:fltVal val="0"/>
                                          </p:val>
                                        </p:tav>
                                        <p:tav tm="100%">
                                          <p:val>
                                            <p:strVal val="#ppt_w"/>
                                          </p:val>
                                        </p:tav>
                                      </p:tavLst>
                                    </p:anim>
                                    <p:anim calcmode="lin" valueType="num">
                                      <p:cBhvr>
                                        <p:cTn id="54" dur="1000" fill="hold"/>
                                        <p:tgtEl>
                                          <p:spTgt spid="7">
                                            <p:txEl>
                                              <p:pRg st="7" end="7"/>
                                            </p:txEl>
                                          </p:spTgt>
                                        </p:tgtEl>
                                        <p:attrNameLst>
                                          <p:attrName>ppt_h</p:attrName>
                                        </p:attrNameLst>
                                      </p:cBhvr>
                                      <p:tavLst>
                                        <p:tav tm="0%">
                                          <p:val>
                                            <p:fltVal val="0"/>
                                          </p:val>
                                        </p:tav>
                                        <p:tav tm="100%">
                                          <p:val>
                                            <p:strVal val="#ppt_h"/>
                                          </p:val>
                                        </p:tav>
                                      </p:tavLst>
                                    </p:anim>
                                    <p:anim calcmode="lin" valueType="num">
                                      <p:cBhvr>
                                        <p:cTn id="55" dur="1000" fill="hold"/>
                                        <p:tgtEl>
                                          <p:spTgt spid="7">
                                            <p:txEl>
                                              <p:pRg st="7" end="7"/>
                                            </p:txEl>
                                          </p:spTgt>
                                        </p:tgtEl>
                                        <p:attrNameLst>
                                          <p:attrName>style.rotation</p:attrName>
                                        </p:attrNameLst>
                                      </p:cBhvr>
                                      <p:tavLst>
                                        <p:tav tm="0%">
                                          <p:val>
                                            <p:fltVal val="90"/>
                                          </p:val>
                                        </p:tav>
                                        <p:tav tm="100%">
                                          <p:val>
                                            <p:fltVal val="0"/>
                                          </p:val>
                                        </p:tav>
                                      </p:tavLst>
                                    </p:anim>
                                    <p:animEffect transition="in" filter="fade">
                                      <p:cBhvr>
                                        <p:cTn id="56" dur="1000"/>
                                        <p:tgtEl>
                                          <p:spTgt spid="7">
                                            <p:txEl>
                                              <p:pRg st="7" end="7"/>
                                            </p:txEl>
                                          </p:spTgt>
                                        </p:tgtEl>
                                      </p:cBhvr>
                                    </p:animEffect>
                                  </p:childTnLst>
                                </p:cTn>
                              </p:par>
                              <p:par>
                                <p:cTn id="57" presetID="31" presetClass="entr" presetSubtype="0" fill="hold" nodeType="with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 calcmode="lin" valueType="num">
                                      <p:cBhvr>
                                        <p:cTn id="59" dur="1000" fill="hold"/>
                                        <p:tgtEl>
                                          <p:spTgt spid="7">
                                            <p:txEl>
                                              <p:pRg st="8" end="8"/>
                                            </p:txEl>
                                          </p:spTgt>
                                        </p:tgtEl>
                                        <p:attrNameLst>
                                          <p:attrName>ppt_w</p:attrName>
                                        </p:attrNameLst>
                                      </p:cBhvr>
                                      <p:tavLst>
                                        <p:tav tm="0%">
                                          <p:val>
                                            <p:fltVal val="0"/>
                                          </p:val>
                                        </p:tav>
                                        <p:tav tm="100%">
                                          <p:val>
                                            <p:strVal val="#ppt_w"/>
                                          </p:val>
                                        </p:tav>
                                      </p:tavLst>
                                    </p:anim>
                                    <p:anim calcmode="lin" valueType="num">
                                      <p:cBhvr>
                                        <p:cTn id="60" dur="1000" fill="hold"/>
                                        <p:tgtEl>
                                          <p:spTgt spid="7">
                                            <p:txEl>
                                              <p:pRg st="8" end="8"/>
                                            </p:txEl>
                                          </p:spTgt>
                                        </p:tgtEl>
                                        <p:attrNameLst>
                                          <p:attrName>ppt_h</p:attrName>
                                        </p:attrNameLst>
                                      </p:cBhvr>
                                      <p:tavLst>
                                        <p:tav tm="0%">
                                          <p:val>
                                            <p:fltVal val="0"/>
                                          </p:val>
                                        </p:tav>
                                        <p:tav tm="100%">
                                          <p:val>
                                            <p:strVal val="#ppt_h"/>
                                          </p:val>
                                        </p:tav>
                                      </p:tavLst>
                                    </p:anim>
                                    <p:anim calcmode="lin" valueType="num">
                                      <p:cBhvr>
                                        <p:cTn id="61" dur="1000" fill="hold"/>
                                        <p:tgtEl>
                                          <p:spTgt spid="7">
                                            <p:txEl>
                                              <p:pRg st="8" end="8"/>
                                            </p:txEl>
                                          </p:spTgt>
                                        </p:tgtEl>
                                        <p:attrNameLst>
                                          <p:attrName>style.rotation</p:attrName>
                                        </p:attrNameLst>
                                      </p:cBhvr>
                                      <p:tavLst>
                                        <p:tav tm="0%">
                                          <p:val>
                                            <p:fltVal val="90"/>
                                          </p:val>
                                        </p:tav>
                                        <p:tav tm="100%">
                                          <p:val>
                                            <p:fltVal val="0"/>
                                          </p:val>
                                        </p:tav>
                                      </p:tavLst>
                                    </p:anim>
                                    <p:animEffect transition="in" filter="fade">
                                      <p:cBhvr>
                                        <p:cTn id="62" dur="1000"/>
                                        <p:tgtEl>
                                          <p:spTgt spid="7">
                                            <p:txEl>
                                              <p:pRg st="8" end="8"/>
                                            </p:txEl>
                                          </p:spTgt>
                                        </p:tgtEl>
                                      </p:cBhvr>
                                    </p:animEffect>
                                  </p:childTnLst>
                                </p:cTn>
                              </p:par>
                              <p:par>
                                <p:cTn id="63" presetID="31" presetClass="entr" presetSubtype="0" fill="hold" nodeType="withEffect">
                                  <p:stCondLst>
                                    <p:cond delay="0"/>
                                  </p:stCondLst>
                                  <p:childTnLst>
                                    <p:set>
                                      <p:cBhvr>
                                        <p:cTn id="64" dur="1" fill="hold">
                                          <p:stCondLst>
                                            <p:cond delay="0"/>
                                          </p:stCondLst>
                                        </p:cTn>
                                        <p:tgtEl>
                                          <p:spTgt spid="7">
                                            <p:txEl>
                                              <p:pRg st="9" end="9"/>
                                            </p:txEl>
                                          </p:spTgt>
                                        </p:tgtEl>
                                        <p:attrNameLst>
                                          <p:attrName>style.visibility</p:attrName>
                                        </p:attrNameLst>
                                      </p:cBhvr>
                                      <p:to>
                                        <p:strVal val="visible"/>
                                      </p:to>
                                    </p:set>
                                    <p:anim calcmode="lin" valueType="num">
                                      <p:cBhvr>
                                        <p:cTn id="65" dur="1000" fill="hold"/>
                                        <p:tgtEl>
                                          <p:spTgt spid="7">
                                            <p:txEl>
                                              <p:pRg st="9" end="9"/>
                                            </p:txEl>
                                          </p:spTgt>
                                        </p:tgtEl>
                                        <p:attrNameLst>
                                          <p:attrName>ppt_w</p:attrName>
                                        </p:attrNameLst>
                                      </p:cBhvr>
                                      <p:tavLst>
                                        <p:tav tm="0%">
                                          <p:val>
                                            <p:fltVal val="0"/>
                                          </p:val>
                                        </p:tav>
                                        <p:tav tm="100%">
                                          <p:val>
                                            <p:strVal val="#ppt_w"/>
                                          </p:val>
                                        </p:tav>
                                      </p:tavLst>
                                    </p:anim>
                                    <p:anim calcmode="lin" valueType="num">
                                      <p:cBhvr>
                                        <p:cTn id="66" dur="1000" fill="hold"/>
                                        <p:tgtEl>
                                          <p:spTgt spid="7">
                                            <p:txEl>
                                              <p:pRg st="9" end="9"/>
                                            </p:txEl>
                                          </p:spTgt>
                                        </p:tgtEl>
                                        <p:attrNameLst>
                                          <p:attrName>ppt_h</p:attrName>
                                        </p:attrNameLst>
                                      </p:cBhvr>
                                      <p:tavLst>
                                        <p:tav tm="0%">
                                          <p:val>
                                            <p:fltVal val="0"/>
                                          </p:val>
                                        </p:tav>
                                        <p:tav tm="100%">
                                          <p:val>
                                            <p:strVal val="#ppt_h"/>
                                          </p:val>
                                        </p:tav>
                                      </p:tavLst>
                                    </p:anim>
                                    <p:anim calcmode="lin" valueType="num">
                                      <p:cBhvr>
                                        <p:cTn id="67" dur="1000" fill="hold"/>
                                        <p:tgtEl>
                                          <p:spTgt spid="7">
                                            <p:txEl>
                                              <p:pRg st="9" end="9"/>
                                            </p:txEl>
                                          </p:spTgt>
                                        </p:tgtEl>
                                        <p:attrNameLst>
                                          <p:attrName>style.rotation</p:attrName>
                                        </p:attrNameLst>
                                      </p:cBhvr>
                                      <p:tavLst>
                                        <p:tav tm="0%">
                                          <p:val>
                                            <p:fltVal val="90"/>
                                          </p:val>
                                        </p:tav>
                                        <p:tav tm="100%">
                                          <p:val>
                                            <p:fltVal val="0"/>
                                          </p:val>
                                        </p:tav>
                                      </p:tavLst>
                                    </p:anim>
                                    <p:animEffect transition="in" filter="fade">
                                      <p:cBhvr>
                                        <p:cTn id="68" dur="10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ST[15] – On-board storage and retrieval</a:t>
            </a:r>
          </a:p>
        </p:txBody>
      </p:sp>
      <p:sp>
        <p:nvSpPr>
          <p:cNvPr id="5" name="Text Placeholder 4"/>
          <p:cNvSpPr>
            <a:spLocks noGrp="1"/>
          </p:cNvSpPr>
          <p:nvPr>
            <p:ph type="body" idx="11"/>
          </p:nvPr>
        </p:nvSpPr>
        <p:spPr/>
        <p:txBody>
          <a:bodyPr/>
          <a:lstStyle/>
          <a:p>
            <a:r>
              <a:rPr lang="en-GB" dirty="0"/>
              <a:t>ST[15] - scope</a:t>
            </a:r>
          </a:p>
        </p:txBody>
      </p:sp>
      <p:sp>
        <p:nvSpPr>
          <p:cNvPr id="6" name="Content Placeholder 5"/>
          <p:cNvSpPr>
            <a:spLocks noGrp="1"/>
          </p:cNvSpPr>
          <p:nvPr>
            <p:ph sz="quarter" idx="12"/>
          </p:nvPr>
        </p:nvSpPr>
        <p:spPr/>
        <p:txBody>
          <a:bodyPr/>
          <a:lstStyle/>
          <a:p>
            <a:r>
              <a:rPr lang="en-US" dirty="0"/>
              <a:t>The on-board storage and retrieval service is a supporting service used by other on-board services to selectively store the service reports which they generate in order to give the ground system the capability to request the downlink of the reports.</a:t>
            </a:r>
          </a:p>
        </p:txBody>
      </p:sp>
      <p:graphicFrame>
        <p:nvGraphicFramePr>
          <p:cNvPr id="7" name="Table 6"/>
          <p:cNvGraphicFramePr>
            <a:graphicFrameLocks noGrp="1"/>
          </p:cNvGraphicFramePr>
          <p:nvPr>
            <p:extLst>
              <p:ext uri="{D42A27DB-BD31-4B8C-83A1-F6EECF244321}">
                <p14:modId xmlns:p14="http://schemas.microsoft.com/office/powerpoint/2010/main" val="118626770"/>
              </p:ext>
            </p:extLst>
          </p:nvPr>
        </p:nvGraphicFramePr>
        <p:xfrm>
          <a:off x="203200" y="1320800"/>
          <a:ext cx="4483101" cy="1752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Managing</a:t>
                      </a:r>
                      <a:r>
                        <a:rPr lang="en-GB" sz="1200" baseline="0%" dirty="0"/>
                        <a:t> telemetry and data</a:t>
                      </a:r>
                      <a:endParaRPr lang="en-GB" sz="1200"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ST[06]</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memory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solidFill>
                            <a:schemeClr val="bg1">
                              <a:lumMod val="65%"/>
                            </a:schemeClr>
                          </a:solidFill>
                        </a:rPr>
                        <a:t>ST[13]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large packet transfer</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solidFill>
                            <a:schemeClr val="bg1">
                              <a:lumMod val="65%"/>
                            </a:schemeClr>
                          </a:solidFill>
                        </a:rPr>
                        <a:t>ST[14]</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bg1">
                              <a:lumMod val="65%"/>
                            </a:schemeClr>
                          </a:solidFill>
                        </a:rPr>
                        <a:t>real-time forwarding control</a:t>
                      </a:r>
                      <a:endParaRPr lang="en-GB" sz="1200" b="1" kern="1200" dirty="0">
                        <a:solidFill>
                          <a:schemeClr val="bg1">
                            <a:lumMod val="65%"/>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t>ST[15]</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on-board storage and retrieval</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solidFill>
                            <a:schemeClr val="bg1">
                              <a:lumMod val="65%"/>
                            </a:schemeClr>
                          </a:solidFill>
                        </a:rPr>
                        <a:t>ST[23]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file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Right Arrow 7"/>
          <p:cNvSpPr/>
          <p:nvPr/>
        </p:nvSpPr>
        <p:spPr>
          <a:xfrm flipH="1">
            <a:off x="4724400" y="251460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34267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6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ST[15] – Standardized subservice types</a:t>
            </a:r>
          </a:p>
        </p:txBody>
      </p:sp>
      <p:sp>
        <p:nvSpPr>
          <p:cNvPr id="6" name="Text Placeholder 5"/>
          <p:cNvSpPr>
            <a:spLocks noGrp="1"/>
          </p:cNvSpPr>
          <p:nvPr>
            <p:ph type="body" idx="1"/>
          </p:nvPr>
        </p:nvSpPr>
        <p:spPr/>
        <p:txBody>
          <a:bodyPr/>
          <a:lstStyle/>
          <a:p>
            <a:r>
              <a:rPr lang="en-GB" dirty="0"/>
              <a:t>Storage and retrieval</a:t>
            </a:r>
          </a:p>
        </p:txBody>
      </p:sp>
      <p:sp>
        <p:nvSpPr>
          <p:cNvPr id="7" name="Content Placeholder 6"/>
          <p:cNvSpPr>
            <a:spLocks noGrp="1"/>
          </p:cNvSpPr>
          <p:nvPr>
            <p:ph sz="quarter" idx="10"/>
          </p:nvPr>
        </p:nvSpPr>
        <p:spPr>
          <a:xfrm>
            <a:off x="447041" y="1901679"/>
            <a:ext cx="3957319" cy="4167301"/>
          </a:xfrm>
        </p:spPr>
        <p:txBody>
          <a:bodyPr/>
          <a:lstStyle/>
          <a:p>
            <a:r>
              <a:rPr lang="en-US" dirty="0"/>
              <a:t>The storage and retrieval subservice type provides the capability for storing the telemetry packets in the packet stores and retrieving them later, on ground request.</a:t>
            </a:r>
          </a:p>
          <a:p>
            <a:r>
              <a:rPr lang="en-US" dirty="0"/>
              <a:t>Each packet store can be managed according to either:</a:t>
            </a:r>
          </a:p>
          <a:p>
            <a:pPr marL="171450" indent="-171450">
              <a:buFont typeface="Arial" panose="020B0604020202020204" pitchFamily="34" charset="0"/>
              <a:buChar char="•"/>
            </a:pPr>
            <a:r>
              <a:rPr lang="en-US" dirty="0"/>
              <a:t>the ‘circular management’ policy, or</a:t>
            </a:r>
          </a:p>
          <a:p>
            <a:pPr marL="171450" indent="-171450">
              <a:buFont typeface="Arial" panose="020B0604020202020204" pitchFamily="34" charset="0"/>
              <a:buChar char="•"/>
            </a:pPr>
            <a:r>
              <a:rPr lang="en-US" dirty="0"/>
              <a:t>the ‘bounded management’ policy</a:t>
            </a:r>
          </a:p>
          <a:p>
            <a:r>
              <a:rPr lang="en-US" dirty="0"/>
              <a:t>Two retrieval modes are provided by the storage and retrieval subservice type:</a:t>
            </a:r>
          </a:p>
          <a:p>
            <a:pPr marL="171450" indent="-171450">
              <a:buFont typeface="Arial" panose="020B0604020202020204" pitchFamily="34" charset="0"/>
              <a:buChar char="•"/>
            </a:pPr>
            <a:r>
              <a:rPr lang="en-US" dirty="0"/>
              <a:t>the “open retrieval mode”, or</a:t>
            </a:r>
          </a:p>
          <a:p>
            <a:pPr marL="171450" indent="-171450">
              <a:buFont typeface="Arial" panose="020B0604020202020204" pitchFamily="34" charset="0"/>
              <a:buChar char="•"/>
            </a:pPr>
            <a:r>
              <a:rPr lang="en-US" dirty="0"/>
              <a:t>the "by-time-range mode".</a:t>
            </a:r>
          </a:p>
          <a:p>
            <a:endParaRPr lang="en-GB" dirty="0"/>
          </a:p>
        </p:txBody>
      </p:sp>
      <p:sp>
        <p:nvSpPr>
          <p:cNvPr id="8" name="Text Placeholder 7"/>
          <p:cNvSpPr>
            <a:spLocks noGrp="1"/>
          </p:cNvSpPr>
          <p:nvPr>
            <p:ph type="body" idx="11"/>
          </p:nvPr>
        </p:nvSpPr>
        <p:spPr/>
        <p:txBody>
          <a:bodyPr/>
          <a:lstStyle/>
          <a:p>
            <a:r>
              <a:rPr lang="en-GB" dirty="0"/>
              <a:t>Packet selection</a:t>
            </a:r>
          </a:p>
        </p:txBody>
      </p:sp>
      <p:sp>
        <p:nvSpPr>
          <p:cNvPr id="9" name="Content Placeholder 8"/>
          <p:cNvSpPr>
            <a:spLocks noGrp="1"/>
          </p:cNvSpPr>
          <p:nvPr>
            <p:ph sz="quarter" idx="12"/>
          </p:nvPr>
        </p:nvSpPr>
        <p:spPr>
          <a:xfrm>
            <a:off x="4572000" y="1921999"/>
            <a:ext cx="3957319" cy="4167301"/>
          </a:xfrm>
        </p:spPr>
        <p:txBody>
          <a:bodyPr/>
          <a:lstStyle/>
          <a:p>
            <a:r>
              <a:rPr lang="en-US" dirty="0"/>
              <a:t>The packet selection subservice type can be used to control the storage into packet stores of reports generated by any application process.</a:t>
            </a:r>
          </a:p>
          <a:p>
            <a:r>
              <a:rPr lang="en-US" dirty="0"/>
              <a:t>This subservice type provides means to control the storage of reports taking into account their operational use. That control is performed, per packet store, by defining application process related storage control conditions that when met authorize or not the storage of related reports to the corresponding packet store.</a:t>
            </a:r>
          </a:p>
          <a:p>
            <a:r>
              <a:rPr lang="en-US" dirty="0"/>
              <a:t>This subservice type includes the capability for defining packet store control conditions at application process related report type level.</a:t>
            </a:r>
          </a:p>
          <a:p>
            <a:pPr lvl="0"/>
            <a:r>
              <a:rPr lang="en-GB" dirty="0"/>
              <a:t>This subservice type includes optional capabilities for defining control conditions at housekeeping parameter report structure level, diagnostic parameter report structure level and event definition level.</a:t>
            </a:r>
          </a:p>
          <a:p>
            <a:endParaRPr lang="en-GB" dirty="0"/>
          </a:p>
        </p:txBody>
      </p:sp>
      <p:sp>
        <p:nvSpPr>
          <p:cNvPr id="10" name="Rectangle 9"/>
          <p:cNvSpPr/>
          <p:nvPr/>
        </p:nvSpPr>
        <p:spPr>
          <a:xfrm>
            <a:off x="0" y="1155785"/>
            <a:ext cx="5168531"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On-board storage and retrieval service</a:t>
            </a:r>
          </a:p>
        </p:txBody>
      </p:sp>
    </p:spTree>
    <p:extLst>
      <p:ext uri="{BB962C8B-B14F-4D97-AF65-F5344CB8AC3E}">
        <p14:creationId xmlns:p14="http://schemas.microsoft.com/office/powerpoint/2010/main" val="324586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0"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1"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2" dur="1000"/>
                                        <p:tgtEl>
                                          <p:spTgt spid="7">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p:cTn id="25" dur="1000" fill="hold"/>
                                        <p:tgtEl>
                                          <p:spTgt spid="7">
                                            <p:txEl>
                                              <p:pRg st="3" end="3"/>
                                            </p:txEl>
                                          </p:spTgt>
                                        </p:tgtEl>
                                        <p:attrNameLst>
                                          <p:attrName>ppt_w</p:attrName>
                                        </p:attrNameLst>
                                      </p:cBhvr>
                                      <p:tavLst>
                                        <p:tav tm="0%">
                                          <p:val>
                                            <p:fltVal val="0"/>
                                          </p:val>
                                        </p:tav>
                                        <p:tav tm="100%">
                                          <p:val>
                                            <p:strVal val="#ppt_w"/>
                                          </p:val>
                                        </p:tav>
                                      </p:tavLst>
                                    </p:anim>
                                    <p:anim calcmode="lin" valueType="num">
                                      <p:cBhvr>
                                        <p:cTn id="26" dur="1000" fill="hold"/>
                                        <p:tgtEl>
                                          <p:spTgt spid="7">
                                            <p:txEl>
                                              <p:pRg st="3" end="3"/>
                                            </p:txEl>
                                          </p:spTgt>
                                        </p:tgtEl>
                                        <p:attrNameLst>
                                          <p:attrName>ppt_h</p:attrName>
                                        </p:attrNameLst>
                                      </p:cBhvr>
                                      <p:tavLst>
                                        <p:tav tm="0%">
                                          <p:val>
                                            <p:fltVal val="0"/>
                                          </p:val>
                                        </p:tav>
                                        <p:tav tm="100%">
                                          <p:val>
                                            <p:strVal val="#ppt_h"/>
                                          </p:val>
                                        </p:tav>
                                      </p:tavLst>
                                    </p:anim>
                                    <p:anim calcmode="lin" valueType="num">
                                      <p:cBhvr>
                                        <p:cTn id="27" dur="1000" fill="hold"/>
                                        <p:tgtEl>
                                          <p:spTgt spid="7">
                                            <p:txEl>
                                              <p:pRg st="3" end="3"/>
                                            </p:txEl>
                                          </p:spTgt>
                                        </p:tgtEl>
                                        <p:attrNameLst>
                                          <p:attrName>style.rotation</p:attrName>
                                        </p:attrNameLst>
                                      </p:cBhvr>
                                      <p:tavLst>
                                        <p:tav tm="0%">
                                          <p:val>
                                            <p:fltVal val="90"/>
                                          </p:val>
                                        </p:tav>
                                        <p:tav tm="100%">
                                          <p:val>
                                            <p:fltVal val="0"/>
                                          </p:val>
                                        </p:tav>
                                      </p:tavLst>
                                    </p:anim>
                                    <p:animEffect transition="in" filter="fade">
                                      <p:cBhvr>
                                        <p:cTn id="28" dur="1000"/>
                                        <p:tgtEl>
                                          <p:spTgt spid="7">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p:cTn id="31" dur="1000" fill="hold"/>
                                        <p:tgtEl>
                                          <p:spTgt spid="7">
                                            <p:txEl>
                                              <p:pRg st="4" end="4"/>
                                            </p:txEl>
                                          </p:spTgt>
                                        </p:tgtEl>
                                        <p:attrNameLst>
                                          <p:attrName>ppt_w</p:attrName>
                                        </p:attrNameLst>
                                      </p:cBhvr>
                                      <p:tavLst>
                                        <p:tav tm="0%">
                                          <p:val>
                                            <p:fltVal val="0"/>
                                          </p:val>
                                        </p:tav>
                                        <p:tav tm="100%">
                                          <p:val>
                                            <p:strVal val="#ppt_w"/>
                                          </p:val>
                                        </p:tav>
                                      </p:tavLst>
                                    </p:anim>
                                    <p:anim calcmode="lin" valueType="num">
                                      <p:cBhvr>
                                        <p:cTn id="32" dur="1000" fill="hold"/>
                                        <p:tgtEl>
                                          <p:spTgt spid="7">
                                            <p:txEl>
                                              <p:pRg st="4" end="4"/>
                                            </p:txEl>
                                          </p:spTgt>
                                        </p:tgtEl>
                                        <p:attrNameLst>
                                          <p:attrName>ppt_h</p:attrName>
                                        </p:attrNameLst>
                                      </p:cBhvr>
                                      <p:tavLst>
                                        <p:tav tm="0%">
                                          <p:val>
                                            <p:fltVal val="0"/>
                                          </p:val>
                                        </p:tav>
                                        <p:tav tm="100%">
                                          <p:val>
                                            <p:strVal val="#ppt_h"/>
                                          </p:val>
                                        </p:tav>
                                      </p:tavLst>
                                    </p:anim>
                                    <p:anim calcmode="lin" valueType="num">
                                      <p:cBhvr>
                                        <p:cTn id="33" dur="1000" fill="hold"/>
                                        <p:tgtEl>
                                          <p:spTgt spid="7">
                                            <p:txEl>
                                              <p:pRg st="4" end="4"/>
                                            </p:txEl>
                                          </p:spTgt>
                                        </p:tgtEl>
                                        <p:attrNameLst>
                                          <p:attrName>style.rotation</p:attrName>
                                        </p:attrNameLst>
                                      </p:cBhvr>
                                      <p:tavLst>
                                        <p:tav tm="0%">
                                          <p:val>
                                            <p:fltVal val="90"/>
                                          </p:val>
                                        </p:tav>
                                        <p:tav tm="100%">
                                          <p:val>
                                            <p:fltVal val="0"/>
                                          </p:val>
                                        </p:tav>
                                      </p:tavLst>
                                    </p:anim>
                                    <p:animEffect transition="in" filter="fade">
                                      <p:cBhvr>
                                        <p:cTn id="34" dur="1000"/>
                                        <p:tgtEl>
                                          <p:spTgt spid="7">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p:cTn id="37" dur="1000" fill="hold"/>
                                        <p:tgtEl>
                                          <p:spTgt spid="7">
                                            <p:txEl>
                                              <p:pRg st="5" end="5"/>
                                            </p:txEl>
                                          </p:spTgt>
                                        </p:tgtEl>
                                        <p:attrNameLst>
                                          <p:attrName>ppt_w</p:attrName>
                                        </p:attrNameLst>
                                      </p:cBhvr>
                                      <p:tavLst>
                                        <p:tav tm="0%">
                                          <p:val>
                                            <p:fltVal val="0"/>
                                          </p:val>
                                        </p:tav>
                                        <p:tav tm="100%">
                                          <p:val>
                                            <p:strVal val="#ppt_w"/>
                                          </p:val>
                                        </p:tav>
                                      </p:tavLst>
                                    </p:anim>
                                    <p:anim calcmode="lin" valueType="num">
                                      <p:cBhvr>
                                        <p:cTn id="38" dur="1000" fill="hold"/>
                                        <p:tgtEl>
                                          <p:spTgt spid="7">
                                            <p:txEl>
                                              <p:pRg st="5" end="5"/>
                                            </p:txEl>
                                          </p:spTgt>
                                        </p:tgtEl>
                                        <p:attrNameLst>
                                          <p:attrName>ppt_h</p:attrName>
                                        </p:attrNameLst>
                                      </p:cBhvr>
                                      <p:tavLst>
                                        <p:tav tm="0%">
                                          <p:val>
                                            <p:fltVal val="0"/>
                                          </p:val>
                                        </p:tav>
                                        <p:tav tm="100%">
                                          <p:val>
                                            <p:strVal val="#ppt_h"/>
                                          </p:val>
                                        </p:tav>
                                      </p:tavLst>
                                    </p:anim>
                                    <p:anim calcmode="lin" valueType="num">
                                      <p:cBhvr>
                                        <p:cTn id="39" dur="1000" fill="hold"/>
                                        <p:tgtEl>
                                          <p:spTgt spid="7">
                                            <p:txEl>
                                              <p:pRg st="5" end="5"/>
                                            </p:txEl>
                                          </p:spTgt>
                                        </p:tgtEl>
                                        <p:attrNameLst>
                                          <p:attrName>style.rotation</p:attrName>
                                        </p:attrNameLst>
                                      </p:cBhvr>
                                      <p:tavLst>
                                        <p:tav tm="0%">
                                          <p:val>
                                            <p:fltVal val="90"/>
                                          </p:val>
                                        </p:tav>
                                        <p:tav tm="100%">
                                          <p:val>
                                            <p:fltVal val="0"/>
                                          </p:val>
                                        </p:tav>
                                      </p:tavLst>
                                    </p:anim>
                                    <p:animEffect transition="in" filter="fade">
                                      <p:cBhvr>
                                        <p:cTn id="40" dur="1000"/>
                                        <p:tgtEl>
                                          <p:spTgt spid="7">
                                            <p:txEl>
                                              <p:pRg st="5" end="5"/>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p:cTn id="43" dur="1000" fill="hold"/>
                                        <p:tgtEl>
                                          <p:spTgt spid="7">
                                            <p:txEl>
                                              <p:pRg st="6" end="6"/>
                                            </p:txEl>
                                          </p:spTgt>
                                        </p:tgtEl>
                                        <p:attrNameLst>
                                          <p:attrName>ppt_w</p:attrName>
                                        </p:attrNameLst>
                                      </p:cBhvr>
                                      <p:tavLst>
                                        <p:tav tm="0%">
                                          <p:val>
                                            <p:fltVal val="0"/>
                                          </p:val>
                                        </p:tav>
                                        <p:tav tm="100%">
                                          <p:val>
                                            <p:strVal val="#ppt_w"/>
                                          </p:val>
                                        </p:tav>
                                      </p:tavLst>
                                    </p:anim>
                                    <p:anim calcmode="lin" valueType="num">
                                      <p:cBhvr>
                                        <p:cTn id="44" dur="1000" fill="hold"/>
                                        <p:tgtEl>
                                          <p:spTgt spid="7">
                                            <p:txEl>
                                              <p:pRg st="6" end="6"/>
                                            </p:txEl>
                                          </p:spTgt>
                                        </p:tgtEl>
                                        <p:attrNameLst>
                                          <p:attrName>ppt_h</p:attrName>
                                        </p:attrNameLst>
                                      </p:cBhvr>
                                      <p:tavLst>
                                        <p:tav tm="0%">
                                          <p:val>
                                            <p:fltVal val="0"/>
                                          </p:val>
                                        </p:tav>
                                        <p:tav tm="100%">
                                          <p:val>
                                            <p:strVal val="#ppt_h"/>
                                          </p:val>
                                        </p:tav>
                                      </p:tavLst>
                                    </p:anim>
                                    <p:anim calcmode="lin" valueType="num">
                                      <p:cBhvr>
                                        <p:cTn id="45" dur="1000" fill="hold"/>
                                        <p:tgtEl>
                                          <p:spTgt spid="7">
                                            <p:txEl>
                                              <p:pRg st="6" end="6"/>
                                            </p:txEl>
                                          </p:spTgt>
                                        </p:tgtEl>
                                        <p:attrNameLst>
                                          <p:attrName>style.rotation</p:attrName>
                                        </p:attrNameLst>
                                      </p:cBhvr>
                                      <p:tavLst>
                                        <p:tav tm="0%">
                                          <p:val>
                                            <p:fltVal val="90"/>
                                          </p:val>
                                        </p:tav>
                                        <p:tav tm="100%">
                                          <p:val>
                                            <p:fltVal val="0"/>
                                          </p:val>
                                        </p:tav>
                                      </p:tavLst>
                                    </p:anim>
                                    <p:animEffect transition="in" filter="fade">
                                      <p:cBhvr>
                                        <p:cTn id="46" dur="1000"/>
                                        <p:tgtEl>
                                          <p:spTgt spid="7">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 calcmode="lin" valueType="num">
                                      <p:cBhvr>
                                        <p:cTn id="51" dur="1000" fill="hold"/>
                                        <p:tgtEl>
                                          <p:spTgt spid="9">
                                            <p:txEl>
                                              <p:pRg st="0" end="0"/>
                                            </p:txEl>
                                          </p:spTgt>
                                        </p:tgtEl>
                                        <p:attrNameLst>
                                          <p:attrName>ppt_w</p:attrName>
                                        </p:attrNameLst>
                                      </p:cBhvr>
                                      <p:tavLst>
                                        <p:tav tm="0%">
                                          <p:val>
                                            <p:fltVal val="0"/>
                                          </p:val>
                                        </p:tav>
                                        <p:tav tm="100%">
                                          <p:val>
                                            <p:strVal val="#ppt_w"/>
                                          </p:val>
                                        </p:tav>
                                      </p:tavLst>
                                    </p:anim>
                                    <p:anim calcmode="lin" valueType="num">
                                      <p:cBhvr>
                                        <p:cTn id="52" dur="1000" fill="hold"/>
                                        <p:tgtEl>
                                          <p:spTgt spid="9">
                                            <p:txEl>
                                              <p:pRg st="0" end="0"/>
                                            </p:txEl>
                                          </p:spTgt>
                                        </p:tgtEl>
                                        <p:attrNameLst>
                                          <p:attrName>ppt_h</p:attrName>
                                        </p:attrNameLst>
                                      </p:cBhvr>
                                      <p:tavLst>
                                        <p:tav tm="0%">
                                          <p:val>
                                            <p:fltVal val="0"/>
                                          </p:val>
                                        </p:tav>
                                        <p:tav tm="100%">
                                          <p:val>
                                            <p:strVal val="#ppt_h"/>
                                          </p:val>
                                        </p:tav>
                                      </p:tavLst>
                                    </p:anim>
                                    <p:anim calcmode="lin" valueType="num">
                                      <p:cBhvr>
                                        <p:cTn id="53" dur="1000" fill="hold"/>
                                        <p:tgtEl>
                                          <p:spTgt spid="9">
                                            <p:txEl>
                                              <p:pRg st="0" end="0"/>
                                            </p:txEl>
                                          </p:spTgt>
                                        </p:tgtEl>
                                        <p:attrNameLst>
                                          <p:attrName>style.rotation</p:attrName>
                                        </p:attrNameLst>
                                      </p:cBhvr>
                                      <p:tavLst>
                                        <p:tav tm="0%">
                                          <p:val>
                                            <p:fltVal val="90"/>
                                          </p:val>
                                        </p:tav>
                                        <p:tav tm="100%">
                                          <p:val>
                                            <p:fltVal val="0"/>
                                          </p:val>
                                        </p:tav>
                                      </p:tavLst>
                                    </p:anim>
                                    <p:animEffect transition="in" filter="fade">
                                      <p:cBhvr>
                                        <p:cTn id="54" dur="1000"/>
                                        <p:tgtEl>
                                          <p:spTgt spid="9">
                                            <p:txEl>
                                              <p:pRg st="0" end="0"/>
                                            </p:txEl>
                                          </p:spTgt>
                                        </p:tgtEl>
                                      </p:cBhvr>
                                    </p:animEffect>
                                  </p:childTnLst>
                                </p:cTn>
                              </p:par>
                              <p:par>
                                <p:cTn id="55" presetID="31" presetClass="entr" presetSubtype="0" fill="hold" nodeType="withEffect">
                                  <p:stCondLst>
                                    <p:cond delay="0"/>
                                  </p:stCondLst>
                                  <p:childTnLst>
                                    <p:set>
                                      <p:cBhvr>
                                        <p:cTn id="56" dur="1" fill="hold">
                                          <p:stCondLst>
                                            <p:cond delay="0"/>
                                          </p:stCondLst>
                                        </p:cTn>
                                        <p:tgtEl>
                                          <p:spTgt spid="9">
                                            <p:txEl>
                                              <p:pRg st="1" end="1"/>
                                            </p:txEl>
                                          </p:spTgt>
                                        </p:tgtEl>
                                        <p:attrNameLst>
                                          <p:attrName>style.visibility</p:attrName>
                                        </p:attrNameLst>
                                      </p:cBhvr>
                                      <p:to>
                                        <p:strVal val="visible"/>
                                      </p:to>
                                    </p:set>
                                    <p:anim calcmode="lin" valueType="num">
                                      <p:cBhvr>
                                        <p:cTn id="57" dur="1000" fill="hold"/>
                                        <p:tgtEl>
                                          <p:spTgt spid="9">
                                            <p:txEl>
                                              <p:pRg st="1" end="1"/>
                                            </p:txEl>
                                          </p:spTgt>
                                        </p:tgtEl>
                                        <p:attrNameLst>
                                          <p:attrName>ppt_w</p:attrName>
                                        </p:attrNameLst>
                                      </p:cBhvr>
                                      <p:tavLst>
                                        <p:tav tm="0%">
                                          <p:val>
                                            <p:fltVal val="0"/>
                                          </p:val>
                                        </p:tav>
                                        <p:tav tm="100%">
                                          <p:val>
                                            <p:strVal val="#ppt_w"/>
                                          </p:val>
                                        </p:tav>
                                      </p:tavLst>
                                    </p:anim>
                                    <p:anim calcmode="lin" valueType="num">
                                      <p:cBhvr>
                                        <p:cTn id="58" dur="1000" fill="hold"/>
                                        <p:tgtEl>
                                          <p:spTgt spid="9">
                                            <p:txEl>
                                              <p:pRg st="1" end="1"/>
                                            </p:txEl>
                                          </p:spTgt>
                                        </p:tgtEl>
                                        <p:attrNameLst>
                                          <p:attrName>ppt_h</p:attrName>
                                        </p:attrNameLst>
                                      </p:cBhvr>
                                      <p:tavLst>
                                        <p:tav tm="0%">
                                          <p:val>
                                            <p:fltVal val="0"/>
                                          </p:val>
                                        </p:tav>
                                        <p:tav tm="100%">
                                          <p:val>
                                            <p:strVal val="#ppt_h"/>
                                          </p:val>
                                        </p:tav>
                                      </p:tavLst>
                                    </p:anim>
                                    <p:anim calcmode="lin" valueType="num">
                                      <p:cBhvr>
                                        <p:cTn id="59" dur="1000" fill="hold"/>
                                        <p:tgtEl>
                                          <p:spTgt spid="9">
                                            <p:txEl>
                                              <p:pRg st="1" end="1"/>
                                            </p:txEl>
                                          </p:spTgt>
                                        </p:tgtEl>
                                        <p:attrNameLst>
                                          <p:attrName>style.rotation</p:attrName>
                                        </p:attrNameLst>
                                      </p:cBhvr>
                                      <p:tavLst>
                                        <p:tav tm="0%">
                                          <p:val>
                                            <p:fltVal val="90"/>
                                          </p:val>
                                        </p:tav>
                                        <p:tav tm="100%">
                                          <p:val>
                                            <p:fltVal val="0"/>
                                          </p:val>
                                        </p:tav>
                                      </p:tavLst>
                                    </p:anim>
                                    <p:animEffect transition="in" filter="fade">
                                      <p:cBhvr>
                                        <p:cTn id="60" dur="10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 calcmode="lin" valueType="num">
                                      <p:cBhvr>
                                        <p:cTn id="65" dur="1000" fill="hold"/>
                                        <p:tgtEl>
                                          <p:spTgt spid="9">
                                            <p:txEl>
                                              <p:pRg st="2" end="2"/>
                                            </p:txEl>
                                          </p:spTgt>
                                        </p:tgtEl>
                                        <p:attrNameLst>
                                          <p:attrName>ppt_w</p:attrName>
                                        </p:attrNameLst>
                                      </p:cBhvr>
                                      <p:tavLst>
                                        <p:tav tm="0%">
                                          <p:val>
                                            <p:fltVal val="0"/>
                                          </p:val>
                                        </p:tav>
                                        <p:tav tm="100%">
                                          <p:val>
                                            <p:strVal val="#ppt_w"/>
                                          </p:val>
                                        </p:tav>
                                      </p:tavLst>
                                    </p:anim>
                                    <p:anim calcmode="lin" valueType="num">
                                      <p:cBhvr>
                                        <p:cTn id="66" dur="1000" fill="hold"/>
                                        <p:tgtEl>
                                          <p:spTgt spid="9">
                                            <p:txEl>
                                              <p:pRg st="2" end="2"/>
                                            </p:txEl>
                                          </p:spTgt>
                                        </p:tgtEl>
                                        <p:attrNameLst>
                                          <p:attrName>ppt_h</p:attrName>
                                        </p:attrNameLst>
                                      </p:cBhvr>
                                      <p:tavLst>
                                        <p:tav tm="0%">
                                          <p:val>
                                            <p:fltVal val="0"/>
                                          </p:val>
                                        </p:tav>
                                        <p:tav tm="100%">
                                          <p:val>
                                            <p:strVal val="#ppt_h"/>
                                          </p:val>
                                        </p:tav>
                                      </p:tavLst>
                                    </p:anim>
                                    <p:anim calcmode="lin" valueType="num">
                                      <p:cBhvr>
                                        <p:cTn id="67" dur="1000" fill="hold"/>
                                        <p:tgtEl>
                                          <p:spTgt spid="9">
                                            <p:txEl>
                                              <p:pRg st="2" end="2"/>
                                            </p:txEl>
                                          </p:spTgt>
                                        </p:tgtEl>
                                        <p:attrNameLst>
                                          <p:attrName>style.rotation</p:attrName>
                                        </p:attrNameLst>
                                      </p:cBhvr>
                                      <p:tavLst>
                                        <p:tav tm="0%">
                                          <p:val>
                                            <p:fltVal val="90"/>
                                          </p:val>
                                        </p:tav>
                                        <p:tav tm="100%">
                                          <p:val>
                                            <p:fltVal val="0"/>
                                          </p:val>
                                        </p:tav>
                                      </p:tavLst>
                                    </p:anim>
                                    <p:animEffect transition="in" filter="fade">
                                      <p:cBhvr>
                                        <p:cTn id="68" dur="1000"/>
                                        <p:tgtEl>
                                          <p:spTgt spid="9">
                                            <p:txEl>
                                              <p:pRg st="2" end="2"/>
                                            </p:txEl>
                                          </p:spTgt>
                                        </p:tgtEl>
                                      </p:cBhvr>
                                    </p:animEffect>
                                  </p:childTnLst>
                                </p:cTn>
                              </p:par>
                              <p:par>
                                <p:cTn id="69" presetID="31" presetClass="entr" presetSubtype="0" fill="hold" nodeType="withEffect">
                                  <p:stCondLst>
                                    <p:cond delay="0"/>
                                  </p:stCondLst>
                                  <p:childTnLst>
                                    <p:set>
                                      <p:cBhvr>
                                        <p:cTn id="70" dur="1" fill="hold">
                                          <p:stCondLst>
                                            <p:cond delay="0"/>
                                          </p:stCondLst>
                                        </p:cTn>
                                        <p:tgtEl>
                                          <p:spTgt spid="9">
                                            <p:txEl>
                                              <p:pRg st="3" end="3"/>
                                            </p:txEl>
                                          </p:spTgt>
                                        </p:tgtEl>
                                        <p:attrNameLst>
                                          <p:attrName>style.visibility</p:attrName>
                                        </p:attrNameLst>
                                      </p:cBhvr>
                                      <p:to>
                                        <p:strVal val="visible"/>
                                      </p:to>
                                    </p:set>
                                    <p:anim calcmode="lin" valueType="num">
                                      <p:cBhvr>
                                        <p:cTn id="71" dur="1000" fill="hold"/>
                                        <p:tgtEl>
                                          <p:spTgt spid="9">
                                            <p:txEl>
                                              <p:pRg st="3" end="3"/>
                                            </p:txEl>
                                          </p:spTgt>
                                        </p:tgtEl>
                                        <p:attrNameLst>
                                          <p:attrName>ppt_w</p:attrName>
                                        </p:attrNameLst>
                                      </p:cBhvr>
                                      <p:tavLst>
                                        <p:tav tm="0%">
                                          <p:val>
                                            <p:fltVal val="0"/>
                                          </p:val>
                                        </p:tav>
                                        <p:tav tm="100%">
                                          <p:val>
                                            <p:strVal val="#ppt_w"/>
                                          </p:val>
                                        </p:tav>
                                      </p:tavLst>
                                    </p:anim>
                                    <p:anim calcmode="lin" valueType="num">
                                      <p:cBhvr>
                                        <p:cTn id="72" dur="1000" fill="hold"/>
                                        <p:tgtEl>
                                          <p:spTgt spid="9">
                                            <p:txEl>
                                              <p:pRg st="3" end="3"/>
                                            </p:txEl>
                                          </p:spTgt>
                                        </p:tgtEl>
                                        <p:attrNameLst>
                                          <p:attrName>ppt_h</p:attrName>
                                        </p:attrNameLst>
                                      </p:cBhvr>
                                      <p:tavLst>
                                        <p:tav tm="0%">
                                          <p:val>
                                            <p:fltVal val="0"/>
                                          </p:val>
                                        </p:tav>
                                        <p:tav tm="100%">
                                          <p:val>
                                            <p:strVal val="#ppt_h"/>
                                          </p:val>
                                        </p:tav>
                                      </p:tavLst>
                                    </p:anim>
                                    <p:anim calcmode="lin" valueType="num">
                                      <p:cBhvr>
                                        <p:cTn id="73" dur="1000" fill="hold"/>
                                        <p:tgtEl>
                                          <p:spTgt spid="9">
                                            <p:txEl>
                                              <p:pRg st="3" end="3"/>
                                            </p:txEl>
                                          </p:spTgt>
                                        </p:tgtEl>
                                        <p:attrNameLst>
                                          <p:attrName>style.rotation</p:attrName>
                                        </p:attrNameLst>
                                      </p:cBhvr>
                                      <p:tavLst>
                                        <p:tav tm="0%">
                                          <p:val>
                                            <p:fltVal val="90"/>
                                          </p:val>
                                        </p:tav>
                                        <p:tav tm="100%">
                                          <p:val>
                                            <p:fltVal val="0"/>
                                          </p:val>
                                        </p:tav>
                                      </p:tavLst>
                                    </p:anim>
                                    <p:animEffect transition="in" filter="fade">
                                      <p:cBhvr>
                                        <p:cTn id="74"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ST[14] &amp; ST[15] – Overview</a:t>
            </a:r>
          </a:p>
        </p:txBody>
      </p:sp>
      <p:sp>
        <p:nvSpPr>
          <p:cNvPr id="4" name="Oval 3"/>
          <p:cNvSpPr/>
          <p:nvPr/>
        </p:nvSpPr>
        <p:spPr>
          <a:xfrm>
            <a:off x="467544" y="2564904"/>
            <a:ext cx="1440160" cy="1008112"/>
          </a:xfrm>
          <a:prstGeom prst="ellipse">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Arial"/>
                <a:ea typeface="+mn-ea"/>
                <a:cs typeface="+mn-cs"/>
              </a:rPr>
              <a:t>Application</a:t>
            </a:r>
          </a:p>
        </p:txBody>
      </p:sp>
      <p:sp>
        <p:nvSpPr>
          <p:cNvPr id="5" name="Rectangle 4"/>
          <p:cNvSpPr/>
          <p:nvPr/>
        </p:nvSpPr>
        <p:spPr>
          <a:xfrm>
            <a:off x="3137560" y="3356992"/>
            <a:ext cx="1512168" cy="864096"/>
          </a:xfrm>
          <a:prstGeom prst="rect">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Arial"/>
                <a:ea typeface="+mn-ea"/>
                <a:cs typeface="+mn-cs"/>
              </a:rPr>
              <a:t>Service 14</a:t>
            </a:r>
          </a:p>
        </p:txBody>
      </p:sp>
      <p:sp>
        <p:nvSpPr>
          <p:cNvPr id="6" name="Rectangle 5"/>
          <p:cNvSpPr/>
          <p:nvPr/>
        </p:nvSpPr>
        <p:spPr>
          <a:xfrm>
            <a:off x="3137560" y="1844844"/>
            <a:ext cx="1512168" cy="864096"/>
          </a:xfrm>
          <a:prstGeom prst="rect">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Service 15</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(Packet selection subservice)</a:t>
            </a:r>
          </a:p>
        </p:txBody>
      </p:sp>
      <p:sp>
        <p:nvSpPr>
          <p:cNvPr id="7" name="Notched Right Arrow 6"/>
          <p:cNvSpPr/>
          <p:nvPr/>
        </p:nvSpPr>
        <p:spPr>
          <a:xfrm rot="19549157">
            <a:off x="1882892" y="2461941"/>
            <a:ext cx="1224136" cy="288032"/>
          </a:xfrm>
          <a:prstGeom prst="notchedRightArrow">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TM flow</a:t>
            </a:r>
          </a:p>
        </p:txBody>
      </p:sp>
      <p:sp>
        <p:nvSpPr>
          <p:cNvPr id="8" name="Notched Right Arrow 7"/>
          <p:cNvSpPr/>
          <p:nvPr/>
        </p:nvSpPr>
        <p:spPr>
          <a:xfrm>
            <a:off x="4908542" y="2142956"/>
            <a:ext cx="1224136" cy="288032"/>
          </a:xfrm>
          <a:prstGeom prst="notchedRightArrow">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TM flow</a:t>
            </a:r>
          </a:p>
        </p:txBody>
      </p:sp>
      <p:grpSp>
        <p:nvGrpSpPr>
          <p:cNvPr id="10" name="Group 9"/>
          <p:cNvGrpSpPr/>
          <p:nvPr/>
        </p:nvGrpSpPr>
        <p:grpSpPr>
          <a:xfrm>
            <a:off x="6327813" y="1463185"/>
            <a:ext cx="1240904" cy="1374822"/>
            <a:chOff x="5724128" y="2142954"/>
            <a:chExt cx="1240904" cy="1374822"/>
          </a:xfrm>
        </p:grpSpPr>
        <p:sp>
          <p:nvSpPr>
            <p:cNvPr id="11" name="Flowchart: Magnetic Disk 10"/>
            <p:cNvSpPr/>
            <p:nvPr/>
          </p:nvSpPr>
          <p:spPr>
            <a:xfrm>
              <a:off x="5724128" y="2142954"/>
              <a:ext cx="936104" cy="1070022"/>
            </a:xfrm>
            <a:prstGeom prst="flowChartMagneticDisk">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 name="Flowchart: Magnetic Disk 11"/>
            <p:cNvSpPr/>
            <p:nvPr/>
          </p:nvSpPr>
          <p:spPr>
            <a:xfrm>
              <a:off x="5876528" y="2295354"/>
              <a:ext cx="936104" cy="1070022"/>
            </a:xfrm>
            <a:prstGeom prst="flowChartMagneticDisk">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3" name="Flowchart: Magnetic Disk 12"/>
            <p:cNvSpPr/>
            <p:nvPr/>
          </p:nvSpPr>
          <p:spPr>
            <a:xfrm>
              <a:off x="6028928" y="2447754"/>
              <a:ext cx="936104" cy="1070022"/>
            </a:xfrm>
            <a:prstGeom prst="flowChartMagneticDisk">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white"/>
                  </a:solidFill>
                  <a:effectLst/>
                  <a:uLnTx/>
                  <a:uFillTx/>
                  <a:latin typeface="Arial"/>
                  <a:ea typeface="+mn-ea"/>
                  <a:cs typeface="+mn-cs"/>
                </a:rPr>
                <a:t>Packet Stores</a:t>
              </a:r>
            </a:p>
          </p:txBody>
        </p:sp>
      </p:grpSp>
      <p:sp>
        <p:nvSpPr>
          <p:cNvPr id="14" name="Notched Right Arrow 13"/>
          <p:cNvSpPr/>
          <p:nvPr/>
        </p:nvSpPr>
        <p:spPr>
          <a:xfrm rot="3634082">
            <a:off x="3674394" y="4510768"/>
            <a:ext cx="1222318" cy="649769"/>
          </a:xfrm>
          <a:prstGeom prst="notchedRightArrow">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Real time downlink</a:t>
            </a:r>
          </a:p>
        </p:txBody>
      </p:sp>
      <p:sp>
        <p:nvSpPr>
          <p:cNvPr id="15" name="Rectangle 14"/>
          <p:cNvSpPr/>
          <p:nvPr/>
        </p:nvSpPr>
        <p:spPr>
          <a:xfrm>
            <a:off x="6132678" y="4221832"/>
            <a:ext cx="1512168" cy="864096"/>
          </a:xfrm>
          <a:prstGeom prst="rect">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Service 15</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(Packet Retrieval Subservice)</a:t>
            </a:r>
          </a:p>
        </p:txBody>
      </p:sp>
      <p:sp>
        <p:nvSpPr>
          <p:cNvPr id="16" name="Notched Right Arrow 15"/>
          <p:cNvSpPr/>
          <p:nvPr/>
        </p:nvSpPr>
        <p:spPr>
          <a:xfrm rot="5400000">
            <a:off x="6433016" y="3368187"/>
            <a:ext cx="1030499" cy="288032"/>
          </a:xfrm>
          <a:prstGeom prst="notchedRightArrow">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TM flow</a:t>
            </a:r>
          </a:p>
        </p:txBody>
      </p:sp>
      <p:pic>
        <p:nvPicPr>
          <p:cNvPr id="17" name="Picture 2" descr="C:\Users\abx\AppData\Local\Microsoft\Windows\Temporary Internet Files\Content.IE5\LM4YVDMC\MC90008235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8678" y="5373216"/>
            <a:ext cx="1228107" cy="1201530"/>
          </a:xfrm>
          <a:prstGeom prst="rect">
            <a:avLst/>
          </a:prstGeom>
          <a:noFill/>
          <a:extLst>
            <a:ext uri="{909E8E84-426E-40DD-AFC4-6F175D3DCCD1}">
              <a14:hiddenFill xmlns:a14="http://schemas.microsoft.com/office/drawing/2010/main">
                <a:solidFill>
                  <a:srgbClr val="FFFFFF"/>
                </a:solidFill>
              </a14:hiddenFill>
            </a:ext>
          </a:extLst>
        </p:spPr>
      </p:pic>
      <p:sp>
        <p:nvSpPr>
          <p:cNvPr id="18" name="Notched Right Arrow 17"/>
          <p:cNvSpPr/>
          <p:nvPr/>
        </p:nvSpPr>
        <p:spPr>
          <a:xfrm rot="2030549">
            <a:off x="1884207" y="3385428"/>
            <a:ext cx="1224136" cy="288032"/>
          </a:xfrm>
          <a:prstGeom prst="notchedRightArrow">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TM flow</a:t>
            </a:r>
          </a:p>
        </p:txBody>
      </p:sp>
      <p:sp>
        <p:nvSpPr>
          <p:cNvPr id="19" name="Notched Right Arrow 18"/>
          <p:cNvSpPr/>
          <p:nvPr/>
        </p:nvSpPr>
        <p:spPr>
          <a:xfrm rot="8600838">
            <a:off x="5337195" y="5457794"/>
            <a:ext cx="1222318" cy="649769"/>
          </a:xfrm>
          <a:prstGeom prst="notchedRightArrow">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20" name="TextBox 19"/>
          <p:cNvSpPr txBox="1"/>
          <p:nvPr/>
        </p:nvSpPr>
        <p:spPr>
          <a:xfrm rot="19380000">
            <a:off x="5360695" y="5538423"/>
            <a:ext cx="1207424" cy="461665"/>
          </a:xfrm>
          <a:prstGeom prst="rect">
            <a:avLst/>
          </a:prstGeom>
          <a:noFill/>
        </p:spPr>
        <p:txBody>
          <a:bodyPr wrap="square" rtlCol="0">
            <a:spAutoFit/>
          </a:bodyPr>
          <a:lstStyle/>
          <a:p>
            <a:pPr algn="ctr" fontAlgn="auto">
              <a:spcBef>
                <a:spcPts val="0"/>
              </a:spcBef>
              <a:spcAft>
                <a:spcPts val="0"/>
              </a:spcAft>
            </a:pPr>
            <a:r>
              <a:rPr lang="en-GB" sz="1200" dirty="0">
                <a:solidFill>
                  <a:prstClr val="white"/>
                </a:solidFill>
                <a:latin typeface="Arial"/>
              </a:rPr>
              <a:t>Deferred downlink</a:t>
            </a:r>
          </a:p>
        </p:txBody>
      </p:sp>
    </p:spTree>
    <p:extLst>
      <p:ext uri="{BB962C8B-B14F-4D97-AF65-F5344CB8AC3E}">
        <p14:creationId xmlns:p14="http://schemas.microsoft.com/office/powerpoint/2010/main" val="52265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6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ST[14] – Overview</a:t>
            </a:r>
          </a:p>
        </p:txBody>
      </p:sp>
      <p:sp>
        <p:nvSpPr>
          <p:cNvPr id="9" name="Content Placeholder 8"/>
          <p:cNvSpPr>
            <a:spLocks noGrp="1"/>
          </p:cNvSpPr>
          <p:nvPr>
            <p:ph idx="1"/>
          </p:nvPr>
        </p:nvSpPr>
        <p:spPr/>
        <p:txBody>
          <a:bodyPr/>
          <a:lstStyle/>
          <a:p>
            <a:pPr marL="0" indent="0">
              <a:buNone/>
            </a:pPr>
            <a:r>
              <a:rPr lang="en-GB" b="1" dirty="0">
                <a:solidFill>
                  <a:srgbClr val="00B050"/>
                </a:solidFill>
              </a:rPr>
              <a:t>ST[14] - </a:t>
            </a:r>
            <a:r>
              <a:rPr lang="en-GB" dirty="0"/>
              <a:t>Real-time forwarding control subservice</a:t>
            </a:r>
          </a:p>
          <a:p>
            <a:pPr>
              <a:buFont typeface="Arial" panose="020B0604020202020204" pitchFamily="34" charset="0"/>
              <a:buChar char="•"/>
            </a:pPr>
            <a:endParaRPr lang="en-GB" dirty="0"/>
          </a:p>
          <a:p>
            <a:pPr>
              <a:buFont typeface="Arial" panose="020B0604020202020204" pitchFamily="34" charset="0"/>
              <a:buChar char="•"/>
            </a:pPr>
            <a:r>
              <a:rPr lang="en-GB" dirty="0"/>
              <a:t>Manage selection of reports to forward in real-time:</a:t>
            </a:r>
          </a:p>
          <a:p>
            <a:pPr lvl="1">
              <a:buFont typeface="Arial" panose="020B0604020202020204" pitchFamily="34" charset="0"/>
              <a:buChar char="•"/>
            </a:pPr>
            <a:r>
              <a:rPr lang="en-GB" dirty="0"/>
              <a:t>Enable / Disable forwarding of reports</a:t>
            </a:r>
          </a:p>
          <a:p>
            <a:pPr lvl="1">
              <a:buFont typeface="Arial" panose="020B0604020202020204" pitchFamily="34" charset="0"/>
              <a:buChar char="•"/>
            </a:pPr>
            <a:r>
              <a:rPr lang="en-GB" dirty="0"/>
              <a:t>Report forwarding selections</a:t>
            </a:r>
          </a:p>
          <a:p>
            <a:pPr>
              <a:buFont typeface="Arial" panose="020B0604020202020204" pitchFamily="34" charset="0"/>
              <a:buChar char="•"/>
            </a:pPr>
            <a:endParaRPr lang="en-GB" dirty="0"/>
          </a:p>
          <a:p>
            <a:pPr>
              <a:buFont typeface="Arial" panose="020B0604020202020204" pitchFamily="34" charset="0"/>
              <a:buChar char="•"/>
            </a:pPr>
            <a:r>
              <a:rPr lang="en-GB" dirty="0"/>
              <a:t>Selection criteria:</a:t>
            </a:r>
          </a:p>
          <a:p>
            <a:pPr lvl="1">
              <a:buFont typeface="Arial" panose="020B0604020202020204" pitchFamily="34" charset="0"/>
              <a:buChar char="•"/>
            </a:pPr>
            <a:r>
              <a:rPr lang="en-GB" dirty="0"/>
              <a:t>Application process forward control (APID, service type ID, message subtype ID)</a:t>
            </a:r>
          </a:p>
          <a:p>
            <a:pPr lvl="1">
              <a:buFont typeface="Arial" panose="020B0604020202020204" pitchFamily="34" charset="0"/>
              <a:buChar char="•"/>
            </a:pPr>
            <a:r>
              <a:rPr lang="en-GB" dirty="0"/>
              <a:t>Finer granularity available for housekeeping, diagnostic and event reports.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82991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6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Overview</a:t>
            </a:r>
          </a:p>
        </p:txBody>
      </p:sp>
      <p:sp>
        <p:nvSpPr>
          <p:cNvPr id="9" name="Content Placeholder 8"/>
          <p:cNvSpPr>
            <a:spLocks noGrp="1"/>
          </p:cNvSpPr>
          <p:nvPr>
            <p:ph idx="1"/>
          </p:nvPr>
        </p:nvSpPr>
        <p:spPr/>
        <p:txBody>
          <a:bodyPr/>
          <a:lstStyle/>
          <a:p>
            <a:pPr marL="0" indent="0">
              <a:buNone/>
            </a:pPr>
            <a:r>
              <a:rPr lang="en-GB" b="1" dirty="0">
                <a:solidFill>
                  <a:srgbClr val="00B050"/>
                </a:solidFill>
              </a:rPr>
              <a:t>ST[15] - </a:t>
            </a:r>
            <a:r>
              <a:rPr lang="en-GB" dirty="0"/>
              <a:t>Packet selection subservice</a:t>
            </a:r>
          </a:p>
          <a:p>
            <a:pPr>
              <a:buFont typeface="Arial" panose="020B0604020202020204" pitchFamily="34" charset="0"/>
              <a:buChar char="•"/>
            </a:pPr>
            <a:endParaRPr lang="en-GB" dirty="0"/>
          </a:p>
          <a:p>
            <a:pPr>
              <a:buFont typeface="Arial" panose="020B0604020202020204" pitchFamily="34" charset="0"/>
              <a:buChar char="•"/>
            </a:pPr>
            <a:r>
              <a:rPr lang="en-GB" dirty="0"/>
              <a:t>Manage selection of reports to store:</a:t>
            </a:r>
          </a:p>
          <a:p>
            <a:pPr lvl="1">
              <a:buFont typeface="Arial" panose="020B0604020202020204" pitchFamily="34" charset="0"/>
              <a:buChar char="•"/>
            </a:pPr>
            <a:r>
              <a:rPr lang="en-GB" dirty="0"/>
              <a:t>Enable / Disable storage of reports</a:t>
            </a:r>
          </a:p>
          <a:p>
            <a:pPr lvl="1">
              <a:buFont typeface="Arial" panose="020B0604020202020204" pitchFamily="34" charset="0"/>
              <a:buChar char="•"/>
            </a:pPr>
            <a:r>
              <a:rPr lang="en-GB" dirty="0"/>
              <a:t>Report storage selections</a:t>
            </a:r>
          </a:p>
          <a:p>
            <a:pPr>
              <a:buFont typeface="Arial" panose="020B0604020202020204" pitchFamily="34" charset="0"/>
              <a:buChar char="•"/>
            </a:pPr>
            <a:endParaRPr lang="en-GB" dirty="0"/>
          </a:p>
          <a:p>
            <a:pPr>
              <a:buFont typeface="Arial" panose="020B0604020202020204" pitchFamily="34" charset="0"/>
              <a:buChar char="•"/>
            </a:pPr>
            <a:r>
              <a:rPr lang="en-GB" dirty="0"/>
              <a:t>Selection criteria:</a:t>
            </a:r>
          </a:p>
          <a:p>
            <a:pPr lvl="1">
              <a:buFont typeface="Arial" panose="020B0604020202020204" pitchFamily="34" charset="0"/>
              <a:buChar char="•"/>
            </a:pPr>
            <a:r>
              <a:rPr lang="en-GB" dirty="0"/>
              <a:t>Application process storage control (APID, service type ID, message subtype ID)</a:t>
            </a:r>
          </a:p>
          <a:p>
            <a:pPr lvl="1">
              <a:buFont typeface="Arial" panose="020B0604020202020204" pitchFamily="34" charset="0"/>
              <a:buChar char="•"/>
            </a:pPr>
            <a:r>
              <a:rPr lang="en-GB" dirty="0"/>
              <a:t>Finer granularity available for housekeeping, diagnostic and event reports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44680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6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Overview</a:t>
            </a:r>
          </a:p>
        </p:txBody>
      </p:sp>
      <p:sp>
        <p:nvSpPr>
          <p:cNvPr id="9" name="Content Placeholder 8"/>
          <p:cNvSpPr>
            <a:spLocks noGrp="1"/>
          </p:cNvSpPr>
          <p:nvPr>
            <p:ph idx="1"/>
          </p:nvPr>
        </p:nvSpPr>
        <p:spPr>
          <a:noFill/>
        </p:spPr>
        <p:txBody>
          <a:bodyPr/>
          <a:lstStyle/>
          <a:p>
            <a:pPr marL="0" indent="0">
              <a:buNone/>
            </a:pPr>
            <a:r>
              <a:rPr lang="en-GB" b="1" dirty="0">
                <a:solidFill>
                  <a:srgbClr val="00B050"/>
                </a:solidFill>
              </a:rPr>
              <a:t>ST[15] - </a:t>
            </a:r>
            <a:r>
              <a:rPr lang="en-GB" dirty="0"/>
              <a:t>Storage and Retrieval subservice:</a:t>
            </a:r>
          </a:p>
          <a:p>
            <a:pPr>
              <a:buFont typeface="Arial" panose="020B0604020202020204" pitchFamily="34" charset="0"/>
              <a:buChar char="•"/>
            </a:pPr>
            <a:r>
              <a:rPr lang="en-GB" dirty="0"/>
              <a:t>on-board storage is to telemetry downlink what on-board scheduling is to telecommand uplink: the nominal way to retrieve spacecraft telemetry</a:t>
            </a:r>
          </a:p>
          <a:p>
            <a:pPr>
              <a:buFont typeface="Arial" panose="020B0604020202020204" pitchFamily="34" charset="0"/>
              <a:buChar char="•"/>
            </a:pPr>
            <a:r>
              <a:rPr lang="en-GB" dirty="0"/>
              <a:t>stores telemetry according to the selection made by the packet selection subservice</a:t>
            </a:r>
          </a:p>
          <a:p>
            <a:pPr>
              <a:buFont typeface="Arial" panose="020B0604020202020204" pitchFamily="34" charset="0"/>
              <a:buChar char="•"/>
            </a:pPr>
            <a:r>
              <a:rPr lang="en-GB" dirty="0"/>
              <a:t>provides packet store interfaces for:</a:t>
            </a:r>
          </a:p>
          <a:p>
            <a:pPr lvl="1">
              <a:buFont typeface="Arial" panose="020B0604020202020204" pitchFamily="34" charset="0"/>
              <a:buChar char="•"/>
            </a:pPr>
            <a:r>
              <a:rPr lang="en-GB" dirty="0"/>
              <a:t>retrieving and downlinking stored packet</a:t>
            </a:r>
          </a:p>
          <a:p>
            <a:pPr lvl="1">
              <a:buFont typeface="Arial" panose="020B0604020202020204" pitchFamily="34" charset="0"/>
              <a:buChar char="•"/>
            </a:pPr>
            <a:r>
              <a:rPr lang="en-GB" dirty="0"/>
              <a:t>deleting stored packets</a:t>
            </a:r>
          </a:p>
          <a:p>
            <a:pPr>
              <a:buFont typeface="Arial" panose="020B0604020202020204" pitchFamily="34" charset="0"/>
              <a:buChar char="•"/>
            </a:pPr>
            <a:r>
              <a:rPr lang="en-GB" dirty="0"/>
              <a:t>manages the configuration of stores:</a:t>
            </a:r>
          </a:p>
          <a:p>
            <a:pPr lvl="1">
              <a:buFont typeface="Arial" panose="020B0604020202020204" pitchFamily="34" charset="0"/>
              <a:buChar char="•"/>
            </a:pPr>
            <a:r>
              <a:rPr lang="en-GB" dirty="0"/>
              <a:t>enabling/disabling storage</a:t>
            </a:r>
          </a:p>
          <a:p>
            <a:pPr lvl="1">
              <a:buFont typeface="Arial" panose="020B0604020202020204" pitchFamily="34" charset="0"/>
              <a:buChar char="•"/>
            </a:pPr>
            <a:r>
              <a:rPr lang="en-GB" dirty="0"/>
              <a:t>overriding cyclic behaviour</a:t>
            </a:r>
          </a:p>
          <a:p>
            <a:pPr lvl="1">
              <a:buFont typeface="Arial" panose="020B0604020202020204" pitchFamily="34" charset="0"/>
              <a:buChar char="•"/>
            </a:pPr>
            <a:r>
              <a:rPr lang="en-GB" dirty="0"/>
              <a:t>maintaining stores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72019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6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ST[14] &amp; ST[15] </a:t>
            </a:r>
            <a:r>
              <a:rPr lang="en-GB" noProof="0" dirty="0"/>
              <a:t>– Important concepts</a:t>
            </a:r>
          </a:p>
        </p:txBody>
      </p:sp>
      <p:sp>
        <p:nvSpPr>
          <p:cNvPr id="9" name="Content Placeholder 8"/>
          <p:cNvSpPr>
            <a:spLocks noGrp="1"/>
          </p:cNvSpPr>
          <p:nvPr>
            <p:ph idx="1"/>
          </p:nvPr>
        </p:nvSpPr>
        <p:spPr/>
        <p:txBody>
          <a:bodyPr/>
          <a:lstStyle/>
          <a:p>
            <a:pPr marL="0" indent="0">
              <a:buNone/>
            </a:pPr>
            <a:r>
              <a:rPr lang="en-GB" i="1" dirty="0"/>
              <a:t>The ST[14] forward control definitions &amp; ST[15]  storage control definitions are now fully specified by the standard...</a:t>
            </a:r>
          </a:p>
          <a:p>
            <a:pPr marL="0" indent="0">
              <a:buNone/>
            </a:pPr>
            <a:r>
              <a:rPr lang="en-GB" b="1" dirty="0"/>
              <a:t>Forward/Storage control definitions case 1:</a:t>
            </a:r>
            <a:endParaRPr lang="en-GB" dirty="0"/>
          </a:p>
          <a:p>
            <a:pPr marL="285750" indent="-285750">
              <a:buFont typeface="Arial" panose="020B0604020202020204" pitchFamily="34" charset="0"/>
              <a:buChar char="•"/>
            </a:pPr>
            <a:r>
              <a:rPr lang="en-GB" dirty="0"/>
              <a:t>First level: Application process forward/storage control definitions</a:t>
            </a:r>
          </a:p>
          <a:p>
            <a:pPr marL="285750" indent="-285750">
              <a:buFont typeface="Arial" panose="020B0604020202020204" pitchFamily="34" charset="0"/>
              <a:buChar char="•"/>
            </a:pPr>
            <a:r>
              <a:rPr lang="en-GB" u="sng" dirty="0">
                <a:solidFill>
                  <a:srgbClr val="0070C0"/>
                </a:solidFill>
              </a:rPr>
              <a:t>Select all for an APID</a:t>
            </a:r>
          </a:p>
          <a:p>
            <a:pPr marL="0" indent="0">
              <a:buNone/>
            </a:pPr>
            <a:endParaRPr lang="en-GB" dirty="0"/>
          </a:p>
          <a:p>
            <a:pPr marL="0" indent="0">
              <a:buNone/>
            </a:pPr>
            <a:endParaRPr lang="en-GB" dirty="0"/>
          </a:p>
        </p:txBody>
      </p:sp>
      <p:grpSp>
        <p:nvGrpSpPr>
          <p:cNvPr id="20" name="Group 19"/>
          <p:cNvGrpSpPr/>
          <p:nvPr/>
        </p:nvGrpSpPr>
        <p:grpSpPr>
          <a:xfrm>
            <a:off x="2002133" y="3456632"/>
            <a:ext cx="5139732" cy="2652764"/>
            <a:chOff x="2002133" y="3456632"/>
            <a:chExt cx="5139732" cy="2652764"/>
          </a:xfrm>
        </p:grpSpPr>
        <p:sp>
          <p:nvSpPr>
            <p:cNvPr id="21" name="Freeform 20"/>
            <p:cNvSpPr/>
            <p:nvPr/>
          </p:nvSpPr>
          <p:spPr>
            <a:xfrm>
              <a:off x="5599946" y="3456632"/>
              <a:ext cx="1541919" cy="2652764"/>
            </a:xfrm>
            <a:custGeom>
              <a:avLst/>
              <a:gdLst>
                <a:gd name="connsiteX0" fmla="*/ 0 w 1541919"/>
                <a:gd name="connsiteY0" fmla="*/ 154192 h 2652764"/>
                <a:gd name="connsiteX1" fmla="*/ 154192 w 1541919"/>
                <a:gd name="connsiteY1" fmla="*/ 0 h 2652764"/>
                <a:gd name="connsiteX2" fmla="*/ 1387727 w 1541919"/>
                <a:gd name="connsiteY2" fmla="*/ 0 h 2652764"/>
                <a:gd name="connsiteX3" fmla="*/ 1541919 w 1541919"/>
                <a:gd name="connsiteY3" fmla="*/ 154192 h 2652764"/>
                <a:gd name="connsiteX4" fmla="*/ 1541919 w 1541919"/>
                <a:gd name="connsiteY4" fmla="*/ 2498572 h 2652764"/>
                <a:gd name="connsiteX5" fmla="*/ 1387727 w 1541919"/>
                <a:gd name="connsiteY5" fmla="*/ 2652764 h 2652764"/>
                <a:gd name="connsiteX6" fmla="*/ 154192 w 1541919"/>
                <a:gd name="connsiteY6" fmla="*/ 2652764 h 2652764"/>
                <a:gd name="connsiteX7" fmla="*/ 0 w 1541919"/>
                <a:gd name="connsiteY7" fmla="*/ 2498572 h 2652764"/>
                <a:gd name="connsiteX8" fmla="*/ 0 w 1541919"/>
                <a:gd name="connsiteY8" fmla="*/ 154192 h 26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919" h="2652764">
                  <a:moveTo>
                    <a:pt x="0" y="154192"/>
                  </a:moveTo>
                  <a:cubicBezTo>
                    <a:pt x="0" y="69034"/>
                    <a:pt x="69034" y="0"/>
                    <a:pt x="154192" y="0"/>
                  </a:cubicBezTo>
                  <a:lnTo>
                    <a:pt x="1387727" y="0"/>
                  </a:lnTo>
                  <a:cubicBezTo>
                    <a:pt x="1472885" y="0"/>
                    <a:pt x="1541919" y="69034"/>
                    <a:pt x="1541919" y="154192"/>
                  </a:cubicBezTo>
                  <a:lnTo>
                    <a:pt x="1541919" y="2498572"/>
                  </a:lnTo>
                  <a:cubicBezTo>
                    <a:pt x="1541919" y="2583730"/>
                    <a:pt x="1472885" y="2652764"/>
                    <a:pt x="1387727" y="2652764"/>
                  </a:cubicBezTo>
                  <a:lnTo>
                    <a:pt x="154192" y="2652764"/>
                  </a:lnTo>
                  <a:cubicBezTo>
                    <a:pt x="69034" y="2652764"/>
                    <a:pt x="0" y="2583730"/>
                    <a:pt x="0" y="2498572"/>
                  </a:cubicBezTo>
                  <a:lnTo>
                    <a:pt x="0" y="154192"/>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28016" tIns="128016" rIns="128016" bIns="1984951" numCol="1" spcCol="1270" anchor="ctr" anchorCtr="0">
              <a:noAutofit/>
            </a:bodyPr>
            <a:lstStyle/>
            <a:p>
              <a:pPr lvl="0" algn="ctr" defTabSz="800100">
                <a:lnSpc>
                  <a:spcPct val="90%"/>
                </a:lnSpc>
                <a:spcBef>
                  <a:spcPct val="0%"/>
                </a:spcBef>
                <a:spcAft>
                  <a:spcPct val="35%"/>
                </a:spcAft>
              </a:pPr>
              <a:r>
                <a:rPr lang="en-GB" sz="1800" kern="1200" dirty="0"/>
                <a:t>Message Subtype</a:t>
              </a:r>
            </a:p>
          </p:txBody>
        </p:sp>
        <p:sp>
          <p:nvSpPr>
            <p:cNvPr id="22" name="Freeform 21"/>
            <p:cNvSpPr/>
            <p:nvPr/>
          </p:nvSpPr>
          <p:spPr>
            <a:xfrm>
              <a:off x="3801040" y="3456632"/>
              <a:ext cx="1541919" cy="2652764"/>
            </a:xfrm>
            <a:custGeom>
              <a:avLst/>
              <a:gdLst>
                <a:gd name="connsiteX0" fmla="*/ 0 w 1541919"/>
                <a:gd name="connsiteY0" fmla="*/ 154192 h 2652764"/>
                <a:gd name="connsiteX1" fmla="*/ 154192 w 1541919"/>
                <a:gd name="connsiteY1" fmla="*/ 0 h 2652764"/>
                <a:gd name="connsiteX2" fmla="*/ 1387727 w 1541919"/>
                <a:gd name="connsiteY2" fmla="*/ 0 h 2652764"/>
                <a:gd name="connsiteX3" fmla="*/ 1541919 w 1541919"/>
                <a:gd name="connsiteY3" fmla="*/ 154192 h 2652764"/>
                <a:gd name="connsiteX4" fmla="*/ 1541919 w 1541919"/>
                <a:gd name="connsiteY4" fmla="*/ 2498572 h 2652764"/>
                <a:gd name="connsiteX5" fmla="*/ 1387727 w 1541919"/>
                <a:gd name="connsiteY5" fmla="*/ 2652764 h 2652764"/>
                <a:gd name="connsiteX6" fmla="*/ 154192 w 1541919"/>
                <a:gd name="connsiteY6" fmla="*/ 2652764 h 2652764"/>
                <a:gd name="connsiteX7" fmla="*/ 0 w 1541919"/>
                <a:gd name="connsiteY7" fmla="*/ 2498572 h 2652764"/>
                <a:gd name="connsiteX8" fmla="*/ 0 w 1541919"/>
                <a:gd name="connsiteY8" fmla="*/ 154192 h 26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919" h="2652764">
                  <a:moveTo>
                    <a:pt x="0" y="154192"/>
                  </a:moveTo>
                  <a:cubicBezTo>
                    <a:pt x="0" y="69034"/>
                    <a:pt x="69034" y="0"/>
                    <a:pt x="154192" y="0"/>
                  </a:cubicBezTo>
                  <a:lnTo>
                    <a:pt x="1387727" y="0"/>
                  </a:lnTo>
                  <a:cubicBezTo>
                    <a:pt x="1472885" y="0"/>
                    <a:pt x="1541919" y="69034"/>
                    <a:pt x="1541919" y="154192"/>
                  </a:cubicBezTo>
                  <a:lnTo>
                    <a:pt x="1541919" y="2498572"/>
                  </a:lnTo>
                  <a:cubicBezTo>
                    <a:pt x="1541919" y="2583730"/>
                    <a:pt x="1472885" y="2652764"/>
                    <a:pt x="1387727" y="2652764"/>
                  </a:cubicBezTo>
                  <a:lnTo>
                    <a:pt x="154192" y="2652764"/>
                  </a:lnTo>
                  <a:cubicBezTo>
                    <a:pt x="69034" y="2652764"/>
                    <a:pt x="0" y="2583730"/>
                    <a:pt x="0" y="2498572"/>
                  </a:cubicBezTo>
                  <a:lnTo>
                    <a:pt x="0" y="154192"/>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28016" tIns="128016" rIns="128016" bIns="1984951" numCol="1" spcCol="1270" anchor="ctr" anchorCtr="0">
              <a:noAutofit/>
            </a:bodyPr>
            <a:lstStyle/>
            <a:p>
              <a:pPr lvl="0" algn="ctr" defTabSz="800100">
                <a:lnSpc>
                  <a:spcPct val="90%"/>
                </a:lnSpc>
                <a:spcBef>
                  <a:spcPct val="0%"/>
                </a:spcBef>
                <a:spcAft>
                  <a:spcPct val="35%"/>
                </a:spcAft>
              </a:pPr>
              <a:r>
                <a:rPr lang="en-GB" sz="1800" kern="1200" dirty="0"/>
                <a:t>Service Type</a:t>
              </a:r>
            </a:p>
          </p:txBody>
        </p:sp>
        <p:sp>
          <p:nvSpPr>
            <p:cNvPr id="23" name="Freeform 22"/>
            <p:cNvSpPr/>
            <p:nvPr/>
          </p:nvSpPr>
          <p:spPr>
            <a:xfrm>
              <a:off x="2002133" y="3456632"/>
              <a:ext cx="1541919" cy="2652764"/>
            </a:xfrm>
            <a:custGeom>
              <a:avLst/>
              <a:gdLst>
                <a:gd name="connsiteX0" fmla="*/ 0 w 1541919"/>
                <a:gd name="connsiteY0" fmla="*/ 154192 h 2652764"/>
                <a:gd name="connsiteX1" fmla="*/ 154192 w 1541919"/>
                <a:gd name="connsiteY1" fmla="*/ 0 h 2652764"/>
                <a:gd name="connsiteX2" fmla="*/ 1387727 w 1541919"/>
                <a:gd name="connsiteY2" fmla="*/ 0 h 2652764"/>
                <a:gd name="connsiteX3" fmla="*/ 1541919 w 1541919"/>
                <a:gd name="connsiteY3" fmla="*/ 154192 h 2652764"/>
                <a:gd name="connsiteX4" fmla="*/ 1541919 w 1541919"/>
                <a:gd name="connsiteY4" fmla="*/ 2498572 h 2652764"/>
                <a:gd name="connsiteX5" fmla="*/ 1387727 w 1541919"/>
                <a:gd name="connsiteY5" fmla="*/ 2652764 h 2652764"/>
                <a:gd name="connsiteX6" fmla="*/ 154192 w 1541919"/>
                <a:gd name="connsiteY6" fmla="*/ 2652764 h 2652764"/>
                <a:gd name="connsiteX7" fmla="*/ 0 w 1541919"/>
                <a:gd name="connsiteY7" fmla="*/ 2498572 h 2652764"/>
                <a:gd name="connsiteX8" fmla="*/ 0 w 1541919"/>
                <a:gd name="connsiteY8" fmla="*/ 154192 h 26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919" h="2652764">
                  <a:moveTo>
                    <a:pt x="0" y="154192"/>
                  </a:moveTo>
                  <a:cubicBezTo>
                    <a:pt x="0" y="69034"/>
                    <a:pt x="69034" y="0"/>
                    <a:pt x="154192" y="0"/>
                  </a:cubicBezTo>
                  <a:lnTo>
                    <a:pt x="1387727" y="0"/>
                  </a:lnTo>
                  <a:cubicBezTo>
                    <a:pt x="1472885" y="0"/>
                    <a:pt x="1541919" y="69034"/>
                    <a:pt x="1541919" y="154192"/>
                  </a:cubicBezTo>
                  <a:lnTo>
                    <a:pt x="1541919" y="2498572"/>
                  </a:lnTo>
                  <a:cubicBezTo>
                    <a:pt x="1541919" y="2583730"/>
                    <a:pt x="1472885" y="2652764"/>
                    <a:pt x="1387727" y="2652764"/>
                  </a:cubicBezTo>
                  <a:lnTo>
                    <a:pt x="154192" y="2652764"/>
                  </a:lnTo>
                  <a:cubicBezTo>
                    <a:pt x="69034" y="2652764"/>
                    <a:pt x="0" y="2583730"/>
                    <a:pt x="0" y="2498572"/>
                  </a:cubicBezTo>
                  <a:lnTo>
                    <a:pt x="0" y="154192"/>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28016" tIns="128016" rIns="128016" bIns="1984951" numCol="1" spcCol="1270" anchor="ctr" anchorCtr="0">
              <a:noAutofit/>
            </a:bodyPr>
            <a:lstStyle/>
            <a:p>
              <a:pPr lvl="0" algn="ctr" defTabSz="800100">
                <a:lnSpc>
                  <a:spcPct val="90%"/>
                </a:lnSpc>
                <a:spcBef>
                  <a:spcPct val="0%"/>
                </a:spcBef>
                <a:spcAft>
                  <a:spcPct val="35%"/>
                </a:spcAft>
              </a:pPr>
              <a:r>
                <a:rPr lang="en-GB" sz="1800" kern="1200" dirty="0"/>
                <a:t>APID</a:t>
              </a:r>
            </a:p>
          </p:txBody>
        </p:sp>
        <p:sp>
          <p:nvSpPr>
            <p:cNvPr id="24" name="Freeform 23"/>
            <p:cNvSpPr/>
            <p:nvPr/>
          </p:nvSpPr>
          <p:spPr>
            <a:xfrm>
              <a:off x="2130627" y="4991349"/>
              <a:ext cx="1284933" cy="642466"/>
            </a:xfrm>
            <a:custGeom>
              <a:avLst/>
              <a:gdLst>
                <a:gd name="connsiteX0" fmla="*/ 0 w 1284933"/>
                <a:gd name="connsiteY0" fmla="*/ 64247 h 642466"/>
                <a:gd name="connsiteX1" fmla="*/ 64247 w 1284933"/>
                <a:gd name="connsiteY1" fmla="*/ 0 h 642466"/>
                <a:gd name="connsiteX2" fmla="*/ 1220686 w 1284933"/>
                <a:gd name="connsiteY2" fmla="*/ 0 h 642466"/>
                <a:gd name="connsiteX3" fmla="*/ 1284933 w 1284933"/>
                <a:gd name="connsiteY3" fmla="*/ 64247 h 642466"/>
                <a:gd name="connsiteX4" fmla="*/ 1284933 w 1284933"/>
                <a:gd name="connsiteY4" fmla="*/ 578219 h 642466"/>
                <a:gd name="connsiteX5" fmla="*/ 1220686 w 1284933"/>
                <a:gd name="connsiteY5" fmla="*/ 642466 h 642466"/>
                <a:gd name="connsiteX6" fmla="*/ 64247 w 1284933"/>
                <a:gd name="connsiteY6" fmla="*/ 642466 h 642466"/>
                <a:gd name="connsiteX7" fmla="*/ 0 w 1284933"/>
                <a:gd name="connsiteY7" fmla="*/ 578219 h 642466"/>
                <a:gd name="connsiteX8" fmla="*/ 0 w 1284933"/>
                <a:gd name="connsiteY8" fmla="*/ 64247 h 6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33" h="642466">
                  <a:moveTo>
                    <a:pt x="0" y="64247"/>
                  </a:moveTo>
                  <a:cubicBezTo>
                    <a:pt x="0" y="28764"/>
                    <a:pt x="28764" y="0"/>
                    <a:pt x="64247" y="0"/>
                  </a:cubicBezTo>
                  <a:lnTo>
                    <a:pt x="1220686" y="0"/>
                  </a:lnTo>
                  <a:cubicBezTo>
                    <a:pt x="1256169" y="0"/>
                    <a:pt x="1284933" y="28764"/>
                    <a:pt x="1284933" y="64247"/>
                  </a:cubicBezTo>
                  <a:lnTo>
                    <a:pt x="1284933" y="578219"/>
                  </a:lnTo>
                  <a:cubicBezTo>
                    <a:pt x="1284933" y="613702"/>
                    <a:pt x="1256169" y="642466"/>
                    <a:pt x="1220686" y="642466"/>
                  </a:cubicBezTo>
                  <a:lnTo>
                    <a:pt x="64247" y="642466"/>
                  </a:lnTo>
                  <a:cubicBezTo>
                    <a:pt x="28764" y="642466"/>
                    <a:pt x="0" y="613702"/>
                    <a:pt x="0" y="578219"/>
                  </a:cubicBezTo>
                  <a:lnTo>
                    <a:pt x="0" y="642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582" tIns="43582" rIns="43582" bIns="43582" numCol="1" spcCol="1270" anchor="ctr" anchorCtr="0">
              <a:noAutofit/>
            </a:bodyPr>
            <a:lstStyle/>
            <a:p>
              <a:pPr lvl="0" algn="ctr" defTabSz="1733550">
                <a:lnSpc>
                  <a:spcPct val="90%"/>
                </a:lnSpc>
                <a:spcBef>
                  <a:spcPct val="0%"/>
                </a:spcBef>
                <a:spcAft>
                  <a:spcPct val="35%"/>
                </a:spcAft>
              </a:pPr>
              <a:r>
                <a:rPr lang="en-GB" sz="3900" kern="1200" dirty="0"/>
                <a:t>A</a:t>
              </a:r>
            </a:p>
          </p:txBody>
        </p:sp>
      </p:grpSp>
    </p:spTree>
    <p:extLst>
      <p:ext uri="{BB962C8B-B14F-4D97-AF65-F5344CB8AC3E}">
        <p14:creationId xmlns:p14="http://schemas.microsoft.com/office/powerpoint/2010/main" val="97694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err="1"/>
              <a:t>EarthCARE</a:t>
            </a:r>
            <a:r>
              <a:rPr lang="en-GB" noProof="0" dirty="0"/>
              <a:t> – the S/C architecture</a:t>
            </a:r>
          </a:p>
        </p:txBody>
      </p:sp>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grpSp>
        <p:nvGrpSpPr>
          <p:cNvPr id="41" name="Group 40"/>
          <p:cNvGrpSpPr/>
          <p:nvPr/>
        </p:nvGrpSpPr>
        <p:grpSpPr>
          <a:xfrm>
            <a:off x="6169428" y="1981493"/>
            <a:ext cx="1397616" cy="1401356"/>
            <a:chOff x="6965795" y="1272453"/>
            <a:chExt cx="1397616" cy="1401356"/>
          </a:xfrm>
        </p:grpSpPr>
        <p:sp>
          <p:nvSpPr>
            <p:cNvPr id="15" name="Rectangle 14"/>
            <p:cNvSpPr/>
            <p:nvPr/>
          </p:nvSpPr>
          <p:spPr>
            <a:xfrm>
              <a:off x="6965795" y="1960130"/>
              <a:ext cx="1182030" cy="713679"/>
            </a:xfrm>
            <a:prstGeom prst="rect">
              <a:avLst/>
            </a:prstGeom>
            <a:solidFill>
              <a:srgbClr val="FFDE75"/>
            </a:solidFill>
            <a:ln>
              <a:solidFill>
                <a:srgbClr val="FFC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MMFU</a:t>
              </a:r>
            </a:p>
          </p:txBody>
        </p:sp>
        <p:sp>
          <p:nvSpPr>
            <p:cNvPr id="18" name="Rectangle 17"/>
            <p:cNvSpPr/>
            <p:nvPr/>
          </p:nvSpPr>
          <p:spPr>
            <a:xfrm>
              <a:off x="7181381" y="1272453"/>
              <a:ext cx="1182030"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X-Band link</a:t>
              </a:r>
            </a:p>
            <a:p>
              <a:pPr algn="ctr"/>
              <a:r>
                <a:rPr lang="en-GB" sz="1200" dirty="0">
                  <a:solidFill>
                    <a:srgbClr val="C00000"/>
                  </a:solidFill>
                </a:rPr>
                <a:t>ESRIN</a:t>
              </a:r>
            </a:p>
            <a:p>
              <a:pPr algn="ctr"/>
              <a:r>
                <a:rPr lang="en-GB" sz="600" dirty="0" err="1">
                  <a:solidFill>
                    <a:srgbClr val="C00000"/>
                  </a:solidFill>
                </a:rPr>
                <a:t>uni</a:t>
              </a:r>
              <a:r>
                <a:rPr lang="en-GB" sz="600" dirty="0">
                  <a:solidFill>
                    <a:srgbClr val="C00000"/>
                  </a:solidFill>
                </a:rPr>
                <a:t>-directional</a:t>
              </a:r>
              <a:endParaRPr lang="en-GB" sz="100" dirty="0">
                <a:solidFill>
                  <a:srgbClr val="C00000"/>
                </a:solidFill>
              </a:endParaRPr>
            </a:p>
          </p:txBody>
        </p:sp>
        <p:sp>
          <p:nvSpPr>
            <p:cNvPr id="5" name="Lightning Bolt 4"/>
            <p:cNvSpPr/>
            <p:nvPr/>
          </p:nvSpPr>
          <p:spPr>
            <a:xfrm rot="10527296" flipV="1">
              <a:off x="7569818" y="1861815"/>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4" name="Group 53"/>
          <p:cNvGrpSpPr/>
          <p:nvPr/>
        </p:nvGrpSpPr>
        <p:grpSpPr>
          <a:xfrm>
            <a:off x="2692122" y="4315502"/>
            <a:ext cx="2844288" cy="1163450"/>
            <a:chOff x="2784086" y="4315502"/>
            <a:chExt cx="2844288" cy="1163450"/>
          </a:xfrm>
        </p:grpSpPr>
        <p:sp>
          <p:nvSpPr>
            <p:cNvPr id="13" name="Rectangle 12"/>
            <p:cNvSpPr/>
            <p:nvPr/>
          </p:nvSpPr>
          <p:spPr>
            <a:xfrm>
              <a:off x="3780262" y="4315502"/>
              <a:ext cx="1182030" cy="713679"/>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PCDU</a:t>
              </a:r>
            </a:p>
          </p:txBody>
        </p:sp>
        <p:sp>
          <p:nvSpPr>
            <p:cNvPr id="14" name="Rectangle 13"/>
            <p:cNvSpPr/>
            <p:nvPr/>
          </p:nvSpPr>
          <p:spPr>
            <a:xfrm>
              <a:off x="2784086" y="4315502"/>
              <a:ext cx="840059" cy="892102"/>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P/F Thermal Control</a:t>
              </a:r>
            </a:p>
            <a:p>
              <a:pPr algn="ctr"/>
              <a:r>
                <a:rPr lang="en-GB" sz="600" dirty="0">
                  <a:solidFill>
                    <a:schemeClr val="tx1"/>
                  </a:solidFill>
                </a:rPr>
                <a:t>Thermistors &amp; heaters</a:t>
              </a:r>
            </a:p>
          </p:txBody>
        </p:sp>
        <p:sp>
          <p:nvSpPr>
            <p:cNvPr id="23" name="Rectangle 22"/>
            <p:cNvSpPr/>
            <p:nvPr/>
          </p:nvSpPr>
          <p:spPr>
            <a:xfrm>
              <a:off x="3951248" y="5170434"/>
              <a:ext cx="840059" cy="308518"/>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Li-Ion Battery</a:t>
              </a:r>
              <a:endParaRPr lang="en-GB" sz="100" dirty="0">
                <a:solidFill>
                  <a:schemeClr val="tx1"/>
                </a:solidFill>
              </a:endParaRPr>
            </a:p>
          </p:txBody>
        </p:sp>
        <p:sp>
          <p:nvSpPr>
            <p:cNvPr id="24" name="Rectangle 23"/>
            <p:cNvSpPr/>
            <p:nvPr/>
          </p:nvSpPr>
          <p:spPr>
            <a:xfrm>
              <a:off x="5085390" y="4641657"/>
              <a:ext cx="538976" cy="444195"/>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Solar Array</a:t>
              </a:r>
              <a:endParaRPr lang="en-GB" sz="100" dirty="0">
                <a:solidFill>
                  <a:schemeClr val="tx1"/>
                </a:solidFill>
              </a:endParaRPr>
            </a:p>
          </p:txBody>
        </p:sp>
        <p:sp>
          <p:nvSpPr>
            <p:cNvPr id="25" name="Rectangle 24"/>
            <p:cNvSpPr/>
            <p:nvPr/>
          </p:nvSpPr>
          <p:spPr>
            <a:xfrm>
              <a:off x="5083879" y="4315502"/>
              <a:ext cx="541998" cy="156116"/>
            </a:xfrm>
            <a:prstGeom prst="rect">
              <a:avLst/>
            </a:prstGeom>
            <a:solidFill>
              <a:srgbClr val="92D05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08542"/>
                  </a:solidFill>
                </a:rPr>
                <a:t>HDRM</a:t>
              </a:r>
              <a:endParaRPr lang="en-GB" sz="100" dirty="0">
                <a:solidFill>
                  <a:srgbClr val="008542"/>
                </a:solidFill>
              </a:endParaRPr>
            </a:p>
          </p:txBody>
        </p:sp>
        <p:sp>
          <p:nvSpPr>
            <p:cNvPr id="26" name="Rectangle 25"/>
            <p:cNvSpPr/>
            <p:nvPr/>
          </p:nvSpPr>
          <p:spPr>
            <a:xfrm>
              <a:off x="5081383" y="5283788"/>
              <a:ext cx="546991" cy="195164"/>
            </a:xfrm>
            <a:prstGeom prst="rect">
              <a:avLst/>
            </a:prstGeom>
            <a:solidFill>
              <a:srgbClr val="92D05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08542"/>
                  </a:solidFill>
                </a:rPr>
                <a:t>SADM</a:t>
              </a:r>
            </a:p>
          </p:txBody>
        </p:sp>
      </p:grpSp>
      <p:sp>
        <p:nvSpPr>
          <p:cNvPr id="27" name="Rectangle 26"/>
          <p:cNvSpPr/>
          <p:nvPr/>
        </p:nvSpPr>
        <p:spPr>
          <a:xfrm>
            <a:off x="5186303" y="5605180"/>
            <a:ext cx="546991" cy="195165"/>
          </a:xfrm>
          <a:prstGeom prst="rect">
            <a:avLst/>
          </a:prstGeom>
          <a:solidFill>
            <a:srgbClr val="92D05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08542"/>
                </a:solidFill>
              </a:rPr>
              <a:t>SADE</a:t>
            </a:r>
          </a:p>
        </p:txBody>
      </p:sp>
      <p:grpSp>
        <p:nvGrpSpPr>
          <p:cNvPr id="52" name="Group 51"/>
          <p:cNvGrpSpPr/>
          <p:nvPr/>
        </p:nvGrpSpPr>
        <p:grpSpPr>
          <a:xfrm>
            <a:off x="5910327" y="4315502"/>
            <a:ext cx="1656717" cy="1601083"/>
            <a:chOff x="7038270" y="4042312"/>
            <a:chExt cx="1656717" cy="1601083"/>
          </a:xfrm>
        </p:grpSpPr>
        <p:sp>
          <p:nvSpPr>
            <p:cNvPr id="32" name="Rectangle 31"/>
            <p:cNvSpPr/>
            <p:nvPr/>
          </p:nvSpPr>
          <p:spPr>
            <a:xfrm>
              <a:off x="7038270" y="4592083"/>
              <a:ext cx="463591" cy="204564"/>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CESS</a:t>
              </a:r>
              <a:endParaRPr lang="en-GB" sz="100" dirty="0">
                <a:solidFill>
                  <a:schemeClr val="tx1"/>
                </a:solidFill>
              </a:endParaRPr>
            </a:p>
          </p:txBody>
        </p:sp>
        <p:sp>
          <p:nvSpPr>
            <p:cNvPr id="33" name="Rectangle 32"/>
            <p:cNvSpPr/>
            <p:nvPr/>
          </p:nvSpPr>
          <p:spPr>
            <a:xfrm>
              <a:off x="7038270" y="4329731"/>
              <a:ext cx="463591" cy="204564"/>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AAD</a:t>
              </a:r>
              <a:endParaRPr lang="en-GB" sz="100" dirty="0">
                <a:solidFill>
                  <a:schemeClr val="tx1"/>
                </a:solidFill>
              </a:endParaRPr>
            </a:p>
          </p:txBody>
        </p:sp>
        <p:sp>
          <p:nvSpPr>
            <p:cNvPr id="35" name="Rectangle 34"/>
            <p:cNvSpPr/>
            <p:nvPr/>
          </p:nvSpPr>
          <p:spPr>
            <a:xfrm>
              <a:off x="7869824" y="4443662"/>
              <a:ext cx="564997" cy="199973"/>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Magneto meter</a:t>
              </a:r>
              <a:endParaRPr lang="en-GB" sz="100" dirty="0">
                <a:solidFill>
                  <a:schemeClr val="tx1"/>
                </a:solidFill>
              </a:endParaRPr>
            </a:p>
          </p:txBody>
        </p:sp>
        <p:sp>
          <p:nvSpPr>
            <p:cNvPr id="28" name="Rectangle 27"/>
            <p:cNvSpPr/>
            <p:nvPr/>
          </p:nvSpPr>
          <p:spPr>
            <a:xfrm>
              <a:off x="7596668" y="4042312"/>
              <a:ext cx="509194" cy="311405"/>
            </a:xfrm>
            <a:prstGeom prst="rect">
              <a:avLst/>
            </a:prstGeom>
            <a:solidFill>
              <a:srgbClr val="FDB7F3"/>
            </a:solidFill>
            <a:ln>
              <a:solidFill>
                <a:srgbClr val="7030A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Star tracker</a:t>
              </a:r>
              <a:endParaRPr lang="en-GB" sz="100" dirty="0">
                <a:solidFill>
                  <a:schemeClr val="tx1"/>
                </a:solidFill>
              </a:endParaRPr>
            </a:p>
          </p:txBody>
        </p:sp>
        <p:sp>
          <p:nvSpPr>
            <p:cNvPr id="34" name="Rectangle 33"/>
            <p:cNvSpPr/>
            <p:nvPr/>
          </p:nvSpPr>
          <p:spPr>
            <a:xfrm>
              <a:off x="7038270" y="4042312"/>
              <a:ext cx="463591" cy="204564"/>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RMU</a:t>
              </a:r>
              <a:endParaRPr lang="en-GB" sz="100" dirty="0">
                <a:solidFill>
                  <a:schemeClr val="tx1"/>
                </a:solidFill>
              </a:endParaRPr>
            </a:p>
          </p:txBody>
        </p:sp>
        <p:sp>
          <p:nvSpPr>
            <p:cNvPr id="36" name="Rectangle 35"/>
            <p:cNvSpPr/>
            <p:nvPr/>
          </p:nvSpPr>
          <p:spPr>
            <a:xfrm>
              <a:off x="8267575" y="4042312"/>
              <a:ext cx="427412" cy="311405"/>
            </a:xfrm>
            <a:prstGeom prst="rect">
              <a:avLst/>
            </a:prstGeom>
            <a:solidFill>
              <a:srgbClr val="FDB7F3"/>
            </a:solidFill>
            <a:ln>
              <a:solidFill>
                <a:srgbClr val="7030A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GPS</a:t>
              </a:r>
              <a:endParaRPr lang="en-GB" sz="100" dirty="0">
                <a:solidFill>
                  <a:schemeClr val="tx1"/>
                </a:solidFill>
              </a:endParaRPr>
            </a:p>
          </p:txBody>
        </p:sp>
        <p:sp>
          <p:nvSpPr>
            <p:cNvPr id="37" name="Rectangle 36"/>
            <p:cNvSpPr/>
            <p:nvPr/>
          </p:nvSpPr>
          <p:spPr>
            <a:xfrm>
              <a:off x="7038270" y="5331990"/>
              <a:ext cx="796789" cy="311405"/>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RCS system</a:t>
              </a:r>
              <a:endParaRPr lang="en-GB" sz="100" dirty="0">
                <a:solidFill>
                  <a:schemeClr val="tx1"/>
                </a:solidFill>
              </a:endParaRPr>
            </a:p>
          </p:txBody>
        </p:sp>
        <p:sp>
          <p:nvSpPr>
            <p:cNvPr id="38" name="Rectangle 37"/>
            <p:cNvSpPr/>
            <p:nvPr/>
          </p:nvSpPr>
          <p:spPr>
            <a:xfrm>
              <a:off x="7038270" y="4949099"/>
              <a:ext cx="633644" cy="311405"/>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Reaction Wheel</a:t>
              </a:r>
              <a:endParaRPr lang="en-GB" sz="100" dirty="0">
                <a:solidFill>
                  <a:schemeClr val="tx1"/>
                </a:solidFill>
              </a:endParaRPr>
            </a:p>
          </p:txBody>
        </p:sp>
        <p:sp>
          <p:nvSpPr>
            <p:cNvPr id="39" name="Rectangle 38"/>
            <p:cNvSpPr/>
            <p:nvPr/>
          </p:nvSpPr>
          <p:spPr>
            <a:xfrm>
              <a:off x="7869824" y="4776359"/>
              <a:ext cx="564997" cy="199973"/>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Magneto </a:t>
              </a:r>
              <a:r>
                <a:rPr lang="en-GB" sz="600" dirty="0" err="1">
                  <a:solidFill>
                    <a:schemeClr val="tx1"/>
                  </a:solidFill>
                </a:rPr>
                <a:t>torquer</a:t>
              </a:r>
              <a:endParaRPr lang="en-GB" sz="100" dirty="0">
                <a:solidFill>
                  <a:schemeClr val="tx1"/>
                </a:solidFill>
              </a:endParaRPr>
            </a:p>
          </p:txBody>
        </p:sp>
      </p:grpSp>
      <p:grpSp>
        <p:nvGrpSpPr>
          <p:cNvPr id="246" name="Group 245"/>
          <p:cNvGrpSpPr/>
          <p:nvPr/>
        </p:nvGrpSpPr>
        <p:grpSpPr>
          <a:xfrm>
            <a:off x="4279313" y="1822288"/>
            <a:ext cx="4105314" cy="2875099"/>
            <a:chOff x="4279313" y="1822288"/>
            <a:chExt cx="4105314" cy="2875099"/>
          </a:xfrm>
        </p:grpSpPr>
        <p:cxnSp>
          <p:nvCxnSpPr>
            <p:cNvPr id="93" name="Straight Connector 92"/>
            <p:cNvCxnSpPr/>
            <p:nvPr/>
          </p:nvCxnSpPr>
          <p:spPr>
            <a:xfrm flipV="1">
              <a:off x="4279313" y="1822289"/>
              <a:ext cx="0" cy="19266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4279313" y="1822288"/>
              <a:ext cx="403949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36" idx="3"/>
            </p:cNvCxnSpPr>
            <p:nvPr/>
          </p:nvCxnSpPr>
          <p:spPr>
            <a:xfrm flipV="1">
              <a:off x="7567044" y="4471204"/>
              <a:ext cx="751766"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8318810" y="1822288"/>
              <a:ext cx="0" cy="26489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7680588" y="4235722"/>
              <a:ext cx="704039" cy="461665"/>
            </a:xfrm>
            <a:prstGeom prst="rect">
              <a:avLst/>
            </a:prstGeom>
            <a:noFill/>
          </p:spPr>
          <p:txBody>
            <a:bodyPr wrap="none" rtlCol="0">
              <a:spAutoFit/>
            </a:bodyPr>
            <a:lstStyle/>
            <a:p>
              <a:pPr algn="ctr">
                <a:lnSpc>
                  <a:spcPct val="150%"/>
                </a:lnSpc>
              </a:pPr>
              <a:r>
                <a:rPr lang="en-GB" sz="800" dirty="0"/>
                <a:t>GPS sync.</a:t>
              </a:r>
            </a:p>
            <a:p>
              <a:pPr algn="ctr">
                <a:lnSpc>
                  <a:spcPct val="150%"/>
                </a:lnSpc>
              </a:pPr>
              <a:r>
                <a:rPr lang="en-GB" sz="800" dirty="0"/>
                <a:t>1 Hz</a:t>
              </a:r>
              <a:endParaRPr lang="en-GB" sz="700" dirty="0"/>
            </a:p>
          </p:txBody>
        </p:sp>
      </p:grpSp>
      <p:grpSp>
        <p:nvGrpSpPr>
          <p:cNvPr id="245" name="Group 244"/>
          <p:cNvGrpSpPr/>
          <p:nvPr/>
        </p:nvGrpSpPr>
        <p:grpSpPr>
          <a:xfrm>
            <a:off x="1662913" y="1822288"/>
            <a:ext cx="5249930" cy="2493214"/>
            <a:chOff x="1662913" y="1822288"/>
            <a:chExt cx="5249930" cy="2493214"/>
          </a:xfrm>
        </p:grpSpPr>
        <p:cxnSp>
          <p:nvCxnSpPr>
            <p:cNvPr id="88" name="Straight Connector 87"/>
            <p:cNvCxnSpPr/>
            <p:nvPr/>
          </p:nvCxnSpPr>
          <p:spPr>
            <a:xfrm flipV="1">
              <a:off x="1667287" y="1833743"/>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139904" y="1822288"/>
              <a:ext cx="0" cy="21608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2149401" y="2159923"/>
              <a:ext cx="1373850" cy="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897827" y="3382851"/>
              <a:ext cx="15016" cy="6641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139904" y="4046966"/>
              <a:ext cx="475792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1668142" y="2271428"/>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1662913" y="2841070"/>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676784" y="3349392"/>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2467000" y="1977472"/>
              <a:ext cx="886781" cy="361637"/>
            </a:xfrm>
            <a:prstGeom prst="rect">
              <a:avLst/>
            </a:prstGeom>
            <a:noFill/>
          </p:spPr>
          <p:txBody>
            <a:bodyPr wrap="none" rtlCol="0">
              <a:spAutoFit/>
            </a:bodyPr>
            <a:lstStyle/>
            <a:p>
              <a:pPr algn="ctr"/>
              <a:r>
                <a:rPr lang="en-GB" sz="700" dirty="0"/>
                <a:t>System</a:t>
              </a:r>
            </a:p>
            <a:p>
              <a:pPr algn="ctr">
                <a:lnSpc>
                  <a:spcPct val="150%"/>
                </a:lnSpc>
              </a:pPr>
              <a:r>
                <a:rPr lang="en-GB" sz="700" dirty="0"/>
                <a:t>synchronization</a:t>
              </a:r>
            </a:p>
          </p:txBody>
        </p:sp>
        <p:cxnSp>
          <p:nvCxnSpPr>
            <p:cNvPr id="127" name="Straight Connector 126"/>
            <p:cNvCxnSpPr/>
            <p:nvPr/>
          </p:nvCxnSpPr>
          <p:spPr>
            <a:xfrm>
              <a:off x="6661518" y="4062453"/>
              <a:ext cx="0" cy="251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227149" y="4064247"/>
              <a:ext cx="0" cy="251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3059692" y="2014949"/>
            <a:ext cx="2109149" cy="1334444"/>
            <a:chOff x="3059692" y="2413607"/>
            <a:chExt cx="2109149" cy="1334444"/>
          </a:xfrm>
        </p:grpSpPr>
        <p:sp>
          <p:nvSpPr>
            <p:cNvPr id="3" name="Rectangle 2"/>
            <p:cNvSpPr/>
            <p:nvPr/>
          </p:nvSpPr>
          <p:spPr>
            <a:xfrm>
              <a:off x="3523251" y="2413607"/>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sp>
          <p:nvSpPr>
            <p:cNvPr id="7" name="Rectangle 6"/>
            <p:cNvSpPr/>
            <p:nvPr/>
          </p:nvSpPr>
          <p:spPr>
            <a:xfrm>
              <a:off x="3059692" y="3391211"/>
              <a:ext cx="2109149" cy="356840"/>
            </a:xfrm>
            <a:prstGeom prst="rect">
              <a:avLst/>
            </a:prstGeom>
            <a:solidFill>
              <a:srgbClr val="CCFFCC"/>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Remote interface unit</a:t>
              </a:r>
            </a:p>
          </p:txBody>
        </p:sp>
      </p:grpSp>
      <p:cxnSp>
        <p:nvCxnSpPr>
          <p:cNvPr id="192" name="Straight Connector 191"/>
          <p:cNvCxnSpPr>
            <a:stCxn id="23" idx="1"/>
          </p:cNvCxnSpPr>
          <p:nvPr/>
        </p:nvCxnSpPr>
        <p:spPr>
          <a:xfrm flipH="1">
            <a:off x="3626424" y="5324693"/>
            <a:ext cx="23286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p:spPr>
          <p:txBody>
            <a:bodyPr wrap="none" rtlCol="0">
              <a:spAutoFit/>
            </a:bodyPr>
            <a:lstStyle/>
            <a:p>
              <a:pPr algn="ctr">
                <a:lnSpc>
                  <a:spcPct val="200%"/>
                </a:lnSpc>
              </a:pPr>
              <a:r>
                <a:rPr lang="en-GB" sz="700" dirty="0">
                  <a:solidFill>
                    <a:srgbClr val="FFC000"/>
                  </a:solidFill>
                </a:rPr>
                <a:t>downlink</a:t>
              </a:r>
            </a:p>
            <a:p>
              <a:pPr algn="ctr">
                <a:lnSpc>
                  <a:spcPct val="200%"/>
                </a:lnSpc>
              </a:pPr>
              <a:r>
                <a:rPr lang="en-GB" sz="700" dirty="0">
                  <a:solidFill>
                    <a:srgbClr val="FFC000"/>
                  </a:solidFill>
                </a:rPr>
                <a:t>uplink</a:t>
              </a:r>
            </a:p>
          </p:txBody>
        </p:sp>
      </p:grpSp>
      <p:grpSp>
        <p:nvGrpSpPr>
          <p:cNvPr id="248" name="Group 247"/>
          <p:cNvGrpSpPr/>
          <p:nvPr/>
        </p:nvGrpSpPr>
        <p:grpSpPr>
          <a:xfrm>
            <a:off x="667946" y="2669170"/>
            <a:ext cx="7450155" cy="2923852"/>
            <a:chOff x="667946" y="2669170"/>
            <a:chExt cx="7450155" cy="2923852"/>
          </a:xfrm>
        </p:grpSpPr>
        <p:cxnSp>
          <p:nvCxnSpPr>
            <p:cNvPr id="61" name="Straight Connector 60"/>
            <p:cNvCxnSpPr>
              <a:stCxn id="62" idx="3"/>
              <a:endCxn id="63" idx="1"/>
            </p:cNvCxnSpPr>
            <p:nvPr/>
          </p:nvCxnSpPr>
          <p:spPr>
            <a:xfrm>
              <a:off x="838932" y="4151042"/>
              <a:ext cx="7108183" cy="0"/>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67946" y="4062453"/>
              <a:ext cx="170986" cy="177178"/>
            </a:xfrm>
            <a:prstGeom prst="rect">
              <a:avLst/>
            </a:prstGeom>
            <a:noFill/>
            <a:ln w="12700">
              <a:solidFill>
                <a:schemeClr val="bg1">
                  <a:lumMod val="50%"/>
                </a:schemeClr>
              </a:solidFill>
              <a:prstDash val="solid"/>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63" name="Rectangle 62"/>
            <p:cNvSpPr/>
            <p:nvPr/>
          </p:nvSpPr>
          <p:spPr>
            <a:xfrm>
              <a:off x="7947115" y="4062453"/>
              <a:ext cx="170986" cy="177178"/>
            </a:xfrm>
            <a:prstGeom prst="rect">
              <a:avLst/>
            </a:prstGeom>
            <a:noFill/>
            <a:ln w="12700">
              <a:solidFill>
                <a:schemeClr val="bg1">
                  <a:lumMod val="50%"/>
                </a:schemeClr>
              </a:solidFill>
              <a:prstDash val="solid"/>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154" name="Straight Connector 153"/>
            <p:cNvCxnSpPr/>
            <p:nvPr/>
          </p:nvCxnSpPr>
          <p:spPr>
            <a:xfrm flipH="1" flipV="1">
              <a:off x="3376784" y="3349392"/>
              <a:ext cx="1" cy="801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flipV="1">
              <a:off x="4067348" y="4151042"/>
              <a:ext cx="1" cy="1688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5643734" y="4151042"/>
              <a:ext cx="2" cy="1441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6743835" y="4151042"/>
              <a:ext cx="1592" cy="1626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flipV="1">
              <a:off x="7396335" y="4151042"/>
              <a:ext cx="1" cy="1626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5262913" y="2669170"/>
              <a:ext cx="2" cy="14818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a:off x="4705283" y="2669170"/>
              <a:ext cx="55763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4067281" y="4109403"/>
              <a:ext cx="1015022" cy="200055"/>
            </a:xfrm>
            <a:prstGeom prst="rect">
              <a:avLst/>
            </a:prstGeom>
            <a:noFill/>
          </p:spPr>
          <p:txBody>
            <a:bodyPr wrap="none" rtlCol="0">
              <a:spAutoFit/>
            </a:bodyPr>
            <a:lstStyle/>
            <a:p>
              <a:pPr algn="ctr"/>
              <a:r>
                <a:rPr lang="en-GB" sz="700" dirty="0">
                  <a:solidFill>
                    <a:srgbClr val="FF0000"/>
                  </a:solidFill>
                </a:rPr>
                <a:t>MIL-STD 1553 P/F</a:t>
              </a:r>
            </a:p>
          </p:txBody>
        </p:sp>
      </p:grpSp>
      <p:grpSp>
        <p:nvGrpSpPr>
          <p:cNvPr id="243" name="Group 242"/>
          <p:cNvGrpSpPr/>
          <p:nvPr/>
        </p:nvGrpSpPr>
        <p:grpSpPr>
          <a:xfrm>
            <a:off x="666208" y="1442241"/>
            <a:ext cx="5503220" cy="1996354"/>
            <a:chOff x="666208" y="1442241"/>
            <a:chExt cx="5503220" cy="1996354"/>
          </a:xfrm>
        </p:grpSpPr>
        <p:cxnSp>
          <p:nvCxnSpPr>
            <p:cNvPr id="134" name="Straight Connector 133"/>
            <p:cNvCxnSpPr/>
            <p:nvPr/>
          </p:nvCxnSpPr>
          <p:spPr>
            <a:xfrm>
              <a:off x="667946" y="1615207"/>
              <a:ext cx="6302" cy="182338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9" idx="1"/>
            </p:cNvCxnSpPr>
            <p:nvPr/>
          </p:nvCxnSpPr>
          <p:spPr>
            <a:xfrm>
              <a:off x="667946" y="1918619"/>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4248" y="2438375"/>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67077" y="2934312"/>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66208" y="3428052"/>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66208" y="1615207"/>
              <a:ext cx="5067086" cy="0"/>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5735201" y="1615207"/>
              <a:ext cx="0" cy="1417765"/>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5" idx="1"/>
            </p:cNvCxnSpPr>
            <p:nvPr/>
          </p:nvCxnSpPr>
          <p:spPr>
            <a:xfrm>
              <a:off x="5735201" y="3026009"/>
              <a:ext cx="434227" cy="1"/>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sp>
          <p:nvSpPr>
            <p:cNvPr id="228" name="TextBox 227"/>
            <p:cNvSpPr txBox="1"/>
            <p:nvPr/>
          </p:nvSpPr>
          <p:spPr>
            <a:xfrm>
              <a:off x="2356302" y="1442241"/>
              <a:ext cx="1186543" cy="200055"/>
            </a:xfrm>
            <a:prstGeom prst="rect">
              <a:avLst/>
            </a:prstGeom>
            <a:noFill/>
          </p:spPr>
          <p:txBody>
            <a:bodyPr wrap="none" rtlCol="0">
              <a:spAutoFit/>
            </a:bodyPr>
            <a:lstStyle/>
            <a:p>
              <a:pPr algn="ctr"/>
              <a:r>
                <a:rPr lang="en-GB" sz="700" dirty="0">
                  <a:solidFill>
                    <a:schemeClr val="accent1">
                      <a:lumMod val="60%"/>
                      <a:lumOff val="40%"/>
                    </a:schemeClr>
                  </a:solidFill>
                </a:rPr>
                <a:t>Measurement data I/F</a:t>
              </a:r>
            </a:p>
          </p:txBody>
        </p:sp>
      </p:grpSp>
      <p:grpSp>
        <p:nvGrpSpPr>
          <p:cNvPr id="247" name="Group 246"/>
          <p:cNvGrpSpPr/>
          <p:nvPr/>
        </p:nvGrpSpPr>
        <p:grpSpPr>
          <a:xfrm>
            <a:off x="3212092" y="3348163"/>
            <a:ext cx="4103146" cy="2412719"/>
            <a:chOff x="3212092" y="3348163"/>
            <a:chExt cx="4103146" cy="2412719"/>
          </a:xfrm>
        </p:grpSpPr>
        <p:cxnSp>
          <p:nvCxnSpPr>
            <p:cNvPr id="183" name="Straight Connector 182"/>
            <p:cNvCxnSpPr/>
            <p:nvPr/>
          </p:nvCxnSpPr>
          <p:spPr>
            <a:xfrm>
              <a:off x="3212092" y="3638708"/>
              <a:ext cx="4094786"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3212092" y="3638708"/>
              <a:ext cx="0" cy="674999"/>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3626424" y="3644860"/>
              <a:ext cx="0" cy="1679833"/>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4337624" y="3348163"/>
              <a:ext cx="0" cy="290545"/>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5785047" y="3638708"/>
              <a:ext cx="955" cy="2122174"/>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a:off x="5785047" y="4441587"/>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5786002" y="4732489"/>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5786002" y="4986440"/>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H="1">
              <a:off x="5786002" y="5393628"/>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5786002" y="5760882"/>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39" idx="1"/>
            </p:cNvCxnSpPr>
            <p:nvPr/>
          </p:nvCxnSpPr>
          <p:spPr>
            <a:xfrm flipH="1" flipV="1">
              <a:off x="5785047" y="5149535"/>
              <a:ext cx="956834" cy="1"/>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7315238" y="3638510"/>
              <a:ext cx="0" cy="670642"/>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H="1" flipV="1">
              <a:off x="7075179" y="3638510"/>
              <a:ext cx="1" cy="1078342"/>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5532402" y="3455151"/>
              <a:ext cx="1101585" cy="200055"/>
            </a:xfrm>
            <a:prstGeom prst="rect">
              <a:avLst/>
            </a:prstGeom>
            <a:noFill/>
          </p:spPr>
          <p:txBody>
            <a:bodyPr wrap="none" rtlCol="0">
              <a:spAutoFit/>
            </a:bodyPr>
            <a:lstStyle/>
            <a:p>
              <a:pPr algn="ctr"/>
              <a:r>
                <a:rPr lang="en-GB" sz="700" dirty="0">
                  <a:solidFill>
                    <a:srgbClr val="008542"/>
                  </a:solidFill>
                </a:rPr>
                <a:t>Discrete &amp; serial I/O</a:t>
              </a:r>
            </a:p>
          </p:txBody>
        </p:sp>
      </p:grpSp>
      <p:grpSp>
        <p:nvGrpSpPr>
          <p:cNvPr id="244" name="Group 243"/>
          <p:cNvGrpSpPr/>
          <p:nvPr/>
        </p:nvGrpSpPr>
        <p:grpSpPr>
          <a:xfrm>
            <a:off x="667946" y="1925746"/>
            <a:ext cx="7453869" cy="2057409"/>
            <a:chOff x="667946" y="1925746"/>
            <a:chExt cx="7453869" cy="2057409"/>
          </a:xfrm>
        </p:grpSpPr>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745427" y="3382851"/>
              <a:ext cx="15016" cy="51171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713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5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fade">
                                      <p:cBhvr>
                                        <p:cTn id="17" dur="500"/>
                                        <p:tgtEl>
                                          <p:spTgt spid="2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8"/>
                                        </p:tgtEl>
                                        <p:attrNameLst>
                                          <p:attrName>style.visibility</p:attrName>
                                        </p:attrNameLst>
                                      </p:cBhvr>
                                      <p:to>
                                        <p:strVal val="visible"/>
                                      </p:to>
                                    </p:set>
                                    <p:animEffect transition="in" filter="fade">
                                      <p:cBhvr>
                                        <p:cTn id="22" dur="500"/>
                                        <p:tgtEl>
                                          <p:spTgt spid="2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4"/>
                                        </p:tgtEl>
                                        <p:attrNameLst>
                                          <p:attrName>style.visibility</p:attrName>
                                        </p:attrNameLst>
                                      </p:cBhvr>
                                      <p:to>
                                        <p:strVal val="visible"/>
                                      </p:to>
                                    </p:set>
                                    <p:animEffect transition="in" filter="fade">
                                      <p:cBhvr>
                                        <p:cTn id="27" dur="500"/>
                                        <p:tgtEl>
                                          <p:spTgt spid="2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3"/>
                                        </p:tgtEl>
                                        <p:attrNameLst>
                                          <p:attrName>style.visibility</p:attrName>
                                        </p:attrNameLst>
                                      </p:cBhvr>
                                      <p:to>
                                        <p:strVal val="visible"/>
                                      </p:to>
                                    </p:set>
                                    <p:animEffect transition="in" filter="fade">
                                      <p:cBhvr>
                                        <p:cTn id="32" dur="500"/>
                                        <p:tgtEl>
                                          <p:spTgt spid="2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7"/>
                                        </p:tgtEl>
                                        <p:attrNameLst>
                                          <p:attrName>style.visibility</p:attrName>
                                        </p:attrNameLst>
                                      </p:cBhvr>
                                      <p:to>
                                        <p:strVal val="visible"/>
                                      </p:to>
                                    </p:set>
                                    <p:animEffect transition="in" filter="fade">
                                      <p:cBhvr>
                                        <p:cTn id="37"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ST[14] &amp; ST[15] </a:t>
            </a:r>
            <a:r>
              <a:rPr lang="en-GB" noProof="0" dirty="0"/>
              <a:t>– Important concepts</a:t>
            </a:r>
          </a:p>
        </p:txBody>
      </p:sp>
      <p:sp>
        <p:nvSpPr>
          <p:cNvPr id="9" name="Content Placeholder 8"/>
          <p:cNvSpPr>
            <a:spLocks noGrp="1"/>
          </p:cNvSpPr>
          <p:nvPr>
            <p:ph idx="1"/>
          </p:nvPr>
        </p:nvSpPr>
        <p:spPr>
          <a:xfrm>
            <a:off x="615950" y="2164080"/>
            <a:ext cx="7905750" cy="4160519"/>
          </a:xfrm>
        </p:spPr>
        <p:txBody>
          <a:bodyPr/>
          <a:lstStyle/>
          <a:p>
            <a:pPr marL="0" indent="0">
              <a:buNone/>
            </a:pPr>
            <a:r>
              <a:rPr lang="en-GB" b="1" dirty="0"/>
              <a:t>Forward/Storage control definitions case 2:</a:t>
            </a:r>
            <a:endParaRPr lang="en-GB" dirty="0"/>
          </a:p>
          <a:p>
            <a:pPr marL="285750" indent="-285750">
              <a:buFont typeface="Arial" panose="020B0604020202020204" pitchFamily="34" charset="0"/>
              <a:buChar char="•"/>
            </a:pPr>
            <a:r>
              <a:rPr lang="en-GB" dirty="0"/>
              <a:t>First level: Application process forward/storage control definitions</a:t>
            </a:r>
          </a:p>
          <a:p>
            <a:pPr marL="285750" indent="-285750">
              <a:buFont typeface="Arial" panose="020B0604020202020204" pitchFamily="34" charset="0"/>
              <a:buChar char="•"/>
            </a:pPr>
            <a:r>
              <a:rPr lang="en-GB" b="1" dirty="0">
                <a:solidFill>
                  <a:srgbClr val="0070C0"/>
                </a:solidFill>
              </a:rPr>
              <a:t>Select all subtypes for one or more service types</a:t>
            </a:r>
          </a:p>
          <a:p>
            <a:pPr marL="0" indent="0">
              <a:buNone/>
            </a:pPr>
            <a:endParaRPr lang="en-GB" dirty="0"/>
          </a:p>
          <a:p>
            <a:pPr marL="0" indent="0">
              <a:buNone/>
            </a:pPr>
            <a:endParaRPr lang="en-GB" dirty="0"/>
          </a:p>
        </p:txBody>
      </p:sp>
      <p:sp>
        <p:nvSpPr>
          <p:cNvPr id="4" name="Freeform 3"/>
          <p:cNvSpPr/>
          <p:nvPr/>
        </p:nvSpPr>
        <p:spPr>
          <a:xfrm>
            <a:off x="5599946" y="3456632"/>
            <a:ext cx="1541919" cy="2652765"/>
          </a:xfrm>
          <a:custGeom>
            <a:avLst/>
            <a:gdLst>
              <a:gd name="connsiteX0" fmla="*/ 0 w 1541919"/>
              <a:gd name="connsiteY0" fmla="*/ 154192 h 2652765"/>
              <a:gd name="connsiteX1" fmla="*/ 154192 w 1541919"/>
              <a:gd name="connsiteY1" fmla="*/ 0 h 2652765"/>
              <a:gd name="connsiteX2" fmla="*/ 1387727 w 1541919"/>
              <a:gd name="connsiteY2" fmla="*/ 0 h 2652765"/>
              <a:gd name="connsiteX3" fmla="*/ 1541919 w 1541919"/>
              <a:gd name="connsiteY3" fmla="*/ 154192 h 2652765"/>
              <a:gd name="connsiteX4" fmla="*/ 1541919 w 1541919"/>
              <a:gd name="connsiteY4" fmla="*/ 2498573 h 2652765"/>
              <a:gd name="connsiteX5" fmla="*/ 1387727 w 1541919"/>
              <a:gd name="connsiteY5" fmla="*/ 2652765 h 2652765"/>
              <a:gd name="connsiteX6" fmla="*/ 154192 w 1541919"/>
              <a:gd name="connsiteY6" fmla="*/ 2652765 h 2652765"/>
              <a:gd name="connsiteX7" fmla="*/ 0 w 1541919"/>
              <a:gd name="connsiteY7" fmla="*/ 2498573 h 2652765"/>
              <a:gd name="connsiteX8" fmla="*/ 0 w 1541919"/>
              <a:gd name="connsiteY8" fmla="*/ 154192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919" h="2652765">
                <a:moveTo>
                  <a:pt x="0" y="154192"/>
                </a:moveTo>
                <a:cubicBezTo>
                  <a:pt x="0" y="69034"/>
                  <a:pt x="69034" y="0"/>
                  <a:pt x="154192" y="0"/>
                </a:cubicBezTo>
                <a:lnTo>
                  <a:pt x="1387727" y="0"/>
                </a:lnTo>
                <a:cubicBezTo>
                  <a:pt x="1472885" y="0"/>
                  <a:pt x="1541919" y="69034"/>
                  <a:pt x="1541919" y="154192"/>
                </a:cubicBezTo>
                <a:lnTo>
                  <a:pt x="1541919" y="2498573"/>
                </a:lnTo>
                <a:cubicBezTo>
                  <a:pt x="1541919" y="2583731"/>
                  <a:pt x="1472885" y="2652765"/>
                  <a:pt x="1387727" y="2652765"/>
                </a:cubicBezTo>
                <a:lnTo>
                  <a:pt x="154192" y="2652765"/>
                </a:lnTo>
                <a:cubicBezTo>
                  <a:pt x="69034" y="2652765"/>
                  <a:pt x="0" y="2583731"/>
                  <a:pt x="0" y="2498573"/>
                </a:cubicBezTo>
                <a:lnTo>
                  <a:pt x="0" y="154192"/>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28016" tIns="128016" rIns="128016" bIns="1984952" numCol="1" spcCol="1270" anchor="ctr" anchorCtr="0">
            <a:noAutofit/>
          </a:bodyPr>
          <a:lstStyle/>
          <a:p>
            <a:pPr lvl="0" algn="ctr" defTabSz="800100">
              <a:lnSpc>
                <a:spcPct val="90%"/>
              </a:lnSpc>
              <a:spcBef>
                <a:spcPct val="0%"/>
              </a:spcBef>
              <a:spcAft>
                <a:spcPct val="35%"/>
              </a:spcAft>
            </a:pPr>
            <a:r>
              <a:rPr lang="en-GB" sz="1800" kern="1200" dirty="0"/>
              <a:t>Message Subtype</a:t>
            </a:r>
          </a:p>
        </p:txBody>
      </p:sp>
      <p:sp>
        <p:nvSpPr>
          <p:cNvPr id="6" name="Freeform 5"/>
          <p:cNvSpPr/>
          <p:nvPr/>
        </p:nvSpPr>
        <p:spPr>
          <a:xfrm>
            <a:off x="3801040" y="3456632"/>
            <a:ext cx="1541919" cy="2652765"/>
          </a:xfrm>
          <a:custGeom>
            <a:avLst/>
            <a:gdLst>
              <a:gd name="connsiteX0" fmla="*/ 0 w 1541919"/>
              <a:gd name="connsiteY0" fmla="*/ 154192 h 2652765"/>
              <a:gd name="connsiteX1" fmla="*/ 154192 w 1541919"/>
              <a:gd name="connsiteY1" fmla="*/ 0 h 2652765"/>
              <a:gd name="connsiteX2" fmla="*/ 1387727 w 1541919"/>
              <a:gd name="connsiteY2" fmla="*/ 0 h 2652765"/>
              <a:gd name="connsiteX3" fmla="*/ 1541919 w 1541919"/>
              <a:gd name="connsiteY3" fmla="*/ 154192 h 2652765"/>
              <a:gd name="connsiteX4" fmla="*/ 1541919 w 1541919"/>
              <a:gd name="connsiteY4" fmla="*/ 2498573 h 2652765"/>
              <a:gd name="connsiteX5" fmla="*/ 1387727 w 1541919"/>
              <a:gd name="connsiteY5" fmla="*/ 2652765 h 2652765"/>
              <a:gd name="connsiteX6" fmla="*/ 154192 w 1541919"/>
              <a:gd name="connsiteY6" fmla="*/ 2652765 h 2652765"/>
              <a:gd name="connsiteX7" fmla="*/ 0 w 1541919"/>
              <a:gd name="connsiteY7" fmla="*/ 2498573 h 2652765"/>
              <a:gd name="connsiteX8" fmla="*/ 0 w 1541919"/>
              <a:gd name="connsiteY8" fmla="*/ 154192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919" h="2652765">
                <a:moveTo>
                  <a:pt x="0" y="154192"/>
                </a:moveTo>
                <a:cubicBezTo>
                  <a:pt x="0" y="69034"/>
                  <a:pt x="69034" y="0"/>
                  <a:pt x="154192" y="0"/>
                </a:cubicBezTo>
                <a:lnTo>
                  <a:pt x="1387727" y="0"/>
                </a:lnTo>
                <a:cubicBezTo>
                  <a:pt x="1472885" y="0"/>
                  <a:pt x="1541919" y="69034"/>
                  <a:pt x="1541919" y="154192"/>
                </a:cubicBezTo>
                <a:lnTo>
                  <a:pt x="1541919" y="2498573"/>
                </a:lnTo>
                <a:cubicBezTo>
                  <a:pt x="1541919" y="2583731"/>
                  <a:pt x="1472885" y="2652765"/>
                  <a:pt x="1387727" y="2652765"/>
                </a:cubicBezTo>
                <a:lnTo>
                  <a:pt x="154192" y="2652765"/>
                </a:lnTo>
                <a:cubicBezTo>
                  <a:pt x="69034" y="2652765"/>
                  <a:pt x="0" y="2583731"/>
                  <a:pt x="0" y="2498573"/>
                </a:cubicBezTo>
                <a:lnTo>
                  <a:pt x="0" y="154192"/>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28016" tIns="128016" rIns="128016" bIns="1984952" numCol="1" spcCol="1270" anchor="ctr" anchorCtr="0">
            <a:noAutofit/>
          </a:bodyPr>
          <a:lstStyle/>
          <a:p>
            <a:pPr lvl="0" algn="ctr" defTabSz="800100">
              <a:lnSpc>
                <a:spcPct val="90%"/>
              </a:lnSpc>
              <a:spcBef>
                <a:spcPct val="0%"/>
              </a:spcBef>
              <a:spcAft>
                <a:spcPct val="35%"/>
              </a:spcAft>
            </a:pPr>
            <a:r>
              <a:rPr lang="en-GB" sz="1800" kern="1200" dirty="0"/>
              <a:t>Service Type</a:t>
            </a:r>
          </a:p>
        </p:txBody>
      </p:sp>
      <p:sp>
        <p:nvSpPr>
          <p:cNvPr id="7" name="Freeform 6"/>
          <p:cNvSpPr/>
          <p:nvPr/>
        </p:nvSpPr>
        <p:spPr>
          <a:xfrm>
            <a:off x="2002133" y="3456632"/>
            <a:ext cx="1541919" cy="2652765"/>
          </a:xfrm>
          <a:custGeom>
            <a:avLst/>
            <a:gdLst>
              <a:gd name="connsiteX0" fmla="*/ 0 w 1541919"/>
              <a:gd name="connsiteY0" fmla="*/ 154192 h 2652765"/>
              <a:gd name="connsiteX1" fmla="*/ 154192 w 1541919"/>
              <a:gd name="connsiteY1" fmla="*/ 0 h 2652765"/>
              <a:gd name="connsiteX2" fmla="*/ 1387727 w 1541919"/>
              <a:gd name="connsiteY2" fmla="*/ 0 h 2652765"/>
              <a:gd name="connsiteX3" fmla="*/ 1541919 w 1541919"/>
              <a:gd name="connsiteY3" fmla="*/ 154192 h 2652765"/>
              <a:gd name="connsiteX4" fmla="*/ 1541919 w 1541919"/>
              <a:gd name="connsiteY4" fmla="*/ 2498573 h 2652765"/>
              <a:gd name="connsiteX5" fmla="*/ 1387727 w 1541919"/>
              <a:gd name="connsiteY5" fmla="*/ 2652765 h 2652765"/>
              <a:gd name="connsiteX6" fmla="*/ 154192 w 1541919"/>
              <a:gd name="connsiteY6" fmla="*/ 2652765 h 2652765"/>
              <a:gd name="connsiteX7" fmla="*/ 0 w 1541919"/>
              <a:gd name="connsiteY7" fmla="*/ 2498573 h 2652765"/>
              <a:gd name="connsiteX8" fmla="*/ 0 w 1541919"/>
              <a:gd name="connsiteY8" fmla="*/ 154192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919" h="2652765">
                <a:moveTo>
                  <a:pt x="0" y="154192"/>
                </a:moveTo>
                <a:cubicBezTo>
                  <a:pt x="0" y="69034"/>
                  <a:pt x="69034" y="0"/>
                  <a:pt x="154192" y="0"/>
                </a:cubicBezTo>
                <a:lnTo>
                  <a:pt x="1387727" y="0"/>
                </a:lnTo>
                <a:cubicBezTo>
                  <a:pt x="1472885" y="0"/>
                  <a:pt x="1541919" y="69034"/>
                  <a:pt x="1541919" y="154192"/>
                </a:cubicBezTo>
                <a:lnTo>
                  <a:pt x="1541919" y="2498573"/>
                </a:lnTo>
                <a:cubicBezTo>
                  <a:pt x="1541919" y="2583731"/>
                  <a:pt x="1472885" y="2652765"/>
                  <a:pt x="1387727" y="2652765"/>
                </a:cubicBezTo>
                <a:lnTo>
                  <a:pt x="154192" y="2652765"/>
                </a:lnTo>
                <a:cubicBezTo>
                  <a:pt x="69034" y="2652765"/>
                  <a:pt x="0" y="2583731"/>
                  <a:pt x="0" y="2498573"/>
                </a:cubicBezTo>
                <a:lnTo>
                  <a:pt x="0" y="154192"/>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28016" tIns="128016" rIns="128016" bIns="1984952" numCol="1" spcCol="1270" anchor="ctr" anchorCtr="0">
            <a:noAutofit/>
          </a:bodyPr>
          <a:lstStyle/>
          <a:p>
            <a:pPr lvl="0" algn="ctr" defTabSz="800100">
              <a:lnSpc>
                <a:spcPct val="90%"/>
              </a:lnSpc>
              <a:spcBef>
                <a:spcPct val="0%"/>
              </a:spcBef>
              <a:spcAft>
                <a:spcPct val="35%"/>
              </a:spcAft>
            </a:pPr>
            <a:r>
              <a:rPr lang="en-GB" sz="1800" kern="1200" dirty="0"/>
              <a:t>APID</a:t>
            </a:r>
          </a:p>
        </p:txBody>
      </p:sp>
      <p:sp>
        <p:nvSpPr>
          <p:cNvPr id="8" name="Freeform 7"/>
          <p:cNvSpPr/>
          <p:nvPr/>
        </p:nvSpPr>
        <p:spPr>
          <a:xfrm>
            <a:off x="2130627" y="4991349"/>
            <a:ext cx="1284933" cy="642466"/>
          </a:xfrm>
          <a:custGeom>
            <a:avLst/>
            <a:gdLst>
              <a:gd name="connsiteX0" fmla="*/ 0 w 1284933"/>
              <a:gd name="connsiteY0" fmla="*/ 64247 h 642466"/>
              <a:gd name="connsiteX1" fmla="*/ 64247 w 1284933"/>
              <a:gd name="connsiteY1" fmla="*/ 0 h 642466"/>
              <a:gd name="connsiteX2" fmla="*/ 1220686 w 1284933"/>
              <a:gd name="connsiteY2" fmla="*/ 0 h 642466"/>
              <a:gd name="connsiteX3" fmla="*/ 1284933 w 1284933"/>
              <a:gd name="connsiteY3" fmla="*/ 64247 h 642466"/>
              <a:gd name="connsiteX4" fmla="*/ 1284933 w 1284933"/>
              <a:gd name="connsiteY4" fmla="*/ 578219 h 642466"/>
              <a:gd name="connsiteX5" fmla="*/ 1220686 w 1284933"/>
              <a:gd name="connsiteY5" fmla="*/ 642466 h 642466"/>
              <a:gd name="connsiteX6" fmla="*/ 64247 w 1284933"/>
              <a:gd name="connsiteY6" fmla="*/ 642466 h 642466"/>
              <a:gd name="connsiteX7" fmla="*/ 0 w 1284933"/>
              <a:gd name="connsiteY7" fmla="*/ 578219 h 642466"/>
              <a:gd name="connsiteX8" fmla="*/ 0 w 1284933"/>
              <a:gd name="connsiteY8" fmla="*/ 64247 h 6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33" h="642466">
                <a:moveTo>
                  <a:pt x="0" y="64247"/>
                </a:moveTo>
                <a:cubicBezTo>
                  <a:pt x="0" y="28764"/>
                  <a:pt x="28764" y="0"/>
                  <a:pt x="64247" y="0"/>
                </a:cubicBezTo>
                <a:lnTo>
                  <a:pt x="1220686" y="0"/>
                </a:lnTo>
                <a:cubicBezTo>
                  <a:pt x="1256169" y="0"/>
                  <a:pt x="1284933" y="28764"/>
                  <a:pt x="1284933" y="64247"/>
                </a:cubicBezTo>
                <a:lnTo>
                  <a:pt x="1284933" y="578219"/>
                </a:lnTo>
                <a:cubicBezTo>
                  <a:pt x="1284933" y="613702"/>
                  <a:pt x="1256169" y="642466"/>
                  <a:pt x="1220686" y="642466"/>
                </a:cubicBezTo>
                <a:lnTo>
                  <a:pt x="64247" y="642466"/>
                </a:lnTo>
                <a:cubicBezTo>
                  <a:pt x="28764" y="642466"/>
                  <a:pt x="0" y="613702"/>
                  <a:pt x="0" y="578219"/>
                </a:cubicBezTo>
                <a:lnTo>
                  <a:pt x="0" y="642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582" tIns="43582" rIns="43582" bIns="43582" numCol="1" spcCol="1270" anchor="ctr" anchorCtr="0">
            <a:noAutofit/>
          </a:bodyPr>
          <a:lstStyle/>
          <a:p>
            <a:pPr lvl="0" algn="ctr" defTabSz="1733550">
              <a:lnSpc>
                <a:spcPct val="90%"/>
              </a:lnSpc>
              <a:spcBef>
                <a:spcPct val="0%"/>
              </a:spcBef>
              <a:spcAft>
                <a:spcPct val="35%"/>
              </a:spcAft>
            </a:pPr>
            <a:r>
              <a:rPr lang="en-GB" sz="3900" kern="1200" dirty="0"/>
              <a:t>A</a:t>
            </a:r>
          </a:p>
        </p:txBody>
      </p:sp>
      <p:sp>
        <p:nvSpPr>
          <p:cNvPr id="10" name="Freeform 9"/>
          <p:cNvSpPr/>
          <p:nvPr/>
        </p:nvSpPr>
        <p:spPr>
          <a:xfrm rot="19457599">
            <a:off x="3356066" y="5106077"/>
            <a:ext cx="632959" cy="43593"/>
          </a:xfrm>
          <a:custGeom>
            <a:avLst/>
            <a:gdLst>
              <a:gd name="connsiteX0" fmla="*/ 0 w 632959"/>
              <a:gd name="connsiteY0" fmla="*/ 21796 h 43593"/>
              <a:gd name="connsiteX1" fmla="*/ 632959 w 632959"/>
              <a:gd name="connsiteY1" fmla="*/ 21796 h 43593"/>
            </a:gdLst>
            <a:ahLst/>
            <a:cxnLst>
              <a:cxn ang="0">
                <a:pos x="connsiteX0" y="connsiteY0"/>
              </a:cxn>
              <a:cxn ang="0">
                <a:pos x="connsiteX1" y="connsiteY1"/>
              </a:cxn>
            </a:cxnLst>
            <a:rect l="l" t="t" r="r" b="b"/>
            <a:pathLst>
              <a:path w="632959" h="43593">
                <a:moveTo>
                  <a:pt x="0" y="21796"/>
                </a:moveTo>
                <a:lnTo>
                  <a:pt x="632959" y="21796"/>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356" tIns="5972" rIns="313355" bIns="5973" numCol="1" spcCol="1270" anchor="ctr" anchorCtr="0">
            <a:noAutofit/>
          </a:bodyPr>
          <a:lstStyle/>
          <a:p>
            <a:pPr lvl="0" algn="ctr" defTabSz="222250">
              <a:lnSpc>
                <a:spcPct val="90%"/>
              </a:lnSpc>
              <a:spcBef>
                <a:spcPct val="0%"/>
              </a:spcBef>
              <a:spcAft>
                <a:spcPct val="35%"/>
              </a:spcAft>
            </a:pPr>
            <a:endParaRPr lang="en-GB" sz="500" kern="1200"/>
          </a:p>
        </p:txBody>
      </p:sp>
      <p:sp>
        <p:nvSpPr>
          <p:cNvPr id="11" name="Freeform 10"/>
          <p:cNvSpPr/>
          <p:nvPr/>
        </p:nvSpPr>
        <p:spPr>
          <a:xfrm>
            <a:off x="3929533" y="4621931"/>
            <a:ext cx="1284933" cy="642466"/>
          </a:xfrm>
          <a:custGeom>
            <a:avLst/>
            <a:gdLst>
              <a:gd name="connsiteX0" fmla="*/ 0 w 1284933"/>
              <a:gd name="connsiteY0" fmla="*/ 64247 h 642466"/>
              <a:gd name="connsiteX1" fmla="*/ 64247 w 1284933"/>
              <a:gd name="connsiteY1" fmla="*/ 0 h 642466"/>
              <a:gd name="connsiteX2" fmla="*/ 1220686 w 1284933"/>
              <a:gd name="connsiteY2" fmla="*/ 0 h 642466"/>
              <a:gd name="connsiteX3" fmla="*/ 1284933 w 1284933"/>
              <a:gd name="connsiteY3" fmla="*/ 64247 h 642466"/>
              <a:gd name="connsiteX4" fmla="*/ 1284933 w 1284933"/>
              <a:gd name="connsiteY4" fmla="*/ 578219 h 642466"/>
              <a:gd name="connsiteX5" fmla="*/ 1220686 w 1284933"/>
              <a:gd name="connsiteY5" fmla="*/ 642466 h 642466"/>
              <a:gd name="connsiteX6" fmla="*/ 64247 w 1284933"/>
              <a:gd name="connsiteY6" fmla="*/ 642466 h 642466"/>
              <a:gd name="connsiteX7" fmla="*/ 0 w 1284933"/>
              <a:gd name="connsiteY7" fmla="*/ 578219 h 642466"/>
              <a:gd name="connsiteX8" fmla="*/ 0 w 1284933"/>
              <a:gd name="connsiteY8" fmla="*/ 64247 h 6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33" h="642466">
                <a:moveTo>
                  <a:pt x="0" y="64247"/>
                </a:moveTo>
                <a:cubicBezTo>
                  <a:pt x="0" y="28764"/>
                  <a:pt x="28764" y="0"/>
                  <a:pt x="64247" y="0"/>
                </a:cubicBezTo>
                <a:lnTo>
                  <a:pt x="1220686" y="0"/>
                </a:lnTo>
                <a:cubicBezTo>
                  <a:pt x="1256169" y="0"/>
                  <a:pt x="1284933" y="28764"/>
                  <a:pt x="1284933" y="64247"/>
                </a:cubicBezTo>
                <a:lnTo>
                  <a:pt x="1284933" y="578219"/>
                </a:lnTo>
                <a:cubicBezTo>
                  <a:pt x="1284933" y="613702"/>
                  <a:pt x="1256169" y="642466"/>
                  <a:pt x="1220686" y="642466"/>
                </a:cubicBezTo>
                <a:lnTo>
                  <a:pt x="64247" y="642466"/>
                </a:lnTo>
                <a:cubicBezTo>
                  <a:pt x="28764" y="642466"/>
                  <a:pt x="0" y="613702"/>
                  <a:pt x="0" y="578219"/>
                </a:cubicBezTo>
                <a:lnTo>
                  <a:pt x="0" y="642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582" tIns="43582" rIns="43582" bIns="43582" numCol="1" spcCol="1270" anchor="ctr" anchorCtr="0">
            <a:noAutofit/>
          </a:bodyPr>
          <a:lstStyle/>
          <a:p>
            <a:pPr lvl="0" algn="ctr" defTabSz="1733550">
              <a:lnSpc>
                <a:spcPct val="90%"/>
              </a:lnSpc>
              <a:spcBef>
                <a:spcPct val="0%"/>
              </a:spcBef>
              <a:spcAft>
                <a:spcPct val="35%"/>
              </a:spcAft>
            </a:pPr>
            <a:r>
              <a:rPr lang="en-GB" sz="3900" kern="1200" dirty="0"/>
              <a:t>1</a:t>
            </a:r>
          </a:p>
        </p:txBody>
      </p:sp>
      <p:sp>
        <p:nvSpPr>
          <p:cNvPr id="16" name="Freeform 15"/>
          <p:cNvSpPr/>
          <p:nvPr/>
        </p:nvSpPr>
        <p:spPr>
          <a:xfrm rot="2142401">
            <a:off x="3356066" y="5475495"/>
            <a:ext cx="632959" cy="43593"/>
          </a:xfrm>
          <a:custGeom>
            <a:avLst/>
            <a:gdLst>
              <a:gd name="connsiteX0" fmla="*/ 0 w 632959"/>
              <a:gd name="connsiteY0" fmla="*/ 21796 h 43593"/>
              <a:gd name="connsiteX1" fmla="*/ 632959 w 632959"/>
              <a:gd name="connsiteY1" fmla="*/ 21796 h 43593"/>
            </a:gdLst>
            <a:ahLst/>
            <a:cxnLst>
              <a:cxn ang="0">
                <a:pos x="connsiteX0" y="connsiteY0"/>
              </a:cxn>
              <a:cxn ang="0">
                <a:pos x="connsiteX1" y="connsiteY1"/>
              </a:cxn>
            </a:cxnLst>
            <a:rect l="l" t="t" r="r" b="b"/>
            <a:pathLst>
              <a:path w="632959" h="43593">
                <a:moveTo>
                  <a:pt x="0" y="21796"/>
                </a:moveTo>
                <a:lnTo>
                  <a:pt x="632959" y="21796"/>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356" tIns="5972" rIns="313355" bIns="5973" numCol="1" spcCol="1270" anchor="ctr" anchorCtr="0">
            <a:noAutofit/>
          </a:bodyPr>
          <a:lstStyle/>
          <a:p>
            <a:pPr lvl="0" algn="ctr" defTabSz="222250">
              <a:lnSpc>
                <a:spcPct val="90%"/>
              </a:lnSpc>
              <a:spcBef>
                <a:spcPct val="0%"/>
              </a:spcBef>
              <a:spcAft>
                <a:spcPct val="35%"/>
              </a:spcAft>
            </a:pPr>
            <a:endParaRPr lang="en-GB" sz="500" kern="1200"/>
          </a:p>
        </p:txBody>
      </p:sp>
      <p:sp>
        <p:nvSpPr>
          <p:cNvPr id="17" name="Freeform 16"/>
          <p:cNvSpPr/>
          <p:nvPr/>
        </p:nvSpPr>
        <p:spPr>
          <a:xfrm>
            <a:off x="3929533" y="5360768"/>
            <a:ext cx="1284933" cy="642466"/>
          </a:xfrm>
          <a:custGeom>
            <a:avLst/>
            <a:gdLst>
              <a:gd name="connsiteX0" fmla="*/ 0 w 1284933"/>
              <a:gd name="connsiteY0" fmla="*/ 64247 h 642466"/>
              <a:gd name="connsiteX1" fmla="*/ 64247 w 1284933"/>
              <a:gd name="connsiteY1" fmla="*/ 0 h 642466"/>
              <a:gd name="connsiteX2" fmla="*/ 1220686 w 1284933"/>
              <a:gd name="connsiteY2" fmla="*/ 0 h 642466"/>
              <a:gd name="connsiteX3" fmla="*/ 1284933 w 1284933"/>
              <a:gd name="connsiteY3" fmla="*/ 64247 h 642466"/>
              <a:gd name="connsiteX4" fmla="*/ 1284933 w 1284933"/>
              <a:gd name="connsiteY4" fmla="*/ 578219 h 642466"/>
              <a:gd name="connsiteX5" fmla="*/ 1220686 w 1284933"/>
              <a:gd name="connsiteY5" fmla="*/ 642466 h 642466"/>
              <a:gd name="connsiteX6" fmla="*/ 64247 w 1284933"/>
              <a:gd name="connsiteY6" fmla="*/ 642466 h 642466"/>
              <a:gd name="connsiteX7" fmla="*/ 0 w 1284933"/>
              <a:gd name="connsiteY7" fmla="*/ 578219 h 642466"/>
              <a:gd name="connsiteX8" fmla="*/ 0 w 1284933"/>
              <a:gd name="connsiteY8" fmla="*/ 64247 h 6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33" h="642466">
                <a:moveTo>
                  <a:pt x="0" y="64247"/>
                </a:moveTo>
                <a:cubicBezTo>
                  <a:pt x="0" y="28764"/>
                  <a:pt x="28764" y="0"/>
                  <a:pt x="64247" y="0"/>
                </a:cubicBezTo>
                <a:lnTo>
                  <a:pt x="1220686" y="0"/>
                </a:lnTo>
                <a:cubicBezTo>
                  <a:pt x="1256169" y="0"/>
                  <a:pt x="1284933" y="28764"/>
                  <a:pt x="1284933" y="64247"/>
                </a:cubicBezTo>
                <a:lnTo>
                  <a:pt x="1284933" y="578219"/>
                </a:lnTo>
                <a:cubicBezTo>
                  <a:pt x="1284933" y="613702"/>
                  <a:pt x="1256169" y="642466"/>
                  <a:pt x="1220686" y="642466"/>
                </a:cubicBezTo>
                <a:lnTo>
                  <a:pt x="64247" y="642466"/>
                </a:lnTo>
                <a:cubicBezTo>
                  <a:pt x="28764" y="642466"/>
                  <a:pt x="0" y="613702"/>
                  <a:pt x="0" y="578219"/>
                </a:cubicBezTo>
                <a:lnTo>
                  <a:pt x="0" y="642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582" tIns="43582" rIns="43582" bIns="43582" numCol="1" spcCol="1270" anchor="ctr" anchorCtr="0">
            <a:noAutofit/>
          </a:bodyPr>
          <a:lstStyle/>
          <a:p>
            <a:pPr lvl="0" algn="ctr" defTabSz="1733550">
              <a:lnSpc>
                <a:spcPct val="90%"/>
              </a:lnSpc>
              <a:spcBef>
                <a:spcPct val="0%"/>
              </a:spcBef>
              <a:spcAft>
                <a:spcPct val="35%"/>
              </a:spcAft>
            </a:pPr>
            <a:r>
              <a:rPr lang="en-GB" sz="3900" kern="1200" dirty="0"/>
              <a:t>5</a:t>
            </a:r>
          </a:p>
        </p:txBody>
      </p:sp>
    </p:spTree>
    <p:extLst>
      <p:ext uri="{BB962C8B-B14F-4D97-AF65-F5344CB8AC3E}">
        <p14:creationId xmlns:p14="http://schemas.microsoft.com/office/powerpoint/2010/main" val="139201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
                                          <p:val>
                                            <p:strVal val="#ppt_x"/>
                                          </p:val>
                                        </p:tav>
                                      </p:tavLst>
                                    </p:anim>
                                    <p:anim calcmode="lin" valueType="num">
                                      <p:cBhvr>
                                        <p:cTn id="9" dur="1000" fill="hold"/>
                                        <p:tgtEl>
                                          <p:spTgt spid="11"/>
                                        </p:tgtEl>
                                        <p:attrNameLst>
                                          <p:attrName>ppt_y</p:attrName>
                                        </p:attrNameLst>
                                      </p:cBhvr>
                                      <p:tavLst>
                                        <p:tav tm="0%">
                                          <p:val>
                                            <p:strVal val="#ppt_y+.1"/>
                                          </p:val>
                                        </p:tav>
                                        <p:tav tm="1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
                                          <p:val>
                                            <p:strVal val="#ppt_x"/>
                                          </p:val>
                                        </p:tav>
                                      </p:tavLst>
                                    </p:anim>
                                    <p:anim calcmode="lin" valueType="num">
                                      <p:cBhvr>
                                        <p:cTn id="14" dur="1000" fill="hold"/>
                                        <p:tgtEl>
                                          <p:spTgt spid="10"/>
                                        </p:tgtEl>
                                        <p:attrNameLst>
                                          <p:attrName>ppt_y</p:attrName>
                                        </p:attrNameLst>
                                      </p:cBhvr>
                                      <p:tavLst>
                                        <p:tav tm="0%">
                                          <p:val>
                                            <p:strVal val="#ppt_y+.1"/>
                                          </p:val>
                                        </p:tav>
                                        <p:tav tm="1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
                                          <p:val>
                                            <p:strVal val="#ppt_x"/>
                                          </p:val>
                                        </p:tav>
                                      </p:tavLst>
                                    </p:anim>
                                    <p:anim calcmode="lin" valueType="num">
                                      <p:cBhvr>
                                        <p:cTn id="19" dur="1000" fill="hold"/>
                                        <p:tgtEl>
                                          <p:spTgt spid="16"/>
                                        </p:tgtEl>
                                        <p:attrNameLst>
                                          <p:attrName>ppt_y</p:attrName>
                                        </p:attrNameLst>
                                      </p:cBhvr>
                                      <p:tavLst>
                                        <p:tav tm="0%">
                                          <p:val>
                                            <p:strVal val="#ppt_y+.1"/>
                                          </p:val>
                                        </p:tav>
                                        <p:tav tm="1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
                                          <p:val>
                                            <p:strVal val="#ppt_x"/>
                                          </p:val>
                                        </p:tav>
                                      </p:tavLst>
                                    </p:anim>
                                    <p:anim calcmode="lin" valueType="num">
                                      <p:cBhvr>
                                        <p:cTn id="24" dur="1000" fill="hold"/>
                                        <p:tgtEl>
                                          <p:spTgt spid="17"/>
                                        </p:tgtEl>
                                        <p:attrNameLst>
                                          <p:attrName>ppt_y</p:attrName>
                                        </p:attrNameLst>
                                      </p:cBhvr>
                                      <p:tavLst>
                                        <p:tav tm="0%">
                                          <p:val>
                                            <p:strVal val="#ppt_y+.1"/>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7" grpId="0" animBg="1"/>
    </p:bldLst>
  </p:timing>
</p:sld>
</file>

<file path=ppt/slides/slide17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ST[14] &amp; ST[15] </a:t>
            </a:r>
            <a:r>
              <a:rPr lang="en-GB" noProof="0" dirty="0"/>
              <a:t>– Important concepts</a:t>
            </a:r>
          </a:p>
        </p:txBody>
      </p:sp>
      <p:sp>
        <p:nvSpPr>
          <p:cNvPr id="9" name="Content Placeholder 8"/>
          <p:cNvSpPr>
            <a:spLocks noGrp="1"/>
          </p:cNvSpPr>
          <p:nvPr>
            <p:ph idx="1"/>
          </p:nvPr>
        </p:nvSpPr>
        <p:spPr>
          <a:xfrm>
            <a:off x="615950" y="2164080"/>
            <a:ext cx="7905750" cy="4160519"/>
          </a:xfrm>
        </p:spPr>
        <p:txBody>
          <a:bodyPr/>
          <a:lstStyle/>
          <a:p>
            <a:pPr marL="0" indent="0">
              <a:buNone/>
            </a:pPr>
            <a:r>
              <a:rPr lang="en-GB" b="1" dirty="0"/>
              <a:t>Forward/Storage control definitions case 3:</a:t>
            </a:r>
            <a:endParaRPr lang="en-GB" dirty="0"/>
          </a:p>
          <a:p>
            <a:pPr marL="285750" indent="-285750">
              <a:buFont typeface="Arial" panose="020B0604020202020204" pitchFamily="34" charset="0"/>
              <a:buChar char="•"/>
            </a:pPr>
            <a:r>
              <a:rPr lang="en-GB" dirty="0"/>
              <a:t>First level: Application process forward/storage control definitions</a:t>
            </a:r>
          </a:p>
          <a:p>
            <a:pPr marL="285750" indent="-285750">
              <a:buFont typeface="Arial" panose="020B0604020202020204" pitchFamily="34" charset="0"/>
              <a:buChar char="•"/>
            </a:pPr>
            <a:r>
              <a:rPr lang="en-GB" b="1" dirty="0">
                <a:solidFill>
                  <a:srgbClr val="0070C0"/>
                </a:solidFill>
              </a:rPr>
              <a:t>Select one or more service subtypes for specific service types</a:t>
            </a:r>
          </a:p>
          <a:p>
            <a:pPr marL="0" indent="0">
              <a:buNone/>
            </a:pPr>
            <a:endParaRPr lang="en-GB" dirty="0"/>
          </a:p>
          <a:p>
            <a:pPr marL="0" indent="0">
              <a:buNone/>
            </a:pPr>
            <a:endParaRPr lang="en-GB" dirty="0"/>
          </a:p>
        </p:txBody>
      </p:sp>
      <p:sp>
        <p:nvSpPr>
          <p:cNvPr id="4" name="Freeform 3"/>
          <p:cNvSpPr/>
          <p:nvPr/>
        </p:nvSpPr>
        <p:spPr>
          <a:xfrm>
            <a:off x="5599946" y="3456632"/>
            <a:ext cx="1541919" cy="2652765"/>
          </a:xfrm>
          <a:custGeom>
            <a:avLst/>
            <a:gdLst>
              <a:gd name="connsiteX0" fmla="*/ 0 w 1541919"/>
              <a:gd name="connsiteY0" fmla="*/ 154192 h 2652765"/>
              <a:gd name="connsiteX1" fmla="*/ 154192 w 1541919"/>
              <a:gd name="connsiteY1" fmla="*/ 0 h 2652765"/>
              <a:gd name="connsiteX2" fmla="*/ 1387727 w 1541919"/>
              <a:gd name="connsiteY2" fmla="*/ 0 h 2652765"/>
              <a:gd name="connsiteX3" fmla="*/ 1541919 w 1541919"/>
              <a:gd name="connsiteY3" fmla="*/ 154192 h 2652765"/>
              <a:gd name="connsiteX4" fmla="*/ 1541919 w 1541919"/>
              <a:gd name="connsiteY4" fmla="*/ 2498573 h 2652765"/>
              <a:gd name="connsiteX5" fmla="*/ 1387727 w 1541919"/>
              <a:gd name="connsiteY5" fmla="*/ 2652765 h 2652765"/>
              <a:gd name="connsiteX6" fmla="*/ 154192 w 1541919"/>
              <a:gd name="connsiteY6" fmla="*/ 2652765 h 2652765"/>
              <a:gd name="connsiteX7" fmla="*/ 0 w 1541919"/>
              <a:gd name="connsiteY7" fmla="*/ 2498573 h 2652765"/>
              <a:gd name="connsiteX8" fmla="*/ 0 w 1541919"/>
              <a:gd name="connsiteY8" fmla="*/ 154192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919" h="2652765">
                <a:moveTo>
                  <a:pt x="0" y="154192"/>
                </a:moveTo>
                <a:cubicBezTo>
                  <a:pt x="0" y="69034"/>
                  <a:pt x="69034" y="0"/>
                  <a:pt x="154192" y="0"/>
                </a:cubicBezTo>
                <a:lnTo>
                  <a:pt x="1387727" y="0"/>
                </a:lnTo>
                <a:cubicBezTo>
                  <a:pt x="1472885" y="0"/>
                  <a:pt x="1541919" y="69034"/>
                  <a:pt x="1541919" y="154192"/>
                </a:cubicBezTo>
                <a:lnTo>
                  <a:pt x="1541919" y="2498573"/>
                </a:lnTo>
                <a:cubicBezTo>
                  <a:pt x="1541919" y="2583731"/>
                  <a:pt x="1472885" y="2652765"/>
                  <a:pt x="1387727" y="2652765"/>
                </a:cubicBezTo>
                <a:lnTo>
                  <a:pt x="154192" y="2652765"/>
                </a:lnTo>
                <a:cubicBezTo>
                  <a:pt x="69034" y="2652765"/>
                  <a:pt x="0" y="2583731"/>
                  <a:pt x="0" y="2498573"/>
                </a:cubicBezTo>
                <a:lnTo>
                  <a:pt x="0" y="154192"/>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28016" tIns="128016" rIns="128016" bIns="1984952" numCol="1" spcCol="1270" anchor="ctr" anchorCtr="0">
            <a:noAutofit/>
          </a:bodyPr>
          <a:lstStyle/>
          <a:p>
            <a:pPr lvl="0" algn="ctr" defTabSz="800100">
              <a:lnSpc>
                <a:spcPct val="90%"/>
              </a:lnSpc>
              <a:spcBef>
                <a:spcPct val="0%"/>
              </a:spcBef>
              <a:spcAft>
                <a:spcPct val="35%"/>
              </a:spcAft>
            </a:pPr>
            <a:r>
              <a:rPr lang="en-GB" sz="1800" kern="1200" dirty="0"/>
              <a:t>Message Subtype</a:t>
            </a:r>
          </a:p>
        </p:txBody>
      </p:sp>
      <p:sp>
        <p:nvSpPr>
          <p:cNvPr id="6" name="Freeform 5"/>
          <p:cNvSpPr/>
          <p:nvPr/>
        </p:nvSpPr>
        <p:spPr>
          <a:xfrm>
            <a:off x="3801040" y="3456632"/>
            <a:ext cx="1541919" cy="2652765"/>
          </a:xfrm>
          <a:custGeom>
            <a:avLst/>
            <a:gdLst>
              <a:gd name="connsiteX0" fmla="*/ 0 w 1541919"/>
              <a:gd name="connsiteY0" fmla="*/ 154192 h 2652765"/>
              <a:gd name="connsiteX1" fmla="*/ 154192 w 1541919"/>
              <a:gd name="connsiteY1" fmla="*/ 0 h 2652765"/>
              <a:gd name="connsiteX2" fmla="*/ 1387727 w 1541919"/>
              <a:gd name="connsiteY2" fmla="*/ 0 h 2652765"/>
              <a:gd name="connsiteX3" fmla="*/ 1541919 w 1541919"/>
              <a:gd name="connsiteY3" fmla="*/ 154192 h 2652765"/>
              <a:gd name="connsiteX4" fmla="*/ 1541919 w 1541919"/>
              <a:gd name="connsiteY4" fmla="*/ 2498573 h 2652765"/>
              <a:gd name="connsiteX5" fmla="*/ 1387727 w 1541919"/>
              <a:gd name="connsiteY5" fmla="*/ 2652765 h 2652765"/>
              <a:gd name="connsiteX6" fmla="*/ 154192 w 1541919"/>
              <a:gd name="connsiteY6" fmla="*/ 2652765 h 2652765"/>
              <a:gd name="connsiteX7" fmla="*/ 0 w 1541919"/>
              <a:gd name="connsiteY7" fmla="*/ 2498573 h 2652765"/>
              <a:gd name="connsiteX8" fmla="*/ 0 w 1541919"/>
              <a:gd name="connsiteY8" fmla="*/ 154192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919" h="2652765">
                <a:moveTo>
                  <a:pt x="0" y="154192"/>
                </a:moveTo>
                <a:cubicBezTo>
                  <a:pt x="0" y="69034"/>
                  <a:pt x="69034" y="0"/>
                  <a:pt x="154192" y="0"/>
                </a:cubicBezTo>
                <a:lnTo>
                  <a:pt x="1387727" y="0"/>
                </a:lnTo>
                <a:cubicBezTo>
                  <a:pt x="1472885" y="0"/>
                  <a:pt x="1541919" y="69034"/>
                  <a:pt x="1541919" y="154192"/>
                </a:cubicBezTo>
                <a:lnTo>
                  <a:pt x="1541919" y="2498573"/>
                </a:lnTo>
                <a:cubicBezTo>
                  <a:pt x="1541919" y="2583731"/>
                  <a:pt x="1472885" y="2652765"/>
                  <a:pt x="1387727" y="2652765"/>
                </a:cubicBezTo>
                <a:lnTo>
                  <a:pt x="154192" y="2652765"/>
                </a:lnTo>
                <a:cubicBezTo>
                  <a:pt x="69034" y="2652765"/>
                  <a:pt x="0" y="2583731"/>
                  <a:pt x="0" y="2498573"/>
                </a:cubicBezTo>
                <a:lnTo>
                  <a:pt x="0" y="154192"/>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28016" tIns="128016" rIns="128016" bIns="1984952" numCol="1" spcCol="1270" anchor="ctr" anchorCtr="0">
            <a:noAutofit/>
          </a:bodyPr>
          <a:lstStyle/>
          <a:p>
            <a:pPr lvl="0" algn="ctr" defTabSz="800100">
              <a:lnSpc>
                <a:spcPct val="90%"/>
              </a:lnSpc>
              <a:spcBef>
                <a:spcPct val="0%"/>
              </a:spcBef>
              <a:spcAft>
                <a:spcPct val="35%"/>
              </a:spcAft>
            </a:pPr>
            <a:r>
              <a:rPr lang="en-GB" sz="1800" kern="1200" dirty="0"/>
              <a:t>Service Type</a:t>
            </a:r>
          </a:p>
        </p:txBody>
      </p:sp>
      <p:sp>
        <p:nvSpPr>
          <p:cNvPr id="7" name="Freeform 6"/>
          <p:cNvSpPr/>
          <p:nvPr/>
        </p:nvSpPr>
        <p:spPr>
          <a:xfrm>
            <a:off x="2002133" y="3456632"/>
            <a:ext cx="1541919" cy="2652765"/>
          </a:xfrm>
          <a:custGeom>
            <a:avLst/>
            <a:gdLst>
              <a:gd name="connsiteX0" fmla="*/ 0 w 1541919"/>
              <a:gd name="connsiteY0" fmla="*/ 154192 h 2652765"/>
              <a:gd name="connsiteX1" fmla="*/ 154192 w 1541919"/>
              <a:gd name="connsiteY1" fmla="*/ 0 h 2652765"/>
              <a:gd name="connsiteX2" fmla="*/ 1387727 w 1541919"/>
              <a:gd name="connsiteY2" fmla="*/ 0 h 2652765"/>
              <a:gd name="connsiteX3" fmla="*/ 1541919 w 1541919"/>
              <a:gd name="connsiteY3" fmla="*/ 154192 h 2652765"/>
              <a:gd name="connsiteX4" fmla="*/ 1541919 w 1541919"/>
              <a:gd name="connsiteY4" fmla="*/ 2498573 h 2652765"/>
              <a:gd name="connsiteX5" fmla="*/ 1387727 w 1541919"/>
              <a:gd name="connsiteY5" fmla="*/ 2652765 h 2652765"/>
              <a:gd name="connsiteX6" fmla="*/ 154192 w 1541919"/>
              <a:gd name="connsiteY6" fmla="*/ 2652765 h 2652765"/>
              <a:gd name="connsiteX7" fmla="*/ 0 w 1541919"/>
              <a:gd name="connsiteY7" fmla="*/ 2498573 h 2652765"/>
              <a:gd name="connsiteX8" fmla="*/ 0 w 1541919"/>
              <a:gd name="connsiteY8" fmla="*/ 154192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919" h="2652765">
                <a:moveTo>
                  <a:pt x="0" y="154192"/>
                </a:moveTo>
                <a:cubicBezTo>
                  <a:pt x="0" y="69034"/>
                  <a:pt x="69034" y="0"/>
                  <a:pt x="154192" y="0"/>
                </a:cubicBezTo>
                <a:lnTo>
                  <a:pt x="1387727" y="0"/>
                </a:lnTo>
                <a:cubicBezTo>
                  <a:pt x="1472885" y="0"/>
                  <a:pt x="1541919" y="69034"/>
                  <a:pt x="1541919" y="154192"/>
                </a:cubicBezTo>
                <a:lnTo>
                  <a:pt x="1541919" y="2498573"/>
                </a:lnTo>
                <a:cubicBezTo>
                  <a:pt x="1541919" y="2583731"/>
                  <a:pt x="1472885" y="2652765"/>
                  <a:pt x="1387727" y="2652765"/>
                </a:cubicBezTo>
                <a:lnTo>
                  <a:pt x="154192" y="2652765"/>
                </a:lnTo>
                <a:cubicBezTo>
                  <a:pt x="69034" y="2652765"/>
                  <a:pt x="0" y="2583731"/>
                  <a:pt x="0" y="2498573"/>
                </a:cubicBezTo>
                <a:lnTo>
                  <a:pt x="0" y="154192"/>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28016" tIns="128016" rIns="128016" bIns="1984952" numCol="1" spcCol="1270" anchor="ctr" anchorCtr="0">
            <a:noAutofit/>
          </a:bodyPr>
          <a:lstStyle/>
          <a:p>
            <a:pPr lvl="0" algn="ctr" defTabSz="800100">
              <a:lnSpc>
                <a:spcPct val="90%"/>
              </a:lnSpc>
              <a:spcBef>
                <a:spcPct val="0%"/>
              </a:spcBef>
              <a:spcAft>
                <a:spcPct val="35%"/>
              </a:spcAft>
            </a:pPr>
            <a:r>
              <a:rPr lang="en-GB" sz="1800" kern="1200" dirty="0"/>
              <a:t>APID</a:t>
            </a:r>
          </a:p>
        </p:txBody>
      </p:sp>
      <p:sp>
        <p:nvSpPr>
          <p:cNvPr id="8" name="Freeform 7"/>
          <p:cNvSpPr/>
          <p:nvPr/>
        </p:nvSpPr>
        <p:spPr>
          <a:xfrm>
            <a:off x="2130627" y="4991349"/>
            <a:ext cx="1284933" cy="642466"/>
          </a:xfrm>
          <a:custGeom>
            <a:avLst/>
            <a:gdLst>
              <a:gd name="connsiteX0" fmla="*/ 0 w 1284933"/>
              <a:gd name="connsiteY0" fmla="*/ 64247 h 642466"/>
              <a:gd name="connsiteX1" fmla="*/ 64247 w 1284933"/>
              <a:gd name="connsiteY1" fmla="*/ 0 h 642466"/>
              <a:gd name="connsiteX2" fmla="*/ 1220686 w 1284933"/>
              <a:gd name="connsiteY2" fmla="*/ 0 h 642466"/>
              <a:gd name="connsiteX3" fmla="*/ 1284933 w 1284933"/>
              <a:gd name="connsiteY3" fmla="*/ 64247 h 642466"/>
              <a:gd name="connsiteX4" fmla="*/ 1284933 w 1284933"/>
              <a:gd name="connsiteY4" fmla="*/ 578219 h 642466"/>
              <a:gd name="connsiteX5" fmla="*/ 1220686 w 1284933"/>
              <a:gd name="connsiteY5" fmla="*/ 642466 h 642466"/>
              <a:gd name="connsiteX6" fmla="*/ 64247 w 1284933"/>
              <a:gd name="connsiteY6" fmla="*/ 642466 h 642466"/>
              <a:gd name="connsiteX7" fmla="*/ 0 w 1284933"/>
              <a:gd name="connsiteY7" fmla="*/ 578219 h 642466"/>
              <a:gd name="connsiteX8" fmla="*/ 0 w 1284933"/>
              <a:gd name="connsiteY8" fmla="*/ 64247 h 6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33" h="642466">
                <a:moveTo>
                  <a:pt x="0" y="64247"/>
                </a:moveTo>
                <a:cubicBezTo>
                  <a:pt x="0" y="28764"/>
                  <a:pt x="28764" y="0"/>
                  <a:pt x="64247" y="0"/>
                </a:cubicBezTo>
                <a:lnTo>
                  <a:pt x="1220686" y="0"/>
                </a:lnTo>
                <a:cubicBezTo>
                  <a:pt x="1256169" y="0"/>
                  <a:pt x="1284933" y="28764"/>
                  <a:pt x="1284933" y="64247"/>
                </a:cubicBezTo>
                <a:lnTo>
                  <a:pt x="1284933" y="578219"/>
                </a:lnTo>
                <a:cubicBezTo>
                  <a:pt x="1284933" y="613702"/>
                  <a:pt x="1256169" y="642466"/>
                  <a:pt x="1220686" y="642466"/>
                </a:cubicBezTo>
                <a:lnTo>
                  <a:pt x="64247" y="642466"/>
                </a:lnTo>
                <a:cubicBezTo>
                  <a:pt x="28764" y="642466"/>
                  <a:pt x="0" y="613702"/>
                  <a:pt x="0" y="578219"/>
                </a:cubicBezTo>
                <a:lnTo>
                  <a:pt x="0" y="642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582" tIns="43582" rIns="43582" bIns="43582" numCol="1" spcCol="1270" anchor="ctr" anchorCtr="0">
            <a:noAutofit/>
          </a:bodyPr>
          <a:lstStyle/>
          <a:p>
            <a:pPr lvl="0" algn="ctr" defTabSz="1733550">
              <a:lnSpc>
                <a:spcPct val="90%"/>
              </a:lnSpc>
              <a:spcBef>
                <a:spcPct val="0%"/>
              </a:spcBef>
              <a:spcAft>
                <a:spcPct val="35%"/>
              </a:spcAft>
            </a:pPr>
            <a:r>
              <a:rPr lang="en-GB" sz="3900" kern="1200" dirty="0"/>
              <a:t>A</a:t>
            </a:r>
          </a:p>
        </p:txBody>
      </p:sp>
      <p:sp>
        <p:nvSpPr>
          <p:cNvPr id="10" name="Freeform 9"/>
          <p:cNvSpPr/>
          <p:nvPr/>
        </p:nvSpPr>
        <p:spPr>
          <a:xfrm rot="19457599">
            <a:off x="3356066" y="5106077"/>
            <a:ext cx="632959" cy="43593"/>
          </a:xfrm>
          <a:custGeom>
            <a:avLst/>
            <a:gdLst>
              <a:gd name="connsiteX0" fmla="*/ 0 w 632959"/>
              <a:gd name="connsiteY0" fmla="*/ 21796 h 43593"/>
              <a:gd name="connsiteX1" fmla="*/ 632959 w 632959"/>
              <a:gd name="connsiteY1" fmla="*/ 21796 h 43593"/>
            </a:gdLst>
            <a:ahLst/>
            <a:cxnLst>
              <a:cxn ang="0">
                <a:pos x="connsiteX0" y="connsiteY0"/>
              </a:cxn>
              <a:cxn ang="0">
                <a:pos x="connsiteX1" y="connsiteY1"/>
              </a:cxn>
            </a:cxnLst>
            <a:rect l="l" t="t" r="r" b="b"/>
            <a:pathLst>
              <a:path w="632959" h="43593">
                <a:moveTo>
                  <a:pt x="0" y="21796"/>
                </a:moveTo>
                <a:lnTo>
                  <a:pt x="632959" y="21796"/>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356" tIns="5972" rIns="313355" bIns="5973" numCol="1" spcCol="1270" anchor="ctr" anchorCtr="0">
            <a:noAutofit/>
          </a:bodyPr>
          <a:lstStyle/>
          <a:p>
            <a:pPr lvl="0" algn="ctr" defTabSz="222250">
              <a:lnSpc>
                <a:spcPct val="90%"/>
              </a:lnSpc>
              <a:spcBef>
                <a:spcPct val="0%"/>
              </a:spcBef>
              <a:spcAft>
                <a:spcPct val="35%"/>
              </a:spcAft>
            </a:pPr>
            <a:endParaRPr lang="en-GB" sz="500" kern="1200"/>
          </a:p>
        </p:txBody>
      </p:sp>
      <p:sp>
        <p:nvSpPr>
          <p:cNvPr id="11" name="Freeform 10"/>
          <p:cNvSpPr/>
          <p:nvPr/>
        </p:nvSpPr>
        <p:spPr>
          <a:xfrm>
            <a:off x="3929533" y="4621931"/>
            <a:ext cx="1284933" cy="642466"/>
          </a:xfrm>
          <a:custGeom>
            <a:avLst/>
            <a:gdLst>
              <a:gd name="connsiteX0" fmla="*/ 0 w 1284933"/>
              <a:gd name="connsiteY0" fmla="*/ 64247 h 642466"/>
              <a:gd name="connsiteX1" fmla="*/ 64247 w 1284933"/>
              <a:gd name="connsiteY1" fmla="*/ 0 h 642466"/>
              <a:gd name="connsiteX2" fmla="*/ 1220686 w 1284933"/>
              <a:gd name="connsiteY2" fmla="*/ 0 h 642466"/>
              <a:gd name="connsiteX3" fmla="*/ 1284933 w 1284933"/>
              <a:gd name="connsiteY3" fmla="*/ 64247 h 642466"/>
              <a:gd name="connsiteX4" fmla="*/ 1284933 w 1284933"/>
              <a:gd name="connsiteY4" fmla="*/ 578219 h 642466"/>
              <a:gd name="connsiteX5" fmla="*/ 1220686 w 1284933"/>
              <a:gd name="connsiteY5" fmla="*/ 642466 h 642466"/>
              <a:gd name="connsiteX6" fmla="*/ 64247 w 1284933"/>
              <a:gd name="connsiteY6" fmla="*/ 642466 h 642466"/>
              <a:gd name="connsiteX7" fmla="*/ 0 w 1284933"/>
              <a:gd name="connsiteY7" fmla="*/ 578219 h 642466"/>
              <a:gd name="connsiteX8" fmla="*/ 0 w 1284933"/>
              <a:gd name="connsiteY8" fmla="*/ 64247 h 6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33" h="642466">
                <a:moveTo>
                  <a:pt x="0" y="64247"/>
                </a:moveTo>
                <a:cubicBezTo>
                  <a:pt x="0" y="28764"/>
                  <a:pt x="28764" y="0"/>
                  <a:pt x="64247" y="0"/>
                </a:cubicBezTo>
                <a:lnTo>
                  <a:pt x="1220686" y="0"/>
                </a:lnTo>
                <a:cubicBezTo>
                  <a:pt x="1256169" y="0"/>
                  <a:pt x="1284933" y="28764"/>
                  <a:pt x="1284933" y="64247"/>
                </a:cubicBezTo>
                <a:lnTo>
                  <a:pt x="1284933" y="578219"/>
                </a:lnTo>
                <a:cubicBezTo>
                  <a:pt x="1284933" y="613702"/>
                  <a:pt x="1256169" y="642466"/>
                  <a:pt x="1220686" y="642466"/>
                </a:cubicBezTo>
                <a:lnTo>
                  <a:pt x="64247" y="642466"/>
                </a:lnTo>
                <a:cubicBezTo>
                  <a:pt x="28764" y="642466"/>
                  <a:pt x="0" y="613702"/>
                  <a:pt x="0" y="578219"/>
                </a:cubicBezTo>
                <a:lnTo>
                  <a:pt x="0" y="642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582" tIns="43582" rIns="43582" bIns="43582" numCol="1" spcCol="1270" anchor="ctr" anchorCtr="0">
            <a:noAutofit/>
          </a:bodyPr>
          <a:lstStyle/>
          <a:p>
            <a:pPr lvl="0" algn="ctr" defTabSz="1733550">
              <a:lnSpc>
                <a:spcPct val="90%"/>
              </a:lnSpc>
              <a:spcBef>
                <a:spcPct val="0%"/>
              </a:spcBef>
              <a:spcAft>
                <a:spcPct val="35%"/>
              </a:spcAft>
            </a:pPr>
            <a:r>
              <a:rPr lang="en-GB" sz="3900" kern="1200" dirty="0"/>
              <a:t>1</a:t>
            </a:r>
          </a:p>
        </p:txBody>
      </p:sp>
      <p:sp>
        <p:nvSpPr>
          <p:cNvPr id="12" name="Freeform 11"/>
          <p:cNvSpPr/>
          <p:nvPr/>
        </p:nvSpPr>
        <p:spPr>
          <a:xfrm rot="19457599">
            <a:off x="5154973" y="4736658"/>
            <a:ext cx="632959" cy="43593"/>
          </a:xfrm>
          <a:custGeom>
            <a:avLst/>
            <a:gdLst>
              <a:gd name="connsiteX0" fmla="*/ 0 w 632959"/>
              <a:gd name="connsiteY0" fmla="*/ 21796 h 43593"/>
              <a:gd name="connsiteX1" fmla="*/ 632959 w 632959"/>
              <a:gd name="connsiteY1" fmla="*/ 21796 h 43593"/>
            </a:gdLst>
            <a:ahLst/>
            <a:cxnLst>
              <a:cxn ang="0">
                <a:pos x="connsiteX0" y="connsiteY0"/>
              </a:cxn>
              <a:cxn ang="0">
                <a:pos x="connsiteX1" y="connsiteY1"/>
              </a:cxn>
            </a:cxnLst>
            <a:rect l="l" t="t" r="r" b="b"/>
            <a:pathLst>
              <a:path w="632959" h="43593">
                <a:moveTo>
                  <a:pt x="0" y="21796"/>
                </a:moveTo>
                <a:lnTo>
                  <a:pt x="632959" y="21796"/>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355" tIns="5973" rIns="313356" bIns="5972" numCol="1" spcCol="1270" anchor="ctr" anchorCtr="0">
            <a:noAutofit/>
          </a:bodyPr>
          <a:lstStyle/>
          <a:p>
            <a:pPr lvl="0" algn="ctr" defTabSz="222250">
              <a:lnSpc>
                <a:spcPct val="90%"/>
              </a:lnSpc>
              <a:spcBef>
                <a:spcPct val="0%"/>
              </a:spcBef>
              <a:spcAft>
                <a:spcPct val="35%"/>
              </a:spcAft>
            </a:pPr>
            <a:endParaRPr lang="en-GB" sz="500" kern="1200"/>
          </a:p>
        </p:txBody>
      </p:sp>
      <p:sp>
        <p:nvSpPr>
          <p:cNvPr id="13" name="Freeform 12"/>
          <p:cNvSpPr/>
          <p:nvPr/>
        </p:nvSpPr>
        <p:spPr>
          <a:xfrm>
            <a:off x="5728439" y="4252513"/>
            <a:ext cx="1284933" cy="642466"/>
          </a:xfrm>
          <a:custGeom>
            <a:avLst/>
            <a:gdLst>
              <a:gd name="connsiteX0" fmla="*/ 0 w 1284933"/>
              <a:gd name="connsiteY0" fmla="*/ 64247 h 642466"/>
              <a:gd name="connsiteX1" fmla="*/ 64247 w 1284933"/>
              <a:gd name="connsiteY1" fmla="*/ 0 h 642466"/>
              <a:gd name="connsiteX2" fmla="*/ 1220686 w 1284933"/>
              <a:gd name="connsiteY2" fmla="*/ 0 h 642466"/>
              <a:gd name="connsiteX3" fmla="*/ 1284933 w 1284933"/>
              <a:gd name="connsiteY3" fmla="*/ 64247 h 642466"/>
              <a:gd name="connsiteX4" fmla="*/ 1284933 w 1284933"/>
              <a:gd name="connsiteY4" fmla="*/ 578219 h 642466"/>
              <a:gd name="connsiteX5" fmla="*/ 1220686 w 1284933"/>
              <a:gd name="connsiteY5" fmla="*/ 642466 h 642466"/>
              <a:gd name="connsiteX6" fmla="*/ 64247 w 1284933"/>
              <a:gd name="connsiteY6" fmla="*/ 642466 h 642466"/>
              <a:gd name="connsiteX7" fmla="*/ 0 w 1284933"/>
              <a:gd name="connsiteY7" fmla="*/ 578219 h 642466"/>
              <a:gd name="connsiteX8" fmla="*/ 0 w 1284933"/>
              <a:gd name="connsiteY8" fmla="*/ 64247 h 6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33" h="642466">
                <a:moveTo>
                  <a:pt x="0" y="64247"/>
                </a:moveTo>
                <a:cubicBezTo>
                  <a:pt x="0" y="28764"/>
                  <a:pt x="28764" y="0"/>
                  <a:pt x="64247" y="0"/>
                </a:cubicBezTo>
                <a:lnTo>
                  <a:pt x="1220686" y="0"/>
                </a:lnTo>
                <a:cubicBezTo>
                  <a:pt x="1256169" y="0"/>
                  <a:pt x="1284933" y="28764"/>
                  <a:pt x="1284933" y="64247"/>
                </a:cubicBezTo>
                <a:lnTo>
                  <a:pt x="1284933" y="578219"/>
                </a:lnTo>
                <a:cubicBezTo>
                  <a:pt x="1284933" y="613702"/>
                  <a:pt x="1256169" y="642466"/>
                  <a:pt x="1220686" y="642466"/>
                </a:cubicBezTo>
                <a:lnTo>
                  <a:pt x="64247" y="642466"/>
                </a:lnTo>
                <a:cubicBezTo>
                  <a:pt x="28764" y="642466"/>
                  <a:pt x="0" y="613702"/>
                  <a:pt x="0" y="578219"/>
                </a:cubicBezTo>
                <a:lnTo>
                  <a:pt x="0" y="642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582" tIns="43582" rIns="43582" bIns="43582" numCol="1" spcCol="1270" anchor="ctr" anchorCtr="0">
            <a:noAutofit/>
          </a:bodyPr>
          <a:lstStyle/>
          <a:p>
            <a:pPr lvl="0" algn="ctr" defTabSz="1733550">
              <a:lnSpc>
                <a:spcPct val="90%"/>
              </a:lnSpc>
              <a:spcBef>
                <a:spcPct val="0%"/>
              </a:spcBef>
              <a:spcAft>
                <a:spcPct val="35%"/>
              </a:spcAft>
            </a:pPr>
            <a:r>
              <a:rPr lang="en-GB" sz="3900" kern="1200" dirty="0"/>
              <a:t>1</a:t>
            </a:r>
          </a:p>
        </p:txBody>
      </p:sp>
      <p:sp>
        <p:nvSpPr>
          <p:cNvPr id="14" name="Freeform 13"/>
          <p:cNvSpPr/>
          <p:nvPr/>
        </p:nvSpPr>
        <p:spPr>
          <a:xfrm rot="2142401">
            <a:off x="5154973" y="5106077"/>
            <a:ext cx="632959" cy="43593"/>
          </a:xfrm>
          <a:custGeom>
            <a:avLst/>
            <a:gdLst>
              <a:gd name="connsiteX0" fmla="*/ 0 w 632959"/>
              <a:gd name="connsiteY0" fmla="*/ 21796 h 43593"/>
              <a:gd name="connsiteX1" fmla="*/ 632959 w 632959"/>
              <a:gd name="connsiteY1" fmla="*/ 21796 h 43593"/>
            </a:gdLst>
            <a:ahLst/>
            <a:cxnLst>
              <a:cxn ang="0">
                <a:pos x="connsiteX0" y="connsiteY0"/>
              </a:cxn>
              <a:cxn ang="0">
                <a:pos x="connsiteX1" y="connsiteY1"/>
              </a:cxn>
            </a:cxnLst>
            <a:rect l="l" t="t" r="r" b="b"/>
            <a:pathLst>
              <a:path w="632959" h="43593">
                <a:moveTo>
                  <a:pt x="0" y="21796"/>
                </a:moveTo>
                <a:lnTo>
                  <a:pt x="632959" y="21796"/>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355" tIns="5971" rIns="313356" bIns="5974" numCol="1" spcCol="1270" anchor="ctr" anchorCtr="0">
            <a:noAutofit/>
          </a:bodyPr>
          <a:lstStyle/>
          <a:p>
            <a:pPr lvl="0" algn="ctr" defTabSz="222250">
              <a:lnSpc>
                <a:spcPct val="90%"/>
              </a:lnSpc>
              <a:spcBef>
                <a:spcPct val="0%"/>
              </a:spcBef>
              <a:spcAft>
                <a:spcPct val="35%"/>
              </a:spcAft>
            </a:pPr>
            <a:endParaRPr lang="en-GB" sz="500" kern="1200"/>
          </a:p>
        </p:txBody>
      </p:sp>
      <p:sp>
        <p:nvSpPr>
          <p:cNvPr id="15" name="Freeform 14"/>
          <p:cNvSpPr/>
          <p:nvPr/>
        </p:nvSpPr>
        <p:spPr>
          <a:xfrm>
            <a:off x="5728439" y="4991349"/>
            <a:ext cx="1284933" cy="642466"/>
          </a:xfrm>
          <a:custGeom>
            <a:avLst/>
            <a:gdLst>
              <a:gd name="connsiteX0" fmla="*/ 0 w 1284933"/>
              <a:gd name="connsiteY0" fmla="*/ 64247 h 642466"/>
              <a:gd name="connsiteX1" fmla="*/ 64247 w 1284933"/>
              <a:gd name="connsiteY1" fmla="*/ 0 h 642466"/>
              <a:gd name="connsiteX2" fmla="*/ 1220686 w 1284933"/>
              <a:gd name="connsiteY2" fmla="*/ 0 h 642466"/>
              <a:gd name="connsiteX3" fmla="*/ 1284933 w 1284933"/>
              <a:gd name="connsiteY3" fmla="*/ 64247 h 642466"/>
              <a:gd name="connsiteX4" fmla="*/ 1284933 w 1284933"/>
              <a:gd name="connsiteY4" fmla="*/ 578219 h 642466"/>
              <a:gd name="connsiteX5" fmla="*/ 1220686 w 1284933"/>
              <a:gd name="connsiteY5" fmla="*/ 642466 h 642466"/>
              <a:gd name="connsiteX6" fmla="*/ 64247 w 1284933"/>
              <a:gd name="connsiteY6" fmla="*/ 642466 h 642466"/>
              <a:gd name="connsiteX7" fmla="*/ 0 w 1284933"/>
              <a:gd name="connsiteY7" fmla="*/ 578219 h 642466"/>
              <a:gd name="connsiteX8" fmla="*/ 0 w 1284933"/>
              <a:gd name="connsiteY8" fmla="*/ 64247 h 6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33" h="642466">
                <a:moveTo>
                  <a:pt x="0" y="64247"/>
                </a:moveTo>
                <a:cubicBezTo>
                  <a:pt x="0" y="28764"/>
                  <a:pt x="28764" y="0"/>
                  <a:pt x="64247" y="0"/>
                </a:cubicBezTo>
                <a:lnTo>
                  <a:pt x="1220686" y="0"/>
                </a:lnTo>
                <a:cubicBezTo>
                  <a:pt x="1256169" y="0"/>
                  <a:pt x="1284933" y="28764"/>
                  <a:pt x="1284933" y="64247"/>
                </a:cubicBezTo>
                <a:lnTo>
                  <a:pt x="1284933" y="578219"/>
                </a:lnTo>
                <a:cubicBezTo>
                  <a:pt x="1284933" y="613702"/>
                  <a:pt x="1256169" y="642466"/>
                  <a:pt x="1220686" y="642466"/>
                </a:cubicBezTo>
                <a:lnTo>
                  <a:pt x="64247" y="642466"/>
                </a:lnTo>
                <a:cubicBezTo>
                  <a:pt x="28764" y="642466"/>
                  <a:pt x="0" y="613702"/>
                  <a:pt x="0" y="578219"/>
                </a:cubicBezTo>
                <a:lnTo>
                  <a:pt x="0" y="642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582" tIns="43582" rIns="43582" bIns="43582" numCol="1" spcCol="1270" anchor="ctr" anchorCtr="0">
            <a:noAutofit/>
          </a:bodyPr>
          <a:lstStyle/>
          <a:p>
            <a:pPr lvl="0" algn="ctr" defTabSz="1733550">
              <a:lnSpc>
                <a:spcPct val="90%"/>
              </a:lnSpc>
              <a:spcBef>
                <a:spcPct val="0%"/>
              </a:spcBef>
              <a:spcAft>
                <a:spcPct val="35%"/>
              </a:spcAft>
            </a:pPr>
            <a:r>
              <a:rPr lang="en-GB" sz="3900" kern="1200" dirty="0"/>
              <a:t>7</a:t>
            </a:r>
          </a:p>
        </p:txBody>
      </p:sp>
      <p:sp>
        <p:nvSpPr>
          <p:cNvPr id="16" name="Freeform 15"/>
          <p:cNvSpPr/>
          <p:nvPr/>
        </p:nvSpPr>
        <p:spPr>
          <a:xfrm rot="2142401">
            <a:off x="3356066" y="5475495"/>
            <a:ext cx="632959" cy="43593"/>
          </a:xfrm>
          <a:custGeom>
            <a:avLst/>
            <a:gdLst>
              <a:gd name="connsiteX0" fmla="*/ 0 w 632959"/>
              <a:gd name="connsiteY0" fmla="*/ 21796 h 43593"/>
              <a:gd name="connsiteX1" fmla="*/ 632959 w 632959"/>
              <a:gd name="connsiteY1" fmla="*/ 21796 h 43593"/>
            </a:gdLst>
            <a:ahLst/>
            <a:cxnLst>
              <a:cxn ang="0">
                <a:pos x="connsiteX0" y="connsiteY0"/>
              </a:cxn>
              <a:cxn ang="0">
                <a:pos x="connsiteX1" y="connsiteY1"/>
              </a:cxn>
            </a:cxnLst>
            <a:rect l="l" t="t" r="r" b="b"/>
            <a:pathLst>
              <a:path w="632959" h="43593">
                <a:moveTo>
                  <a:pt x="0" y="21796"/>
                </a:moveTo>
                <a:lnTo>
                  <a:pt x="632959" y="21796"/>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356" tIns="5972" rIns="313355" bIns="5973" numCol="1" spcCol="1270" anchor="ctr" anchorCtr="0">
            <a:noAutofit/>
          </a:bodyPr>
          <a:lstStyle/>
          <a:p>
            <a:pPr lvl="0" algn="ctr" defTabSz="222250">
              <a:lnSpc>
                <a:spcPct val="90%"/>
              </a:lnSpc>
              <a:spcBef>
                <a:spcPct val="0%"/>
              </a:spcBef>
              <a:spcAft>
                <a:spcPct val="35%"/>
              </a:spcAft>
            </a:pPr>
            <a:endParaRPr lang="en-GB" sz="500" kern="1200"/>
          </a:p>
        </p:txBody>
      </p:sp>
      <p:sp>
        <p:nvSpPr>
          <p:cNvPr id="17" name="Freeform 16"/>
          <p:cNvSpPr/>
          <p:nvPr/>
        </p:nvSpPr>
        <p:spPr>
          <a:xfrm>
            <a:off x="3929533" y="5360768"/>
            <a:ext cx="1284933" cy="642466"/>
          </a:xfrm>
          <a:custGeom>
            <a:avLst/>
            <a:gdLst>
              <a:gd name="connsiteX0" fmla="*/ 0 w 1284933"/>
              <a:gd name="connsiteY0" fmla="*/ 64247 h 642466"/>
              <a:gd name="connsiteX1" fmla="*/ 64247 w 1284933"/>
              <a:gd name="connsiteY1" fmla="*/ 0 h 642466"/>
              <a:gd name="connsiteX2" fmla="*/ 1220686 w 1284933"/>
              <a:gd name="connsiteY2" fmla="*/ 0 h 642466"/>
              <a:gd name="connsiteX3" fmla="*/ 1284933 w 1284933"/>
              <a:gd name="connsiteY3" fmla="*/ 64247 h 642466"/>
              <a:gd name="connsiteX4" fmla="*/ 1284933 w 1284933"/>
              <a:gd name="connsiteY4" fmla="*/ 578219 h 642466"/>
              <a:gd name="connsiteX5" fmla="*/ 1220686 w 1284933"/>
              <a:gd name="connsiteY5" fmla="*/ 642466 h 642466"/>
              <a:gd name="connsiteX6" fmla="*/ 64247 w 1284933"/>
              <a:gd name="connsiteY6" fmla="*/ 642466 h 642466"/>
              <a:gd name="connsiteX7" fmla="*/ 0 w 1284933"/>
              <a:gd name="connsiteY7" fmla="*/ 578219 h 642466"/>
              <a:gd name="connsiteX8" fmla="*/ 0 w 1284933"/>
              <a:gd name="connsiteY8" fmla="*/ 64247 h 6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33" h="642466">
                <a:moveTo>
                  <a:pt x="0" y="64247"/>
                </a:moveTo>
                <a:cubicBezTo>
                  <a:pt x="0" y="28764"/>
                  <a:pt x="28764" y="0"/>
                  <a:pt x="64247" y="0"/>
                </a:cubicBezTo>
                <a:lnTo>
                  <a:pt x="1220686" y="0"/>
                </a:lnTo>
                <a:cubicBezTo>
                  <a:pt x="1256169" y="0"/>
                  <a:pt x="1284933" y="28764"/>
                  <a:pt x="1284933" y="64247"/>
                </a:cubicBezTo>
                <a:lnTo>
                  <a:pt x="1284933" y="578219"/>
                </a:lnTo>
                <a:cubicBezTo>
                  <a:pt x="1284933" y="613702"/>
                  <a:pt x="1256169" y="642466"/>
                  <a:pt x="1220686" y="642466"/>
                </a:cubicBezTo>
                <a:lnTo>
                  <a:pt x="64247" y="642466"/>
                </a:lnTo>
                <a:cubicBezTo>
                  <a:pt x="28764" y="642466"/>
                  <a:pt x="0" y="613702"/>
                  <a:pt x="0" y="578219"/>
                </a:cubicBezTo>
                <a:lnTo>
                  <a:pt x="0" y="642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582" tIns="43582" rIns="43582" bIns="43582" numCol="1" spcCol="1270" anchor="ctr" anchorCtr="0">
            <a:noAutofit/>
          </a:bodyPr>
          <a:lstStyle/>
          <a:p>
            <a:pPr lvl="0" algn="ctr" defTabSz="1733550">
              <a:lnSpc>
                <a:spcPct val="90%"/>
              </a:lnSpc>
              <a:spcBef>
                <a:spcPct val="0%"/>
              </a:spcBef>
              <a:spcAft>
                <a:spcPct val="35%"/>
              </a:spcAft>
            </a:pPr>
            <a:r>
              <a:rPr lang="en-GB" sz="3900" kern="1200" dirty="0"/>
              <a:t>5</a:t>
            </a:r>
          </a:p>
        </p:txBody>
      </p:sp>
    </p:spTree>
    <p:extLst>
      <p:ext uri="{BB962C8B-B14F-4D97-AF65-F5344CB8AC3E}">
        <p14:creationId xmlns:p14="http://schemas.microsoft.com/office/powerpoint/2010/main" val="90648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
                                          <p:val>
                                            <p:strVal val="#ppt_x"/>
                                          </p:val>
                                        </p:tav>
                                      </p:tavLst>
                                    </p:anim>
                                    <p:anim calcmode="lin" valueType="num">
                                      <p:cBhvr>
                                        <p:cTn id="9" dur="1000" fill="hold"/>
                                        <p:tgtEl>
                                          <p:spTgt spid="15"/>
                                        </p:tgtEl>
                                        <p:attrNameLst>
                                          <p:attrName>ppt_y</p:attrName>
                                        </p:attrNameLst>
                                      </p:cBhvr>
                                      <p:tavLst>
                                        <p:tav tm="0%">
                                          <p:val>
                                            <p:strVal val="#ppt_y+.1"/>
                                          </p:val>
                                        </p:tav>
                                        <p:tav tm="1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
                                          <p:val>
                                            <p:strVal val="#ppt_x"/>
                                          </p:val>
                                        </p:tav>
                                      </p:tavLst>
                                    </p:anim>
                                    <p:anim calcmode="lin" valueType="num">
                                      <p:cBhvr>
                                        <p:cTn id="14" dur="1000" fill="hold"/>
                                        <p:tgtEl>
                                          <p:spTgt spid="14"/>
                                        </p:tgtEl>
                                        <p:attrNameLst>
                                          <p:attrName>ppt_y</p:attrName>
                                        </p:attrNameLst>
                                      </p:cBhvr>
                                      <p:tavLst>
                                        <p:tav tm="0%">
                                          <p:val>
                                            <p:strVal val="#ppt_y+.1"/>
                                          </p:val>
                                        </p:tav>
                                        <p:tav tm="1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
                                          <p:val>
                                            <p:strVal val="#ppt_x"/>
                                          </p:val>
                                        </p:tav>
                                      </p:tavLst>
                                    </p:anim>
                                    <p:anim calcmode="lin" valueType="num">
                                      <p:cBhvr>
                                        <p:cTn id="19" dur="1000" fill="hold"/>
                                        <p:tgtEl>
                                          <p:spTgt spid="12"/>
                                        </p:tgtEl>
                                        <p:attrNameLst>
                                          <p:attrName>ppt_y</p:attrName>
                                        </p:attrNameLst>
                                      </p:cBhvr>
                                      <p:tavLst>
                                        <p:tav tm="0%">
                                          <p:val>
                                            <p:strVal val="#ppt_y+.1"/>
                                          </p:val>
                                        </p:tav>
                                        <p:tav tm="1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
                                          <p:val>
                                            <p:strVal val="#ppt_x"/>
                                          </p:val>
                                        </p:tav>
                                      </p:tavLst>
                                    </p:anim>
                                    <p:anim calcmode="lin" valueType="num">
                                      <p:cBhvr>
                                        <p:cTn id="24" dur="1000" fill="hold"/>
                                        <p:tgtEl>
                                          <p:spTgt spid="13"/>
                                        </p:tgtEl>
                                        <p:attrNameLst>
                                          <p:attrName>ppt_y</p:attrName>
                                        </p:attrNameLst>
                                      </p:cBhvr>
                                      <p:tavLst>
                                        <p:tav tm="0%">
                                          <p:val>
                                            <p:strVal val="#ppt_y+.1"/>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7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ST[14] &amp; ST[15] </a:t>
            </a:r>
            <a:r>
              <a:rPr lang="en-GB" noProof="0" dirty="0"/>
              <a:t>– Important concepts</a:t>
            </a:r>
          </a:p>
        </p:txBody>
      </p:sp>
      <p:sp>
        <p:nvSpPr>
          <p:cNvPr id="9" name="Content Placeholder 8"/>
          <p:cNvSpPr>
            <a:spLocks noGrp="1"/>
          </p:cNvSpPr>
          <p:nvPr>
            <p:ph idx="1"/>
          </p:nvPr>
        </p:nvSpPr>
        <p:spPr>
          <a:xfrm>
            <a:off x="615950" y="1696721"/>
            <a:ext cx="7905750" cy="1158240"/>
          </a:xfrm>
        </p:spPr>
        <p:txBody>
          <a:bodyPr/>
          <a:lstStyle/>
          <a:p>
            <a:pPr marL="0" indent="0">
              <a:buNone/>
            </a:pPr>
            <a:r>
              <a:rPr lang="en-GB" b="1" dirty="0"/>
              <a:t>Forward/Storage control definitions case 4:</a:t>
            </a:r>
            <a:endParaRPr lang="en-GB" dirty="0"/>
          </a:p>
          <a:p>
            <a:pPr marL="285750" indent="-285750">
              <a:buFont typeface="Arial" panose="020B0604020202020204" pitchFamily="34" charset="0"/>
              <a:buChar char="•"/>
            </a:pPr>
            <a:r>
              <a:rPr lang="en-GB" dirty="0"/>
              <a:t>Second level: Housekeeping, Diagnostic parameter report</a:t>
            </a:r>
          </a:p>
          <a:p>
            <a:pPr marL="285750" indent="-285750">
              <a:buFont typeface="Arial" panose="020B0604020202020204" pitchFamily="34" charset="0"/>
              <a:buChar char="•"/>
            </a:pPr>
            <a:r>
              <a:rPr lang="en-GB" dirty="0"/>
              <a:t>Both selection sets must allow forwarding / storing</a:t>
            </a:r>
          </a:p>
          <a:p>
            <a:pPr marL="0" indent="0">
              <a:buNone/>
            </a:pPr>
            <a:endParaRPr lang="en-GB" dirty="0"/>
          </a:p>
          <a:p>
            <a:pPr marL="0" indent="0">
              <a:buNone/>
            </a:pPr>
            <a:endParaRPr lang="en-GB" dirty="0"/>
          </a:p>
        </p:txBody>
      </p:sp>
      <p:sp>
        <p:nvSpPr>
          <p:cNvPr id="4" name="Freeform 3"/>
          <p:cNvSpPr/>
          <p:nvPr/>
        </p:nvSpPr>
        <p:spPr>
          <a:xfrm>
            <a:off x="3262849" y="2979112"/>
            <a:ext cx="1083385" cy="2652764"/>
          </a:xfrm>
          <a:custGeom>
            <a:avLst/>
            <a:gdLst>
              <a:gd name="connsiteX0" fmla="*/ 0 w 1083385"/>
              <a:gd name="connsiteY0" fmla="*/ 108339 h 2652764"/>
              <a:gd name="connsiteX1" fmla="*/ 108339 w 1083385"/>
              <a:gd name="connsiteY1" fmla="*/ 0 h 2652764"/>
              <a:gd name="connsiteX2" fmla="*/ 975047 w 1083385"/>
              <a:gd name="connsiteY2" fmla="*/ 0 h 2652764"/>
              <a:gd name="connsiteX3" fmla="*/ 1083386 w 1083385"/>
              <a:gd name="connsiteY3" fmla="*/ 108339 h 2652764"/>
              <a:gd name="connsiteX4" fmla="*/ 1083385 w 1083385"/>
              <a:gd name="connsiteY4" fmla="*/ 2544426 h 2652764"/>
              <a:gd name="connsiteX5" fmla="*/ 975046 w 1083385"/>
              <a:gd name="connsiteY5" fmla="*/ 2652765 h 2652764"/>
              <a:gd name="connsiteX6" fmla="*/ 108339 w 1083385"/>
              <a:gd name="connsiteY6" fmla="*/ 2652764 h 2652764"/>
              <a:gd name="connsiteX7" fmla="*/ 0 w 1083385"/>
              <a:gd name="connsiteY7" fmla="*/ 2544425 h 2652764"/>
              <a:gd name="connsiteX8" fmla="*/ 0 w 1083385"/>
              <a:gd name="connsiteY8" fmla="*/ 108339 h 26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4">
                <a:moveTo>
                  <a:pt x="0" y="108339"/>
                </a:moveTo>
                <a:cubicBezTo>
                  <a:pt x="0" y="48505"/>
                  <a:pt x="48505" y="0"/>
                  <a:pt x="108339" y="0"/>
                </a:cubicBezTo>
                <a:lnTo>
                  <a:pt x="975047" y="0"/>
                </a:lnTo>
                <a:cubicBezTo>
                  <a:pt x="1034881" y="0"/>
                  <a:pt x="1083386" y="48505"/>
                  <a:pt x="1083386" y="108339"/>
                </a:cubicBezTo>
                <a:cubicBezTo>
                  <a:pt x="1083386" y="920368"/>
                  <a:pt x="1083385" y="1732397"/>
                  <a:pt x="1083385" y="2544426"/>
                </a:cubicBezTo>
                <a:cubicBezTo>
                  <a:pt x="1083385" y="2604260"/>
                  <a:pt x="1034880" y="2652765"/>
                  <a:pt x="975046" y="2652765"/>
                </a:cubicBezTo>
                <a:lnTo>
                  <a:pt x="108339" y="2652764"/>
                </a:lnTo>
                <a:cubicBezTo>
                  <a:pt x="48505" y="2652764"/>
                  <a:pt x="0" y="2604259"/>
                  <a:pt x="0" y="2544425"/>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7" numCol="1" spcCol="1270" anchor="ctr" anchorCtr="0">
            <a:noAutofit/>
          </a:bodyPr>
          <a:lstStyle/>
          <a:p>
            <a:pPr lvl="0" algn="ctr" defTabSz="711200">
              <a:lnSpc>
                <a:spcPct val="90%"/>
              </a:lnSpc>
              <a:spcBef>
                <a:spcPct val="0%"/>
              </a:spcBef>
              <a:spcAft>
                <a:spcPct val="35%"/>
              </a:spcAft>
            </a:pPr>
            <a:r>
              <a:rPr lang="en-GB" sz="1600" kern="1200" dirty="0"/>
              <a:t>Msg</a:t>
            </a:r>
            <a:r>
              <a:rPr lang="en-GB" sz="1600" dirty="0"/>
              <a:t>.</a:t>
            </a:r>
            <a:r>
              <a:rPr lang="en-GB" sz="1600" kern="1200" dirty="0"/>
              <a:t> Subtype</a:t>
            </a:r>
          </a:p>
        </p:txBody>
      </p:sp>
      <p:sp>
        <p:nvSpPr>
          <p:cNvPr id="7" name="Freeform 6"/>
          <p:cNvSpPr/>
          <p:nvPr/>
        </p:nvSpPr>
        <p:spPr>
          <a:xfrm>
            <a:off x="1998899" y="2979112"/>
            <a:ext cx="1083385" cy="2652764"/>
          </a:xfrm>
          <a:custGeom>
            <a:avLst/>
            <a:gdLst>
              <a:gd name="connsiteX0" fmla="*/ 0 w 1083385"/>
              <a:gd name="connsiteY0" fmla="*/ 108339 h 2652764"/>
              <a:gd name="connsiteX1" fmla="*/ 108339 w 1083385"/>
              <a:gd name="connsiteY1" fmla="*/ 0 h 2652764"/>
              <a:gd name="connsiteX2" fmla="*/ 975047 w 1083385"/>
              <a:gd name="connsiteY2" fmla="*/ 0 h 2652764"/>
              <a:gd name="connsiteX3" fmla="*/ 1083386 w 1083385"/>
              <a:gd name="connsiteY3" fmla="*/ 108339 h 2652764"/>
              <a:gd name="connsiteX4" fmla="*/ 1083385 w 1083385"/>
              <a:gd name="connsiteY4" fmla="*/ 2544426 h 2652764"/>
              <a:gd name="connsiteX5" fmla="*/ 975046 w 1083385"/>
              <a:gd name="connsiteY5" fmla="*/ 2652765 h 2652764"/>
              <a:gd name="connsiteX6" fmla="*/ 108339 w 1083385"/>
              <a:gd name="connsiteY6" fmla="*/ 2652764 h 2652764"/>
              <a:gd name="connsiteX7" fmla="*/ 0 w 1083385"/>
              <a:gd name="connsiteY7" fmla="*/ 2544425 h 2652764"/>
              <a:gd name="connsiteX8" fmla="*/ 0 w 1083385"/>
              <a:gd name="connsiteY8" fmla="*/ 108339 h 26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4">
                <a:moveTo>
                  <a:pt x="0" y="108339"/>
                </a:moveTo>
                <a:cubicBezTo>
                  <a:pt x="0" y="48505"/>
                  <a:pt x="48505" y="0"/>
                  <a:pt x="108339" y="0"/>
                </a:cubicBezTo>
                <a:lnTo>
                  <a:pt x="975047" y="0"/>
                </a:lnTo>
                <a:cubicBezTo>
                  <a:pt x="1034881" y="0"/>
                  <a:pt x="1083386" y="48505"/>
                  <a:pt x="1083386" y="108339"/>
                </a:cubicBezTo>
                <a:cubicBezTo>
                  <a:pt x="1083386" y="920368"/>
                  <a:pt x="1083385" y="1732397"/>
                  <a:pt x="1083385" y="2544426"/>
                </a:cubicBezTo>
                <a:cubicBezTo>
                  <a:pt x="1083385" y="2604260"/>
                  <a:pt x="1034880" y="2652765"/>
                  <a:pt x="975046" y="2652765"/>
                </a:cubicBezTo>
                <a:lnTo>
                  <a:pt x="108339" y="2652764"/>
                </a:lnTo>
                <a:cubicBezTo>
                  <a:pt x="48505" y="2652764"/>
                  <a:pt x="0" y="2604259"/>
                  <a:pt x="0" y="2544425"/>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7" numCol="1" spcCol="1270" anchor="ctr" anchorCtr="0">
            <a:noAutofit/>
          </a:bodyPr>
          <a:lstStyle/>
          <a:p>
            <a:pPr lvl="0" algn="ctr" defTabSz="711200">
              <a:lnSpc>
                <a:spcPct val="90%"/>
              </a:lnSpc>
              <a:spcBef>
                <a:spcPct val="0%"/>
              </a:spcBef>
              <a:spcAft>
                <a:spcPct val="35%"/>
              </a:spcAft>
            </a:pPr>
            <a:r>
              <a:rPr lang="en-GB" sz="1600" kern="1200" dirty="0"/>
              <a:t>Service Type</a:t>
            </a:r>
          </a:p>
        </p:txBody>
      </p:sp>
      <p:sp>
        <p:nvSpPr>
          <p:cNvPr id="8" name="Freeform 7"/>
          <p:cNvSpPr/>
          <p:nvPr/>
        </p:nvSpPr>
        <p:spPr>
          <a:xfrm>
            <a:off x="734950" y="2979112"/>
            <a:ext cx="1083385" cy="2652764"/>
          </a:xfrm>
          <a:custGeom>
            <a:avLst/>
            <a:gdLst>
              <a:gd name="connsiteX0" fmla="*/ 0 w 1083385"/>
              <a:gd name="connsiteY0" fmla="*/ 108339 h 2652764"/>
              <a:gd name="connsiteX1" fmla="*/ 108339 w 1083385"/>
              <a:gd name="connsiteY1" fmla="*/ 0 h 2652764"/>
              <a:gd name="connsiteX2" fmla="*/ 975047 w 1083385"/>
              <a:gd name="connsiteY2" fmla="*/ 0 h 2652764"/>
              <a:gd name="connsiteX3" fmla="*/ 1083386 w 1083385"/>
              <a:gd name="connsiteY3" fmla="*/ 108339 h 2652764"/>
              <a:gd name="connsiteX4" fmla="*/ 1083385 w 1083385"/>
              <a:gd name="connsiteY4" fmla="*/ 2544426 h 2652764"/>
              <a:gd name="connsiteX5" fmla="*/ 975046 w 1083385"/>
              <a:gd name="connsiteY5" fmla="*/ 2652765 h 2652764"/>
              <a:gd name="connsiteX6" fmla="*/ 108339 w 1083385"/>
              <a:gd name="connsiteY6" fmla="*/ 2652764 h 2652764"/>
              <a:gd name="connsiteX7" fmla="*/ 0 w 1083385"/>
              <a:gd name="connsiteY7" fmla="*/ 2544425 h 2652764"/>
              <a:gd name="connsiteX8" fmla="*/ 0 w 1083385"/>
              <a:gd name="connsiteY8" fmla="*/ 108339 h 26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4">
                <a:moveTo>
                  <a:pt x="0" y="108339"/>
                </a:moveTo>
                <a:cubicBezTo>
                  <a:pt x="0" y="48505"/>
                  <a:pt x="48505" y="0"/>
                  <a:pt x="108339" y="0"/>
                </a:cubicBezTo>
                <a:lnTo>
                  <a:pt x="975047" y="0"/>
                </a:lnTo>
                <a:cubicBezTo>
                  <a:pt x="1034881" y="0"/>
                  <a:pt x="1083386" y="48505"/>
                  <a:pt x="1083386" y="108339"/>
                </a:cubicBezTo>
                <a:cubicBezTo>
                  <a:pt x="1083386" y="920368"/>
                  <a:pt x="1083385" y="1732397"/>
                  <a:pt x="1083385" y="2544426"/>
                </a:cubicBezTo>
                <a:cubicBezTo>
                  <a:pt x="1083385" y="2604260"/>
                  <a:pt x="1034880" y="2652765"/>
                  <a:pt x="975046" y="2652765"/>
                </a:cubicBezTo>
                <a:lnTo>
                  <a:pt x="108339" y="2652764"/>
                </a:lnTo>
                <a:cubicBezTo>
                  <a:pt x="48505" y="2652764"/>
                  <a:pt x="0" y="2604259"/>
                  <a:pt x="0" y="2544425"/>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7" numCol="1" spcCol="1270" anchor="ctr" anchorCtr="0">
            <a:noAutofit/>
          </a:bodyPr>
          <a:lstStyle/>
          <a:p>
            <a:pPr lvl="0" algn="ctr" defTabSz="711200">
              <a:lnSpc>
                <a:spcPct val="90%"/>
              </a:lnSpc>
              <a:spcBef>
                <a:spcPct val="0%"/>
              </a:spcBef>
              <a:spcAft>
                <a:spcPct val="35%"/>
              </a:spcAft>
            </a:pPr>
            <a:r>
              <a:rPr lang="en-GB" sz="1600" kern="1200" dirty="0"/>
              <a:t>APID</a:t>
            </a:r>
          </a:p>
        </p:txBody>
      </p:sp>
      <p:sp>
        <p:nvSpPr>
          <p:cNvPr id="10" name="Freeform 9"/>
          <p:cNvSpPr/>
          <p:nvPr/>
        </p:nvSpPr>
        <p:spPr>
          <a:xfrm>
            <a:off x="825232" y="4554429"/>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A</a:t>
            </a:r>
          </a:p>
        </p:txBody>
      </p:sp>
      <p:sp>
        <p:nvSpPr>
          <p:cNvPr id="11" name="Freeform 10"/>
          <p:cNvSpPr/>
          <p:nvPr/>
        </p:nvSpPr>
        <p:spPr>
          <a:xfrm rot="18289469">
            <a:off x="1592429" y="4505258"/>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8" tIns="-495" rIns="313080" bIns="-495" numCol="1" spcCol="1270" anchor="ctr" anchorCtr="0">
            <a:noAutofit/>
          </a:bodyPr>
          <a:lstStyle/>
          <a:p>
            <a:pPr lvl="0" algn="ctr" defTabSz="222250">
              <a:lnSpc>
                <a:spcPct val="90%"/>
              </a:lnSpc>
              <a:spcBef>
                <a:spcPct val="0%"/>
              </a:spcBef>
              <a:spcAft>
                <a:spcPct val="35%"/>
              </a:spcAft>
            </a:pPr>
            <a:endParaRPr lang="en-GB" sz="500" kern="1200"/>
          </a:p>
        </p:txBody>
      </p:sp>
      <p:sp>
        <p:nvSpPr>
          <p:cNvPr id="12" name="Freeform 11"/>
          <p:cNvSpPr/>
          <p:nvPr/>
        </p:nvSpPr>
        <p:spPr>
          <a:xfrm>
            <a:off x="2089182" y="4035307"/>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1</a:t>
            </a:r>
          </a:p>
        </p:txBody>
      </p:sp>
      <p:sp>
        <p:nvSpPr>
          <p:cNvPr id="13" name="Freeform 12"/>
          <p:cNvSpPr/>
          <p:nvPr/>
        </p:nvSpPr>
        <p:spPr>
          <a:xfrm rot="19457599">
            <a:off x="2950201" y="4115916"/>
            <a:ext cx="444730" cy="30629"/>
          </a:xfrm>
          <a:custGeom>
            <a:avLst/>
            <a:gdLst>
              <a:gd name="connsiteX0" fmla="*/ 0 w 444730"/>
              <a:gd name="connsiteY0" fmla="*/ 15314 h 30629"/>
              <a:gd name="connsiteX1" fmla="*/ 444730 w 444730"/>
              <a:gd name="connsiteY1" fmla="*/ 15314 h 30629"/>
            </a:gdLst>
            <a:ahLst/>
            <a:cxnLst>
              <a:cxn ang="0">
                <a:pos x="connsiteX0" y="connsiteY0"/>
              </a:cxn>
              <a:cxn ang="0">
                <a:pos x="connsiteX1" y="connsiteY1"/>
              </a:cxn>
            </a:cxnLst>
            <a:rect l="l" t="t" r="r" b="b"/>
            <a:pathLst>
              <a:path w="444730" h="30629">
                <a:moveTo>
                  <a:pt x="0" y="15314"/>
                </a:moveTo>
                <a:lnTo>
                  <a:pt x="444730"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3946" tIns="4196" rIns="223947" bIns="4196" numCol="1" spcCol="1270" anchor="ctr" anchorCtr="0">
            <a:noAutofit/>
          </a:bodyPr>
          <a:lstStyle/>
          <a:p>
            <a:pPr lvl="0" algn="ctr" defTabSz="222250">
              <a:lnSpc>
                <a:spcPct val="90%"/>
              </a:lnSpc>
              <a:spcBef>
                <a:spcPct val="0%"/>
              </a:spcBef>
              <a:spcAft>
                <a:spcPct val="35%"/>
              </a:spcAft>
            </a:pPr>
            <a:endParaRPr lang="en-GB" sz="500" kern="1200"/>
          </a:p>
        </p:txBody>
      </p:sp>
      <p:sp>
        <p:nvSpPr>
          <p:cNvPr id="14" name="Freeform 13"/>
          <p:cNvSpPr/>
          <p:nvPr/>
        </p:nvSpPr>
        <p:spPr>
          <a:xfrm>
            <a:off x="3353131" y="3775746"/>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1</a:t>
            </a:r>
          </a:p>
        </p:txBody>
      </p:sp>
      <p:sp>
        <p:nvSpPr>
          <p:cNvPr id="15" name="Freeform 14"/>
          <p:cNvSpPr/>
          <p:nvPr/>
        </p:nvSpPr>
        <p:spPr>
          <a:xfrm rot="2142401">
            <a:off x="2950201" y="4375477"/>
            <a:ext cx="444730" cy="30629"/>
          </a:xfrm>
          <a:custGeom>
            <a:avLst/>
            <a:gdLst>
              <a:gd name="connsiteX0" fmla="*/ 0 w 444730"/>
              <a:gd name="connsiteY0" fmla="*/ 15314 h 30629"/>
              <a:gd name="connsiteX1" fmla="*/ 444730 w 444730"/>
              <a:gd name="connsiteY1" fmla="*/ 15314 h 30629"/>
            </a:gdLst>
            <a:ahLst/>
            <a:cxnLst>
              <a:cxn ang="0">
                <a:pos x="connsiteX0" y="connsiteY0"/>
              </a:cxn>
              <a:cxn ang="0">
                <a:pos x="connsiteX1" y="connsiteY1"/>
              </a:cxn>
            </a:cxnLst>
            <a:rect l="l" t="t" r="r" b="b"/>
            <a:pathLst>
              <a:path w="444730" h="30629">
                <a:moveTo>
                  <a:pt x="0" y="15314"/>
                </a:moveTo>
                <a:lnTo>
                  <a:pt x="444730"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3947" tIns="4196" rIns="223946" bIns="4196" numCol="1" spcCol="1270" anchor="ctr" anchorCtr="0">
            <a:noAutofit/>
          </a:bodyPr>
          <a:lstStyle/>
          <a:p>
            <a:pPr lvl="0" algn="ctr" defTabSz="222250">
              <a:lnSpc>
                <a:spcPct val="90%"/>
              </a:lnSpc>
              <a:spcBef>
                <a:spcPct val="0%"/>
              </a:spcBef>
              <a:spcAft>
                <a:spcPct val="35%"/>
              </a:spcAft>
            </a:pPr>
            <a:endParaRPr lang="en-GB" sz="500" kern="1200"/>
          </a:p>
        </p:txBody>
      </p:sp>
      <p:sp>
        <p:nvSpPr>
          <p:cNvPr id="16" name="Freeform 15"/>
          <p:cNvSpPr/>
          <p:nvPr/>
        </p:nvSpPr>
        <p:spPr>
          <a:xfrm>
            <a:off x="3353131" y="4294868"/>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7</a:t>
            </a:r>
          </a:p>
        </p:txBody>
      </p:sp>
      <p:sp>
        <p:nvSpPr>
          <p:cNvPr id="17" name="Freeform 16"/>
          <p:cNvSpPr/>
          <p:nvPr/>
        </p:nvSpPr>
        <p:spPr>
          <a:xfrm>
            <a:off x="1728053" y="4764819"/>
            <a:ext cx="361128" cy="30629"/>
          </a:xfrm>
          <a:custGeom>
            <a:avLst/>
            <a:gdLst>
              <a:gd name="connsiteX0" fmla="*/ 0 w 361128"/>
              <a:gd name="connsiteY0" fmla="*/ 15314 h 30629"/>
              <a:gd name="connsiteX1" fmla="*/ 361128 w 361128"/>
              <a:gd name="connsiteY1" fmla="*/ 15314 h 30629"/>
            </a:gdLst>
            <a:ahLst/>
            <a:cxnLst>
              <a:cxn ang="0">
                <a:pos x="connsiteX0" y="connsiteY0"/>
              </a:cxn>
              <a:cxn ang="0">
                <a:pos x="connsiteX1" y="connsiteY1"/>
              </a:cxn>
            </a:cxnLst>
            <a:rect l="l" t="t" r="r" b="b"/>
            <a:pathLst>
              <a:path w="361128" h="30629">
                <a:moveTo>
                  <a:pt x="0" y="15314"/>
                </a:moveTo>
                <a:lnTo>
                  <a:pt x="361128"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4236" tIns="6287" rIns="184236" bIns="6286" numCol="1" spcCol="1270" anchor="ctr" anchorCtr="0">
            <a:noAutofit/>
          </a:bodyPr>
          <a:lstStyle/>
          <a:p>
            <a:pPr lvl="0" algn="ctr" defTabSz="222250">
              <a:lnSpc>
                <a:spcPct val="90%"/>
              </a:lnSpc>
              <a:spcBef>
                <a:spcPct val="0%"/>
              </a:spcBef>
              <a:spcAft>
                <a:spcPct val="35%"/>
              </a:spcAft>
            </a:pPr>
            <a:endParaRPr lang="en-GB" sz="500" kern="1200"/>
          </a:p>
        </p:txBody>
      </p:sp>
      <p:sp>
        <p:nvSpPr>
          <p:cNvPr id="18" name="Freeform 17"/>
          <p:cNvSpPr/>
          <p:nvPr/>
        </p:nvSpPr>
        <p:spPr>
          <a:xfrm>
            <a:off x="2089182" y="4554429"/>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3</a:t>
            </a:r>
          </a:p>
        </p:txBody>
      </p:sp>
      <p:sp>
        <p:nvSpPr>
          <p:cNvPr id="19" name="Freeform 18"/>
          <p:cNvSpPr/>
          <p:nvPr/>
        </p:nvSpPr>
        <p:spPr>
          <a:xfrm rot="3310531">
            <a:off x="1592429" y="5024380"/>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9" tIns="-495" rIns="313079" bIns="-495" numCol="1" spcCol="1270" anchor="ctr" anchorCtr="0">
            <a:noAutofit/>
          </a:bodyPr>
          <a:lstStyle/>
          <a:p>
            <a:pPr lvl="0" algn="ctr" defTabSz="222250">
              <a:lnSpc>
                <a:spcPct val="90%"/>
              </a:lnSpc>
              <a:spcBef>
                <a:spcPct val="0%"/>
              </a:spcBef>
              <a:spcAft>
                <a:spcPct val="35%"/>
              </a:spcAft>
            </a:pPr>
            <a:endParaRPr lang="en-GB" sz="500" kern="1200"/>
          </a:p>
        </p:txBody>
      </p:sp>
      <p:sp>
        <p:nvSpPr>
          <p:cNvPr id="20" name="Freeform 19"/>
          <p:cNvSpPr/>
          <p:nvPr/>
        </p:nvSpPr>
        <p:spPr>
          <a:xfrm>
            <a:off x="2089182" y="507355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5</a:t>
            </a:r>
          </a:p>
        </p:txBody>
      </p:sp>
      <p:sp>
        <p:nvSpPr>
          <p:cNvPr id="21" name="Freeform 20"/>
          <p:cNvSpPr/>
          <p:nvPr/>
        </p:nvSpPr>
        <p:spPr>
          <a:xfrm>
            <a:off x="2992002" y="5283941"/>
            <a:ext cx="361128" cy="30629"/>
          </a:xfrm>
          <a:custGeom>
            <a:avLst/>
            <a:gdLst>
              <a:gd name="connsiteX0" fmla="*/ 0 w 361128"/>
              <a:gd name="connsiteY0" fmla="*/ 15314 h 30629"/>
              <a:gd name="connsiteX1" fmla="*/ 361128 w 361128"/>
              <a:gd name="connsiteY1" fmla="*/ 15314 h 30629"/>
            </a:gdLst>
            <a:ahLst/>
            <a:cxnLst>
              <a:cxn ang="0">
                <a:pos x="connsiteX0" y="connsiteY0"/>
              </a:cxn>
              <a:cxn ang="0">
                <a:pos x="connsiteX1" y="connsiteY1"/>
              </a:cxn>
            </a:cxnLst>
            <a:rect l="l" t="t" r="r" b="b"/>
            <a:pathLst>
              <a:path w="361128" h="30629">
                <a:moveTo>
                  <a:pt x="0" y="15314"/>
                </a:moveTo>
                <a:lnTo>
                  <a:pt x="361128"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4236" tIns="6287" rIns="184236" bIns="6286" numCol="1" spcCol="1270" anchor="ctr" anchorCtr="0">
            <a:noAutofit/>
          </a:bodyPr>
          <a:lstStyle/>
          <a:p>
            <a:pPr lvl="0" algn="ctr" defTabSz="222250">
              <a:lnSpc>
                <a:spcPct val="90%"/>
              </a:lnSpc>
              <a:spcBef>
                <a:spcPct val="0%"/>
              </a:spcBef>
              <a:spcAft>
                <a:spcPct val="35%"/>
              </a:spcAft>
            </a:pPr>
            <a:endParaRPr lang="en-GB" sz="500" kern="1200"/>
          </a:p>
        </p:txBody>
      </p:sp>
      <p:sp>
        <p:nvSpPr>
          <p:cNvPr id="22" name="Freeform 21"/>
          <p:cNvSpPr/>
          <p:nvPr/>
        </p:nvSpPr>
        <p:spPr>
          <a:xfrm>
            <a:off x="3353131" y="507355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4</a:t>
            </a:r>
          </a:p>
        </p:txBody>
      </p:sp>
      <p:graphicFrame>
        <p:nvGraphicFramePr>
          <p:cNvPr id="6" name="Diagram 5"/>
          <p:cNvGraphicFramePr/>
          <p:nvPr>
            <p:extLst>
              <p:ext uri="{D42A27DB-BD31-4B8C-83A1-F6EECF244321}">
                <p14:modId xmlns:p14="http://schemas.microsoft.com/office/powerpoint/2010/main" val="2114430557"/>
              </p:ext>
            </p:extLst>
          </p:nvPr>
        </p:nvGraphicFramePr>
        <p:xfrm>
          <a:off x="4761279" y="2989161"/>
          <a:ext cx="3962399" cy="2624294"/>
        </p:xfrm>
        <a:graphic>
          <a:graphicData uri="http://purl.oclc.org/ooxml/drawingml/diagram">
            <dgm:relIds xmlns:dgm="http://purl.oclc.org/ooxml/drawingml/diagram" xmlns:r="http://purl.oclc.org/ooxml/officeDocument/relationships" r:dm="rId3" r:lo="rId4" r:qs="rId5" r:cs="rId6"/>
          </a:graphicData>
        </a:graphic>
      </p:graphicFrame>
      <p:sp>
        <p:nvSpPr>
          <p:cNvPr id="3" name="TextBox 2"/>
          <p:cNvSpPr txBox="1"/>
          <p:nvPr/>
        </p:nvSpPr>
        <p:spPr>
          <a:xfrm>
            <a:off x="1908616" y="5740400"/>
            <a:ext cx="1263949" cy="38536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Main filter </a:t>
            </a:r>
          </a:p>
        </p:txBody>
      </p:sp>
      <p:sp>
        <p:nvSpPr>
          <p:cNvPr id="23" name="TextBox 22"/>
          <p:cNvSpPr txBox="1"/>
          <p:nvPr/>
        </p:nvSpPr>
        <p:spPr>
          <a:xfrm>
            <a:off x="5720080" y="5739682"/>
            <a:ext cx="2174240" cy="38536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Second-level filter </a:t>
            </a:r>
          </a:p>
        </p:txBody>
      </p:sp>
    </p:spTree>
    <p:extLst>
      <p:ext uri="{BB962C8B-B14F-4D97-AF65-F5344CB8AC3E}">
        <p14:creationId xmlns:p14="http://schemas.microsoft.com/office/powerpoint/2010/main" val="400436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10" dur="500" autoRev="1" fill="remove"/>
                                        <p:tgtEl>
                                          <p:spTgt spid="18"/>
                                        </p:tgtEl>
                                        <p:attrNameLst>
                                          <p:attrName>style.color</p:attrName>
                                        </p:attrNameLst>
                                      </p:cBhvr>
                                      <p:to>
                                        <a:schemeClr val="accent2"/>
                                      </p:to>
                                    </p:animClr>
                                    <p:animClr clrSpc="rgb" dir="cw">
                                      <p:cBhvr>
                                        <p:cTn id="11" dur="500" autoRev="1" fill="remove"/>
                                        <p:tgtEl>
                                          <p:spTgt spid="18"/>
                                        </p:tgtEl>
                                        <p:attrNameLst>
                                          <p:attrName>fillcolor</p:attrName>
                                        </p:attrNameLst>
                                      </p:cBhvr>
                                      <p:to>
                                        <a:schemeClr val="accent2"/>
                                      </p:to>
                                    </p:animClr>
                                    <p:set>
                                      <p:cBhvr>
                                        <p:cTn id="12" dur="500" autoRev="1" fill="remove"/>
                                        <p:tgtEl>
                                          <p:spTgt spid="18"/>
                                        </p:tgtEl>
                                        <p:attrNameLst>
                                          <p:attrName>fill.type</p:attrName>
                                        </p:attrNameLst>
                                      </p:cBhvr>
                                      <p:to>
                                        <p:strVal val="solid"/>
                                      </p:to>
                                    </p:set>
                                    <p:set>
                                      <p:cBhvr>
                                        <p:cTn id="13" dur="50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Graphic spid="6" grpId="0">
        <p:bldAsOne/>
      </p:bldGraphic>
    </p:bldLst>
  </p:timing>
</p:sld>
</file>

<file path=ppt/slides/slide17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ST[14] &amp; ST[15] </a:t>
            </a:r>
            <a:r>
              <a:rPr lang="en-GB" noProof="0" dirty="0"/>
              <a:t>– Important concepts</a:t>
            </a:r>
          </a:p>
        </p:txBody>
      </p:sp>
      <p:sp>
        <p:nvSpPr>
          <p:cNvPr id="9" name="Content Placeholder 8"/>
          <p:cNvSpPr>
            <a:spLocks noGrp="1"/>
          </p:cNvSpPr>
          <p:nvPr>
            <p:ph idx="1"/>
          </p:nvPr>
        </p:nvSpPr>
        <p:spPr>
          <a:xfrm>
            <a:off x="615950" y="1696720"/>
            <a:ext cx="7905750" cy="4160519"/>
          </a:xfrm>
        </p:spPr>
        <p:txBody>
          <a:bodyPr/>
          <a:lstStyle/>
          <a:p>
            <a:pPr marL="0" indent="0">
              <a:buNone/>
            </a:pPr>
            <a:r>
              <a:rPr lang="en-GB" b="1" dirty="0"/>
              <a:t>Forward/Storage control definitions case 5:</a:t>
            </a:r>
            <a:endParaRPr lang="en-GB" dirty="0"/>
          </a:p>
          <a:p>
            <a:pPr marL="285750" indent="-285750">
              <a:buFont typeface="Arial" panose="020B0604020202020204" pitchFamily="34" charset="0"/>
              <a:buChar char="•"/>
            </a:pPr>
            <a:r>
              <a:rPr lang="en-GB" dirty="0"/>
              <a:t>Second level: Event report </a:t>
            </a:r>
            <a:r>
              <a:rPr lang="en-GB" b="1" dirty="0"/>
              <a:t>blocking</a:t>
            </a:r>
          </a:p>
          <a:p>
            <a:pPr marL="285750" indent="-285750">
              <a:buFont typeface="Arial" panose="020B0604020202020204" pitchFamily="34" charset="0"/>
              <a:buChar char="•"/>
            </a:pPr>
            <a:r>
              <a:rPr lang="en-GB" dirty="0"/>
              <a:t>Both selection sets must allow forwarding / storing</a:t>
            </a:r>
          </a:p>
          <a:p>
            <a:pPr marL="0" indent="0">
              <a:buNone/>
            </a:pPr>
            <a:endParaRPr lang="en-GB" dirty="0"/>
          </a:p>
          <a:p>
            <a:pPr marL="0" indent="0">
              <a:buNone/>
            </a:pPr>
            <a:endParaRPr lang="en-GB" dirty="0"/>
          </a:p>
        </p:txBody>
      </p:sp>
      <p:sp>
        <p:nvSpPr>
          <p:cNvPr id="4" name="Freeform 3"/>
          <p:cNvSpPr/>
          <p:nvPr/>
        </p:nvSpPr>
        <p:spPr>
          <a:xfrm>
            <a:off x="3262849" y="297911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Msg. Subtype</a:t>
            </a:r>
          </a:p>
        </p:txBody>
      </p:sp>
      <p:sp>
        <p:nvSpPr>
          <p:cNvPr id="7" name="Freeform 6"/>
          <p:cNvSpPr/>
          <p:nvPr/>
        </p:nvSpPr>
        <p:spPr>
          <a:xfrm>
            <a:off x="1998899" y="297911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Service Type</a:t>
            </a:r>
          </a:p>
        </p:txBody>
      </p:sp>
      <p:sp>
        <p:nvSpPr>
          <p:cNvPr id="8" name="Freeform 7"/>
          <p:cNvSpPr/>
          <p:nvPr/>
        </p:nvSpPr>
        <p:spPr>
          <a:xfrm>
            <a:off x="734950" y="297911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APID</a:t>
            </a:r>
          </a:p>
        </p:txBody>
      </p:sp>
      <p:sp>
        <p:nvSpPr>
          <p:cNvPr id="10" name="Freeform 9"/>
          <p:cNvSpPr/>
          <p:nvPr/>
        </p:nvSpPr>
        <p:spPr>
          <a:xfrm>
            <a:off x="825232" y="4554429"/>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A</a:t>
            </a:r>
          </a:p>
        </p:txBody>
      </p:sp>
      <p:sp>
        <p:nvSpPr>
          <p:cNvPr id="11" name="Freeform 10"/>
          <p:cNvSpPr/>
          <p:nvPr/>
        </p:nvSpPr>
        <p:spPr>
          <a:xfrm rot="18289469">
            <a:off x="1592429" y="4505258"/>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8" tIns="-495" rIns="313080" bIns="-495" numCol="1" spcCol="1270" anchor="ctr" anchorCtr="0">
            <a:noAutofit/>
          </a:bodyPr>
          <a:lstStyle/>
          <a:p>
            <a:pPr lvl="0" algn="ctr" defTabSz="222250">
              <a:lnSpc>
                <a:spcPct val="90%"/>
              </a:lnSpc>
              <a:spcBef>
                <a:spcPct val="0%"/>
              </a:spcBef>
              <a:spcAft>
                <a:spcPct val="35%"/>
              </a:spcAft>
            </a:pPr>
            <a:endParaRPr lang="en-GB" sz="500" kern="1200"/>
          </a:p>
        </p:txBody>
      </p:sp>
      <p:sp>
        <p:nvSpPr>
          <p:cNvPr id="12" name="Freeform 11"/>
          <p:cNvSpPr/>
          <p:nvPr/>
        </p:nvSpPr>
        <p:spPr>
          <a:xfrm>
            <a:off x="2089182" y="4035307"/>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1</a:t>
            </a:r>
          </a:p>
        </p:txBody>
      </p:sp>
      <p:sp>
        <p:nvSpPr>
          <p:cNvPr id="13" name="Freeform 12"/>
          <p:cNvSpPr/>
          <p:nvPr/>
        </p:nvSpPr>
        <p:spPr>
          <a:xfrm rot="19457599">
            <a:off x="2950201" y="4115916"/>
            <a:ext cx="444730" cy="30629"/>
          </a:xfrm>
          <a:custGeom>
            <a:avLst/>
            <a:gdLst>
              <a:gd name="connsiteX0" fmla="*/ 0 w 444730"/>
              <a:gd name="connsiteY0" fmla="*/ 15314 h 30629"/>
              <a:gd name="connsiteX1" fmla="*/ 444730 w 444730"/>
              <a:gd name="connsiteY1" fmla="*/ 15314 h 30629"/>
            </a:gdLst>
            <a:ahLst/>
            <a:cxnLst>
              <a:cxn ang="0">
                <a:pos x="connsiteX0" y="connsiteY0"/>
              </a:cxn>
              <a:cxn ang="0">
                <a:pos x="connsiteX1" y="connsiteY1"/>
              </a:cxn>
            </a:cxnLst>
            <a:rect l="l" t="t" r="r" b="b"/>
            <a:pathLst>
              <a:path w="444730" h="30629">
                <a:moveTo>
                  <a:pt x="0" y="15314"/>
                </a:moveTo>
                <a:lnTo>
                  <a:pt x="444730"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3946" tIns="4196" rIns="223947" bIns="4196" numCol="1" spcCol="1270" anchor="ctr" anchorCtr="0">
            <a:noAutofit/>
          </a:bodyPr>
          <a:lstStyle/>
          <a:p>
            <a:pPr lvl="0" algn="ctr" defTabSz="222250">
              <a:lnSpc>
                <a:spcPct val="90%"/>
              </a:lnSpc>
              <a:spcBef>
                <a:spcPct val="0%"/>
              </a:spcBef>
              <a:spcAft>
                <a:spcPct val="35%"/>
              </a:spcAft>
            </a:pPr>
            <a:endParaRPr lang="en-GB" sz="500" kern="1200"/>
          </a:p>
        </p:txBody>
      </p:sp>
      <p:sp>
        <p:nvSpPr>
          <p:cNvPr id="14" name="Freeform 13"/>
          <p:cNvSpPr/>
          <p:nvPr/>
        </p:nvSpPr>
        <p:spPr>
          <a:xfrm>
            <a:off x="3353131" y="3775746"/>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1</a:t>
            </a:r>
          </a:p>
        </p:txBody>
      </p:sp>
      <p:sp>
        <p:nvSpPr>
          <p:cNvPr id="15" name="Freeform 14"/>
          <p:cNvSpPr/>
          <p:nvPr/>
        </p:nvSpPr>
        <p:spPr>
          <a:xfrm rot="2142401">
            <a:off x="2950201" y="4375477"/>
            <a:ext cx="444730" cy="30629"/>
          </a:xfrm>
          <a:custGeom>
            <a:avLst/>
            <a:gdLst>
              <a:gd name="connsiteX0" fmla="*/ 0 w 444730"/>
              <a:gd name="connsiteY0" fmla="*/ 15314 h 30629"/>
              <a:gd name="connsiteX1" fmla="*/ 444730 w 444730"/>
              <a:gd name="connsiteY1" fmla="*/ 15314 h 30629"/>
            </a:gdLst>
            <a:ahLst/>
            <a:cxnLst>
              <a:cxn ang="0">
                <a:pos x="connsiteX0" y="connsiteY0"/>
              </a:cxn>
              <a:cxn ang="0">
                <a:pos x="connsiteX1" y="connsiteY1"/>
              </a:cxn>
            </a:cxnLst>
            <a:rect l="l" t="t" r="r" b="b"/>
            <a:pathLst>
              <a:path w="444730" h="30629">
                <a:moveTo>
                  <a:pt x="0" y="15314"/>
                </a:moveTo>
                <a:lnTo>
                  <a:pt x="444730"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3947" tIns="4196" rIns="223946" bIns="4196" numCol="1" spcCol="1270" anchor="ctr" anchorCtr="0">
            <a:noAutofit/>
          </a:bodyPr>
          <a:lstStyle/>
          <a:p>
            <a:pPr lvl="0" algn="ctr" defTabSz="222250">
              <a:lnSpc>
                <a:spcPct val="90%"/>
              </a:lnSpc>
              <a:spcBef>
                <a:spcPct val="0%"/>
              </a:spcBef>
              <a:spcAft>
                <a:spcPct val="35%"/>
              </a:spcAft>
            </a:pPr>
            <a:endParaRPr lang="en-GB" sz="500" kern="1200"/>
          </a:p>
        </p:txBody>
      </p:sp>
      <p:sp>
        <p:nvSpPr>
          <p:cNvPr id="16" name="Freeform 15"/>
          <p:cNvSpPr/>
          <p:nvPr/>
        </p:nvSpPr>
        <p:spPr>
          <a:xfrm>
            <a:off x="3353131" y="4294868"/>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7</a:t>
            </a:r>
          </a:p>
        </p:txBody>
      </p:sp>
      <p:sp>
        <p:nvSpPr>
          <p:cNvPr id="17" name="Freeform 16"/>
          <p:cNvSpPr/>
          <p:nvPr/>
        </p:nvSpPr>
        <p:spPr>
          <a:xfrm>
            <a:off x="1728053" y="4764819"/>
            <a:ext cx="361128" cy="30629"/>
          </a:xfrm>
          <a:custGeom>
            <a:avLst/>
            <a:gdLst>
              <a:gd name="connsiteX0" fmla="*/ 0 w 361128"/>
              <a:gd name="connsiteY0" fmla="*/ 15314 h 30629"/>
              <a:gd name="connsiteX1" fmla="*/ 361128 w 361128"/>
              <a:gd name="connsiteY1" fmla="*/ 15314 h 30629"/>
            </a:gdLst>
            <a:ahLst/>
            <a:cxnLst>
              <a:cxn ang="0">
                <a:pos x="connsiteX0" y="connsiteY0"/>
              </a:cxn>
              <a:cxn ang="0">
                <a:pos x="connsiteX1" y="connsiteY1"/>
              </a:cxn>
            </a:cxnLst>
            <a:rect l="l" t="t" r="r" b="b"/>
            <a:pathLst>
              <a:path w="361128" h="30629">
                <a:moveTo>
                  <a:pt x="0" y="15314"/>
                </a:moveTo>
                <a:lnTo>
                  <a:pt x="361128"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4236" tIns="6287" rIns="184236" bIns="6286" numCol="1" spcCol="1270" anchor="ctr" anchorCtr="0">
            <a:noAutofit/>
          </a:bodyPr>
          <a:lstStyle/>
          <a:p>
            <a:pPr lvl="0" algn="ctr" defTabSz="222250">
              <a:lnSpc>
                <a:spcPct val="90%"/>
              </a:lnSpc>
              <a:spcBef>
                <a:spcPct val="0%"/>
              </a:spcBef>
              <a:spcAft>
                <a:spcPct val="35%"/>
              </a:spcAft>
            </a:pPr>
            <a:endParaRPr lang="en-GB" sz="500" kern="1200"/>
          </a:p>
        </p:txBody>
      </p:sp>
      <p:sp>
        <p:nvSpPr>
          <p:cNvPr id="18" name="Freeform 17"/>
          <p:cNvSpPr/>
          <p:nvPr/>
        </p:nvSpPr>
        <p:spPr>
          <a:xfrm>
            <a:off x="2089182" y="4554429"/>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3</a:t>
            </a:r>
          </a:p>
        </p:txBody>
      </p:sp>
      <p:sp>
        <p:nvSpPr>
          <p:cNvPr id="19" name="Freeform 18"/>
          <p:cNvSpPr/>
          <p:nvPr/>
        </p:nvSpPr>
        <p:spPr>
          <a:xfrm rot="3310531">
            <a:off x="1592429" y="5024380"/>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9" tIns="-495" rIns="313079" bIns="-495" numCol="1" spcCol="1270" anchor="ctr" anchorCtr="0">
            <a:noAutofit/>
          </a:bodyPr>
          <a:lstStyle/>
          <a:p>
            <a:pPr lvl="0" algn="ctr" defTabSz="222250">
              <a:lnSpc>
                <a:spcPct val="90%"/>
              </a:lnSpc>
              <a:spcBef>
                <a:spcPct val="0%"/>
              </a:spcBef>
              <a:spcAft>
                <a:spcPct val="35%"/>
              </a:spcAft>
            </a:pPr>
            <a:endParaRPr lang="en-GB" sz="500" kern="1200"/>
          </a:p>
        </p:txBody>
      </p:sp>
      <p:sp>
        <p:nvSpPr>
          <p:cNvPr id="20" name="Freeform 19"/>
          <p:cNvSpPr/>
          <p:nvPr/>
        </p:nvSpPr>
        <p:spPr>
          <a:xfrm>
            <a:off x="2089182" y="507355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5</a:t>
            </a:r>
          </a:p>
        </p:txBody>
      </p:sp>
      <p:sp>
        <p:nvSpPr>
          <p:cNvPr id="21" name="Freeform 20"/>
          <p:cNvSpPr/>
          <p:nvPr/>
        </p:nvSpPr>
        <p:spPr>
          <a:xfrm>
            <a:off x="2992002" y="5283941"/>
            <a:ext cx="361128" cy="30629"/>
          </a:xfrm>
          <a:custGeom>
            <a:avLst/>
            <a:gdLst>
              <a:gd name="connsiteX0" fmla="*/ 0 w 361128"/>
              <a:gd name="connsiteY0" fmla="*/ 15314 h 30629"/>
              <a:gd name="connsiteX1" fmla="*/ 361128 w 361128"/>
              <a:gd name="connsiteY1" fmla="*/ 15314 h 30629"/>
            </a:gdLst>
            <a:ahLst/>
            <a:cxnLst>
              <a:cxn ang="0">
                <a:pos x="connsiteX0" y="connsiteY0"/>
              </a:cxn>
              <a:cxn ang="0">
                <a:pos x="connsiteX1" y="connsiteY1"/>
              </a:cxn>
            </a:cxnLst>
            <a:rect l="l" t="t" r="r" b="b"/>
            <a:pathLst>
              <a:path w="361128" h="30629">
                <a:moveTo>
                  <a:pt x="0" y="15314"/>
                </a:moveTo>
                <a:lnTo>
                  <a:pt x="361128"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4236" tIns="6287" rIns="184236" bIns="6286" numCol="1" spcCol="1270" anchor="ctr" anchorCtr="0">
            <a:noAutofit/>
          </a:bodyPr>
          <a:lstStyle/>
          <a:p>
            <a:pPr lvl="0" algn="ctr" defTabSz="222250">
              <a:lnSpc>
                <a:spcPct val="90%"/>
              </a:lnSpc>
              <a:spcBef>
                <a:spcPct val="0%"/>
              </a:spcBef>
              <a:spcAft>
                <a:spcPct val="35%"/>
              </a:spcAft>
            </a:pPr>
            <a:endParaRPr lang="en-GB" sz="500" kern="1200"/>
          </a:p>
        </p:txBody>
      </p:sp>
      <p:sp>
        <p:nvSpPr>
          <p:cNvPr id="22" name="Freeform 21"/>
          <p:cNvSpPr/>
          <p:nvPr/>
        </p:nvSpPr>
        <p:spPr>
          <a:xfrm>
            <a:off x="3353131" y="507355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4</a:t>
            </a:r>
          </a:p>
        </p:txBody>
      </p:sp>
      <p:graphicFrame>
        <p:nvGraphicFramePr>
          <p:cNvPr id="6" name="Diagram 5"/>
          <p:cNvGraphicFramePr/>
          <p:nvPr>
            <p:extLst>
              <p:ext uri="{D42A27DB-BD31-4B8C-83A1-F6EECF244321}">
                <p14:modId xmlns:p14="http://schemas.microsoft.com/office/powerpoint/2010/main" val="1133344809"/>
              </p:ext>
            </p:extLst>
          </p:nvPr>
        </p:nvGraphicFramePr>
        <p:xfrm>
          <a:off x="4761279" y="2989161"/>
          <a:ext cx="3962399" cy="2624294"/>
        </p:xfrm>
        <a:graphic>
          <a:graphicData uri="http://purl.oclc.org/ooxml/drawingml/diagram">
            <dgm:relIds xmlns:dgm="http://purl.oclc.org/ooxml/drawingml/diagram" xmlns:r="http://purl.oclc.org/ooxml/officeDocument/relationships" r:dm="rId3" r:lo="rId4" r:qs="rId5" r:cs="rId6"/>
          </a:graphicData>
        </a:graphic>
      </p:graphicFrame>
      <p:sp>
        <p:nvSpPr>
          <p:cNvPr id="23" name="TextBox 22"/>
          <p:cNvSpPr txBox="1"/>
          <p:nvPr/>
        </p:nvSpPr>
        <p:spPr>
          <a:xfrm>
            <a:off x="1908616" y="5740400"/>
            <a:ext cx="1263949" cy="38536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Main filter </a:t>
            </a:r>
          </a:p>
        </p:txBody>
      </p:sp>
      <p:sp>
        <p:nvSpPr>
          <p:cNvPr id="24" name="TextBox 23"/>
          <p:cNvSpPr txBox="1"/>
          <p:nvPr/>
        </p:nvSpPr>
        <p:spPr>
          <a:xfrm>
            <a:off x="5720080" y="5739682"/>
            <a:ext cx="2174240" cy="38536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Second-level filter </a:t>
            </a:r>
          </a:p>
        </p:txBody>
      </p:sp>
    </p:spTree>
    <p:extLst>
      <p:ext uri="{BB962C8B-B14F-4D97-AF65-F5344CB8AC3E}">
        <p14:creationId xmlns:p14="http://schemas.microsoft.com/office/powerpoint/2010/main" val="30798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10" dur="500" autoRev="1" fill="remove"/>
                                        <p:tgtEl>
                                          <p:spTgt spid="22"/>
                                        </p:tgtEl>
                                        <p:attrNameLst>
                                          <p:attrName>style.color</p:attrName>
                                        </p:attrNameLst>
                                      </p:cBhvr>
                                      <p:to>
                                        <a:schemeClr val="accent2"/>
                                      </p:to>
                                    </p:animClr>
                                    <p:animClr clrSpc="rgb" dir="cw">
                                      <p:cBhvr>
                                        <p:cTn id="11" dur="500" autoRev="1" fill="remove"/>
                                        <p:tgtEl>
                                          <p:spTgt spid="22"/>
                                        </p:tgtEl>
                                        <p:attrNameLst>
                                          <p:attrName>fillcolor</p:attrName>
                                        </p:attrNameLst>
                                      </p:cBhvr>
                                      <p:to>
                                        <a:schemeClr val="accent2"/>
                                      </p:to>
                                    </p:animClr>
                                    <p:set>
                                      <p:cBhvr>
                                        <p:cTn id="12" dur="500" autoRev="1" fill="remove"/>
                                        <p:tgtEl>
                                          <p:spTgt spid="22"/>
                                        </p:tgtEl>
                                        <p:attrNameLst>
                                          <p:attrName>fill.type</p:attrName>
                                        </p:attrNameLst>
                                      </p:cBhvr>
                                      <p:to>
                                        <p:strVal val="solid"/>
                                      </p:to>
                                    </p:set>
                                    <p:set>
                                      <p:cBhvr>
                                        <p:cTn id="13" dur="500" autoRev="1" fill="remove"/>
                                        <p:tgtEl>
                                          <p:spTgt spid="22"/>
                                        </p:tgtEl>
                                        <p:attrNameLst>
                                          <p:attrName>fill.on</p:attrName>
                                        </p:attrNameLst>
                                      </p:cBhvr>
                                      <p:to>
                                        <p:strVal val="true"/>
                                      </p:to>
                                    </p:set>
                                  </p:childTnLst>
                                </p:cTn>
                              </p:par>
                              <p:par>
                                <p:cTn id="14"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5" dur="500" autoRev="1" fill="remove"/>
                                        <p:tgtEl>
                                          <p:spTgt spid="20"/>
                                        </p:tgtEl>
                                        <p:attrNameLst>
                                          <p:attrName>style.color</p:attrName>
                                        </p:attrNameLst>
                                      </p:cBhvr>
                                      <p:to>
                                        <a:schemeClr val="accent2"/>
                                      </p:to>
                                    </p:animClr>
                                    <p:animClr clrSpc="rgb" dir="cw">
                                      <p:cBhvr>
                                        <p:cTn id="16" dur="500" autoRev="1" fill="remove"/>
                                        <p:tgtEl>
                                          <p:spTgt spid="20"/>
                                        </p:tgtEl>
                                        <p:attrNameLst>
                                          <p:attrName>fillcolor</p:attrName>
                                        </p:attrNameLst>
                                      </p:cBhvr>
                                      <p:to>
                                        <a:schemeClr val="accent2"/>
                                      </p:to>
                                    </p:animClr>
                                    <p:set>
                                      <p:cBhvr>
                                        <p:cTn id="17" dur="500" autoRev="1" fill="remove"/>
                                        <p:tgtEl>
                                          <p:spTgt spid="20"/>
                                        </p:tgtEl>
                                        <p:attrNameLst>
                                          <p:attrName>fill.type</p:attrName>
                                        </p:attrNameLst>
                                      </p:cBhvr>
                                      <p:to>
                                        <p:strVal val="solid"/>
                                      </p:to>
                                    </p:set>
                                    <p:set>
                                      <p:cBhvr>
                                        <p:cTn id="18" dur="500" autoRev="1" fill="remov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Graphic spid="6" grpId="0">
        <p:bldAsOne/>
      </p:bldGraphic>
    </p:bldLst>
  </p:timing>
</p:sld>
</file>

<file path=ppt/slides/slide17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ST[15] </a:t>
            </a:r>
            <a:r>
              <a:rPr lang="en-GB" noProof="0" dirty="0"/>
              <a:t>– Important concepts</a:t>
            </a:r>
          </a:p>
        </p:txBody>
      </p:sp>
      <p:sp>
        <p:nvSpPr>
          <p:cNvPr id="9" name="Content Placeholder 8"/>
          <p:cNvSpPr>
            <a:spLocks noGrp="1"/>
          </p:cNvSpPr>
          <p:nvPr>
            <p:ph idx="1"/>
          </p:nvPr>
        </p:nvSpPr>
        <p:spPr/>
        <p:txBody>
          <a:bodyPr/>
          <a:lstStyle/>
          <a:p>
            <a:pPr marL="0" indent="0">
              <a:buNone/>
            </a:pPr>
            <a:r>
              <a:rPr lang="en-GB" b="1" dirty="0"/>
              <a:t>Packet store</a:t>
            </a:r>
            <a:endParaRPr lang="en-GB" dirty="0"/>
          </a:p>
          <a:p>
            <a:pPr marL="285750" indent="-285750">
              <a:buFont typeface="Arial" panose="020B0604020202020204" pitchFamily="34" charset="0"/>
              <a:buChar char="•"/>
            </a:pPr>
            <a:r>
              <a:rPr lang="en-GB" dirty="0"/>
              <a:t>Memory entity that is identified by a unique packet store ID</a:t>
            </a:r>
          </a:p>
          <a:p>
            <a:pPr marL="285750" indent="-285750">
              <a:buFont typeface="Arial" panose="020B0604020202020204" pitchFamily="34" charset="0"/>
              <a:buChar char="•"/>
            </a:pPr>
            <a:r>
              <a:rPr lang="en-GB" dirty="0"/>
              <a:t>Dedicated to storing telemetry packets</a:t>
            </a:r>
          </a:p>
          <a:p>
            <a:pPr marL="285750" indent="-285750">
              <a:buFont typeface="Arial" panose="020B0604020202020204" pitchFamily="34" charset="0"/>
              <a:buChar char="•"/>
            </a:pPr>
            <a:r>
              <a:rPr lang="en-GB" dirty="0"/>
              <a:t>Multiple standardized optional configuration options:</a:t>
            </a:r>
          </a:p>
          <a:p>
            <a:pPr marL="811213" lvl="1" indent="-285750">
              <a:buFont typeface="Arial" panose="020B0604020202020204" pitchFamily="34" charset="0"/>
              <a:buChar char="•"/>
            </a:pPr>
            <a:r>
              <a:rPr lang="en-GB" dirty="0"/>
              <a:t>Store overwrite policy: </a:t>
            </a:r>
            <a:r>
              <a:rPr lang="en-GB" b="1" dirty="0">
                <a:solidFill>
                  <a:srgbClr val="0070C0"/>
                </a:solidFill>
                <a:ea typeface="+mn-ea"/>
                <a:cs typeface="+mn-cs"/>
              </a:rPr>
              <a:t>Cyclic</a:t>
            </a:r>
            <a:r>
              <a:rPr lang="en-GB" dirty="0"/>
              <a:t> (most common approach) or </a:t>
            </a:r>
            <a:r>
              <a:rPr lang="en-GB" b="1" dirty="0">
                <a:solidFill>
                  <a:srgbClr val="0070C0"/>
                </a:solidFill>
                <a:ea typeface="+mn-ea"/>
                <a:cs typeface="+mn-cs"/>
              </a:rPr>
              <a:t>bounded</a:t>
            </a:r>
            <a:r>
              <a:rPr lang="en-GB" dirty="0"/>
              <a:t> (for critical packets such as event reports)</a:t>
            </a:r>
          </a:p>
          <a:p>
            <a:pPr marL="811213" lvl="1" indent="-285750">
              <a:buFont typeface="Arial" panose="020B0604020202020204" pitchFamily="34" charset="0"/>
              <a:buChar char="•"/>
            </a:pPr>
            <a:r>
              <a:rPr lang="en-GB" dirty="0"/>
              <a:t>Virtual channel for store downlink</a:t>
            </a:r>
          </a:p>
          <a:p>
            <a:pPr marL="0" indent="0">
              <a:buNone/>
            </a:pPr>
            <a:endParaRPr lang="en-GB" dirty="0"/>
          </a:p>
          <a:p>
            <a:pPr marL="0" indent="0">
              <a:buNone/>
            </a:pPr>
            <a:r>
              <a:rPr lang="en-GB" b="1" dirty="0"/>
              <a:t>Data retrieval from stores</a:t>
            </a:r>
          </a:p>
          <a:p>
            <a:pPr marL="285750" indent="-285750">
              <a:buFont typeface="Arial" panose="020B0604020202020204" pitchFamily="34" charset="0"/>
              <a:buChar char="•"/>
            </a:pPr>
            <a:r>
              <a:rPr lang="en-GB" b="1" dirty="0">
                <a:solidFill>
                  <a:srgbClr val="0070C0"/>
                </a:solidFill>
              </a:rPr>
              <a:t>Open retrieval</a:t>
            </a:r>
            <a:r>
              <a:rPr lang="en-GB" dirty="0"/>
              <a:t> - Downlinks all packets newer than the date of the last transmitted packet during the previous open downlink</a:t>
            </a:r>
          </a:p>
          <a:p>
            <a:pPr marL="285750" indent="-285750">
              <a:buFont typeface="Arial" panose="020B0604020202020204" pitchFamily="34" charset="0"/>
              <a:buChar char="•"/>
            </a:pPr>
            <a:r>
              <a:rPr lang="en-GB" b="1" dirty="0">
                <a:solidFill>
                  <a:srgbClr val="0070C0"/>
                </a:solidFill>
              </a:rPr>
              <a:t>Time-ranged retrieval</a:t>
            </a:r>
            <a:r>
              <a:rPr lang="en-GB" dirty="0">
                <a:solidFill>
                  <a:srgbClr val="0070C0"/>
                </a:solidFill>
              </a:rPr>
              <a:t> </a:t>
            </a:r>
            <a:r>
              <a:rPr lang="en-GB" dirty="0"/>
              <a:t>- Downlinks all packets with storage date within two specified dates</a:t>
            </a:r>
          </a:p>
          <a:p>
            <a:pPr marL="0" indent="0">
              <a:buNone/>
            </a:pPr>
            <a:endParaRPr lang="en-GB" dirty="0"/>
          </a:p>
        </p:txBody>
      </p:sp>
    </p:spTree>
    <p:extLst>
      <p:ext uri="{BB962C8B-B14F-4D97-AF65-F5344CB8AC3E}">
        <p14:creationId xmlns:p14="http://schemas.microsoft.com/office/powerpoint/2010/main" val="247492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7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0" name="Rectangle 19"/>
          <p:cNvSpPr/>
          <p:nvPr/>
        </p:nvSpPr>
        <p:spPr>
          <a:xfrm>
            <a:off x="1014883" y="4223556"/>
            <a:ext cx="4322465" cy="489121"/>
          </a:xfrm>
          <a:prstGeom prst="rect">
            <a:avLst/>
          </a:prstGeom>
          <a:solidFill>
            <a:schemeClr val="bg1">
              <a:lumMod val="7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014884" y="1914211"/>
            <a:ext cx="4322465" cy="577780"/>
          </a:xfrm>
          <a:prstGeom prst="rect">
            <a:avLst/>
          </a:prstGeom>
          <a:solidFill>
            <a:schemeClr val="bg1">
              <a:lumMod val="7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noProof="0" dirty="0"/>
              <a:t>ST[15] – Important concepts</a:t>
            </a:r>
          </a:p>
        </p:txBody>
      </p:sp>
      <p:sp>
        <p:nvSpPr>
          <p:cNvPr id="4" name="Rectangle 3"/>
          <p:cNvSpPr/>
          <p:nvPr/>
        </p:nvSpPr>
        <p:spPr>
          <a:xfrm>
            <a:off x="1014884" y="1336431"/>
            <a:ext cx="1426865" cy="572756"/>
          </a:xfrm>
          <a:prstGeom prst="rect">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Ground</a:t>
            </a:r>
          </a:p>
        </p:txBody>
      </p:sp>
      <p:sp>
        <p:nvSpPr>
          <p:cNvPr id="7" name="Rectangle 6"/>
          <p:cNvSpPr/>
          <p:nvPr/>
        </p:nvSpPr>
        <p:spPr>
          <a:xfrm>
            <a:off x="3910484" y="1336431"/>
            <a:ext cx="1426865" cy="572756"/>
          </a:xfrm>
          <a:prstGeom prst="rect">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S/C</a:t>
            </a:r>
          </a:p>
        </p:txBody>
      </p:sp>
      <p:cxnSp>
        <p:nvCxnSpPr>
          <p:cNvPr id="8" name="Straight Connector 7"/>
          <p:cNvCxnSpPr>
            <a:stCxn id="4" idx="2"/>
          </p:cNvCxnSpPr>
          <p:nvPr/>
        </p:nvCxnSpPr>
        <p:spPr>
          <a:xfrm flipH="1">
            <a:off x="1728316" y="1909187"/>
            <a:ext cx="1" cy="4652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15541" y="1909186"/>
            <a:ext cx="3" cy="46523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179736" y="2180492"/>
            <a:ext cx="2502040" cy="271305"/>
          </a:xfrm>
          <a:prstGeom prst="rect">
            <a:avLst/>
          </a:prstGeom>
          <a:solidFill>
            <a:schemeClr val="bg1">
              <a:lumMod val="95%"/>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179736" y="3408066"/>
            <a:ext cx="2502040" cy="271305"/>
          </a:xfrm>
          <a:prstGeom prst="rect">
            <a:avLst/>
          </a:prstGeom>
          <a:solidFill>
            <a:schemeClr val="bg1">
              <a:lumMod val="95%"/>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6471138" y="2532185"/>
            <a:ext cx="1386673" cy="38536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rPr>
              <a:t>Event store</a:t>
            </a:r>
            <a:endParaRPr lang="en-GB" sz="1600" dirty="0">
              <a:solidFill>
                <a:schemeClr val="bg2"/>
              </a:solidFill>
              <a:latin typeface="+mn-lt"/>
              <a:cs typeface="+mn-cs"/>
            </a:endParaRPr>
          </a:p>
        </p:txBody>
      </p:sp>
      <p:sp>
        <p:nvSpPr>
          <p:cNvPr id="15" name="TextBox 14"/>
          <p:cNvSpPr txBox="1"/>
          <p:nvPr/>
        </p:nvSpPr>
        <p:spPr>
          <a:xfrm>
            <a:off x="6623537" y="3851780"/>
            <a:ext cx="1386673" cy="35471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rPr>
              <a:t>HK store</a:t>
            </a:r>
            <a:endParaRPr lang="en-GB" sz="1600" dirty="0">
              <a:solidFill>
                <a:schemeClr val="bg2"/>
              </a:solidFill>
              <a:latin typeface="+mn-lt"/>
              <a:cs typeface="+mn-cs"/>
            </a:endParaRPr>
          </a:p>
        </p:txBody>
      </p:sp>
      <p:sp>
        <p:nvSpPr>
          <p:cNvPr id="16" name="Rectangle 15"/>
          <p:cNvSpPr/>
          <p:nvPr/>
        </p:nvSpPr>
        <p:spPr>
          <a:xfrm>
            <a:off x="3064747" y="1336431"/>
            <a:ext cx="140677" cy="1155560"/>
          </a:xfrm>
          <a:prstGeom prst="rect">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064747" y="4223556"/>
            <a:ext cx="140677" cy="489121"/>
          </a:xfrm>
          <a:prstGeom prst="rect">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p:cNvGrpSpPr/>
          <p:nvPr/>
        </p:nvGrpSpPr>
        <p:grpSpPr>
          <a:xfrm>
            <a:off x="1336421" y="2411607"/>
            <a:ext cx="4612192" cy="385362"/>
            <a:chOff x="1336421" y="2411607"/>
            <a:chExt cx="4612192" cy="385362"/>
          </a:xfrm>
        </p:grpSpPr>
        <p:sp>
          <p:nvSpPr>
            <p:cNvPr id="26" name="TextBox 25"/>
            <p:cNvSpPr txBox="1"/>
            <p:nvPr/>
          </p:nvSpPr>
          <p:spPr>
            <a:xfrm>
              <a:off x="1336421" y="2411607"/>
              <a:ext cx="4612192" cy="38536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TC[15,15] Resume open retrieval</a:t>
              </a:r>
              <a:r>
                <a:rPr lang="en-GB" sz="1100" dirty="0">
                  <a:solidFill>
                    <a:schemeClr val="bg2"/>
                  </a:solidFill>
                  <a:latin typeface="+mn-lt"/>
                </a:rPr>
                <a:t> (priority </a:t>
              </a:r>
              <a:r>
                <a:rPr lang="en-GB" sz="1100" dirty="0" err="1">
                  <a:solidFill>
                    <a:schemeClr val="bg2"/>
                  </a:solidFill>
                  <a:latin typeface="+mn-lt"/>
                </a:rPr>
                <a:t>Evt</a:t>
              </a:r>
              <a:r>
                <a:rPr lang="en-GB" sz="1100" dirty="0">
                  <a:solidFill>
                    <a:schemeClr val="bg2"/>
                  </a:solidFill>
                  <a:latin typeface="+mn-lt"/>
                </a:rPr>
                <a:t>)</a:t>
              </a:r>
              <a:endParaRPr lang="en-GB" sz="1600" dirty="0">
                <a:solidFill>
                  <a:schemeClr val="bg2"/>
                </a:solidFill>
                <a:latin typeface="+mn-lt"/>
                <a:cs typeface="+mn-cs"/>
              </a:endParaRPr>
            </a:p>
          </p:txBody>
        </p:sp>
        <p:cxnSp>
          <p:nvCxnSpPr>
            <p:cNvPr id="22" name="Straight Arrow Connector 21"/>
            <p:cNvCxnSpPr/>
            <p:nvPr/>
          </p:nvCxnSpPr>
          <p:spPr>
            <a:xfrm>
              <a:off x="1728317" y="2724866"/>
              <a:ext cx="288722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23" name="Left Arrow 22"/>
          <p:cNvSpPr/>
          <p:nvPr/>
        </p:nvSpPr>
        <p:spPr>
          <a:xfrm>
            <a:off x="1719943" y="2874091"/>
            <a:ext cx="2895599" cy="287877"/>
          </a:xfrm>
          <a:prstGeom prst="leftArrow">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400" dirty="0"/>
              <a:t>EVT</a:t>
            </a:r>
            <a:endParaRPr lang="en-GB" dirty="0"/>
          </a:p>
        </p:txBody>
      </p:sp>
      <p:sp>
        <p:nvSpPr>
          <p:cNvPr id="24" name="Left Arrow 23"/>
          <p:cNvSpPr/>
          <p:nvPr/>
        </p:nvSpPr>
        <p:spPr>
          <a:xfrm>
            <a:off x="1719942" y="3212208"/>
            <a:ext cx="2895599" cy="606164"/>
          </a:xfrm>
          <a:prstGeom prst="leftArrow">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HK</a:t>
            </a:r>
          </a:p>
        </p:txBody>
      </p:sp>
      <p:grpSp>
        <p:nvGrpSpPr>
          <p:cNvPr id="43" name="Group 42"/>
          <p:cNvGrpSpPr/>
          <p:nvPr/>
        </p:nvGrpSpPr>
        <p:grpSpPr>
          <a:xfrm>
            <a:off x="1338101" y="3729575"/>
            <a:ext cx="4612192" cy="385362"/>
            <a:chOff x="1338101" y="3729575"/>
            <a:chExt cx="4612192" cy="385362"/>
          </a:xfrm>
        </p:grpSpPr>
        <p:cxnSp>
          <p:nvCxnSpPr>
            <p:cNvPr id="25" name="Straight Arrow Connector 24"/>
            <p:cNvCxnSpPr/>
            <p:nvPr/>
          </p:nvCxnSpPr>
          <p:spPr>
            <a:xfrm>
              <a:off x="1761811" y="4042622"/>
              <a:ext cx="288722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338101" y="3729575"/>
              <a:ext cx="4612192" cy="38536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TC[15,16] Suspend open retrieval </a:t>
              </a:r>
              <a:r>
                <a:rPr lang="en-GB" sz="1100" dirty="0">
                  <a:solidFill>
                    <a:schemeClr val="bg2"/>
                  </a:solidFill>
                  <a:latin typeface="+mn-lt"/>
                  <a:cs typeface="+mn-cs"/>
                </a:rPr>
                <a:t>(all)</a:t>
              </a:r>
            </a:p>
          </p:txBody>
        </p:sp>
      </p:grpSp>
      <p:grpSp>
        <p:nvGrpSpPr>
          <p:cNvPr id="3" name="Group 2"/>
          <p:cNvGrpSpPr/>
          <p:nvPr/>
        </p:nvGrpSpPr>
        <p:grpSpPr>
          <a:xfrm>
            <a:off x="1338100" y="4714279"/>
            <a:ext cx="6332280" cy="385362"/>
            <a:chOff x="1338100" y="4714279"/>
            <a:chExt cx="6332280" cy="385362"/>
          </a:xfrm>
        </p:grpSpPr>
        <p:cxnSp>
          <p:nvCxnSpPr>
            <p:cNvPr id="29" name="Straight Arrow Connector 28"/>
            <p:cNvCxnSpPr/>
            <p:nvPr/>
          </p:nvCxnSpPr>
          <p:spPr>
            <a:xfrm>
              <a:off x="1728318" y="5057769"/>
              <a:ext cx="288722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38100" y="4714279"/>
              <a:ext cx="6332280" cy="38536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TC[15,9] Start by-time-range retrieval </a:t>
              </a:r>
              <a:r>
                <a:rPr lang="en-GB" sz="1100" dirty="0">
                  <a:solidFill>
                    <a:schemeClr val="bg2"/>
                  </a:solidFill>
                  <a:latin typeface="+mn-lt"/>
                  <a:cs typeface="+mn-cs"/>
                </a:rPr>
                <a:t>(event store, missing range)</a:t>
              </a:r>
              <a:endParaRPr lang="en-GB" sz="1600" dirty="0">
                <a:solidFill>
                  <a:schemeClr val="bg2"/>
                </a:solidFill>
                <a:latin typeface="+mn-lt"/>
                <a:cs typeface="+mn-cs"/>
              </a:endParaRPr>
            </a:p>
          </p:txBody>
        </p:sp>
      </p:grpSp>
      <p:pic>
        <p:nvPicPr>
          <p:cNvPr id="31" name="Picture 3" descr="C:\Users\abx\AppData\Local\Microsoft\Windows\Temporary Internet Files\Content.IE5\BTKZ039J\120px-Red_x_lar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8808" y="2917547"/>
            <a:ext cx="295200" cy="2952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1728318" y="5044634"/>
            <a:ext cx="2887223" cy="385362"/>
            <a:chOff x="1728318" y="5044634"/>
            <a:chExt cx="2887223" cy="385362"/>
          </a:xfrm>
        </p:grpSpPr>
        <p:cxnSp>
          <p:nvCxnSpPr>
            <p:cNvPr id="34" name="Straight Arrow Connector 33"/>
            <p:cNvCxnSpPr/>
            <p:nvPr/>
          </p:nvCxnSpPr>
          <p:spPr>
            <a:xfrm flipH="1">
              <a:off x="1728318" y="5355780"/>
              <a:ext cx="2887223"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080845" y="5044634"/>
              <a:ext cx="2190541" cy="385362"/>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Stored EVT packets</a:t>
              </a:r>
            </a:p>
          </p:txBody>
        </p:sp>
      </p:grpSp>
      <p:grpSp>
        <p:nvGrpSpPr>
          <p:cNvPr id="46" name="Group 45"/>
          <p:cNvGrpSpPr/>
          <p:nvPr/>
        </p:nvGrpSpPr>
        <p:grpSpPr>
          <a:xfrm>
            <a:off x="1333901" y="5355780"/>
            <a:ext cx="4612192" cy="365178"/>
            <a:chOff x="1333901" y="5355780"/>
            <a:chExt cx="4612192" cy="365178"/>
          </a:xfrm>
        </p:grpSpPr>
        <p:cxnSp>
          <p:nvCxnSpPr>
            <p:cNvPr id="36" name="Straight Arrow Connector 35"/>
            <p:cNvCxnSpPr/>
            <p:nvPr/>
          </p:nvCxnSpPr>
          <p:spPr>
            <a:xfrm>
              <a:off x="1736691" y="5720958"/>
              <a:ext cx="288722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333901" y="5355780"/>
              <a:ext cx="4612192" cy="354712"/>
            </a:xfrm>
            <a:prstGeom prst="rect">
              <a:avLst/>
            </a:prstGeom>
            <a:noFill/>
          </p:spPr>
          <p:txBody>
            <a:bodyPr wrap="square" rtlCol="0">
              <a:spAutoFit/>
            </a:bodyPr>
            <a:lstStyle/>
            <a:p>
              <a:pPr lvl="0">
                <a:lnSpc>
                  <a:spcPct val="119%"/>
                </a:lnSpc>
                <a:buClr>
                  <a:srgbClr val="0098DB"/>
                </a:buClr>
                <a:buSzPct val="80%"/>
              </a:pPr>
              <a:r>
                <a:rPr lang="en-GB" sz="1600" dirty="0">
                  <a:solidFill>
                    <a:schemeClr val="bg2"/>
                  </a:solidFill>
                  <a:latin typeface="+mn-lt"/>
                  <a:cs typeface="+mn-cs"/>
                </a:rPr>
                <a:t>TC[15,15] Resume open retrieval </a:t>
              </a:r>
              <a:r>
                <a:rPr lang="en-GB" sz="1100" dirty="0">
                  <a:solidFill>
                    <a:srgbClr val="4D4F53"/>
                  </a:solidFill>
                  <a:latin typeface="Verdana"/>
                </a:rPr>
                <a:t>(priority </a:t>
              </a:r>
              <a:r>
                <a:rPr lang="en-GB" sz="1100" dirty="0" err="1">
                  <a:solidFill>
                    <a:srgbClr val="4D4F53"/>
                  </a:solidFill>
                  <a:latin typeface="Verdana"/>
                </a:rPr>
                <a:t>Evt</a:t>
              </a:r>
              <a:r>
                <a:rPr lang="en-GB" sz="1100" dirty="0">
                  <a:solidFill>
                    <a:srgbClr val="4D4F53"/>
                  </a:solidFill>
                  <a:latin typeface="Verdana"/>
                </a:rPr>
                <a:t>)</a:t>
              </a:r>
              <a:endParaRPr lang="en-GB" sz="1600" dirty="0">
                <a:solidFill>
                  <a:srgbClr val="4D4F53"/>
                </a:solidFill>
                <a:latin typeface="Verdana"/>
              </a:endParaRPr>
            </a:p>
          </p:txBody>
        </p:sp>
      </p:grpSp>
      <p:sp>
        <p:nvSpPr>
          <p:cNvPr id="41" name="Left Arrow 40"/>
          <p:cNvSpPr/>
          <p:nvPr/>
        </p:nvSpPr>
        <p:spPr>
          <a:xfrm>
            <a:off x="1728315" y="5839867"/>
            <a:ext cx="2895599" cy="611179"/>
          </a:xfrm>
          <a:prstGeom prst="leftArrow">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HK</a:t>
            </a:r>
          </a:p>
        </p:txBody>
      </p:sp>
      <p:sp>
        <p:nvSpPr>
          <p:cNvPr id="47" name="Rectangle 46"/>
          <p:cNvSpPr/>
          <p:nvPr/>
        </p:nvSpPr>
        <p:spPr>
          <a:xfrm>
            <a:off x="6179736" y="2193053"/>
            <a:ext cx="753627" cy="271305"/>
          </a:xfrm>
          <a:prstGeom prst="rect">
            <a:avLst/>
          </a:prstGeom>
          <a:solidFill>
            <a:schemeClr val="bg1">
              <a:lumMod val="5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6179736" y="3410578"/>
            <a:ext cx="2210638" cy="271305"/>
          </a:xfrm>
          <a:prstGeom prst="rect">
            <a:avLst/>
          </a:prstGeom>
          <a:solidFill>
            <a:schemeClr val="bg1">
              <a:lumMod val="5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own Arrow 48"/>
          <p:cNvSpPr/>
          <p:nvPr/>
        </p:nvSpPr>
        <p:spPr>
          <a:xfrm>
            <a:off x="6129496" y="1818752"/>
            <a:ext cx="110532" cy="351688"/>
          </a:xfrm>
          <a:prstGeom prst="downArrow">
            <a:avLst/>
          </a:prstGeom>
          <a:solidFill>
            <a:schemeClr val="tx1"/>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Down Arrow 49"/>
          <p:cNvSpPr/>
          <p:nvPr/>
        </p:nvSpPr>
        <p:spPr>
          <a:xfrm>
            <a:off x="6129496" y="3065147"/>
            <a:ext cx="110532" cy="351688"/>
          </a:xfrm>
          <a:prstGeom prst="downArrow">
            <a:avLst/>
          </a:prstGeom>
          <a:solidFill>
            <a:schemeClr val="tx1"/>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564918" y="2180488"/>
            <a:ext cx="224413" cy="271305"/>
          </a:xfrm>
          <a:prstGeom prst="rect">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92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0"/>
                                        <p:tgtEl>
                                          <p:spTgt spid="23"/>
                                        </p:tgtEl>
                                      </p:cBhvr>
                                    </p:animEffect>
                                  </p:childTnLst>
                                </p:cTn>
                              </p:par>
                              <p:par>
                                <p:cTn id="13" presetID="42" presetClass="path" presetSubtype="0" fill="hold" grpId="0" nodeType="withEffect">
                                  <p:stCondLst>
                                    <p:cond delay="0"/>
                                  </p:stCondLst>
                                  <p:childTnLst>
                                    <p:animMotion origin="layout" path="M 1.11111E-6 1.02244E-6 L 0.08125 -0.00046 " pathEditMode="fixed" rAng="0" ptsTypes="AA">
                                      <p:cBhvr>
                                        <p:cTn id="14" dur="5000" fill="hold"/>
                                        <p:tgtEl>
                                          <p:spTgt spid="49"/>
                                        </p:tgtEl>
                                        <p:attrNameLst>
                                          <p:attrName>ppt_x</p:attrName>
                                          <p:attrName>ppt_y</p:attrName>
                                        </p:attrNameLst>
                                      </p:cBhvr>
                                      <p:rCtr x="4.062%" y="-0.023%"/>
                                    </p:animMotion>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0"/>
                                        <p:tgtEl>
                                          <p:spTgt spid="24"/>
                                        </p:tgtEl>
                                      </p:cBhvr>
                                    </p:animEffect>
                                  </p:childTnLst>
                                </p:cTn>
                              </p:par>
                              <p:par>
                                <p:cTn id="28" presetID="42" presetClass="path" presetSubtype="0" fill="hold" grpId="0" nodeType="withEffect">
                                  <p:stCondLst>
                                    <p:cond delay="0"/>
                                  </p:stCondLst>
                                  <p:childTnLst>
                                    <p:animMotion origin="layout" path="M 1.11111E-6 4.16146E-6 L 0.13837 -0.00047 " pathEditMode="fixed" rAng="0" ptsTypes="AA">
                                      <p:cBhvr>
                                        <p:cTn id="29" dur="5000" fill="hold"/>
                                        <p:tgtEl>
                                          <p:spTgt spid="50"/>
                                        </p:tgtEl>
                                        <p:attrNameLst>
                                          <p:attrName>ppt_x</p:attrName>
                                          <p:attrName>ppt_y</p:attrName>
                                        </p:attrNameLst>
                                      </p:cBhvr>
                                      <p:rCtr x="6.91%" y="-0.023%"/>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left)">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right)">
                                      <p:cBhvr>
                                        <p:cTn id="44" dur="2000"/>
                                        <p:tgtEl>
                                          <p:spTgt spid="45"/>
                                        </p:tgtEl>
                                      </p:cBhvr>
                                    </p:animEffect>
                                  </p:childTnLst>
                                </p:cTn>
                              </p:par>
                              <p:par>
                                <p:cTn id="45" presetID="22" presetClass="exit" presetSubtype="8" fill="hold" grpId="1" nodeType="withEffect">
                                  <p:stCondLst>
                                    <p:cond delay="0"/>
                                  </p:stCondLst>
                                  <p:childTnLst>
                                    <p:animEffect transition="out" filter="wipe(left)">
                                      <p:cBhvr>
                                        <p:cTn id="46" dur="2000"/>
                                        <p:tgtEl>
                                          <p:spTgt spid="51"/>
                                        </p:tgtEl>
                                      </p:cBhvr>
                                    </p:animEffect>
                                    <p:set>
                                      <p:cBhvr>
                                        <p:cTn id="47" dur="1" fill="hold">
                                          <p:stCondLst>
                                            <p:cond delay="1999"/>
                                          </p:stCondLst>
                                        </p:cTn>
                                        <p:tgtEl>
                                          <p:spTgt spid="5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0"/>
                                        <p:tgtEl>
                                          <p:spTgt spid="41"/>
                                        </p:tgtEl>
                                      </p:cBhvr>
                                    </p:animEffect>
                                  </p:childTnLst>
                                </p:cTn>
                              </p:par>
                              <p:par>
                                <p:cTn id="58" presetID="42" presetClass="path" presetSubtype="0" fill="hold" grpId="1" nodeType="withEffect">
                                  <p:stCondLst>
                                    <p:cond delay="0"/>
                                  </p:stCondLst>
                                  <p:childTnLst>
                                    <p:animMotion origin="layout" path="M 0.13837 -0.00047 L 0.24045 -0.00093 " pathEditMode="fixed" rAng="0" ptsTypes="AA">
                                      <p:cBhvr>
                                        <p:cTn id="59" dur="5000" fill="hold"/>
                                        <p:tgtEl>
                                          <p:spTgt spid="50"/>
                                        </p:tgtEl>
                                        <p:attrNameLst>
                                          <p:attrName>ppt_x</p:attrName>
                                          <p:attrName>ppt_y</p:attrName>
                                        </p:attrNameLst>
                                      </p:cBhvr>
                                      <p:rCtr x="5.104%" y="-0.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1" grpId="0" animBg="1"/>
      <p:bldP spid="49" grpId="0" animBg="1"/>
      <p:bldP spid="50" grpId="0" animBg="1"/>
      <p:bldP spid="50" grpId="1" animBg="1"/>
      <p:bldP spid="51" grpId="0" animBg="1"/>
      <p:bldP spid="51" grpId="1" animBg="1"/>
    </p:bldLst>
  </p:timing>
</p:sld>
</file>

<file path=ppt/slides/slide17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Important concepts</a:t>
            </a:r>
          </a:p>
        </p:txBody>
      </p:sp>
      <p:sp>
        <p:nvSpPr>
          <p:cNvPr id="9" name="Content Placeholder 8"/>
          <p:cNvSpPr>
            <a:spLocks noGrp="1"/>
          </p:cNvSpPr>
          <p:nvPr>
            <p:ph idx="1"/>
          </p:nvPr>
        </p:nvSpPr>
        <p:spPr>
          <a:xfrm>
            <a:off x="615950" y="1333500"/>
            <a:ext cx="7905750" cy="4657725"/>
          </a:xfrm>
        </p:spPr>
        <p:txBody>
          <a:bodyPr/>
          <a:lstStyle/>
          <a:p>
            <a:pPr marL="0" indent="0">
              <a:buNone/>
            </a:pPr>
            <a:r>
              <a:rPr lang="en-GB" b="1" dirty="0"/>
              <a:t>New paradigm in retrieval operations</a:t>
            </a:r>
          </a:p>
          <a:p>
            <a:pPr marL="0" indent="0">
              <a:buNone/>
            </a:pPr>
            <a:endParaRPr lang="en-GB" b="1" dirty="0"/>
          </a:p>
          <a:p>
            <a:pPr marL="285750" lvl="1" indent="-285750">
              <a:buFont typeface="Arial" panose="020B0604020202020204" pitchFamily="34" charset="0"/>
              <a:buChar char="•"/>
            </a:pPr>
            <a:r>
              <a:rPr lang="en-GB" dirty="0">
                <a:ea typeface="+mn-ea"/>
                <a:cs typeface="+mn-cs"/>
              </a:rPr>
              <a:t>Open downlink is now the « nominal downlink », can be suspended, resumed</a:t>
            </a:r>
          </a:p>
          <a:p>
            <a:pPr marL="285750" lvl="1" indent="-285750">
              <a:buFont typeface="Arial" panose="020B0604020202020204" pitchFamily="34" charset="0"/>
              <a:buChar char="•"/>
            </a:pPr>
            <a:r>
              <a:rPr lang="en-GB" dirty="0">
                <a:ea typeface="+mn-ea"/>
                <a:cs typeface="+mn-cs"/>
              </a:rPr>
              <a:t>Open retrieval operations are started using the « resume open retrieval » operation – there is no « start open retrieval »</a:t>
            </a:r>
          </a:p>
          <a:p>
            <a:pPr marL="285750" lvl="1" indent="-285750">
              <a:buFont typeface="Arial" panose="020B0604020202020204" pitchFamily="34" charset="0"/>
              <a:buChar char="•"/>
            </a:pPr>
            <a:r>
              <a:rPr lang="en-GB" dirty="0">
                <a:ea typeface="+mn-ea"/>
                <a:cs typeface="+mn-cs"/>
              </a:rPr>
              <a:t>Open does not mean unbounded – Retrieval is suspended at the last packet stored before the start of execution of the request</a:t>
            </a:r>
          </a:p>
          <a:p>
            <a:pPr marL="285750" lvl="1" indent="-285750">
              <a:buFont typeface="Arial" panose="020B0604020202020204" pitchFamily="34" charset="0"/>
              <a:buChar char="•"/>
            </a:pPr>
            <a:r>
              <a:rPr lang="en-GB" dirty="0">
                <a:ea typeface="+mn-ea"/>
                <a:cs typeface="+mn-cs"/>
              </a:rPr>
              <a:t>Time based downlink can only be aborted</a:t>
            </a:r>
          </a:p>
          <a:p>
            <a:pPr marL="285750" lvl="1" indent="-285750">
              <a:buFont typeface="Arial" panose="020B0604020202020204" pitchFamily="34" charset="0"/>
              <a:buChar char="•"/>
            </a:pPr>
            <a:r>
              <a:rPr lang="en-GB" dirty="0">
                <a:ea typeface="+mn-ea"/>
                <a:cs typeface="+mn-cs"/>
              </a:rPr>
              <a:t>Specification is worded to avoid the use of the « downlink pointer » words as it would constrain the implementation, but the intention is to map on this commonly used approach</a:t>
            </a:r>
          </a:p>
        </p:txBody>
      </p:sp>
    </p:spTree>
    <p:extLst>
      <p:ext uri="{BB962C8B-B14F-4D97-AF65-F5344CB8AC3E}">
        <p14:creationId xmlns:p14="http://schemas.microsoft.com/office/powerpoint/2010/main" val="13204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7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ST[14] – Message types, 1</a:t>
            </a:r>
          </a:p>
        </p:txBody>
      </p:sp>
      <p:graphicFrame>
        <p:nvGraphicFramePr>
          <p:cNvPr id="3" name="Table 2"/>
          <p:cNvGraphicFramePr>
            <a:graphicFrameLocks noGrp="1"/>
          </p:cNvGraphicFramePr>
          <p:nvPr>
            <p:extLst>
              <p:ext uri="{D42A27DB-BD31-4B8C-83A1-F6EECF244321}">
                <p14:modId xmlns:p14="http://schemas.microsoft.com/office/powerpoint/2010/main" val="3426491598"/>
              </p:ext>
            </p:extLst>
          </p:nvPr>
        </p:nvGraphicFramePr>
        <p:xfrm>
          <a:off x="447040" y="1716745"/>
          <a:ext cx="8278476" cy="4413600"/>
        </p:xfrm>
        <a:graphic>
          <a:graphicData uri="http://purl.oclc.org/ooxml/drawingml/table">
            <a:tbl>
              <a:tblPr firstRow="1"/>
              <a:tblGrid>
                <a:gridCol w="721360">
                  <a:extLst>
                    <a:ext uri="{9D8B030D-6E8A-4147-A177-3AD203B41FA5}">
                      <a16:colId xmlns:a16="http://schemas.microsoft.com/office/drawing/2014/main" val="20000"/>
                    </a:ext>
                  </a:extLst>
                </a:gridCol>
                <a:gridCol w="701040">
                  <a:extLst>
                    <a:ext uri="{9D8B030D-6E8A-4147-A177-3AD203B41FA5}">
                      <a16:colId xmlns:a16="http://schemas.microsoft.com/office/drawing/2014/main" val="20001"/>
                    </a:ext>
                  </a:extLst>
                </a:gridCol>
                <a:gridCol w="41872">
                  <a:extLst>
                    <a:ext uri="{9D8B030D-6E8A-4147-A177-3AD203B41FA5}">
                      <a16:colId xmlns:a16="http://schemas.microsoft.com/office/drawing/2014/main" val="20002"/>
                    </a:ext>
                  </a:extLst>
                </a:gridCol>
                <a:gridCol w="41872">
                  <a:extLst>
                    <a:ext uri="{9D8B030D-6E8A-4147-A177-3AD203B41FA5}">
                      <a16:colId xmlns:a16="http://schemas.microsoft.com/office/drawing/2014/main" val="20003"/>
                    </a:ext>
                  </a:extLst>
                </a:gridCol>
                <a:gridCol w="810336">
                  <a:extLst>
                    <a:ext uri="{9D8B030D-6E8A-4147-A177-3AD203B41FA5}">
                      <a16:colId xmlns:a16="http://schemas.microsoft.com/office/drawing/2014/main" val="20004"/>
                    </a:ext>
                  </a:extLst>
                </a:gridCol>
                <a:gridCol w="4872927">
                  <a:extLst>
                    <a:ext uri="{9D8B030D-6E8A-4147-A177-3AD203B41FA5}">
                      <a16:colId xmlns:a16="http://schemas.microsoft.com/office/drawing/2014/main" val="20005"/>
                    </a:ext>
                  </a:extLst>
                </a:gridCol>
                <a:gridCol w="1089069">
                  <a:extLst>
                    <a:ext uri="{9D8B030D-6E8A-4147-A177-3AD203B41FA5}">
                      <a16:colId xmlns:a16="http://schemas.microsoft.com/office/drawing/2014/main" val="20006"/>
                    </a:ext>
                  </a:extLst>
                </a:gridCol>
              </a:tblGrid>
              <a:tr h="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6.14.3.4.1</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8.14.2.1</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TC[14,1]</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add report types to the application process forward-control configuration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6.14.3.4.2</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8.14.2.2</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TC[14,2]</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report types from the application process forward-control configuration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6.14.3.4.3</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8.14.2.3</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TC[14,3]</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report the content of the application process forward-control configuration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a:t>
                      </a:r>
                    </a:p>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TC[14,1]</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6.14.3.4.3</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8.14.2.4</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TM[14,4]</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application process forward-control configuration content report</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TC[14,3] response</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6.14.3.2.1a</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capability to control, per housekeeping parameter report structure, the forwarding of housekeeping parameter reports</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6.14.3.5.1</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8.14.2.5</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TC[14,5]</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add structure identifiers to the housekeeping parameter report forward-control configuration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6.14.3.2.1a</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6"/>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6.14.3.5.2</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8.14.2.6</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TC[14,6]</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structure identifiers from the housekeeping parameter report forward-control configuration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6.14.3.2.1a</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7"/>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6.14.3.5.3</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8.14.2.7</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TC[14,7]</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report the content of the housekeeping parameter report forward-control configuration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a:t>
                      </a:r>
                    </a:p>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TC[14,5]</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6.14.3.5.3</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8.14.2.8</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TM[14,8]</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housekeeping parameter report forward-control configuration content report</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TC[14,7] response</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6.14.3.2.1b</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capability to control, per diagnostic parameter report structure, the forwarding of diagnostic parameter reports</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6.14.3.6.1</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8.14.2.9</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TC[14,9]</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add structure identifiers to the diagnostic parameter report forward-control configuration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6.14.3.2.1b</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11"/>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6.14.3.6.2</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8.14.2.10</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TC[14,10]</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structure identifiers from the diagnostic parameter report forward-control configuration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6.14.3.2.1b</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12"/>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6.14.3.6.3</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8.14.2.11</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TC[14,11]</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report the content of the diagnostic parameter report forward-control configuration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requires</a:t>
                      </a:r>
                    </a:p>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TC[14,9]</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6.14.3.6.3</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8.14.2.12</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TM[14,12]</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diagnostic parameter report forward-control configuration content report</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TC[14,11] response</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4" name="Content Placeholder 2"/>
          <p:cNvSpPr>
            <a:spLocks noGrp="1"/>
          </p:cNvSpPr>
          <p:nvPr>
            <p:ph idx="1"/>
          </p:nvPr>
        </p:nvSpPr>
        <p:spPr>
          <a:xfrm>
            <a:off x="615949" y="1253616"/>
            <a:ext cx="7905750" cy="435430"/>
          </a:xfrm>
        </p:spPr>
        <p:txBody>
          <a:bodyPr/>
          <a:lstStyle/>
          <a:p>
            <a:pPr marL="0" indent="0" algn="ctr">
              <a:buNone/>
            </a:pPr>
            <a:r>
              <a:rPr lang="en-GB" dirty="0"/>
              <a:t>Real-time forwarding control subservice ...</a:t>
            </a:r>
          </a:p>
        </p:txBody>
      </p:sp>
    </p:spTree>
    <p:extLst>
      <p:ext uri="{BB962C8B-B14F-4D97-AF65-F5344CB8AC3E}">
        <p14:creationId xmlns:p14="http://schemas.microsoft.com/office/powerpoint/2010/main" val="196309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7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ST[14] – Message types, 2</a:t>
            </a:r>
          </a:p>
        </p:txBody>
      </p:sp>
      <p:graphicFrame>
        <p:nvGraphicFramePr>
          <p:cNvPr id="4" name="Table 3"/>
          <p:cNvGraphicFramePr>
            <a:graphicFrameLocks noGrp="1"/>
          </p:cNvGraphicFramePr>
          <p:nvPr>
            <p:extLst>
              <p:ext uri="{D42A27DB-BD31-4B8C-83A1-F6EECF244321}">
                <p14:modId xmlns:p14="http://schemas.microsoft.com/office/powerpoint/2010/main" val="1829948105"/>
              </p:ext>
            </p:extLst>
          </p:nvPr>
        </p:nvGraphicFramePr>
        <p:xfrm>
          <a:off x="432762" y="2694390"/>
          <a:ext cx="8278476" cy="1469616"/>
        </p:xfrm>
        <a:graphic>
          <a:graphicData uri="http://purl.oclc.org/ooxml/drawingml/table">
            <a:tbl>
              <a:tblPr firstRow="1"/>
              <a:tblGrid>
                <a:gridCol w="721360">
                  <a:extLst>
                    <a:ext uri="{9D8B030D-6E8A-4147-A177-3AD203B41FA5}">
                      <a16:colId xmlns:a16="http://schemas.microsoft.com/office/drawing/2014/main" val="20000"/>
                    </a:ext>
                  </a:extLst>
                </a:gridCol>
                <a:gridCol w="701040">
                  <a:extLst>
                    <a:ext uri="{9D8B030D-6E8A-4147-A177-3AD203B41FA5}">
                      <a16:colId xmlns:a16="http://schemas.microsoft.com/office/drawing/2014/main" val="20001"/>
                    </a:ext>
                  </a:extLst>
                </a:gridCol>
                <a:gridCol w="41872">
                  <a:extLst>
                    <a:ext uri="{9D8B030D-6E8A-4147-A177-3AD203B41FA5}">
                      <a16:colId xmlns:a16="http://schemas.microsoft.com/office/drawing/2014/main" val="20002"/>
                    </a:ext>
                  </a:extLst>
                </a:gridCol>
                <a:gridCol w="41872">
                  <a:extLst>
                    <a:ext uri="{9D8B030D-6E8A-4147-A177-3AD203B41FA5}">
                      <a16:colId xmlns:a16="http://schemas.microsoft.com/office/drawing/2014/main" val="20003"/>
                    </a:ext>
                  </a:extLst>
                </a:gridCol>
                <a:gridCol w="33636">
                  <a:extLst>
                    <a:ext uri="{9D8B030D-6E8A-4147-A177-3AD203B41FA5}">
                      <a16:colId xmlns:a16="http://schemas.microsoft.com/office/drawing/2014/main" val="20004"/>
                    </a:ext>
                  </a:extLst>
                </a:gridCol>
                <a:gridCol w="41872">
                  <a:extLst>
                    <a:ext uri="{9D8B030D-6E8A-4147-A177-3AD203B41FA5}">
                      <a16:colId xmlns:a16="http://schemas.microsoft.com/office/drawing/2014/main" val="20005"/>
                    </a:ext>
                  </a:extLst>
                </a:gridCol>
                <a:gridCol w="734828">
                  <a:extLst>
                    <a:ext uri="{9D8B030D-6E8A-4147-A177-3AD203B41FA5}">
                      <a16:colId xmlns:a16="http://schemas.microsoft.com/office/drawing/2014/main" val="20006"/>
                    </a:ext>
                  </a:extLst>
                </a:gridCol>
                <a:gridCol w="4872927">
                  <a:extLst>
                    <a:ext uri="{9D8B030D-6E8A-4147-A177-3AD203B41FA5}">
                      <a16:colId xmlns:a16="http://schemas.microsoft.com/office/drawing/2014/main" val="20007"/>
                    </a:ext>
                  </a:extLst>
                </a:gridCol>
                <a:gridCol w="1089069">
                  <a:extLst>
                    <a:ext uri="{9D8B030D-6E8A-4147-A177-3AD203B41FA5}">
                      <a16:colId xmlns:a16="http://schemas.microsoft.com/office/drawing/2014/main" val="20008"/>
                    </a:ext>
                  </a:extLst>
                </a:gridCol>
              </a:tblGrid>
              <a:tr h="191192">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6.14.3.2.1c</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6">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capability to control, per event definition, the forwarding of event reports</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0"/>
                  </a:ext>
                </a:extLst>
              </a:tr>
              <a:tr h="26178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6.14.3.7.2</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8.14.2.14</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TC[14,14]</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add event definition identifiers to the event report blocking forward-control configuration</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6.14.3.2.1c</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1"/>
                  </a:ext>
                </a:extLst>
              </a:tr>
              <a:tr h="26178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6.14.3.7.1</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8.14.2.13</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TC[14,13]</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event definition identifiers from the event report blocking forward-control configuration</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implied by 6.14.3.2.1c</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2"/>
                  </a:ext>
                </a:extLst>
              </a:tr>
              <a:tr h="191192">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6.14.3.7.3</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8.14.2.15</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TC[14,15]</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content of the event report blocking forward-control configuration</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requires</a:t>
                      </a:r>
                    </a:p>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TC[14,14]</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91192">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6.14.3.7.3</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8.14.2.16</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TM[14,16]</a:t>
                      </a:r>
                    </a:p>
                  </a:txBody>
                  <a:tcPr marL="8236" marR="8236"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event report blocking forward-control configuration content report</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TC[14,15] response</a:t>
                      </a:r>
                    </a:p>
                  </a:txBody>
                  <a:tcPr marL="8236" marR="8236" marT="25002" marB="2500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Content Placeholder 2"/>
          <p:cNvSpPr>
            <a:spLocks noGrp="1"/>
          </p:cNvSpPr>
          <p:nvPr>
            <p:ph idx="1"/>
          </p:nvPr>
        </p:nvSpPr>
        <p:spPr>
          <a:xfrm>
            <a:off x="619125" y="2258960"/>
            <a:ext cx="7905750" cy="435430"/>
          </a:xfrm>
        </p:spPr>
        <p:txBody>
          <a:bodyPr/>
          <a:lstStyle/>
          <a:p>
            <a:pPr marL="0" indent="0" algn="ctr">
              <a:buNone/>
            </a:pPr>
            <a:r>
              <a:rPr lang="en-GB" dirty="0"/>
              <a:t>... real-time forwarding control subservice</a:t>
            </a:r>
          </a:p>
        </p:txBody>
      </p:sp>
    </p:spTree>
    <p:extLst>
      <p:ext uri="{BB962C8B-B14F-4D97-AF65-F5344CB8AC3E}">
        <p14:creationId xmlns:p14="http://schemas.microsoft.com/office/powerpoint/2010/main" val="365359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7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Message types, 1</a:t>
            </a:r>
          </a:p>
        </p:txBody>
      </p:sp>
      <p:sp>
        <p:nvSpPr>
          <p:cNvPr id="4" name="Content Placeholder 2"/>
          <p:cNvSpPr>
            <a:spLocks noGrp="1"/>
          </p:cNvSpPr>
          <p:nvPr>
            <p:ph idx="1"/>
          </p:nvPr>
        </p:nvSpPr>
        <p:spPr>
          <a:xfrm>
            <a:off x="615949" y="1253616"/>
            <a:ext cx="7905750" cy="435430"/>
          </a:xfrm>
        </p:spPr>
        <p:txBody>
          <a:bodyPr/>
          <a:lstStyle/>
          <a:p>
            <a:pPr marL="0" indent="0" algn="ctr">
              <a:buNone/>
            </a:pPr>
            <a:r>
              <a:rPr lang="en-GB" dirty="0"/>
              <a:t>Packet selection subservice…</a:t>
            </a:r>
          </a:p>
        </p:txBody>
      </p:sp>
      <p:graphicFrame>
        <p:nvGraphicFramePr>
          <p:cNvPr id="6" name="Table 5"/>
          <p:cNvGraphicFramePr>
            <a:graphicFrameLocks noGrp="1"/>
          </p:cNvGraphicFramePr>
          <p:nvPr>
            <p:extLst>
              <p:ext uri="{D42A27DB-BD31-4B8C-83A1-F6EECF244321}">
                <p14:modId xmlns:p14="http://schemas.microsoft.com/office/powerpoint/2010/main" val="1235693172"/>
              </p:ext>
            </p:extLst>
          </p:nvPr>
        </p:nvGraphicFramePr>
        <p:xfrm>
          <a:off x="668867" y="1634619"/>
          <a:ext cx="7975599" cy="3545586"/>
        </p:xfrm>
        <a:graphic>
          <a:graphicData uri="http://purl.oclc.org/ooxml/drawingml/table">
            <a:tbl>
              <a:tblPr firstRow="1"/>
              <a:tblGrid>
                <a:gridCol w="913918">
                  <a:extLst>
                    <a:ext uri="{9D8B030D-6E8A-4147-A177-3AD203B41FA5}">
                      <a16:colId xmlns:a16="http://schemas.microsoft.com/office/drawing/2014/main" val="20000"/>
                    </a:ext>
                  </a:extLst>
                </a:gridCol>
                <a:gridCol w="913918">
                  <a:extLst>
                    <a:ext uri="{9D8B030D-6E8A-4147-A177-3AD203B41FA5}">
                      <a16:colId xmlns:a16="http://schemas.microsoft.com/office/drawing/2014/main" val="20001"/>
                    </a:ext>
                  </a:extLst>
                </a:gridCol>
                <a:gridCol w="131284">
                  <a:extLst>
                    <a:ext uri="{9D8B030D-6E8A-4147-A177-3AD203B41FA5}">
                      <a16:colId xmlns:a16="http://schemas.microsoft.com/office/drawing/2014/main" val="20002"/>
                    </a:ext>
                  </a:extLst>
                </a:gridCol>
                <a:gridCol w="131284">
                  <a:extLst>
                    <a:ext uri="{9D8B030D-6E8A-4147-A177-3AD203B41FA5}">
                      <a16:colId xmlns:a16="http://schemas.microsoft.com/office/drawing/2014/main" val="20003"/>
                    </a:ext>
                  </a:extLst>
                </a:gridCol>
                <a:gridCol w="1175566">
                  <a:extLst>
                    <a:ext uri="{9D8B030D-6E8A-4147-A177-3AD203B41FA5}">
                      <a16:colId xmlns:a16="http://schemas.microsoft.com/office/drawing/2014/main" val="20004"/>
                    </a:ext>
                  </a:extLst>
                </a:gridCol>
                <a:gridCol w="3659359">
                  <a:extLst>
                    <a:ext uri="{9D8B030D-6E8A-4147-A177-3AD203B41FA5}">
                      <a16:colId xmlns:a16="http://schemas.microsoft.com/office/drawing/2014/main" val="20005"/>
                    </a:ext>
                  </a:extLst>
                </a:gridCol>
                <a:gridCol w="1050270">
                  <a:extLst>
                    <a:ext uri="{9D8B030D-6E8A-4147-A177-3AD203B41FA5}">
                      <a16:colId xmlns:a16="http://schemas.microsoft.com/office/drawing/2014/main" val="20006"/>
                    </a:ext>
                  </a:extLst>
                </a:gridCol>
              </a:tblGrid>
              <a:tr h="223085">
                <a:tc>
                  <a:txBody>
                    <a:bodyPr/>
                    <a:lstStyle/>
                    <a:p>
                      <a:pPr algn="ctr">
                        <a:spcAft>
                          <a:spcPts val="0"/>
                        </a:spcAft>
                      </a:pPr>
                      <a:r>
                        <a:rPr lang="en-GB" sz="1000" dirty="0">
                          <a:effectLst/>
                          <a:latin typeface="Palatino Linotype"/>
                          <a:ea typeface="Times New Roman"/>
                          <a:cs typeface="Times New Roman"/>
                        </a:rPr>
                        <a:t>system</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a:ea typeface="Times New Roman"/>
                          <a:cs typeface="Times New Roman"/>
                        </a:rPr>
                        <a:t>interface</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00" dirty="0">
                          <a:effectLst/>
                          <a:latin typeface="Palatino Linotype"/>
                          <a:ea typeface="Times New Roman"/>
                          <a:cs typeface="Times New Roman"/>
                        </a:rPr>
                        <a:t>message type</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36853">
                <a:tc>
                  <a:txBody>
                    <a:bodyPr/>
                    <a:lstStyle/>
                    <a:p>
                      <a:pPr algn="ctr">
                        <a:spcAft>
                          <a:spcPts val="0"/>
                        </a:spcAft>
                      </a:pPr>
                      <a:r>
                        <a:rPr lang="en-GB" sz="1000" dirty="0">
                          <a:effectLst/>
                          <a:latin typeface="Palatino Linotype"/>
                          <a:ea typeface="Times New Roman"/>
                          <a:cs typeface="Times New Roman"/>
                        </a:rPr>
                        <a:t>6.15.4.4.1</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a:ea typeface="Times New Roman"/>
                          <a:cs typeface="Times New Roman"/>
                        </a:rPr>
                        <a:t>8.15.2.3</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a:ea typeface="Times New Roman"/>
                          <a:cs typeface="Times New Roman"/>
                        </a:rPr>
                        <a:t>TC[15,3]</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a:ea typeface="Times New Roman"/>
                          <a:cs typeface="Times New Roman"/>
                        </a:rPr>
                        <a:t>add report types to the application process storage-control configuration</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minimum</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336853">
                <a:tc>
                  <a:txBody>
                    <a:bodyPr/>
                    <a:lstStyle/>
                    <a:p>
                      <a:pPr algn="ctr">
                        <a:spcAft>
                          <a:spcPts val="0"/>
                        </a:spcAft>
                      </a:pPr>
                      <a:r>
                        <a:rPr lang="en-GB" sz="1000">
                          <a:effectLst/>
                          <a:latin typeface="Palatino Linotype"/>
                          <a:ea typeface="Times New Roman"/>
                          <a:cs typeface="Times New Roman"/>
                        </a:rPr>
                        <a:t>6.15.4.4.2</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8.15.2.4</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TC[15,4]</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delete report types from the application process storage-control configuration</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minimum</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336853">
                <a:tc>
                  <a:txBody>
                    <a:bodyPr/>
                    <a:lstStyle/>
                    <a:p>
                      <a:pPr algn="ctr">
                        <a:spcAft>
                          <a:spcPts val="0"/>
                        </a:spcAft>
                      </a:pPr>
                      <a:r>
                        <a:rPr lang="en-GB" sz="1000">
                          <a:effectLst/>
                          <a:latin typeface="Palatino Linotype"/>
                          <a:ea typeface="Times New Roman"/>
                          <a:cs typeface="Times New Roman"/>
                        </a:rPr>
                        <a:t>6.15.4.4.3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8.15.2.5</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TC[15,5]</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a:ea typeface="Times New Roman"/>
                          <a:cs typeface="Times New Roman"/>
                        </a:rPr>
                        <a:t>report the content of the application process storage-control configuration</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requires TC[15,3]</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302779">
                <a:tc>
                  <a:txBody>
                    <a:bodyPr/>
                    <a:lstStyle/>
                    <a:p>
                      <a:pPr algn="ctr">
                        <a:spcAft>
                          <a:spcPts val="0"/>
                        </a:spcAft>
                      </a:pPr>
                      <a:r>
                        <a:rPr lang="en-GB" sz="1000">
                          <a:effectLst/>
                          <a:latin typeface="Palatino Linotype"/>
                          <a:ea typeface="Times New Roman"/>
                          <a:cs typeface="Times New Roman"/>
                        </a:rPr>
                        <a:t>6.15.4.4.3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8.15.2.6</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TM[15,6]</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a:ea typeface="Times New Roman"/>
                          <a:cs typeface="Times New Roman"/>
                        </a:rPr>
                        <a:t>application process storage-control configuration content report</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a:ea typeface="Times New Roman"/>
                          <a:cs typeface="Times New Roman"/>
                        </a:rPr>
                        <a:t>TC[15,5] response</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336853">
                <a:tc>
                  <a:txBody>
                    <a:bodyPr/>
                    <a:lstStyle/>
                    <a:p>
                      <a:pPr algn="ctr">
                        <a:spcAft>
                          <a:spcPts val="0"/>
                        </a:spcAft>
                      </a:pPr>
                      <a:r>
                        <a:rPr lang="en-GB" sz="1000">
                          <a:effectLst/>
                          <a:latin typeface="Palatino Linotype"/>
                          <a:ea typeface="Times New Roman"/>
                          <a:cs typeface="Times New Roman"/>
                        </a:rPr>
                        <a:t>6.15.4.2.1a</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a:ea typeface="Times New Roman"/>
                          <a:cs typeface="Times New Roman"/>
                        </a:rPr>
                        <a:t> </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dirty="0">
                          <a:effectLst/>
                          <a:latin typeface="Palatino Linotype"/>
                          <a:ea typeface="Times New Roman"/>
                          <a:cs typeface="Times New Roman"/>
                        </a:rPr>
                        <a:t>control, per housekeeping parameter report structure, the storage of housekeeping parameter reports</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dirty="0">
                          <a:effectLst/>
                          <a:latin typeface="Palatino Linotype"/>
                          <a:ea typeface="Times New Roman"/>
                          <a:cs typeface="Times New Roman"/>
                        </a:rPr>
                        <a:t>by declaration</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414574">
                <a:tc>
                  <a:txBody>
                    <a:bodyPr/>
                    <a:lstStyle/>
                    <a:p>
                      <a:pPr algn="ctr">
                        <a:spcAft>
                          <a:spcPts val="0"/>
                        </a:spcAft>
                      </a:pPr>
                      <a:r>
                        <a:rPr lang="en-GB" sz="1000">
                          <a:effectLst/>
                          <a:latin typeface="Palatino Linotype"/>
                          <a:ea typeface="Times New Roman"/>
                          <a:cs typeface="Times New Roman"/>
                        </a:rPr>
                        <a:t>6.15.4.5.1</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8.15.2.26</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a:ea typeface="Times New Roman"/>
                          <a:cs typeface="Times New Roman"/>
                        </a:rPr>
                        <a:t>TC[15,29]</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a:ea typeface="Times New Roman"/>
                          <a:cs typeface="Times New Roman"/>
                        </a:rPr>
                        <a:t>add structure identifiers to the housekeeping parameter report storage-control configuration</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implied by 6.15.4.2.1a </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6"/>
                  </a:ext>
                </a:extLst>
              </a:tr>
              <a:tr h="414574">
                <a:tc>
                  <a:txBody>
                    <a:bodyPr/>
                    <a:lstStyle/>
                    <a:p>
                      <a:pPr algn="ctr">
                        <a:spcAft>
                          <a:spcPts val="0"/>
                        </a:spcAft>
                      </a:pPr>
                      <a:r>
                        <a:rPr lang="en-GB" sz="1000">
                          <a:effectLst/>
                          <a:latin typeface="Palatino Linotype"/>
                          <a:ea typeface="Times New Roman"/>
                          <a:cs typeface="Times New Roman"/>
                        </a:rPr>
                        <a:t>6.15.4.5.2</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8.15.2.27</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a:ea typeface="Times New Roman"/>
                          <a:cs typeface="Times New Roman"/>
                        </a:rPr>
                        <a:t>TC[15,30]</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delete structure identifiers from the housekeeping parameter report storage-control configuration</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implied by 6.15.4.2.1a</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7"/>
                  </a:ext>
                </a:extLst>
              </a:tr>
              <a:tr h="414574">
                <a:tc>
                  <a:txBody>
                    <a:bodyPr/>
                    <a:lstStyle/>
                    <a:p>
                      <a:pPr algn="ctr">
                        <a:spcAft>
                          <a:spcPts val="0"/>
                        </a:spcAft>
                      </a:pPr>
                      <a:r>
                        <a:rPr lang="en-GB" sz="1000">
                          <a:effectLst/>
                          <a:latin typeface="Palatino Linotype"/>
                          <a:ea typeface="Times New Roman"/>
                          <a:cs typeface="Times New Roman"/>
                        </a:rPr>
                        <a:t>6.15.4.5.3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8.15.2.32</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TC[15,35]</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a:ea typeface="Times New Roman"/>
                          <a:cs typeface="Times New Roman"/>
                        </a:rPr>
                        <a:t>report the content of the housekeeping parameter report storage-control configuration</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requires TC[15,29]</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336853">
                <a:tc>
                  <a:txBody>
                    <a:bodyPr/>
                    <a:lstStyle/>
                    <a:p>
                      <a:pPr algn="ctr">
                        <a:spcAft>
                          <a:spcPts val="0"/>
                        </a:spcAft>
                      </a:pPr>
                      <a:r>
                        <a:rPr lang="en-GB" sz="1000">
                          <a:effectLst/>
                          <a:latin typeface="Palatino Linotype"/>
                          <a:ea typeface="Times New Roman"/>
                          <a:cs typeface="Times New Roman"/>
                        </a:rPr>
                        <a:t>6.15.4.5.3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6.15.4.5.3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TM[15,36]</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a:ea typeface="Times New Roman"/>
                          <a:cs typeface="Times New Roman"/>
                        </a:rPr>
                        <a:t>housekeeping parameter report storage-control configuration content report</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a:ea typeface="Times New Roman"/>
                          <a:cs typeface="Times New Roman"/>
                        </a:rPr>
                        <a:t>TC[15,36] response</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7686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err="1"/>
              <a:t>EarthCARE</a:t>
            </a:r>
            <a:r>
              <a:rPr lang="en-GB" noProof="0" dirty="0"/>
              <a:t> – the redundancies</a:t>
            </a:r>
          </a:p>
        </p:txBody>
      </p:sp>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grpSp>
        <p:nvGrpSpPr>
          <p:cNvPr id="41" name="Group 40"/>
          <p:cNvGrpSpPr/>
          <p:nvPr/>
        </p:nvGrpSpPr>
        <p:grpSpPr>
          <a:xfrm>
            <a:off x="6169428" y="1981493"/>
            <a:ext cx="1397616" cy="1401356"/>
            <a:chOff x="6965795" y="1272453"/>
            <a:chExt cx="1397616" cy="1401356"/>
          </a:xfrm>
        </p:grpSpPr>
        <p:sp>
          <p:nvSpPr>
            <p:cNvPr id="15" name="Rectangle 14"/>
            <p:cNvSpPr/>
            <p:nvPr/>
          </p:nvSpPr>
          <p:spPr>
            <a:xfrm>
              <a:off x="6965795" y="1960130"/>
              <a:ext cx="1182030" cy="713679"/>
            </a:xfrm>
            <a:prstGeom prst="rect">
              <a:avLst/>
            </a:prstGeom>
            <a:solidFill>
              <a:srgbClr val="FFDE75"/>
            </a:solidFill>
            <a:ln>
              <a:solidFill>
                <a:srgbClr val="FFC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MMFU</a:t>
              </a:r>
            </a:p>
          </p:txBody>
        </p:sp>
        <p:sp>
          <p:nvSpPr>
            <p:cNvPr id="18" name="Rectangle 17"/>
            <p:cNvSpPr/>
            <p:nvPr/>
          </p:nvSpPr>
          <p:spPr>
            <a:xfrm>
              <a:off x="7181381" y="1272453"/>
              <a:ext cx="1182030"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X-Band link</a:t>
              </a:r>
            </a:p>
            <a:p>
              <a:pPr algn="ctr"/>
              <a:r>
                <a:rPr lang="en-GB" sz="1200" dirty="0">
                  <a:solidFill>
                    <a:srgbClr val="C00000"/>
                  </a:solidFill>
                </a:rPr>
                <a:t>ESRIN</a:t>
              </a:r>
            </a:p>
            <a:p>
              <a:pPr algn="ctr"/>
              <a:r>
                <a:rPr lang="en-GB" sz="600" dirty="0" err="1">
                  <a:solidFill>
                    <a:srgbClr val="C00000"/>
                  </a:solidFill>
                </a:rPr>
                <a:t>uni</a:t>
              </a:r>
              <a:r>
                <a:rPr lang="en-GB" sz="600" dirty="0">
                  <a:solidFill>
                    <a:srgbClr val="C00000"/>
                  </a:solidFill>
                </a:rPr>
                <a:t>-directional</a:t>
              </a:r>
              <a:endParaRPr lang="en-GB" sz="100" dirty="0">
                <a:solidFill>
                  <a:srgbClr val="C00000"/>
                </a:solidFill>
              </a:endParaRPr>
            </a:p>
          </p:txBody>
        </p:sp>
        <p:sp>
          <p:nvSpPr>
            <p:cNvPr id="5" name="Lightning Bolt 4"/>
            <p:cNvSpPr/>
            <p:nvPr/>
          </p:nvSpPr>
          <p:spPr>
            <a:xfrm rot="10527296" flipV="1">
              <a:off x="7569818" y="1861815"/>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4" name="Group 53"/>
          <p:cNvGrpSpPr/>
          <p:nvPr/>
        </p:nvGrpSpPr>
        <p:grpSpPr>
          <a:xfrm>
            <a:off x="2692122" y="4315502"/>
            <a:ext cx="2844288" cy="1163450"/>
            <a:chOff x="2784086" y="4315502"/>
            <a:chExt cx="2844288" cy="1163450"/>
          </a:xfrm>
        </p:grpSpPr>
        <p:sp>
          <p:nvSpPr>
            <p:cNvPr id="13" name="Rectangle 12"/>
            <p:cNvSpPr/>
            <p:nvPr/>
          </p:nvSpPr>
          <p:spPr>
            <a:xfrm>
              <a:off x="3780262" y="4315502"/>
              <a:ext cx="1182030" cy="713679"/>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PCDU</a:t>
              </a:r>
            </a:p>
          </p:txBody>
        </p:sp>
        <p:sp>
          <p:nvSpPr>
            <p:cNvPr id="14" name="Rectangle 13"/>
            <p:cNvSpPr/>
            <p:nvPr/>
          </p:nvSpPr>
          <p:spPr>
            <a:xfrm>
              <a:off x="2784086" y="4315502"/>
              <a:ext cx="840059" cy="892102"/>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P/F Thermal Control</a:t>
              </a:r>
            </a:p>
            <a:p>
              <a:pPr algn="ctr"/>
              <a:r>
                <a:rPr lang="en-GB" sz="600" dirty="0">
                  <a:solidFill>
                    <a:schemeClr val="tx1"/>
                  </a:solidFill>
                </a:rPr>
                <a:t>Thermistors &amp; heaters</a:t>
              </a:r>
            </a:p>
          </p:txBody>
        </p:sp>
        <p:sp>
          <p:nvSpPr>
            <p:cNvPr id="23" name="Rectangle 22"/>
            <p:cNvSpPr/>
            <p:nvPr/>
          </p:nvSpPr>
          <p:spPr>
            <a:xfrm>
              <a:off x="3951248" y="5170434"/>
              <a:ext cx="840059" cy="308518"/>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Li-Ion Battery</a:t>
              </a:r>
              <a:endParaRPr lang="en-GB" sz="100" dirty="0">
                <a:solidFill>
                  <a:schemeClr val="tx1"/>
                </a:solidFill>
              </a:endParaRPr>
            </a:p>
          </p:txBody>
        </p:sp>
        <p:sp>
          <p:nvSpPr>
            <p:cNvPr id="24" name="Rectangle 23"/>
            <p:cNvSpPr/>
            <p:nvPr/>
          </p:nvSpPr>
          <p:spPr>
            <a:xfrm>
              <a:off x="5085390" y="4641657"/>
              <a:ext cx="538976" cy="444195"/>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Solar Array</a:t>
              </a:r>
              <a:endParaRPr lang="en-GB" sz="100" dirty="0">
                <a:solidFill>
                  <a:schemeClr val="tx1"/>
                </a:solidFill>
              </a:endParaRPr>
            </a:p>
          </p:txBody>
        </p:sp>
        <p:sp>
          <p:nvSpPr>
            <p:cNvPr id="25" name="Rectangle 24"/>
            <p:cNvSpPr/>
            <p:nvPr/>
          </p:nvSpPr>
          <p:spPr>
            <a:xfrm>
              <a:off x="5083879" y="4315502"/>
              <a:ext cx="541998" cy="156116"/>
            </a:xfrm>
            <a:prstGeom prst="rect">
              <a:avLst/>
            </a:prstGeom>
            <a:solidFill>
              <a:srgbClr val="92D05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08542"/>
                  </a:solidFill>
                </a:rPr>
                <a:t>HDRM</a:t>
              </a:r>
              <a:endParaRPr lang="en-GB" sz="100" dirty="0">
                <a:solidFill>
                  <a:srgbClr val="008542"/>
                </a:solidFill>
              </a:endParaRPr>
            </a:p>
          </p:txBody>
        </p:sp>
        <p:sp>
          <p:nvSpPr>
            <p:cNvPr id="26" name="Rectangle 25"/>
            <p:cNvSpPr/>
            <p:nvPr/>
          </p:nvSpPr>
          <p:spPr>
            <a:xfrm>
              <a:off x="5081383" y="5283788"/>
              <a:ext cx="546991" cy="195164"/>
            </a:xfrm>
            <a:prstGeom prst="rect">
              <a:avLst/>
            </a:prstGeom>
            <a:solidFill>
              <a:srgbClr val="92D05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08542"/>
                  </a:solidFill>
                </a:rPr>
                <a:t>SADM</a:t>
              </a:r>
            </a:p>
          </p:txBody>
        </p:sp>
      </p:grpSp>
      <p:sp>
        <p:nvSpPr>
          <p:cNvPr id="27" name="Rectangle 26"/>
          <p:cNvSpPr/>
          <p:nvPr/>
        </p:nvSpPr>
        <p:spPr>
          <a:xfrm>
            <a:off x="5186303" y="5605180"/>
            <a:ext cx="546991" cy="195165"/>
          </a:xfrm>
          <a:prstGeom prst="rect">
            <a:avLst/>
          </a:prstGeom>
          <a:solidFill>
            <a:srgbClr val="92D05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08542"/>
                </a:solidFill>
              </a:rPr>
              <a:t>SADE</a:t>
            </a:r>
          </a:p>
        </p:txBody>
      </p:sp>
      <p:grpSp>
        <p:nvGrpSpPr>
          <p:cNvPr id="52" name="Group 51"/>
          <p:cNvGrpSpPr/>
          <p:nvPr/>
        </p:nvGrpSpPr>
        <p:grpSpPr>
          <a:xfrm>
            <a:off x="5910327" y="4315502"/>
            <a:ext cx="1656717" cy="1601083"/>
            <a:chOff x="7038270" y="4042312"/>
            <a:chExt cx="1656717" cy="1601083"/>
          </a:xfrm>
        </p:grpSpPr>
        <p:sp>
          <p:nvSpPr>
            <p:cNvPr id="32" name="Rectangle 31"/>
            <p:cNvSpPr/>
            <p:nvPr/>
          </p:nvSpPr>
          <p:spPr>
            <a:xfrm>
              <a:off x="7038270" y="4592083"/>
              <a:ext cx="463591" cy="204564"/>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CESS</a:t>
              </a:r>
              <a:endParaRPr lang="en-GB" sz="100" dirty="0">
                <a:solidFill>
                  <a:schemeClr val="tx1"/>
                </a:solidFill>
              </a:endParaRPr>
            </a:p>
          </p:txBody>
        </p:sp>
        <p:sp>
          <p:nvSpPr>
            <p:cNvPr id="33" name="Rectangle 32"/>
            <p:cNvSpPr/>
            <p:nvPr/>
          </p:nvSpPr>
          <p:spPr>
            <a:xfrm>
              <a:off x="7038270" y="4329731"/>
              <a:ext cx="463591" cy="204564"/>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AAD</a:t>
              </a:r>
              <a:endParaRPr lang="en-GB" sz="100" dirty="0">
                <a:solidFill>
                  <a:schemeClr val="tx1"/>
                </a:solidFill>
              </a:endParaRPr>
            </a:p>
          </p:txBody>
        </p:sp>
        <p:sp>
          <p:nvSpPr>
            <p:cNvPr id="35" name="Rectangle 34"/>
            <p:cNvSpPr/>
            <p:nvPr/>
          </p:nvSpPr>
          <p:spPr>
            <a:xfrm>
              <a:off x="7869824" y="4443662"/>
              <a:ext cx="564997" cy="199973"/>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Magneto meter</a:t>
              </a:r>
              <a:endParaRPr lang="en-GB" sz="100" dirty="0">
                <a:solidFill>
                  <a:schemeClr val="tx1"/>
                </a:solidFill>
              </a:endParaRPr>
            </a:p>
          </p:txBody>
        </p:sp>
        <p:sp>
          <p:nvSpPr>
            <p:cNvPr id="28" name="Rectangle 27"/>
            <p:cNvSpPr/>
            <p:nvPr/>
          </p:nvSpPr>
          <p:spPr>
            <a:xfrm>
              <a:off x="7596668" y="4042312"/>
              <a:ext cx="509194" cy="311405"/>
            </a:xfrm>
            <a:prstGeom prst="rect">
              <a:avLst/>
            </a:prstGeom>
            <a:solidFill>
              <a:srgbClr val="FDB7F3"/>
            </a:solidFill>
            <a:ln>
              <a:solidFill>
                <a:srgbClr val="7030A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Star tracker</a:t>
              </a:r>
              <a:endParaRPr lang="en-GB" sz="100" dirty="0">
                <a:solidFill>
                  <a:schemeClr val="tx1"/>
                </a:solidFill>
              </a:endParaRPr>
            </a:p>
          </p:txBody>
        </p:sp>
        <p:sp>
          <p:nvSpPr>
            <p:cNvPr id="34" name="Rectangle 33"/>
            <p:cNvSpPr/>
            <p:nvPr/>
          </p:nvSpPr>
          <p:spPr>
            <a:xfrm>
              <a:off x="7038270" y="4042312"/>
              <a:ext cx="463591" cy="204564"/>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RMU</a:t>
              </a:r>
              <a:endParaRPr lang="en-GB" sz="100" dirty="0">
                <a:solidFill>
                  <a:schemeClr val="tx1"/>
                </a:solidFill>
              </a:endParaRPr>
            </a:p>
          </p:txBody>
        </p:sp>
        <p:sp>
          <p:nvSpPr>
            <p:cNvPr id="36" name="Rectangle 35"/>
            <p:cNvSpPr/>
            <p:nvPr/>
          </p:nvSpPr>
          <p:spPr>
            <a:xfrm>
              <a:off x="8267575" y="4042312"/>
              <a:ext cx="427412" cy="311405"/>
            </a:xfrm>
            <a:prstGeom prst="rect">
              <a:avLst/>
            </a:prstGeom>
            <a:solidFill>
              <a:srgbClr val="FDB7F3"/>
            </a:solidFill>
            <a:ln>
              <a:solidFill>
                <a:srgbClr val="7030A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GPS</a:t>
              </a:r>
              <a:endParaRPr lang="en-GB" sz="100" dirty="0">
                <a:solidFill>
                  <a:schemeClr val="tx1"/>
                </a:solidFill>
              </a:endParaRPr>
            </a:p>
          </p:txBody>
        </p:sp>
        <p:sp>
          <p:nvSpPr>
            <p:cNvPr id="37" name="Rectangle 36"/>
            <p:cNvSpPr/>
            <p:nvPr/>
          </p:nvSpPr>
          <p:spPr>
            <a:xfrm>
              <a:off x="7038270" y="5331990"/>
              <a:ext cx="796789" cy="311405"/>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RCS system</a:t>
              </a:r>
              <a:endParaRPr lang="en-GB" sz="100" dirty="0">
                <a:solidFill>
                  <a:schemeClr val="tx1"/>
                </a:solidFill>
              </a:endParaRPr>
            </a:p>
          </p:txBody>
        </p:sp>
        <p:sp>
          <p:nvSpPr>
            <p:cNvPr id="38" name="Rectangle 37"/>
            <p:cNvSpPr/>
            <p:nvPr/>
          </p:nvSpPr>
          <p:spPr>
            <a:xfrm>
              <a:off x="7038270" y="4949099"/>
              <a:ext cx="633644" cy="311405"/>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Reaction Wheel</a:t>
              </a:r>
              <a:endParaRPr lang="en-GB" sz="100" dirty="0">
                <a:solidFill>
                  <a:schemeClr val="tx1"/>
                </a:solidFill>
              </a:endParaRPr>
            </a:p>
          </p:txBody>
        </p:sp>
        <p:sp>
          <p:nvSpPr>
            <p:cNvPr id="39" name="Rectangle 38"/>
            <p:cNvSpPr/>
            <p:nvPr/>
          </p:nvSpPr>
          <p:spPr>
            <a:xfrm>
              <a:off x="7869824" y="4776359"/>
              <a:ext cx="564997" cy="199973"/>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Magneto </a:t>
              </a:r>
              <a:r>
                <a:rPr lang="en-GB" sz="600" dirty="0" err="1">
                  <a:solidFill>
                    <a:schemeClr val="tx1"/>
                  </a:solidFill>
                </a:rPr>
                <a:t>torquer</a:t>
              </a:r>
              <a:endParaRPr lang="en-GB" sz="100" dirty="0">
                <a:solidFill>
                  <a:schemeClr val="tx1"/>
                </a:solidFill>
              </a:endParaRPr>
            </a:p>
          </p:txBody>
        </p:sp>
      </p:grpSp>
      <p:grpSp>
        <p:nvGrpSpPr>
          <p:cNvPr id="246" name="Group 245"/>
          <p:cNvGrpSpPr/>
          <p:nvPr/>
        </p:nvGrpSpPr>
        <p:grpSpPr>
          <a:xfrm>
            <a:off x="4279313" y="1822288"/>
            <a:ext cx="4105314" cy="2875099"/>
            <a:chOff x="4279313" y="1822288"/>
            <a:chExt cx="4105314" cy="2875099"/>
          </a:xfrm>
        </p:grpSpPr>
        <p:cxnSp>
          <p:nvCxnSpPr>
            <p:cNvPr id="93" name="Straight Connector 92"/>
            <p:cNvCxnSpPr/>
            <p:nvPr/>
          </p:nvCxnSpPr>
          <p:spPr>
            <a:xfrm flipV="1">
              <a:off x="4279313" y="1822289"/>
              <a:ext cx="0" cy="19266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4279313" y="1822288"/>
              <a:ext cx="403949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36" idx="3"/>
            </p:cNvCxnSpPr>
            <p:nvPr/>
          </p:nvCxnSpPr>
          <p:spPr>
            <a:xfrm flipV="1">
              <a:off x="7567044" y="4471204"/>
              <a:ext cx="751766"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8318810" y="1822288"/>
              <a:ext cx="0" cy="26489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7680588" y="4235722"/>
              <a:ext cx="704039" cy="461665"/>
            </a:xfrm>
            <a:prstGeom prst="rect">
              <a:avLst/>
            </a:prstGeom>
            <a:noFill/>
          </p:spPr>
          <p:txBody>
            <a:bodyPr wrap="none" rtlCol="0">
              <a:spAutoFit/>
            </a:bodyPr>
            <a:lstStyle/>
            <a:p>
              <a:pPr algn="ctr">
                <a:lnSpc>
                  <a:spcPct val="150%"/>
                </a:lnSpc>
              </a:pPr>
              <a:r>
                <a:rPr lang="en-GB" sz="800" dirty="0"/>
                <a:t>GPS sync.</a:t>
              </a:r>
            </a:p>
            <a:p>
              <a:pPr algn="ctr">
                <a:lnSpc>
                  <a:spcPct val="150%"/>
                </a:lnSpc>
              </a:pPr>
              <a:r>
                <a:rPr lang="en-GB" sz="800" dirty="0"/>
                <a:t>1 Hz</a:t>
              </a:r>
              <a:endParaRPr lang="en-GB" sz="700" dirty="0"/>
            </a:p>
          </p:txBody>
        </p:sp>
      </p:grpSp>
      <p:grpSp>
        <p:nvGrpSpPr>
          <p:cNvPr id="245" name="Group 244"/>
          <p:cNvGrpSpPr/>
          <p:nvPr/>
        </p:nvGrpSpPr>
        <p:grpSpPr>
          <a:xfrm>
            <a:off x="1662913" y="1822288"/>
            <a:ext cx="5249930" cy="2493214"/>
            <a:chOff x="1662913" y="1822288"/>
            <a:chExt cx="5249930" cy="2493214"/>
          </a:xfrm>
        </p:grpSpPr>
        <p:cxnSp>
          <p:nvCxnSpPr>
            <p:cNvPr id="88" name="Straight Connector 87"/>
            <p:cNvCxnSpPr/>
            <p:nvPr/>
          </p:nvCxnSpPr>
          <p:spPr>
            <a:xfrm flipV="1">
              <a:off x="1667287" y="1833743"/>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139904" y="1822288"/>
              <a:ext cx="0" cy="21608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2149401" y="2159923"/>
              <a:ext cx="1373850" cy="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897827" y="3382851"/>
              <a:ext cx="15016" cy="6641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139904" y="4046966"/>
              <a:ext cx="475792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1668142" y="2271428"/>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1662913" y="2841070"/>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676784" y="3349392"/>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2467000" y="1977472"/>
              <a:ext cx="886781" cy="361637"/>
            </a:xfrm>
            <a:prstGeom prst="rect">
              <a:avLst/>
            </a:prstGeom>
            <a:noFill/>
          </p:spPr>
          <p:txBody>
            <a:bodyPr wrap="none" rtlCol="0">
              <a:spAutoFit/>
            </a:bodyPr>
            <a:lstStyle/>
            <a:p>
              <a:pPr algn="ctr"/>
              <a:r>
                <a:rPr lang="en-GB" sz="700" dirty="0"/>
                <a:t>System</a:t>
              </a:r>
            </a:p>
            <a:p>
              <a:pPr algn="ctr">
                <a:lnSpc>
                  <a:spcPct val="150%"/>
                </a:lnSpc>
              </a:pPr>
              <a:r>
                <a:rPr lang="en-GB" sz="700" dirty="0"/>
                <a:t>synchronization</a:t>
              </a:r>
            </a:p>
          </p:txBody>
        </p:sp>
        <p:cxnSp>
          <p:nvCxnSpPr>
            <p:cNvPr id="127" name="Straight Connector 126"/>
            <p:cNvCxnSpPr/>
            <p:nvPr/>
          </p:nvCxnSpPr>
          <p:spPr>
            <a:xfrm>
              <a:off x="6661518" y="4062453"/>
              <a:ext cx="0" cy="251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227149" y="4064247"/>
              <a:ext cx="0" cy="251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3059692" y="2014949"/>
            <a:ext cx="2109149" cy="1334444"/>
            <a:chOff x="3059692" y="2413607"/>
            <a:chExt cx="2109149" cy="1334444"/>
          </a:xfrm>
        </p:grpSpPr>
        <p:sp>
          <p:nvSpPr>
            <p:cNvPr id="3" name="Rectangle 2"/>
            <p:cNvSpPr/>
            <p:nvPr/>
          </p:nvSpPr>
          <p:spPr>
            <a:xfrm>
              <a:off x="3523251" y="2413607"/>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sp>
          <p:nvSpPr>
            <p:cNvPr id="7" name="Rectangle 6"/>
            <p:cNvSpPr/>
            <p:nvPr/>
          </p:nvSpPr>
          <p:spPr>
            <a:xfrm>
              <a:off x="3059692" y="3391211"/>
              <a:ext cx="2109149" cy="356840"/>
            </a:xfrm>
            <a:prstGeom prst="rect">
              <a:avLst/>
            </a:prstGeom>
            <a:solidFill>
              <a:srgbClr val="CCFFCC"/>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Remote interface unit</a:t>
              </a:r>
            </a:p>
          </p:txBody>
        </p:sp>
      </p:grpSp>
      <p:cxnSp>
        <p:nvCxnSpPr>
          <p:cNvPr id="192" name="Straight Connector 191"/>
          <p:cNvCxnSpPr>
            <a:stCxn id="23" idx="1"/>
          </p:cNvCxnSpPr>
          <p:nvPr/>
        </p:nvCxnSpPr>
        <p:spPr>
          <a:xfrm flipH="1">
            <a:off x="3626424" y="5324693"/>
            <a:ext cx="23286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p:spPr>
          <p:txBody>
            <a:bodyPr wrap="none" rtlCol="0">
              <a:spAutoFit/>
            </a:bodyPr>
            <a:lstStyle/>
            <a:p>
              <a:pPr algn="ctr">
                <a:lnSpc>
                  <a:spcPct val="200%"/>
                </a:lnSpc>
              </a:pPr>
              <a:r>
                <a:rPr lang="en-GB" sz="700" dirty="0">
                  <a:solidFill>
                    <a:srgbClr val="FFC000"/>
                  </a:solidFill>
                </a:rPr>
                <a:t>downlink</a:t>
              </a:r>
            </a:p>
            <a:p>
              <a:pPr algn="ctr">
                <a:lnSpc>
                  <a:spcPct val="200%"/>
                </a:lnSpc>
              </a:pPr>
              <a:r>
                <a:rPr lang="en-GB" sz="700" dirty="0">
                  <a:solidFill>
                    <a:srgbClr val="FFC000"/>
                  </a:solidFill>
                </a:rPr>
                <a:t>uplink</a:t>
              </a:r>
            </a:p>
          </p:txBody>
        </p:sp>
      </p:grpSp>
      <p:grpSp>
        <p:nvGrpSpPr>
          <p:cNvPr id="248" name="Group 247"/>
          <p:cNvGrpSpPr/>
          <p:nvPr/>
        </p:nvGrpSpPr>
        <p:grpSpPr>
          <a:xfrm>
            <a:off x="667946" y="2669170"/>
            <a:ext cx="7450155" cy="2923852"/>
            <a:chOff x="667946" y="2669170"/>
            <a:chExt cx="7450155" cy="2923852"/>
          </a:xfrm>
        </p:grpSpPr>
        <p:cxnSp>
          <p:nvCxnSpPr>
            <p:cNvPr id="61" name="Straight Connector 60"/>
            <p:cNvCxnSpPr>
              <a:stCxn id="62" idx="3"/>
              <a:endCxn id="63" idx="1"/>
            </p:cNvCxnSpPr>
            <p:nvPr/>
          </p:nvCxnSpPr>
          <p:spPr>
            <a:xfrm>
              <a:off x="838932" y="4151042"/>
              <a:ext cx="7108183" cy="0"/>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67946" y="4062453"/>
              <a:ext cx="170986" cy="177178"/>
            </a:xfrm>
            <a:prstGeom prst="rect">
              <a:avLst/>
            </a:prstGeom>
            <a:noFill/>
            <a:ln w="12700">
              <a:solidFill>
                <a:schemeClr val="bg1">
                  <a:lumMod val="50%"/>
                </a:schemeClr>
              </a:solidFill>
              <a:prstDash val="solid"/>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63" name="Rectangle 62"/>
            <p:cNvSpPr/>
            <p:nvPr/>
          </p:nvSpPr>
          <p:spPr>
            <a:xfrm>
              <a:off x="7947115" y="4062453"/>
              <a:ext cx="170986" cy="177178"/>
            </a:xfrm>
            <a:prstGeom prst="rect">
              <a:avLst/>
            </a:prstGeom>
            <a:noFill/>
            <a:ln w="12700">
              <a:solidFill>
                <a:schemeClr val="bg1">
                  <a:lumMod val="50%"/>
                </a:schemeClr>
              </a:solidFill>
              <a:prstDash val="solid"/>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154" name="Straight Connector 153"/>
            <p:cNvCxnSpPr/>
            <p:nvPr/>
          </p:nvCxnSpPr>
          <p:spPr>
            <a:xfrm flipH="1" flipV="1">
              <a:off x="3376784" y="3349392"/>
              <a:ext cx="1" cy="801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flipV="1">
              <a:off x="4067348" y="4151042"/>
              <a:ext cx="1" cy="1688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5643734" y="4151042"/>
              <a:ext cx="2" cy="1441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6743835" y="4151042"/>
              <a:ext cx="1592" cy="1626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flipV="1">
              <a:off x="7396335" y="4151042"/>
              <a:ext cx="1" cy="1626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5262913" y="2669170"/>
              <a:ext cx="2" cy="14818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a:off x="4705283" y="2669170"/>
              <a:ext cx="55763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4067281" y="4109403"/>
              <a:ext cx="1015022" cy="200055"/>
            </a:xfrm>
            <a:prstGeom prst="rect">
              <a:avLst/>
            </a:prstGeom>
            <a:noFill/>
          </p:spPr>
          <p:txBody>
            <a:bodyPr wrap="none" rtlCol="0">
              <a:spAutoFit/>
            </a:bodyPr>
            <a:lstStyle/>
            <a:p>
              <a:pPr algn="ctr"/>
              <a:r>
                <a:rPr lang="en-GB" sz="700" dirty="0">
                  <a:solidFill>
                    <a:srgbClr val="FF0000"/>
                  </a:solidFill>
                </a:rPr>
                <a:t>MIL-STD 1553 P/F</a:t>
              </a:r>
            </a:p>
          </p:txBody>
        </p:sp>
      </p:grpSp>
      <p:grpSp>
        <p:nvGrpSpPr>
          <p:cNvPr id="243" name="Group 242"/>
          <p:cNvGrpSpPr/>
          <p:nvPr/>
        </p:nvGrpSpPr>
        <p:grpSpPr>
          <a:xfrm>
            <a:off x="666208" y="1442241"/>
            <a:ext cx="5503220" cy="1996354"/>
            <a:chOff x="666208" y="1442241"/>
            <a:chExt cx="5503220" cy="1996354"/>
          </a:xfrm>
        </p:grpSpPr>
        <p:cxnSp>
          <p:nvCxnSpPr>
            <p:cNvPr id="134" name="Straight Connector 133"/>
            <p:cNvCxnSpPr/>
            <p:nvPr/>
          </p:nvCxnSpPr>
          <p:spPr>
            <a:xfrm>
              <a:off x="667946" y="1615207"/>
              <a:ext cx="6302" cy="182338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9" idx="1"/>
            </p:cNvCxnSpPr>
            <p:nvPr/>
          </p:nvCxnSpPr>
          <p:spPr>
            <a:xfrm>
              <a:off x="667946" y="1918619"/>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4248" y="2438375"/>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67077" y="2934312"/>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66208" y="3428052"/>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66208" y="1615207"/>
              <a:ext cx="5067086" cy="0"/>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5735201" y="1615207"/>
              <a:ext cx="0" cy="1417765"/>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5" idx="1"/>
            </p:cNvCxnSpPr>
            <p:nvPr/>
          </p:nvCxnSpPr>
          <p:spPr>
            <a:xfrm>
              <a:off x="5735201" y="3026009"/>
              <a:ext cx="434227" cy="1"/>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sp>
          <p:nvSpPr>
            <p:cNvPr id="228" name="TextBox 227"/>
            <p:cNvSpPr txBox="1"/>
            <p:nvPr/>
          </p:nvSpPr>
          <p:spPr>
            <a:xfrm>
              <a:off x="2356302" y="1442241"/>
              <a:ext cx="1186543" cy="200055"/>
            </a:xfrm>
            <a:prstGeom prst="rect">
              <a:avLst/>
            </a:prstGeom>
            <a:noFill/>
          </p:spPr>
          <p:txBody>
            <a:bodyPr wrap="none" rtlCol="0">
              <a:spAutoFit/>
            </a:bodyPr>
            <a:lstStyle/>
            <a:p>
              <a:pPr algn="ctr"/>
              <a:r>
                <a:rPr lang="en-GB" sz="700" dirty="0">
                  <a:solidFill>
                    <a:schemeClr val="accent1">
                      <a:lumMod val="60%"/>
                      <a:lumOff val="40%"/>
                    </a:schemeClr>
                  </a:solidFill>
                </a:rPr>
                <a:t>Measurement data I/F</a:t>
              </a:r>
            </a:p>
          </p:txBody>
        </p:sp>
      </p:grpSp>
      <p:grpSp>
        <p:nvGrpSpPr>
          <p:cNvPr id="247" name="Group 246"/>
          <p:cNvGrpSpPr/>
          <p:nvPr/>
        </p:nvGrpSpPr>
        <p:grpSpPr>
          <a:xfrm>
            <a:off x="3212092" y="3348163"/>
            <a:ext cx="4103146" cy="2412719"/>
            <a:chOff x="3212092" y="3348163"/>
            <a:chExt cx="4103146" cy="2412719"/>
          </a:xfrm>
        </p:grpSpPr>
        <p:cxnSp>
          <p:nvCxnSpPr>
            <p:cNvPr id="183" name="Straight Connector 182"/>
            <p:cNvCxnSpPr/>
            <p:nvPr/>
          </p:nvCxnSpPr>
          <p:spPr>
            <a:xfrm>
              <a:off x="3212092" y="3638708"/>
              <a:ext cx="4094786"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3212092" y="3638708"/>
              <a:ext cx="0" cy="674999"/>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3626424" y="3644860"/>
              <a:ext cx="0" cy="1679833"/>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4337624" y="3348163"/>
              <a:ext cx="0" cy="290545"/>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5785047" y="3638708"/>
              <a:ext cx="955" cy="2122174"/>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a:off x="5785047" y="4441587"/>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5786002" y="4732489"/>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5786002" y="4986440"/>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H="1">
              <a:off x="5786002" y="5393628"/>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5786002" y="5760882"/>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39" idx="1"/>
            </p:cNvCxnSpPr>
            <p:nvPr/>
          </p:nvCxnSpPr>
          <p:spPr>
            <a:xfrm flipH="1" flipV="1">
              <a:off x="5785047" y="5149535"/>
              <a:ext cx="956834" cy="1"/>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7315238" y="3638510"/>
              <a:ext cx="0" cy="670642"/>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H="1" flipV="1">
              <a:off x="7075179" y="3638510"/>
              <a:ext cx="1" cy="1078342"/>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5532402" y="3455151"/>
              <a:ext cx="1101585" cy="200055"/>
            </a:xfrm>
            <a:prstGeom prst="rect">
              <a:avLst/>
            </a:prstGeom>
            <a:noFill/>
          </p:spPr>
          <p:txBody>
            <a:bodyPr wrap="none" rtlCol="0">
              <a:spAutoFit/>
            </a:bodyPr>
            <a:lstStyle/>
            <a:p>
              <a:pPr algn="ctr"/>
              <a:r>
                <a:rPr lang="en-GB" sz="700" dirty="0">
                  <a:solidFill>
                    <a:srgbClr val="008542"/>
                  </a:solidFill>
                </a:rPr>
                <a:t>Discrete &amp; serial I/O</a:t>
              </a:r>
            </a:p>
          </p:txBody>
        </p:sp>
      </p:grpSp>
      <p:grpSp>
        <p:nvGrpSpPr>
          <p:cNvPr id="244" name="Group 243"/>
          <p:cNvGrpSpPr/>
          <p:nvPr/>
        </p:nvGrpSpPr>
        <p:grpSpPr>
          <a:xfrm>
            <a:off x="667946" y="1925746"/>
            <a:ext cx="7453869" cy="2057409"/>
            <a:chOff x="667946" y="1925746"/>
            <a:chExt cx="7453869" cy="2057409"/>
          </a:xfrm>
        </p:grpSpPr>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745427" y="3382851"/>
              <a:ext cx="15016" cy="51171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651619" y="1236022"/>
            <a:ext cx="721587" cy="230832"/>
          </a:xfrm>
          <a:prstGeom prst="rect">
            <a:avLst/>
          </a:prstGeom>
          <a:noFill/>
        </p:spPr>
        <p:txBody>
          <a:bodyPr wrap="square" rtlCol="0">
            <a:spAutoFit/>
          </a:bodyPr>
          <a:lstStyle/>
          <a:p>
            <a:pPr>
              <a:lnSpc>
                <a:spcPct val="150%"/>
              </a:lnSpc>
            </a:pPr>
            <a:r>
              <a:rPr lang="en-GB" sz="600" dirty="0"/>
              <a:t>Redundancy:</a:t>
            </a:r>
          </a:p>
        </p:txBody>
      </p:sp>
      <p:sp>
        <p:nvSpPr>
          <p:cNvPr id="123" name="Flowchart: Document 122"/>
          <p:cNvSpPr/>
          <p:nvPr/>
        </p:nvSpPr>
        <p:spPr>
          <a:xfrm>
            <a:off x="8448736" y="1635583"/>
            <a:ext cx="314574" cy="171240"/>
          </a:xfrm>
          <a:prstGeom prst="flowChartDocument">
            <a:avLst/>
          </a:prstGeom>
          <a:solidFill>
            <a:srgbClr val="00B0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cR</a:t>
            </a:r>
            <a:endParaRPr lang="en-GB" sz="500" dirty="0"/>
          </a:p>
        </p:txBody>
      </p:sp>
      <p:grpSp>
        <p:nvGrpSpPr>
          <p:cNvPr id="31" name="Group 30"/>
          <p:cNvGrpSpPr/>
          <p:nvPr/>
        </p:nvGrpSpPr>
        <p:grpSpPr>
          <a:xfrm>
            <a:off x="6456229" y="4239631"/>
            <a:ext cx="618788" cy="1294063"/>
            <a:chOff x="6456229" y="4239631"/>
            <a:chExt cx="618788" cy="1294063"/>
          </a:xfrm>
        </p:grpSpPr>
        <p:sp>
          <p:nvSpPr>
            <p:cNvPr id="132" name="Flowchart: Document 131"/>
            <p:cNvSpPr/>
            <p:nvPr/>
          </p:nvSpPr>
          <p:spPr>
            <a:xfrm>
              <a:off x="6760443" y="4239631"/>
              <a:ext cx="314574" cy="171240"/>
            </a:xfrm>
            <a:prstGeom prst="flowChartDocument">
              <a:avLst/>
            </a:prstGeom>
            <a:solidFill>
              <a:srgbClr val="FA5C5C"/>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hR</a:t>
              </a:r>
              <a:endParaRPr lang="en-GB" sz="500" dirty="0"/>
            </a:p>
          </p:txBody>
        </p:sp>
        <p:sp>
          <p:nvSpPr>
            <p:cNvPr id="133" name="Flowchart: Document 132"/>
            <p:cNvSpPr/>
            <p:nvPr/>
          </p:nvSpPr>
          <p:spPr>
            <a:xfrm>
              <a:off x="6456229" y="5362454"/>
              <a:ext cx="314574" cy="171240"/>
            </a:xfrm>
            <a:prstGeom prst="flowChartDocument">
              <a:avLst/>
            </a:prstGeom>
            <a:solidFill>
              <a:srgbClr val="FA5C5C"/>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hR</a:t>
              </a:r>
              <a:endParaRPr lang="en-GB" sz="500" dirty="0"/>
            </a:p>
          </p:txBody>
        </p:sp>
      </p:grpSp>
      <p:grpSp>
        <p:nvGrpSpPr>
          <p:cNvPr id="30" name="Group 29"/>
          <p:cNvGrpSpPr/>
          <p:nvPr/>
        </p:nvGrpSpPr>
        <p:grpSpPr>
          <a:xfrm>
            <a:off x="2570267" y="1929329"/>
            <a:ext cx="4916100" cy="3987256"/>
            <a:chOff x="2570267" y="1929329"/>
            <a:chExt cx="4916100" cy="3987256"/>
          </a:xfrm>
        </p:grpSpPr>
        <p:sp>
          <p:nvSpPr>
            <p:cNvPr id="114" name="Flowchart: Document 113"/>
            <p:cNvSpPr/>
            <p:nvPr/>
          </p:nvSpPr>
          <p:spPr>
            <a:xfrm>
              <a:off x="3422239" y="1929329"/>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15" name="Flowchart: Document 114"/>
            <p:cNvSpPr/>
            <p:nvPr/>
          </p:nvSpPr>
          <p:spPr>
            <a:xfrm>
              <a:off x="6036398" y="2608026"/>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16" name="Flowchart: Document 115"/>
            <p:cNvSpPr/>
            <p:nvPr/>
          </p:nvSpPr>
          <p:spPr>
            <a:xfrm>
              <a:off x="2933692" y="2910156"/>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25" name="Flowchart: Document 124"/>
            <p:cNvSpPr/>
            <p:nvPr/>
          </p:nvSpPr>
          <p:spPr>
            <a:xfrm>
              <a:off x="5035811" y="5745345"/>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28" name="Flowchart: Document 127"/>
            <p:cNvSpPr/>
            <p:nvPr/>
          </p:nvSpPr>
          <p:spPr>
            <a:xfrm>
              <a:off x="3726254" y="5411795"/>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29" name="Flowchart: Document 128"/>
            <p:cNvSpPr/>
            <p:nvPr/>
          </p:nvSpPr>
          <p:spPr>
            <a:xfrm>
              <a:off x="3663549" y="4916825"/>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30" name="Flowchart: Document 129"/>
            <p:cNvSpPr/>
            <p:nvPr/>
          </p:nvSpPr>
          <p:spPr>
            <a:xfrm>
              <a:off x="2570267" y="5136416"/>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35" name="Flowchart: Document 134"/>
            <p:cNvSpPr/>
            <p:nvPr/>
          </p:nvSpPr>
          <p:spPr>
            <a:xfrm>
              <a:off x="7220308" y="5149535"/>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37" name="Flowchart: Document 136"/>
            <p:cNvSpPr/>
            <p:nvPr/>
          </p:nvSpPr>
          <p:spPr>
            <a:xfrm>
              <a:off x="6335695" y="4917545"/>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38" name="Flowchart: Document 137"/>
            <p:cNvSpPr/>
            <p:nvPr/>
          </p:nvSpPr>
          <p:spPr>
            <a:xfrm>
              <a:off x="6299061" y="4670936"/>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43" name="Flowchart: Document 142"/>
            <p:cNvSpPr/>
            <p:nvPr/>
          </p:nvSpPr>
          <p:spPr>
            <a:xfrm>
              <a:off x="5345940" y="4983031"/>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grpSp>
      <p:grpSp>
        <p:nvGrpSpPr>
          <p:cNvPr id="224" name="Group 223"/>
          <p:cNvGrpSpPr/>
          <p:nvPr/>
        </p:nvGrpSpPr>
        <p:grpSpPr>
          <a:xfrm>
            <a:off x="1097945" y="4188080"/>
            <a:ext cx="6702996" cy="776874"/>
            <a:chOff x="1097945" y="4188080"/>
            <a:chExt cx="6702996" cy="776874"/>
          </a:xfrm>
        </p:grpSpPr>
        <p:sp>
          <p:nvSpPr>
            <p:cNvPr id="146" name="Flowchart: Document 145"/>
            <p:cNvSpPr/>
            <p:nvPr/>
          </p:nvSpPr>
          <p:spPr>
            <a:xfrm>
              <a:off x="5847687" y="4188080"/>
              <a:ext cx="314574" cy="171240"/>
            </a:xfrm>
            <a:prstGeom prst="flowChartDocument">
              <a:avLst/>
            </a:prstGeom>
            <a:solidFill>
              <a:srgbClr val="00B0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cR</a:t>
              </a:r>
              <a:endParaRPr lang="en-GB" sz="500" dirty="0"/>
            </a:p>
          </p:txBody>
        </p:sp>
        <p:sp>
          <p:nvSpPr>
            <p:cNvPr id="147" name="Flowchart: Document 146"/>
            <p:cNvSpPr/>
            <p:nvPr/>
          </p:nvSpPr>
          <p:spPr>
            <a:xfrm>
              <a:off x="7486367" y="4519817"/>
              <a:ext cx="314574" cy="171240"/>
            </a:xfrm>
            <a:prstGeom prst="flowChartDocument">
              <a:avLst/>
            </a:prstGeom>
            <a:solidFill>
              <a:srgbClr val="00B0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cR</a:t>
              </a:r>
              <a:endParaRPr lang="en-GB" sz="500" dirty="0"/>
            </a:p>
          </p:txBody>
        </p:sp>
        <p:sp>
          <p:nvSpPr>
            <p:cNvPr id="149" name="Flowchart: Document 148"/>
            <p:cNvSpPr/>
            <p:nvPr/>
          </p:nvSpPr>
          <p:spPr>
            <a:xfrm>
              <a:off x="7220308" y="4793714"/>
              <a:ext cx="314574" cy="171240"/>
            </a:xfrm>
            <a:prstGeom prst="flowChartDocument">
              <a:avLst/>
            </a:prstGeom>
            <a:solidFill>
              <a:srgbClr val="00B0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cR</a:t>
              </a:r>
              <a:endParaRPr lang="en-GB" sz="500" dirty="0"/>
            </a:p>
          </p:txBody>
        </p:sp>
        <p:sp>
          <p:nvSpPr>
            <p:cNvPr id="150" name="Flowchart: Document 149"/>
            <p:cNvSpPr/>
            <p:nvPr/>
          </p:nvSpPr>
          <p:spPr>
            <a:xfrm>
              <a:off x="1097945" y="4286661"/>
              <a:ext cx="314574" cy="171240"/>
            </a:xfrm>
            <a:prstGeom prst="flowChartDocument">
              <a:avLst/>
            </a:prstGeom>
            <a:solidFill>
              <a:srgbClr val="00B0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cR</a:t>
              </a:r>
              <a:endParaRPr lang="en-GB" sz="500" dirty="0"/>
            </a:p>
          </p:txBody>
        </p:sp>
      </p:grpSp>
      <p:sp>
        <p:nvSpPr>
          <p:cNvPr id="153" name="TextBox 152"/>
          <p:cNvSpPr txBox="1"/>
          <p:nvPr/>
        </p:nvSpPr>
        <p:spPr>
          <a:xfrm>
            <a:off x="8806989" y="1635583"/>
            <a:ext cx="155555" cy="184666"/>
          </a:xfrm>
          <a:prstGeom prst="rect">
            <a:avLst/>
          </a:prstGeom>
          <a:noFill/>
        </p:spPr>
        <p:txBody>
          <a:bodyPr wrap="none" lIns="0" tIns="0" rIns="0" bIns="0" rtlCol="0" anchor="ctr" anchorCtr="0">
            <a:spAutoFit/>
          </a:bodyPr>
          <a:lstStyle/>
          <a:p>
            <a:pPr algn="r"/>
            <a:r>
              <a:rPr lang="en-GB" sz="600" dirty="0">
                <a:solidFill>
                  <a:srgbClr val="0070C0"/>
                </a:solidFill>
              </a:rPr>
              <a:t>cold</a:t>
            </a:r>
          </a:p>
          <a:p>
            <a:pPr algn="r"/>
            <a:endParaRPr lang="en-GB" sz="600" dirty="0"/>
          </a:p>
        </p:txBody>
      </p:sp>
      <p:grpSp>
        <p:nvGrpSpPr>
          <p:cNvPr id="22" name="Group 21"/>
          <p:cNvGrpSpPr/>
          <p:nvPr/>
        </p:nvGrpSpPr>
        <p:grpSpPr>
          <a:xfrm>
            <a:off x="8439007" y="1222596"/>
            <a:ext cx="611704" cy="184666"/>
            <a:chOff x="8439007" y="1222596"/>
            <a:chExt cx="611704" cy="184666"/>
          </a:xfrm>
        </p:grpSpPr>
        <p:sp>
          <p:nvSpPr>
            <p:cNvPr id="117" name="Flowchart: Document 116"/>
            <p:cNvSpPr/>
            <p:nvPr/>
          </p:nvSpPr>
          <p:spPr>
            <a:xfrm>
              <a:off x="8439007" y="1222596"/>
              <a:ext cx="266059" cy="171240"/>
            </a:xfrm>
            <a:prstGeom prst="flowChartDocument">
              <a:avLst/>
            </a:prstGeom>
            <a:solidFill>
              <a:srgbClr val="00854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iR</a:t>
              </a:r>
              <a:endParaRPr lang="en-GB" sz="500" dirty="0"/>
            </a:p>
          </p:txBody>
        </p:sp>
        <p:sp>
          <p:nvSpPr>
            <p:cNvPr id="155" name="TextBox 154"/>
            <p:cNvSpPr txBox="1"/>
            <p:nvPr/>
          </p:nvSpPr>
          <p:spPr>
            <a:xfrm>
              <a:off x="8757296" y="1222596"/>
              <a:ext cx="293415" cy="184666"/>
            </a:xfrm>
            <a:prstGeom prst="rect">
              <a:avLst/>
            </a:prstGeom>
            <a:noFill/>
          </p:spPr>
          <p:txBody>
            <a:bodyPr wrap="none" lIns="0" tIns="0" rIns="0" bIns="0" rtlCol="0" anchor="ctr" anchorCtr="0">
              <a:spAutoFit/>
            </a:bodyPr>
            <a:lstStyle/>
            <a:p>
              <a:pPr algn="r"/>
              <a:r>
                <a:rPr lang="en-GB" sz="600" dirty="0">
                  <a:solidFill>
                    <a:srgbClr val="00B050"/>
                  </a:solidFill>
                </a:rPr>
                <a:t>internal</a:t>
              </a:r>
            </a:p>
            <a:p>
              <a:pPr algn="r"/>
              <a:endParaRPr lang="en-GB" sz="600" dirty="0"/>
            </a:p>
          </p:txBody>
        </p:sp>
      </p:grpSp>
      <p:grpSp>
        <p:nvGrpSpPr>
          <p:cNvPr id="29" name="Group 28"/>
          <p:cNvGrpSpPr/>
          <p:nvPr/>
        </p:nvGrpSpPr>
        <p:grpSpPr>
          <a:xfrm>
            <a:off x="8442722" y="1421079"/>
            <a:ext cx="474147" cy="184666"/>
            <a:chOff x="8442722" y="1421079"/>
            <a:chExt cx="474147" cy="184666"/>
          </a:xfrm>
        </p:grpSpPr>
        <p:sp>
          <p:nvSpPr>
            <p:cNvPr id="122" name="Flowchart: Document 121"/>
            <p:cNvSpPr/>
            <p:nvPr/>
          </p:nvSpPr>
          <p:spPr>
            <a:xfrm>
              <a:off x="8442722" y="1421079"/>
              <a:ext cx="314574" cy="171240"/>
            </a:xfrm>
            <a:prstGeom prst="flowChartDocument">
              <a:avLst/>
            </a:prstGeom>
            <a:solidFill>
              <a:srgbClr val="FA5C5C"/>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500" dirty="0" err="1"/>
                <a:t>hR</a:t>
              </a:r>
              <a:endParaRPr lang="en-GB" sz="500" dirty="0"/>
            </a:p>
          </p:txBody>
        </p:sp>
        <p:sp>
          <p:nvSpPr>
            <p:cNvPr id="156" name="TextBox 155"/>
            <p:cNvSpPr txBox="1"/>
            <p:nvPr/>
          </p:nvSpPr>
          <p:spPr>
            <a:xfrm>
              <a:off x="8791770" y="1421079"/>
              <a:ext cx="125099" cy="184666"/>
            </a:xfrm>
            <a:prstGeom prst="rect">
              <a:avLst/>
            </a:prstGeom>
            <a:noFill/>
          </p:spPr>
          <p:txBody>
            <a:bodyPr wrap="none" lIns="0" tIns="0" rIns="0" bIns="0" rtlCol="0" anchor="ctr" anchorCtr="0">
              <a:spAutoFit/>
            </a:bodyPr>
            <a:lstStyle/>
            <a:p>
              <a:pPr algn="r"/>
              <a:r>
                <a:rPr lang="en-GB" sz="600" dirty="0">
                  <a:solidFill>
                    <a:srgbClr val="FF0000"/>
                  </a:solidFill>
                </a:rPr>
                <a:t>hot</a:t>
              </a:r>
            </a:p>
            <a:p>
              <a:pPr algn="r"/>
              <a:endParaRPr lang="en-GB" sz="600" dirty="0"/>
            </a:p>
          </p:txBody>
        </p:sp>
      </p:grpSp>
    </p:spTree>
    <p:extLst>
      <p:ext uri="{BB962C8B-B14F-4D97-AF65-F5344CB8AC3E}">
        <p14:creationId xmlns:p14="http://schemas.microsoft.com/office/powerpoint/2010/main" val="352692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animEffect transition="in" filter="fade">
                                      <p:cBhvr>
                                        <p:cTn id="17"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Message types, 2</a:t>
            </a:r>
          </a:p>
        </p:txBody>
      </p:sp>
      <p:sp>
        <p:nvSpPr>
          <p:cNvPr id="4" name="Content Placeholder 2"/>
          <p:cNvSpPr>
            <a:spLocks noGrp="1"/>
          </p:cNvSpPr>
          <p:nvPr>
            <p:ph idx="1"/>
          </p:nvPr>
        </p:nvSpPr>
        <p:spPr>
          <a:xfrm>
            <a:off x="615949" y="1253616"/>
            <a:ext cx="7905750" cy="435430"/>
          </a:xfrm>
        </p:spPr>
        <p:txBody>
          <a:bodyPr/>
          <a:lstStyle/>
          <a:p>
            <a:pPr marL="0" indent="0" algn="ctr">
              <a:buNone/>
            </a:pPr>
            <a:r>
              <a:rPr lang="en-GB" dirty="0"/>
              <a:t>…Packet selection subservice</a:t>
            </a:r>
          </a:p>
        </p:txBody>
      </p:sp>
      <p:graphicFrame>
        <p:nvGraphicFramePr>
          <p:cNvPr id="5" name="Table 4"/>
          <p:cNvGraphicFramePr>
            <a:graphicFrameLocks noGrp="1"/>
          </p:cNvGraphicFramePr>
          <p:nvPr>
            <p:extLst>
              <p:ext uri="{D42A27DB-BD31-4B8C-83A1-F6EECF244321}">
                <p14:modId xmlns:p14="http://schemas.microsoft.com/office/powerpoint/2010/main" val="4170429294"/>
              </p:ext>
            </p:extLst>
          </p:nvPr>
        </p:nvGraphicFramePr>
        <p:xfrm>
          <a:off x="889000" y="1641065"/>
          <a:ext cx="7569201" cy="4001359"/>
        </p:xfrm>
        <a:graphic>
          <a:graphicData uri="http://purl.oclc.org/ooxml/drawingml/table">
            <a:tbl>
              <a:tblPr firstRow="1"/>
              <a:tblGrid>
                <a:gridCol w="867449">
                  <a:extLst>
                    <a:ext uri="{9D8B030D-6E8A-4147-A177-3AD203B41FA5}">
                      <a16:colId xmlns:a16="http://schemas.microsoft.com/office/drawing/2014/main" val="20000"/>
                    </a:ext>
                  </a:extLst>
                </a:gridCol>
                <a:gridCol w="867449">
                  <a:extLst>
                    <a:ext uri="{9D8B030D-6E8A-4147-A177-3AD203B41FA5}">
                      <a16:colId xmlns:a16="http://schemas.microsoft.com/office/drawing/2014/main" val="20001"/>
                    </a:ext>
                  </a:extLst>
                </a:gridCol>
                <a:gridCol w="124172">
                  <a:extLst>
                    <a:ext uri="{9D8B030D-6E8A-4147-A177-3AD203B41FA5}">
                      <a16:colId xmlns:a16="http://schemas.microsoft.com/office/drawing/2014/main" val="20002"/>
                    </a:ext>
                  </a:extLst>
                </a:gridCol>
                <a:gridCol w="124172">
                  <a:extLst>
                    <a:ext uri="{9D8B030D-6E8A-4147-A177-3AD203B41FA5}">
                      <a16:colId xmlns:a16="http://schemas.microsoft.com/office/drawing/2014/main" val="20003"/>
                    </a:ext>
                  </a:extLst>
                </a:gridCol>
                <a:gridCol w="1115794">
                  <a:extLst>
                    <a:ext uri="{9D8B030D-6E8A-4147-A177-3AD203B41FA5}">
                      <a16:colId xmlns:a16="http://schemas.microsoft.com/office/drawing/2014/main" val="20004"/>
                    </a:ext>
                  </a:extLst>
                </a:gridCol>
                <a:gridCol w="3473298">
                  <a:extLst>
                    <a:ext uri="{9D8B030D-6E8A-4147-A177-3AD203B41FA5}">
                      <a16:colId xmlns:a16="http://schemas.microsoft.com/office/drawing/2014/main" val="20005"/>
                    </a:ext>
                  </a:extLst>
                </a:gridCol>
                <a:gridCol w="996867">
                  <a:extLst>
                    <a:ext uri="{9D8B030D-6E8A-4147-A177-3AD203B41FA5}">
                      <a16:colId xmlns:a16="http://schemas.microsoft.com/office/drawing/2014/main" val="20006"/>
                    </a:ext>
                  </a:extLst>
                </a:gridCol>
              </a:tblGrid>
              <a:tr h="328894">
                <a:tc>
                  <a:txBody>
                    <a:bodyPr/>
                    <a:lstStyle/>
                    <a:p>
                      <a:pPr algn="ctr">
                        <a:spcAft>
                          <a:spcPts val="0"/>
                        </a:spcAft>
                      </a:pPr>
                      <a:r>
                        <a:rPr lang="en-GB" sz="1000" dirty="0">
                          <a:effectLst/>
                          <a:latin typeface="Palatino Linotype"/>
                          <a:ea typeface="Times New Roman"/>
                          <a:cs typeface="Times New Roman"/>
                        </a:rPr>
                        <a:t>6.15.4.2.1b</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a:ea typeface="Times New Roman"/>
                          <a:cs typeface="Times New Roman"/>
                        </a:rPr>
                        <a:t>control, per diagnostic parameter report structure, the storage of diagnostic parameter reports</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dirty="0">
                          <a:effectLst/>
                          <a:latin typeface="Palatino Linotype"/>
                          <a:ea typeface="Times New Roman"/>
                          <a:cs typeface="Times New Roman"/>
                        </a:rPr>
                        <a:t>by declaration</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0"/>
                  </a:ext>
                </a:extLst>
              </a:tr>
              <a:tr h="450333">
                <a:tc>
                  <a:txBody>
                    <a:bodyPr/>
                    <a:lstStyle/>
                    <a:p>
                      <a:pPr algn="ctr">
                        <a:spcAft>
                          <a:spcPts val="0"/>
                        </a:spcAft>
                      </a:pPr>
                      <a:r>
                        <a:rPr lang="en-GB" sz="1000">
                          <a:effectLst/>
                          <a:latin typeface="Palatino Linotype"/>
                          <a:ea typeface="Times New Roman"/>
                          <a:cs typeface="Times New Roman"/>
                        </a:rPr>
                        <a:t>6.15.4.6.1</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8.15.2.28</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a:ea typeface="Times New Roman"/>
                          <a:cs typeface="Times New Roman"/>
                        </a:rPr>
                        <a:t>TC[15,31]</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add structure identifiers to the diagnostic parameter report storage-control configuration</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implied by 6.15.4.2.1b</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1"/>
                  </a:ext>
                </a:extLst>
              </a:tr>
              <a:tr h="450333">
                <a:tc>
                  <a:txBody>
                    <a:bodyPr/>
                    <a:lstStyle/>
                    <a:p>
                      <a:pPr algn="ctr">
                        <a:spcAft>
                          <a:spcPts val="0"/>
                        </a:spcAft>
                      </a:pPr>
                      <a:r>
                        <a:rPr lang="en-GB" sz="1000">
                          <a:effectLst/>
                          <a:latin typeface="Palatino Linotype"/>
                          <a:ea typeface="Times New Roman"/>
                          <a:cs typeface="Times New Roman"/>
                        </a:rPr>
                        <a:t>6.15.4.6.2</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8.15.2.29</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TC[15,32]</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delete structure identifiers from the diagnostic parameter report storage-control configuration</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implied by 6.15.4.2.1b</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2"/>
                  </a:ext>
                </a:extLst>
              </a:tr>
              <a:tr h="450333">
                <a:tc>
                  <a:txBody>
                    <a:bodyPr/>
                    <a:lstStyle/>
                    <a:p>
                      <a:pPr algn="ctr">
                        <a:spcAft>
                          <a:spcPts val="0"/>
                        </a:spcAft>
                      </a:pPr>
                      <a:r>
                        <a:rPr lang="en-GB" sz="1000">
                          <a:effectLst/>
                          <a:latin typeface="Palatino Linotype"/>
                          <a:ea typeface="Times New Roman"/>
                          <a:cs typeface="Times New Roman"/>
                        </a:rPr>
                        <a:t>6.15.4.6.3</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8.15.2.34</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a:ea typeface="Times New Roman"/>
                          <a:cs typeface="Times New Roman"/>
                        </a:rPr>
                        <a:t>TC[15,37]</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report the content of the diagnostic parameter report storage-control configuration</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requires TC[15,31]</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328894">
                <a:tc>
                  <a:txBody>
                    <a:bodyPr/>
                    <a:lstStyle/>
                    <a:p>
                      <a:pPr algn="ctr">
                        <a:spcAft>
                          <a:spcPts val="0"/>
                        </a:spcAft>
                      </a:pPr>
                      <a:r>
                        <a:rPr lang="en-GB" sz="1000">
                          <a:effectLst/>
                          <a:latin typeface="Palatino Linotype"/>
                          <a:ea typeface="Times New Roman"/>
                          <a:cs typeface="Times New Roman"/>
                        </a:rPr>
                        <a:t>6.15.4.6.3</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8.15.2.35</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TM[15,38]</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a:ea typeface="Times New Roman"/>
                          <a:cs typeface="Times New Roman"/>
                        </a:rPr>
                        <a:t>diagnostic parameter report storage-control configuration content report</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a:ea typeface="Times New Roman"/>
                          <a:cs typeface="Times New Roman"/>
                        </a:rPr>
                        <a:t>TC[15,37] response</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328894">
                <a:tc>
                  <a:txBody>
                    <a:bodyPr/>
                    <a:lstStyle/>
                    <a:p>
                      <a:pPr algn="ctr">
                        <a:spcAft>
                          <a:spcPts val="0"/>
                        </a:spcAft>
                      </a:pPr>
                      <a:r>
                        <a:rPr lang="en-GB" sz="1000">
                          <a:effectLst/>
                          <a:latin typeface="Palatino Linotype"/>
                          <a:ea typeface="Times New Roman"/>
                          <a:cs typeface="Times New Roman"/>
                        </a:rPr>
                        <a:t>6.15.4.2.1c</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a:ea typeface="Times New Roman"/>
                          <a:cs typeface="Times New Roman"/>
                        </a:rPr>
                        <a:t>control, per event definition, the storage of event reports</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dirty="0">
                          <a:effectLst/>
                          <a:latin typeface="Palatino Linotype"/>
                          <a:ea typeface="Times New Roman"/>
                          <a:cs typeface="Times New Roman"/>
                        </a:rPr>
                        <a:t>by declaration</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450333">
                <a:tc>
                  <a:txBody>
                    <a:bodyPr/>
                    <a:lstStyle/>
                    <a:p>
                      <a:pPr algn="ctr">
                        <a:spcAft>
                          <a:spcPts val="0"/>
                        </a:spcAft>
                      </a:pPr>
                      <a:r>
                        <a:rPr lang="en-GB" sz="1000">
                          <a:effectLst/>
                          <a:latin typeface="Palatino Linotype"/>
                          <a:ea typeface="Times New Roman"/>
                          <a:cs typeface="Times New Roman"/>
                        </a:rPr>
                        <a:t>6.15.4.7.1</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8.15.2.31</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a:ea typeface="Times New Roman"/>
                          <a:cs typeface="Times New Roman"/>
                        </a:rPr>
                        <a:t>TC[15,34]</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add event definition identifiers to the event report blocking storage-control configuration</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implied by 6.15.4.2.1c</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6"/>
                  </a:ext>
                </a:extLst>
              </a:tr>
              <a:tr h="450333">
                <a:tc>
                  <a:txBody>
                    <a:bodyPr/>
                    <a:lstStyle/>
                    <a:p>
                      <a:pPr algn="ctr">
                        <a:spcAft>
                          <a:spcPts val="0"/>
                        </a:spcAft>
                      </a:pPr>
                      <a:r>
                        <a:rPr lang="en-GB" sz="1000">
                          <a:effectLst/>
                          <a:latin typeface="Palatino Linotype"/>
                          <a:ea typeface="Times New Roman"/>
                          <a:cs typeface="Times New Roman"/>
                        </a:rPr>
                        <a:t>6.15.4.7.2</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8.15.2.30</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TC[15,33]</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delete event definition identifiers from the event report blocking storage-control configuration</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implied by 6.15.4.2.1c</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7"/>
                  </a:ext>
                </a:extLst>
              </a:tr>
              <a:tr h="328894">
                <a:tc>
                  <a:txBody>
                    <a:bodyPr/>
                    <a:lstStyle/>
                    <a:p>
                      <a:pPr algn="ctr">
                        <a:spcAft>
                          <a:spcPts val="0"/>
                        </a:spcAft>
                      </a:pPr>
                      <a:r>
                        <a:rPr lang="en-GB" sz="1000">
                          <a:effectLst/>
                          <a:latin typeface="Palatino Linotype"/>
                          <a:ea typeface="Times New Roman"/>
                          <a:cs typeface="Times New Roman"/>
                        </a:rPr>
                        <a:t>6.15.4.7.3</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8.15.2.36</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TC[15,39]</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report the content of the event report blocking storage-control configuration</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a:ea typeface="Times New Roman"/>
                          <a:cs typeface="Times New Roman"/>
                        </a:rPr>
                        <a:t>requires TC[15,33]</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328894">
                <a:tc>
                  <a:txBody>
                    <a:bodyPr/>
                    <a:lstStyle/>
                    <a:p>
                      <a:pPr algn="ctr">
                        <a:spcAft>
                          <a:spcPts val="0"/>
                        </a:spcAft>
                      </a:pPr>
                      <a:r>
                        <a:rPr lang="en-GB" sz="1000">
                          <a:effectLst/>
                          <a:latin typeface="Palatino Linotype"/>
                          <a:ea typeface="Times New Roman"/>
                          <a:cs typeface="Times New Roman"/>
                        </a:rPr>
                        <a:t>6.15.4.7.3</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8.15.2.37</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TM[15,40]</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a:ea typeface="Times New Roman"/>
                          <a:cs typeface="Times New Roman"/>
                        </a:rPr>
                        <a:t>event report blocking storage-control configuration content report</a:t>
                      </a:r>
                      <a:endParaRPr lang="en-US" sz="100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a:ea typeface="Times New Roman"/>
                          <a:cs typeface="Times New Roman"/>
                        </a:rPr>
                        <a:t>TC[15,39] response</a:t>
                      </a:r>
                      <a:endParaRPr lang="en-US" sz="1000" dirty="0">
                        <a:effectLst/>
                        <a:latin typeface="Palatino Linotype"/>
                        <a:ea typeface="Times New Roman"/>
                        <a:cs typeface="Times New Roman"/>
                      </a:endParaRPr>
                    </a:p>
                  </a:txBody>
                  <a:tcPr marL="14400" marR="144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08734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8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Message types, 3</a:t>
            </a:r>
          </a:p>
        </p:txBody>
      </p:sp>
      <p:sp>
        <p:nvSpPr>
          <p:cNvPr id="4" name="Content Placeholder 2"/>
          <p:cNvSpPr>
            <a:spLocks noGrp="1"/>
          </p:cNvSpPr>
          <p:nvPr>
            <p:ph idx="1"/>
          </p:nvPr>
        </p:nvSpPr>
        <p:spPr>
          <a:xfrm>
            <a:off x="615949" y="1253616"/>
            <a:ext cx="7905750" cy="435430"/>
          </a:xfrm>
        </p:spPr>
        <p:txBody>
          <a:bodyPr/>
          <a:lstStyle/>
          <a:p>
            <a:pPr marL="0" indent="0" algn="ctr">
              <a:buNone/>
            </a:pPr>
            <a:r>
              <a:rPr lang="en-GB" dirty="0"/>
              <a:t>Storage and retrieval subservice…</a:t>
            </a:r>
          </a:p>
        </p:txBody>
      </p:sp>
      <p:graphicFrame>
        <p:nvGraphicFramePr>
          <p:cNvPr id="8" name="Table 7"/>
          <p:cNvGraphicFramePr>
            <a:graphicFrameLocks noGrp="1"/>
          </p:cNvGraphicFramePr>
          <p:nvPr>
            <p:extLst>
              <p:ext uri="{D42A27DB-BD31-4B8C-83A1-F6EECF244321}">
                <p14:modId xmlns:p14="http://schemas.microsoft.com/office/powerpoint/2010/main" val="1488669039"/>
              </p:ext>
            </p:extLst>
          </p:nvPr>
        </p:nvGraphicFramePr>
        <p:xfrm>
          <a:off x="702732" y="1648932"/>
          <a:ext cx="7924801" cy="4114954"/>
        </p:xfrm>
        <a:graphic>
          <a:graphicData uri="http://purl.oclc.org/ooxml/drawingml/table">
            <a:tbl>
              <a:tblPr firstRow="1"/>
              <a:tblGrid>
                <a:gridCol w="1036582">
                  <a:extLst>
                    <a:ext uri="{9D8B030D-6E8A-4147-A177-3AD203B41FA5}">
                      <a16:colId xmlns:a16="http://schemas.microsoft.com/office/drawing/2014/main" val="20000"/>
                    </a:ext>
                  </a:extLst>
                </a:gridCol>
                <a:gridCol w="1090362">
                  <a:extLst>
                    <a:ext uri="{9D8B030D-6E8A-4147-A177-3AD203B41FA5}">
                      <a16:colId xmlns:a16="http://schemas.microsoft.com/office/drawing/2014/main" val="20001"/>
                    </a:ext>
                  </a:extLst>
                </a:gridCol>
                <a:gridCol w="172390">
                  <a:extLst>
                    <a:ext uri="{9D8B030D-6E8A-4147-A177-3AD203B41FA5}">
                      <a16:colId xmlns:a16="http://schemas.microsoft.com/office/drawing/2014/main" val="20002"/>
                    </a:ext>
                  </a:extLst>
                </a:gridCol>
                <a:gridCol w="706334">
                  <a:extLst>
                    <a:ext uri="{9D8B030D-6E8A-4147-A177-3AD203B41FA5}">
                      <a16:colId xmlns:a16="http://schemas.microsoft.com/office/drawing/2014/main" val="20003"/>
                    </a:ext>
                  </a:extLst>
                </a:gridCol>
                <a:gridCol w="3758119">
                  <a:extLst>
                    <a:ext uri="{9D8B030D-6E8A-4147-A177-3AD203B41FA5}">
                      <a16:colId xmlns:a16="http://schemas.microsoft.com/office/drawing/2014/main" val="20004"/>
                    </a:ext>
                  </a:extLst>
                </a:gridCol>
                <a:gridCol w="1161014">
                  <a:extLst>
                    <a:ext uri="{9D8B030D-6E8A-4147-A177-3AD203B41FA5}">
                      <a16:colId xmlns:a16="http://schemas.microsoft.com/office/drawing/2014/main" val="20005"/>
                    </a:ext>
                  </a:extLst>
                </a:gridCol>
              </a:tblGrid>
              <a:tr h="69263">
                <a:tc>
                  <a:txBody>
                    <a:bodyPr/>
                    <a:lstStyle/>
                    <a:p>
                      <a:pPr algn="ctr">
                        <a:spcAft>
                          <a:spcPts val="0"/>
                        </a:spcAft>
                      </a:pPr>
                      <a:r>
                        <a:rPr lang="en-GB" sz="1000" dirty="0">
                          <a:effectLst/>
                          <a:latin typeface="Palatino Linotype"/>
                          <a:ea typeface="Times New Roman"/>
                          <a:cs typeface="Times New Roman"/>
                        </a:rPr>
                        <a:t>system</a:t>
                      </a:r>
                      <a:endParaRPr lang="en-US" sz="1000" dirty="0">
                        <a:effectLst/>
                        <a:latin typeface="Palatino Linotype"/>
                        <a:ea typeface="Times New Roman"/>
                        <a:cs typeface="Times New Roman"/>
                      </a:endParaRPr>
                    </a:p>
                  </a:txBody>
                  <a:tcPr marL="5167" marR="5167" marT="15685" marB="1568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a:ea typeface="Times New Roman"/>
                          <a:cs typeface="Times New Roman"/>
                        </a:rPr>
                        <a:t>interface</a:t>
                      </a:r>
                      <a:endParaRPr lang="en-US" sz="1000">
                        <a:effectLst/>
                        <a:latin typeface="Palatino Linotype"/>
                        <a:ea typeface="Times New Roman"/>
                        <a:cs typeface="Times New Roman"/>
                      </a:endParaRPr>
                    </a:p>
                  </a:txBody>
                  <a:tcPr marL="5167" marR="5167" marT="15685" marB="1568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4">
                  <a:txBody>
                    <a:bodyPr/>
                    <a:lstStyle/>
                    <a:p>
                      <a:pPr algn="ctr">
                        <a:spcAft>
                          <a:spcPts val="0"/>
                        </a:spcAft>
                      </a:pPr>
                      <a:r>
                        <a:rPr lang="en-GB" sz="1000" dirty="0">
                          <a:effectLst/>
                          <a:latin typeface="Palatino Linotype"/>
                          <a:ea typeface="Times New Roman"/>
                          <a:cs typeface="Times New Roman"/>
                        </a:rPr>
                        <a:t>message type</a:t>
                      </a:r>
                      <a:endParaRPr lang="en-US" sz="1000" dirty="0">
                        <a:effectLst/>
                        <a:latin typeface="Palatino Linotype"/>
                        <a:ea typeface="Times New Roman"/>
                        <a:cs typeface="Times New Roman"/>
                      </a:endParaRPr>
                    </a:p>
                  </a:txBody>
                  <a:tcPr marL="5167" marR="5167" marT="15685" marB="1568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46508">
                <a:tc>
                  <a:txBody>
                    <a:bodyPr/>
                    <a:lstStyle/>
                    <a:p>
                      <a:pPr algn="ctr">
                        <a:spcAft>
                          <a:spcPts val="0"/>
                        </a:spcAft>
                      </a:pPr>
                      <a:r>
                        <a:rPr lang="en-GB" sz="900">
                          <a:effectLst/>
                          <a:latin typeface="Palatino Linotype"/>
                          <a:ea typeface="Times New Roman"/>
                          <a:cs typeface="Times New Roman"/>
                        </a:rPr>
                        <a:t>6.15.3.3.2</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8.15.2.1</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900">
                          <a:effectLst/>
                          <a:latin typeface="Palatino Linotype"/>
                          <a:ea typeface="Times New Roman"/>
                          <a:cs typeface="Times New Roman"/>
                        </a:rPr>
                        <a:t>TC[15,1]</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900">
                          <a:effectLst/>
                          <a:latin typeface="Palatino Linotype"/>
                          <a:ea typeface="Times New Roman"/>
                          <a:cs typeface="Times New Roman"/>
                        </a:rPr>
                        <a:t>enable the storage function of packet stores</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minimum</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346508">
                <a:tc>
                  <a:txBody>
                    <a:bodyPr/>
                    <a:lstStyle/>
                    <a:p>
                      <a:pPr algn="ctr">
                        <a:spcAft>
                          <a:spcPts val="0"/>
                        </a:spcAft>
                      </a:pPr>
                      <a:r>
                        <a:rPr lang="en-GB" sz="900">
                          <a:effectLst/>
                          <a:latin typeface="Palatino Linotype"/>
                          <a:ea typeface="Times New Roman"/>
                          <a:cs typeface="Times New Roman"/>
                        </a:rPr>
                        <a:t>6.15.3.3.3</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8.15.2.2</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 </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900">
                          <a:effectLst/>
                          <a:latin typeface="Palatino Linotype"/>
                          <a:ea typeface="Times New Roman"/>
                          <a:cs typeface="Times New Roman"/>
                        </a:rPr>
                        <a:t>TC[15,2]</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900">
                          <a:effectLst/>
                          <a:latin typeface="Palatino Linotype"/>
                          <a:ea typeface="Times New Roman"/>
                          <a:cs typeface="Times New Roman"/>
                        </a:rPr>
                        <a:t>disable the storage function of packet stores</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minimum</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386300">
                <a:tc>
                  <a:txBody>
                    <a:bodyPr/>
                    <a:lstStyle/>
                    <a:p>
                      <a:pPr algn="ctr">
                        <a:spcAft>
                          <a:spcPts val="0"/>
                        </a:spcAft>
                      </a:pPr>
                      <a:r>
                        <a:rPr lang="en-GB" sz="900">
                          <a:effectLst/>
                          <a:latin typeface="Palatino Linotype"/>
                          <a:ea typeface="Times New Roman"/>
                          <a:cs typeface="Times New Roman"/>
                        </a:rPr>
                        <a:t>6.15.3.4.2</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8.15.2.11</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900">
                          <a:effectLst/>
                          <a:latin typeface="Palatino Linotype"/>
                          <a:ea typeface="Times New Roman"/>
                          <a:cs typeface="Times New Roman"/>
                        </a:rPr>
                        <a:t>TC[15,14]</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900">
                          <a:effectLst/>
                          <a:latin typeface="Palatino Linotype"/>
                          <a:ea typeface="Times New Roman"/>
                          <a:cs typeface="Times New Roman"/>
                        </a:rPr>
                        <a:t>change the open retrieval start time tag of packet stores</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minimum</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386300">
                <a:tc>
                  <a:txBody>
                    <a:bodyPr/>
                    <a:lstStyle/>
                    <a:p>
                      <a:pPr algn="ctr">
                        <a:spcAft>
                          <a:spcPts val="0"/>
                        </a:spcAft>
                      </a:pPr>
                      <a:r>
                        <a:rPr lang="en-GB" sz="900">
                          <a:effectLst/>
                          <a:latin typeface="Palatino Linotype"/>
                          <a:ea typeface="Times New Roman"/>
                          <a:cs typeface="Times New Roman"/>
                        </a:rPr>
                        <a:t>6.15.3.4.3</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8.15.2.12</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900" dirty="0">
                          <a:effectLst/>
                          <a:latin typeface="Palatino Linotype"/>
                          <a:ea typeface="Times New Roman"/>
                          <a:cs typeface="Times New Roman"/>
                        </a:rPr>
                        <a:t>TC[15,15]</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900" dirty="0">
                          <a:effectLst/>
                          <a:latin typeface="Palatino Linotype"/>
                          <a:ea typeface="Times New Roman"/>
                          <a:cs typeface="Times New Roman"/>
                        </a:rPr>
                        <a:t>resume the open retrieval of packet stores</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minimum</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386300">
                <a:tc>
                  <a:txBody>
                    <a:bodyPr/>
                    <a:lstStyle/>
                    <a:p>
                      <a:pPr algn="ctr">
                        <a:spcAft>
                          <a:spcPts val="0"/>
                        </a:spcAft>
                      </a:pPr>
                      <a:r>
                        <a:rPr lang="en-GB" sz="900">
                          <a:effectLst/>
                          <a:latin typeface="Palatino Linotype"/>
                          <a:ea typeface="Times New Roman"/>
                          <a:cs typeface="Times New Roman"/>
                        </a:rPr>
                        <a:t>6.15.3.4.4</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8.15.2.13</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 </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900">
                          <a:effectLst/>
                          <a:latin typeface="Palatino Linotype"/>
                          <a:ea typeface="Times New Roman"/>
                          <a:cs typeface="Times New Roman"/>
                        </a:rPr>
                        <a:t>TC[15,16]</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900">
                          <a:effectLst/>
                          <a:latin typeface="Palatino Linotype"/>
                          <a:ea typeface="Times New Roman"/>
                          <a:cs typeface="Times New Roman"/>
                        </a:rPr>
                        <a:t>suspend the open retrieval of packet stores</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implied by TC[15,15]</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168516">
                <a:tc>
                  <a:txBody>
                    <a:bodyPr/>
                    <a:lstStyle/>
                    <a:p>
                      <a:pPr algn="ctr">
                        <a:spcAft>
                          <a:spcPts val="0"/>
                        </a:spcAft>
                      </a:pPr>
                      <a:r>
                        <a:rPr lang="en-GB" sz="900">
                          <a:effectLst/>
                          <a:latin typeface="Palatino Linotype"/>
                          <a:ea typeface="Times New Roman"/>
                          <a:cs typeface="Times New Roman"/>
                        </a:rPr>
                        <a:t>6.15.3.5.1a</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 </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900">
                          <a:effectLst/>
                          <a:latin typeface="Palatino Linotype"/>
                          <a:ea typeface="Times New Roman"/>
                          <a:cs typeface="Times New Roman"/>
                        </a:rPr>
                        <a:t>by-time-range retrieval function support</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a:txBody>
                    <a:bodyPr/>
                    <a:lstStyle/>
                    <a:p>
                      <a:pPr algn="ctr">
                        <a:spcAft>
                          <a:spcPts val="0"/>
                        </a:spcAft>
                      </a:pPr>
                      <a:r>
                        <a:rPr lang="en-GB" sz="900">
                          <a:effectLst/>
                          <a:latin typeface="Palatino Linotype"/>
                          <a:ea typeface="Times New Roman"/>
                          <a:cs typeface="Times New Roman"/>
                        </a:rPr>
                        <a:t>by declaration</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346508">
                <a:tc>
                  <a:txBody>
                    <a:bodyPr/>
                    <a:lstStyle/>
                    <a:p>
                      <a:pPr algn="ctr">
                        <a:spcAft>
                          <a:spcPts val="0"/>
                        </a:spcAft>
                      </a:pPr>
                      <a:r>
                        <a:rPr lang="en-GB" sz="900">
                          <a:effectLst/>
                          <a:latin typeface="Palatino Linotype"/>
                          <a:ea typeface="Times New Roman"/>
                          <a:cs typeface="Times New Roman"/>
                        </a:rPr>
                        <a:t>6.15.3.5.2</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8.15.2.7</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900">
                          <a:effectLst/>
                          <a:latin typeface="Palatino Linotype"/>
                          <a:ea typeface="Times New Roman"/>
                          <a:cs typeface="Times New Roman"/>
                        </a:rPr>
                        <a:t>TC[15,9]</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900">
                          <a:effectLst/>
                          <a:latin typeface="Palatino Linotype"/>
                          <a:ea typeface="Times New Roman"/>
                          <a:cs typeface="Times New Roman"/>
                        </a:rPr>
                        <a:t>start the by-time-range retrieval of packet stores</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implied by 6.15.3.5.1a</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7"/>
                  </a:ext>
                </a:extLst>
              </a:tr>
              <a:tr h="386300">
                <a:tc>
                  <a:txBody>
                    <a:bodyPr/>
                    <a:lstStyle/>
                    <a:p>
                      <a:pPr algn="ctr">
                        <a:spcAft>
                          <a:spcPts val="0"/>
                        </a:spcAft>
                      </a:pPr>
                      <a:r>
                        <a:rPr lang="en-GB" sz="900">
                          <a:effectLst/>
                          <a:latin typeface="Palatino Linotype"/>
                          <a:ea typeface="Times New Roman"/>
                          <a:cs typeface="Times New Roman"/>
                        </a:rPr>
                        <a:t>6.15.3.5.3</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8.15.2.14</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 </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900">
                          <a:effectLst/>
                          <a:latin typeface="Palatino Linotype"/>
                          <a:ea typeface="Times New Roman"/>
                          <a:cs typeface="Times New Roman"/>
                        </a:rPr>
                        <a:t>TC[15,17]</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900">
                          <a:effectLst/>
                          <a:latin typeface="Palatino Linotype"/>
                          <a:ea typeface="Times New Roman"/>
                          <a:cs typeface="Times New Roman"/>
                        </a:rPr>
                        <a:t>abort the by-time-range retrieval of packet stores</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implied by 6.15.3.5.1a</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8"/>
                  </a:ext>
                </a:extLst>
              </a:tr>
              <a:tr h="386300">
                <a:tc>
                  <a:txBody>
                    <a:bodyPr/>
                    <a:lstStyle/>
                    <a:p>
                      <a:pPr algn="ctr">
                        <a:spcAft>
                          <a:spcPts val="0"/>
                        </a:spcAft>
                      </a:pPr>
                      <a:r>
                        <a:rPr lang="en-GB" sz="900">
                          <a:effectLst/>
                          <a:latin typeface="Palatino Linotype"/>
                          <a:ea typeface="Times New Roman"/>
                          <a:cs typeface="Times New Roman"/>
                        </a:rPr>
                        <a:t>6.15.3.6</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8.15.2.15</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900">
                          <a:effectLst/>
                          <a:latin typeface="Palatino Linotype"/>
                          <a:ea typeface="Times New Roman"/>
                          <a:cs typeface="Times New Roman"/>
                        </a:rPr>
                        <a:t>TC[15,18]</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900">
                          <a:effectLst/>
                          <a:latin typeface="Palatino Linotype"/>
                          <a:ea typeface="Times New Roman"/>
                          <a:cs typeface="Times New Roman"/>
                        </a:rPr>
                        <a:t>report the status of each packet store</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by declaration</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386300">
                <a:tc>
                  <a:txBody>
                    <a:bodyPr/>
                    <a:lstStyle/>
                    <a:p>
                      <a:pPr algn="ctr">
                        <a:spcAft>
                          <a:spcPts val="0"/>
                        </a:spcAft>
                      </a:pPr>
                      <a:r>
                        <a:rPr lang="en-GB" sz="900">
                          <a:effectLst/>
                          <a:latin typeface="Palatino Linotype"/>
                          <a:ea typeface="Times New Roman"/>
                          <a:cs typeface="Times New Roman"/>
                        </a:rPr>
                        <a:t>6.15.3.6</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8.15.2.16</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 </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900">
                          <a:effectLst/>
                          <a:latin typeface="Palatino Linotype"/>
                          <a:ea typeface="Times New Roman"/>
                          <a:cs typeface="Times New Roman"/>
                        </a:rPr>
                        <a:t>TM[15,19]</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900">
                          <a:effectLst/>
                          <a:latin typeface="Palatino Linotype"/>
                          <a:ea typeface="Times New Roman"/>
                          <a:cs typeface="Times New Roman"/>
                        </a:rPr>
                        <a:t>packet store status report</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900" dirty="0">
                          <a:effectLst/>
                          <a:latin typeface="Palatino Linotype"/>
                          <a:ea typeface="Times New Roman"/>
                          <a:cs typeface="Times New Roman"/>
                        </a:rPr>
                        <a:t>TC[15,18] response</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386300">
                <a:tc>
                  <a:txBody>
                    <a:bodyPr/>
                    <a:lstStyle/>
                    <a:p>
                      <a:pPr algn="ctr">
                        <a:spcAft>
                          <a:spcPts val="0"/>
                        </a:spcAft>
                      </a:pPr>
                      <a:r>
                        <a:rPr lang="en-GB" sz="900">
                          <a:effectLst/>
                          <a:latin typeface="Palatino Linotype"/>
                          <a:ea typeface="Times New Roman"/>
                          <a:cs typeface="Times New Roman"/>
                        </a:rPr>
                        <a:t>6.15.3.7.1</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a:ea typeface="Times New Roman"/>
                          <a:cs typeface="Times New Roman"/>
                        </a:rPr>
                        <a:t>8.15.2.8</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900">
                          <a:effectLst/>
                          <a:latin typeface="Palatino Linotype"/>
                          <a:ea typeface="Times New Roman"/>
                          <a:cs typeface="Times New Roman"/>
                        </a:rPr>
                        <a:t>TC[15,11]</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900">
                          <a:effectLst/>
                          <a:latin typeface="Palatino Linotype"/>
                          <a:ea typeface="Times New Roman"/>
                          <a:cs typeface="Times New Roman"/>
                        </a:rPr>
                        <a:t>delete the content of packet stores up to the specified time</a:t>
                      </a:r>
                      <a:endParaRPr lang="en-US" sz="90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a:ea typeface="Times New Roman"/>
                          <a:cs typeface="Times New Roman"/>
                        </a:rPr>
                        <a:t>by declaration</a:t>
                      </a:r>
                      <a:endParaRPr lang="en-US" sz="900" dirty="0">
                        <a:effectLst/>
                        <a:latin typeface="Palatino Linotype"/>
                        <a:ea typeface="Times New Roman"/>
                        <a:cs typeface="Times New Roman"/>
                      </a:endParaRPr>
                    </a:p>
                  </a:txBody>
                  <a:tcPr marL="3600" marR="36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4654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8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Message types, 4</a:t>
            </a:r>
          </a:p>
        </p:txBody>
      </p:sp>
      <p:sp>
        <p:nvSpPr>
          <p:cNvPr id="4" name="Content Placeholder 2"/>
          <p:cNvSpPr>
            <a:spLocks noGrp="1"/>
          </p:cNvSpPr>
          <p:nvPr>
            <p:ph idx="1"/>
          </p:nvPr>
        </p:nvSpPr>
        <p:spPr>
          <a:xfrm>
            <a:off x="615949" y="1253616"/>
            <a:ext cx="7905750" cy="435430"/>
          </a:xfrm>
        </p:spPr>
        <p:txBody>
          <a:bodyPr/>
          <a:lstStyle/>
          <a:p>
            <a:pPr marL="0" indent="0" algn="ctr">
              <a:buNone/>
            </a:pPr>
            <a:r>
              <a:rPr lang="en-GB" dirty="0"/>
              <a:t>…Storage and retrieval subservice</a:t>
            </a:r>
          </a:p>
        </p:txBody>
      </p:sp>
      <p:graphicFrame>
        <p:nvGraphicFramePr>
          <p:cNvPr id="5" name="Table 4"/>
          <p:cNvGraphicFramePr>
            <a:graphicFrameLocks noGrp="1"/>
          </p:cNvGraphicFramePr>
          <p:nvPr>
            <p:extLst>
              <p:ext uri="{D42A27DB-BD31-4B8C-83A1-F6EECF244321}">
                <p14:modId xmlns:p14="http://schemas.microsoft.com/office/powerpoint/2010/main" val="4004275516"/>
              </p:ext>
            </p:extLst>
          </p:nvPr>
        </p:nvGraphicFramePr>
        <p:xfrm>
          <a:off x="438912" y="1673227"/>
          <a:ext cx="8302753" cy="4147279"/>
        </p:xfrm>
        <a:graphic>
          <a:graphicData uri="http://purl.oclc.org/ooxml/drawingml/table">
            <a:tbl>
              <a:tblPr firstRow="1"/>
              <a:tblGrid>
                <a:gridCol w="1084364">
                  <a:extLst>
                    <a:ext uri="{9D8B030D-6E8A-4147-A177-3AD203B41FA5}">
                      <a16:colId xmlns:a16="http://schemas.microsoft.com/office/drawing/2014/main" val="20000"/>
                    </a:ext>
                  </a:extLst>
                </a:gridCol>
                <a:gridCol w="1140627">
                  <a:extLst>
                    <a:ext uri="{9D8B030D-6E8A-4147-A177-3AD203B41FA5}">
                      <a16:colId xmlns:a16="http://schemas.microsoft.com/office/drawing/2014/main" val="20001"/>
                    </a:ext>
                  </a:extLst>
                </a:gridCol>
                <a:gridCol w="138623">
                  <a:extLst>
                    <a:ext uri="{9D8B030D-6E8A-4147-A177-3AD203B41FA5}">
                      <a16:colId xmlns:a16="http://schemas.microsoft.com/office/drawing/2014/main" val="20002"/>
                    </a:ext>
                  </a:extLst>
                </a:gridCol>
                <a:gridCol w="138623">
                  <a:extLst>
                    <a:ext uri="{9D8B030D-6E8A-4147-A177-3AD203B41FA5}">
                      <a16:colId xmlns:a16="http://schemas.microsoft.com/office/drawing/2014/main" val="20003"/>
                    </a:ext>
                  </a:extLst>
                </a:gridCol>
                <a:gridCol w="681282">
                  <a:extLst>
                    <a:ext uri="{9D8B030D-6E8A-4147-A177-3AD203B41FA5}">
                      <a16:colId xmlns:a16="http://schemas.microsoft.com/office/drawing/2014/main" val="20004"/>
                    </a:ext>
                  </a:extLst>
                </a:gridCol>
                <a:gridCol w="3904698">
                  <a:extLst>
                    <a:ext uri="{9D8B030D-6E8A-4147-A177-3AD203B41FA5}">
                      <a16:colId xmlns:a16="http://schemas.microsoft.com/office/drawing/2014/main" val="20005"/>
                    </a:ext>
                  </a:extLst>
                </a:gridCol>
                <a:gridCol w="1214536">
                  <a:extLst>
                    <a:ext uri="{9D8B030D-6E8A-4147-A177-3AD203B41FA5}">
                      <a16:colId xmlns:a16="http://schemas.microsoft.com/office/drawing/2014/main" val="20006"/>
                    </a:ext>
                  </a:extLst>
                </a:gridCol>
              </a:tblGrid>
              <a:tr h="304709">
                <a:tc>
                  <a:txBody>
                    <a:bodyPr/>
                    <a:lstStyle/>
                    <a:p>
                      <a:pPr algn="ctr">
                        <a:spcAft>
                          <a:spcPts val="0"/>
                        </a:spcAft>
                      </a:pPr>
                      <a:r>
                        <a:rPr lang="en-GB" sz="1000" dirty="0">
                          <a:effectLst/>
                          <a:latin typeface="Palatino Linotype"/>
                          <a:ea typeface="Times New Roman"/>
                          <a:cs typeface="Times New Roman"/>
                        </a:rPr>
                        <a:t>6.15.3.8.1</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8.15.2.17</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a:ea typeface="Times New Roman"/>
                          <a:cs typeface="Times New Roman"/>
                        </a:rPr>
                        <a:t>TC[15,20]</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a:ea typeface="Times New Roman"/>
                          <a:cs typeface="Times New Roman"/>
                        </a:rPr>
                        <a:t>create packet stores</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a:ea typeface="Times New Roman"/>
                          <a:cs typeface="Times New Roman"/>
                        </a:rPr>
                        <a:t>by declaration</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0"/>
                  </a:ext>
                </a:extLst>
              </a:tr>
              <a:tr h="369426">
                <a:tc>
                  <a:txBody>
                    <a:bodyPr/>
                    <a:lstStyle/>
                    <a:p>
                      <a:pPr algn="ctr">
                        <a:spcAft>
                          <a:spcPts val="0"/>
                        </a:spcAft>
                      </a:pPr>
                      <a:r>
                        <a:rPr lang="en-GB" sz="1000">
                          <a:effectLst/>
                          <a:latin typeface="Palatino Linotype"/>
                          <a:ea typeface="Times New Roman"/>
                          <a:cs typeface="Times New Roman"/>
                        </a:rPr>
                        <a:t>6.15.3.8.2</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8.15.2.18</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TC[15,21]</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delete packet stores</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a:ea typeface="Times New Roman"/>
                          <a:cs typeface="Times New Roman"/>
                        </a:rPr>
                        <a:t>implied by TC[15,20]</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369426">
                <a:tc>
                  <a:txBody>
                    <a:bodyPr/>
                    <a:lstStyle/>
                    <a:p>
                      <a:pPr algn="ctr">
                        <a:spcAft>
                          <a:spcPts val="0"/>
                        </a:spcAft>
                      </a:pPr>
                      <a:r>
                        <a:rPr lang="en-GB" sz="1000">
                          <a:effectLst/>
                          <a:latin typeface="Palatino Linotype"/>
                          <a:ea typeface="Times New Roman"/>
                          <a:cs typeface="Times New Roman"/>
                        </a:rPr>
                        <a:t>6.15.3.8.3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a:ea typeface="Times New Roman"/>
                          <a:cs typeface="Times New Roman"/>
                        </a:rPr>
                        <a:t>8.15.2.19</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TC[15,22]</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report the configuration of each packet store</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a:ea typeface="Times New Roman"/>
                          <a:cs typeface="Times New Roman"/>
                        </a:rPr>
                        <a:t>requires TC[15,20]</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582453">
                <a:tc>
                  <a:txBody>
                    <a:bodyPr/>
                    <a:lstStyle/>
                    <a:p>
                      <a:pPr algn="ctr">
                        <a:spcAft>
                          <a:spcPts val="0"/>
                        </a:spcAft>
                      </a:pPr>
                      <a:r>
                        <a:rPr lang="en-GB" sz="1000">
                          <a:effectLst/>
                          <a:latin typeface="Palatino Linotype"/>
                          <a:ea typeface="Times New Roman"/>
                          <a:cs typeface="Times New Roman"/>
                        </a:rPr>
                        <a:t>6.15.3.8.3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8.15.2.20</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a:ea typeface="Times New Roman"/>
                          <a:cs typeface="Times New Roman"/>
                        </a:rPr>
                        <a:t>TM[15,23]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a:ea typeface="Times New Roman"/>
                          <a:cs typeface="Times New Roman"/>
                        </a:rPr>
                        <a:t>packet store configuration report</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a:ea typeface="Times New Roman"/>
                          <a:cs typeface="Times New Roman"/>
                        </a:rPr>
                        <a:t>TC[15,22] response</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369426">
                <a:tc>
                  <a:txBody>
                    <a:bodyPr/>
                    <a:lstStyle/>
                    <a:p>
                      <a:pPr algn="ctr">
                        <a:spcAft>
                          <a:spcPts val="0"/>
                        </a:spcAft>
                      </a:pPr>
                      <a:r>
                        <a:rPr lang="en-GB" sz="1000">
                          <a:effectLst/>
                          <a:latin typeface="Palatino Linotype"/>
                          <a:ea typeface="Times New Roman"/>
                          <a:cs typeface="Times New Roman"/>
                        </a:rPr>
                        <a:t>6.15.3.8.4</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8.15.2.21</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TC[15,24]</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copy the packets contained in a packet store selected by time window</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a:ea typeface="Times New Roman"/>
                          <a:cs typeface="Times New Roman"/>
                        </a:rPr>
                        <a:t>requires TC[15,20]</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304709">
                <a:tc>
                  <a:txBody>
                    <a:bodyPr/>
                    <a:lstStyle/>
                    <a:p>
                      <a:pPr algn="ctr">
                        <a:spcAft>
                          <a:spcPts val="0"/>
                        </a:spcAft>
                      </a:pPr>
                      <a:r>
                        <a:rPr lang="en-GB" sz="1000">
                          <a:effectLst/>
                          <a:latin typeface="Palatino Linotype"/>
                          <a:ea typeface="Times New Roman"/>
                          <a:cs typeface="Times New Roman"/>
                        </a:rPr>
                        <a:t>6.15.3.9.1</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8.15.2.22</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a:ea typeface="Times New Roman"/>
                          <a:cs typeface="Times New Roman"/>
                        </a:rPr>
                        <a:t>TC[15,25]</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a:ea typeface="Times New Roman"/>
                          <a:cs typeface="Times New Roman"/>
                        </a:rPr>
                        <a:t>resize packet stores</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a:ea typeface="Times New Roman"/>
                          <a:cs typeface="Times New Roman"/>
                        </a:rPr>
                        <a:t>by declaration</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369426">
                <a:tc>
                  <a:txBody>
                    <a:bodyPr/>
                    <a:lstStyle/>
                    <a:p>
                      <a:pPr algn="ctr">
                        <a:spcAft>
                          <a:spcPts val="0"/>
                        </a:spcAft>
                      </a:pPr>
                      <a:r>
                        <a:rPr lang="en-GB" sz="1000">
                          <a:effectLst/>
                          <a:latin typeface="Palatino Linotype"/>
                          <a:ea typeface="Times New Roman"/>
                          <a:cs typeface="Times New Roman"/>
                        </a:rPr>
                        <a:t>6.15.3.9.2</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a:ea typeface="Times New Roman"/>
                          <a:cs typeface="Times New Roman"/>
                        </a:rPr>
                        <a:t>TC[15,26]</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a:ea typeface="Times New Roman"/>
                          <a:cs typeface="Times New Roman"/>
                        </a:rPr>
                        <a:t>change a packet store type to circular</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a:ea typeface="Times New Roman"/>
                          <a:cs typeface="Times New Roman"/>
                        </a:rPr>
                        <a:t>implied by TC[15.25]</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369426">
                <a:tc>
                  <a:txBody>
                    <a:bodyPr/>
                    <a:lstStyle/>
                    <a:p>
                      <a:pPr algn="ctr">
                        <a:spcAft>
                          <a:spcPts val="0"/>
                        </a:spcAft>
                      </a:pPr>
                      <a:r>
                        <a:rPr lang="en-GB" sz="1000">
                          <a:effectLst/>
                          <a:latin typeface="Palatino Linotype"/>
                          <a:ea typeface="Times New Roman"/>
                          <a:cs typeface="Times New Roman"/>
                        </a:rPr>
                        <a:t>6.15.3.9.3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8.15.2.24</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TC[15,27]</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change a packet store type to bounded</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a:ea typeface="Times New Roman"/>
                          <a:cs typeface="Times New Roman"/>
                        </a:rPr>
                        <a:t>implied by TC[15.25]</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369426">
                <a:tc>
                  <a:txBody>
                    <a:bodyPr/>
                    <a:lstStyle/>
                    <a:p>
                      <a:pPr algn="ctr">
                        <a:spcAft>
                          <a:spcPts val="0"/>
                        </a:spcAft>
                      </a:pPr>
                      <a:r>
                        <a:rPr lang="en-GB" sz="1000">
                          <a:effectLst/>
                          <a:latin typeface="Palatino Linotype"/>
                          <a:ea typeface="Times New Roman"/>
                          <a:cs typeface="Times New Roman"/>
                        </a:rPr>
                        <a:t>6.15.3.9.4</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8.15.2.25</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TC[15,28]</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a:ea typeface="Times New Roman"/>
                          <a:cs typeface="Times New Roman"/>
                        </a:rPr>
                        <a:t>change the virtual channel used by a packet store</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a:ea typeface="Times New Roman"/>
                          <a:cs typeface="Times New Roman"/>
                        </a:rPr>
                        <a:t>implied by TC[15.25]</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304709">
                <a:tc>
                  <a:txBody>
                    <a:bodyPr/>
                    <a:lstStyle/>
                    <a:p>
                      <a:pPr algn="ctr">
                        <a:spcAft>
                          <a:spcPts val="0"/>
                        </a:spcAft>
                      </a:pPr>
                      <a:r>
                        <a:rPr lang="en-GB" sz="1000">
                          <a:effectLst/>
                          <a:latin typeface="Palatino Linotype"/>
                          <a:ea typeface="Times New Roman"/>
                          <a:cs typeface="Times New Roman"/>
                        </a:rPr>
                        <a:t>6.15.3.10.1</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8.15.2.9</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a:ea typeface="Times New Roman"/>
                          <a:cs typeface="Times New Roman"/>
                        </a:rPr>
                        <a:t>TC[15,12]</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a:ea typeface="Times New Roman"/>
                          <a:cs typeface="Times New Roman"/>
                        </a:rPr>
                        <a:t>summary-report the content of packet stores</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a:ea typeface="Times New Roman"/>
                          <a:cs typeface="Times New Roman"/>
                        </a:rPr>
                        <a:t>by declaration</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434143">
                <a:tc>
                  <a:txBody>
                    <a:bodyPr/>
                    <a:lstStyle/>
                    <a:p>
                      <a:pPr algn="ctr">
                        <a:spcAft>
                          <a:spcPts val="0"/>
                        </a:spcAft>
                      </a:pPr>
                      <a:r>
                        <a:rPr lang="en-GB" sz="1000">
                          <a:effectLst/>
                          <a:latin typeface="Palatino Linotype"/>
                          <a:ea typeface="Times New Roman"/>
                          <a:cs typeface="Times New Roman"/>
                        </a:rPr>
                        <a:t>6.15.3.10.1</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8.15.2.10</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a:ea typeface="Times New Roman"/>
                          <a:cs typeface="Times New Roman"/>
                        </a:rPr>
                        <a:t> </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a:ea typeface="Times New Roman"/>
                          <a:cs typeface="Times New Roman"/>
                        </a:rPr>
                        <a:t>TM[15,13]</a:t>
                      </a:r>
                      <a:endParaRPr lang="en-US" sz="100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a:txBody>
                    <a:bodyPr/>
                    <a:lstStyle/>
                    <a:p>
                      <a:pPr>
                        <a:spcAft>
                          <a:spcPts val="0"/>
                        </a:spcAft>
                      </a:pPr>
                      <a:r>
                        <a:rPr lang="en-GB" sz="1000" dirty="0">
                          <a:effectLst/>
                          <a:latin typeface="Palatino Linotype"/>
                          <a:ea typeface="Times New Roman"/>
                          <a:cs typeface="Times New Roman"/>
                        </a:rPr>
                        <a:t>packet store content summary report</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a:ea typeface="Times New Roman"/>
                          <a:cs typeface="Times New Roman"/>
                        </a:rPr>
                        <a:t>TC[15,12] response</a:t>
                      </a:r>
                      <a:endParaRPr lang="en-US" sz="1000" dirty="0">
                        <a:effectLst/>
                        <a:latin typeface="Palatino Linotype"/>
                        <a:ea typeface="Times New Roman"/>
                        <a:cs typeface="Times New Roman"/>
                      </a:endParaRPr>
                    </a:p>
                  </a:txBody>
                  <a:tcPr marL="7200" marR="7200" marT="25200" marB="2520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9733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8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ST[14]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real-time forwarding control service may contain multiple real-time forwarding control sub-services deployed on multiple on-board application processes</a:t>
            </a:r>
          </a:p>
          <a:p>
            <a:pPr>
              <a:buFont typeface="Arial" panose="020B0604020202020204" pitchFamily="34" charset="0"/>
              <a:buChar char="•"/>
            </a:pPr>
            <a:r>
              <a:rPr lang="en-GB" dirty="0"/>
              <a:t>Common implementations centralize the real-time forwarding functionality on the central software directly in charge of the telemetry hardware, but this could realistically be deployed directly on telemetry producers</a:t>
            </a:r>
          </a:p>
        </p:txBody>
      </p:sp>
    </p:spTree>
    <p:extLst>
      <p:ext uri="{BB962C8B-B14F-4D97-AF65-F5344CB8AC3E}">
        <p14:creationId xmlns:p14="http://schemas.microsoft.com/office/powerpoint/2010/main" val="411143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8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An on-board storage and retrieval service may contain multiple packet selection sub-services deployed on multiple on-board application processes</a:t>
            </a:r>
          </a:p>
          <a:p>
            <a:pPr>
              <a:buFont typeface="Arial" panose="020B0604020202020204" pitchFamily="34" charset="0"/>
              <a:buChar char="•"/>
            </a:pPr>
            <a:r>
              <a:rPr lang="en-GB" dirty="0"/>
              <a:t>An on-board storage and retrieval service may only contain a single storage and retrieval subservice.</a:t>
            </a:r>
          </a:p>
          <a:p>
            <a:pPr>
              <a:buFont typeface="Arial" panose="020B0604020202020204" pitchFamily="34" charset="0"/>
              <a:buChar char="•"/>
            </a:pPr>
            <a:r>
              <a:rPr lang="en-GB" dirty="0"/>
              <a:t>Common implementations centralize the packet selection subservice on the central software directly in charge of the mass memory hardware, but this could realistically be deployed directly on telemetry producers. In that case, the details of how the store selection established by the packet selection subservice is transmitted to the storage and retrieval subservice is not specified.</a:t>
            </a:r>
          </a:p>
          <a:p>
            <a:pPr>
              <a:buFont typeface="Arial" panose="020B0604020202020204" pitchFamily="34" charset="0"/>
              <a:buChar char="•"/>
            </a:pPr>
            <a:r>
              <a:rPr lang="en-GB" dirty="0"/>
              <a:t>The deployment of an on-board storage and retrieval subservice often requires mission specific additions in order to configure or accommodate the specific hardware providing the storage functionality.</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66989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8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 name="Content Placeholder 8"/>
          <p:cNvSpPr txBox="1">
            <a:spLocks/>
          </p:cNvSpPr>
          <p:nvPr/>
        </p:nvSpPr>
        <p:spPr bwMode="auto">
          <a:xfrm>
            <a:off x="627678" y="14712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r>
              <a:rPr lang="en-GB" b="1" kern="0" dirty="0"/>
              <a:t>Caution: Behaviour sometimes counterintuitive</a:t>
            </a:r>
            <a:endParaRPr lang="en-GB" kern="0" dirty="0"/>
          </a:p>
          <a:p>
            <a:pPr marL="285750" indent="-285750">
              <a:buFont typeface="Arial" panose="020B0604020202020204" pitchFamily="34" charset="0"/>
              <a:buChar char="•"/>
            </a:pPr>
            <a:r>
              <a:rPr lang="en-GB" kern="0" dirty="0"/>
              <a:t>TC [14,1] Add all report types of APID A</a:t>
            </a:r>
          </a:p>
          <a:p>
            <a:pPr marL="0" indent="0">
              <a:buFont typeface="Verdana" pitchFamily="34" charset="0"/>
              <a:buNone/>
            </a:pPr>
            <a:endParaRPr lang="en-GB" kern="0" dirty="0"/>
          </a:p>
        </p:txBody>
      </p:sp>
      <p:sp>
        <p:nvSpPr>
          <p:cNvPr id="2" name="Title 1"/>
          <p:cNvSpPr>
            <a:spLocks noGrp="1"/>
          </p:cNvSpPr>
          <p:nvPr>
            <p:ph type="title"/>
          </p:nvPr>
        </p:nvSpPr>
        <p:spPr>
          <a:xfrm>
            <a:off x="625475" y="209799"/>
            <a:ext cx="6863896" cy="769441"/>
          </a:xfrm>
        </p:spPr>
        <p:txBody>
          <a:bodyPr/>
          <a:lstStyle/>
          <a:p>
            <a:r>
              <a:rPr lang="en-GB" dirty="0"/>
              <a:t>ST[14] &amp; ST[15] </a:t>
            </a:r>
            <a:r>
              <a:rPr lang="en-GB" noProof="0" dirty="0"/>
              <a:t>– Implementation guidelines</a:t>
            </a:r>
          </a:p>
        </p:txBody>
      </p:sp>
      <p:sp>
        <p:nvSpPr>
          <p:cNvPr id="6" name="Freeform 5"/>
          <p:cNvSpPr/>
          <p:nvPr/>
        </p:nvSpPr>
        <p:spPr>
          <a:xfrm>
            <a:off x="326284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Msg. Subtype</a:t>
            </a:r>
          </a:p>
        </p:txBody>
      </p:sp>
      <p:sp>
        <p:nvSpPr>
          <p:cNvPr id="7" name="Freeform 6"/>
          <p:cNvSpPr/>
          <p:nvPr/>
        </p:nvSpPr>
        <p:spPr>
          <a:xfrm>
            <a:off x="199889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Service Type</a:t>
            </a:r>
          </a:p>
        </p:txBody>
      </p:sp>
      <p:sp>
        <p:nvSpPr>
          <p:cNvPr id="9" name="Freeform 8"/>
          <p:cNvSpPr/>
          <p:nvPr/>
        </p:nvSpPr>
        <p:spPr>
          <a:xfrm>
            <a:off x="734950"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APID</a:t>
            </a:r>
          </a:p>
        </p:txBody>
      </p:sp>
      <p:sp>
        <p:nvSpPr>
          <p:cNvPr id="10" name="Freeform 9"/>
          <p:cNvSpPr/>
          <p:nvPr/>
        </p:nvSpPr>
        <p:spPr>
          <a:xfrm>
            <a:off x="825232" y="5031949"/>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A</a:t>
            </a:r>
          </a:p>
        </p:txBody>
      </p:sp>
      <p:graphicFrame>
        <p:nvGraphicFramePr>
          <p:cNvPr id="4" name="Table 3"/>
          <p:cNvGraphicFramePr>
            <a:graphicFrameLocks noGrp="1"/>
          </p:cNvGraphicFramePr>
          <p:nvPr>
            <p:extLst>
              <p:ext uri="{D42A27DB-BD31-4B8C-83A1-F6EECF244321}">
                <p14:modId xmlns:p14="http://schemas.microsoft.com/office/powerpoint/2010/main" val="2198756329"/>
              </p:ext>
            </p:extLst>
          </p:nvPr>
        </p:nvGraphicFramePr>
        <p:xfrm>
          <a:off x="4722725" y="3466952"/>
          <a:ext cx="4183464" cy="2595880"/>
        </p:xfrm>
        <a:graphic>
          <a:graphicData uri="http://purl.oclc.org/ooxml/drawingml/table">
            <a:tbl>
              <a:tblPr firstRow="1" bandRow="1">
                <a:tableStyleId>{5C22544A-7EE6-4342-B048-85BDC9FD1C3A}</a:tableStyleId>
              </a:tblPr>
              <a:tblGrid>
                <a:gridCol w="864159">
                  <a:extLst>
                    <a:ext uri="{9D8B030D-6E8A-4147-A177-3AD203B41FA5}">
                      <a16:colId xmlns:a16="http://schemas.microsoft.com/office/drawing/2014/main" val="20000"/>
                    </a:ext>
                  </a:extLst>
                </a:gridCol>
                <a:gridCol w="834013">
                  <a:extLst>
                    <a:ext uri="{9D8B030D-6E8A-4147-A177-3AD203B41FA5}">
                      <a16:colId xmlns:a16="http://schemas.microsoft.com/office/drawing/2014/main" val="20001"/>
                    </a:ext>
                  </a:extLst>
                </a:gridCol>
                <a:gridCol w="1326382">
                  <a:extLst>
                    <a:ext uri="{9D8B030D-6E8A-4147-A177-3AD203B41FA5}">
                      <a16:colId xmlns:a16="http://schemas.microsoft.com/office/drawing/2014/main" val="20002"/>
                    </a:ext>
                  </a:extLst>
                </a:gridCol>
                <a:gridCol w="1158910">
                  <a:extLst>
                    <a:ext uri="{9D8B030D-6E8A-4147-A177-3AD203B41FA5}">
                      <a16:colId xmlns:a16="http://schemas.microsoft.com/office/drawing/2014/main" val="20003"/>
                    </a:ext>
                  </a:extLst>
                </a:gridCol>
              </a:tblGrid>
              <a:tr h="370840">
                <a:tc>
                  <a:txBody>
                    <a:bodyPr/>
                    <a:lstStyle/>
                    <a:p>
                      <a:pPr algn="ctr"/>
                      <a:r>
                        <a:rPr lang="en-GB" dirty="0"/>
                        <a:t>APID</a:t>
                      </a:r>
                    </a:p>
                  </a:txBody>
                  <a:tcPr/>
                </a:tc>
                <a:tc>
                  <a:txBody>
                    <a:bodyPr/>
                    <a:lstStyle/>
                    <a:p>
                      <a:pPr algn="ctr"/>
                      <a:r>
                        <a:rPr lang="en-GB" dirty="0"/>
                        <a:t>Type</a:t>
                      </a:r>
                    </a:p>
                  </a:txBody>
                  <a:tcPr/>
                </a:tc>
                <a:tc>
                  <a:txBody>
                    <a:bodyPr/>
                    <a:lstStyle/>
                    <a:p>
                      <a:pPr algn="ctr"/>
                      <a:r>
                        <a:rPr lang="en-GB" dirty="0"/>
                        <a:t>Subtype</a:t>
                      </a:r>
                    </a:p>
                  </a:txBody>
                  <a:tcPr/>
                </a:tc>
                <a:tc>
                  <a:txBody>
                    <a:bodyPr/>
                    <a:lstStyle/>
                    <a:p>
                      <a:pPr algn="ctr"/>
                      <a:r>
                        <a:rPr lang="en-GB" dirty="0" err="1"/>
                        <a:t>Fwd</a:t>
                      </a:r>
                      <a:r>
                        <a:rPr lang="en-GB" baseline="0%" dirty="0"/>
                        <a:t> ?</a:t>
                      </a:r>
                      <a:endParaRPr lang="en-GB" dirty="0"/>
                    </a:p>
                  </a:txBody>
                  <a:tcPr/>
                </a:tc>
                <a:extLst>
                  <a:ext uri="{0D108BD9-81ED-4DB2-BD59-A6C34878D82A}">
                    <a16:rowId xmlns:a16="http://schemas.microsoft.com/office/drawing/2014/main" val="10000"/>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1</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1"/>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2"/>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7</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3"/>
                  </a:ext>
                </a:extLst>
              </a:tr>
              <a:tr h="370840">
                <a:tc>
                  <a:txBody>
                    <a:bodyPr/>
                    <a:lstStyle/>
                    <a:p>
                      <a:pPr algn="ctr"/>
                      <a:r>
                        <a:rPr lang="en-GB" dirty="0"/>
                        <a:t>A</a:t>
                      </a:r>
                    </a:p>
                  </a:txBody>
                  <a:tcPr/>
                </a:tc>
                <a:tc>
                  <a:txBody>
                    <a:bodyPr/>
                    <a:lstStyle/>
                    <a:p>
                      <a:pPr algn="ctr"/>
                      <a:r>
                        <a:rPr lang="en-GB" dirty="0"/>
                        <a:t>3</a:t>
                      </a:r>
                    </a:p>
                  </a:txBody>
                  <a:tcPr/>
                </a:tc>
                <a:tc>
                  <a:txBody>
                    <a:bodyPr/>
                    <a:lstStyle/>
                    <a:p>
                      <a:pPr algn="ctr"/>
                      <a:r>
                        <a:rPr lang="en-GB" dirty="0"/>
                        <a:t>25</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4"/>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3</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5"/>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4</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3229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 name="Content Placeholder 8"/>
          <p:cNvSpPr txBox="1">
            <a:spLocks/>
          </p:cNvSpPr>
          <p:nvPr/>
        </p:nvSpPr>
        <p:spPr bwMode="auto">
          <a:xfrm>
            <a:off x="627678" y="14712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r>
              <a:rPr lang="en-GB" b="1" kern="0" dirty="0"/>
              <a:t>Caution: Behaviour sometimes counterintuitive</a:t>
            </a:r>
            <a:endParaRPr lang="en-GB" kern="0" dirty="0"/>
          </a:p>
          <a:p>
            <a:pPr marL="285750" indent="-285750">
              <a:buFont typeface="Arial" panose="020B0604020202020204" pitchFamily="34" charset="0"/>
              <a:buChar char="•"/>
            </a:pPr>
            <a:r>
              <a:rPr lang="en-GB" kern="0" dirty="0"/>
              <a:t>TC [14,1]: Add message subtypes 1 and 7 for ST[1], and all message  subtypes of ST[5]</a:t>
            </a:r>
          </a:p>
          <a:p>
            <a:pPr marL="0" indent="0">
              <a:buFont typeface="Verdana" pitchFamily="34" charset="0"/>
              <a:buNone/>
            </a:pPr>
            <a:endParaRPr lang="en-GB" kern="0" dirty="0"/>
          </a:p>
        </p:txBody>
      </p:sp>
      <p:sp>
        <p:nvSpPr>
          <p:cNvPr id="2" name="Title 1"/>
          <p:cNvSpPr>
            <a:spLocks noGrp="1"/>
          </p:cNvSpPr>
          <p:nvPr>
            <p:ph type="title"/>
          </p:nvPr>
        </p:nvSpPr>
        <p:spPr>
          <a:xfrm>
            <a:off x="625475" y="209799"/>
            <a:ext cx="6863896" cy="769441"/>
          </a:xfrm>
        </p:spPr>
        <p:txBody>
          <a:bodyPr/>
          <a:lstStyle/>
          <a:p>
            <a:r>
              <a:rPr lang="en-GB" dirty="0"/>
              <a:t>ST[14] &amp; ST[15] – Implementation guidelines</a:t>
            </a:r>
            <a:endParaRPr lang="en-GB" noProof="0" dirty="0"/>
          </a:p>
        </p:txBody>
      </p:sp>
      <p:sp>
        <p:nvSpPr>
          <p:cNvPr id="6" name="Freeform 5"/>
          <p:cNvSpPr/>
          <p:nvPr/>
        </p:nvSpPr>
        <p:spPr>
          <a:xfrm>
            <a:off x="326284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Aft>
                <a:spcPct val="35%"/>
              </a:spcAft>
            </a:pPr>
            <a:r>
              <a:rPr lang="en-GB" sz="1600" dirty="0"/>
              <a:t>Msg. Subtype</a:t>
            </a:r>
            <a:endParaRPr lang="en-GB" sz="1600" kern="1200" dirty="0"/>
          </a:p>
        </p:txBody>
      </p:sp>
      <p:sp>
        <p:nvSpPr>
          <p:cNvPr id="7" name="Freeform 6"/>
          <p:cNvSpPr/>
          <p:nvPr/>
        </p:nvSpPr>
        <p:spPr>
          <a:xfrm>
            <a:off x="199889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Service Type</a:t>
            </a:r>
          </a:p>
        </p:txBody>
      </p:sp>
      <p:sp>
        <p:nvSpPr>
          <p:cNvPr id="9" name="Freeform 8"/>
          <p:cNvSpPr/>
          <p:nvPr/>
        </p:nvSpPr>
        <p:spPr>
          <a:xfrm>
            <a:off x="734950"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APID</a:t>
            </a:r>
          </a:p>
        </p:txBody>
      </p:sp>
      <p:sp>
        <p:nvSpPr>
          <p:cNvPr id="10" name="Freeform 9"/>
          <p:cNvSpPr/>
          <p:nvPr/>
        </p:nvSpPr>
        <p:spPr>
          <a:xfrm>
            <a:off x="825232" y="5031949"/>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A</a:t>
            </a:r>
          </a:p>
        </p:txBody>
      </p:sp>
      <p:sp>
        <p:nvSpPr>
          <p:cNvPr id="11" name="Freeform 10"/>
          <p:cNvSpPr/>
          <p:nvPr/>
        </p:nvSpPr>
        <p:spPr>
          <a:xfrm rot="18289469">
            <a:off x="1592429" y="4982778"/>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8" tIns="-495" rIns="313080" bIns="-495" numCol="1" spcCol="1270" anchor="ctr" anchorCtr="0">
            <a:noAutofit/>
          </a:bodyPr>
          <a:lstStyle/>
          <a:p>
            <a:pPr lvl="0" algn="ctr" defTabSz="222250">
              <a:lnSpc>
                <a:spcPct val="90%"/>
              </a:lnSpc>
              <a:spcBef>
                <a:spcPct val="0%"/>
              </a:spcBef>
              <a:spcAft>
                <a:spcPct val="35%"/>
              </a:spcAft>
            </a:pPr>
            <a:endParaRPr lang="en-GB" sz="500" kern="1200"/>
          </a:p>
        </p:txBody>
      </p:sp>
      <p:sp>
        <p:nvSpPr>
          <p:cNvPr id="12" name="Freeform 11"/>
          <p:cNvSpPr/>
          <p:nvPr/>
        </p:nvSpPr>
        <p:spPr>
          <a:xfrm>
            <a:off x="2089182" y="4512827"/>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1</a:t>
            </a:r>
          </a:p>
        </p:txBody>
      </p:sp>
      <p:sp>
        <p:nvSpPr>
          <p:cNvPr id="13" name="Freeform 12"/>
          <p:cNvSpPr/>
          <p:nvPr/>
        </p:nvSpPr>
        <p:spPr>
          <a:xfrm rot="19457599">
            <a:off x="2950201" y="4593436"/>
            <a:ext cx="444730" cy="30629"/>
          </a:xfrm>
          <a:custGeom>
            <a:avLst/>
            <a:gdLst>
              <a:gd name="connsiteX0" fmla="*/ 0 w 444730"/>
              <a:gd name="connsiteY0" fmla="*/ 15314 h 30629"/>
              <a:gd name="connsiteX1" fmla="*/ 444730 w 444730"/>
              <a:gd name="connsiteY1" fmla="*/ 15314 h 30629"/>
            </a:gdLst>
            <a:ahLst/>
            <a:cxnLst>
              <a:cxn ang="0">
                <a:pos x="connsiteX0" y="connsiteY0"/>
              </a:cxn>
              <a:cxn ang="0">
                <a:pos x="connsiteX1" y="connsiteY1"/>
              </a:cxn>
            </a:cxnLst>
            <a:rect l="l" t="t" r="r" b="b"/>
            <a:pathLst>
              <a:path w="444730" h="30629">
                <a:moveTo>
                  <a:pt x="0" y="15314"/>
                </a:moveTo>
                <a:lnTo>
                  <a:pt x="444730"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3946" tIns="4196" rIns="223947" bIns="4196" numCol="1" spcCol="1270" anchor="ctr" anchorCtr="0">
            <a:noAutofit/>
          </a:bodyPr>
          <a:lstStyle/>
          <a:p>
            <a:pPr lvl="0" algn="ctr" defTabSz="222250">
              <a:lnSpc>
                <a:spcPct val="90%"/>
              </a:lnSpc>
              <a:spcBef>
                <a:spcPct val="0%"/>
              </a:spcBef>
              <a:spcAft>
                <a:spcPct val="35%"/>
              </a:spcAft>
            </a:pPr>
            <a:endParaRPr lang="en-GB" sz="500" kern="1200"/>
          </a:p>
        </p:txBody>
      </p:sp>
      <p:sp>
        <p:nvSpPr>
          <p:cNvPr id="14" name="Freeform 13"/>
          <p:cNvSpPr/>
          <p:nvPr/>
        </p:nvSpPr>
        <p:spPr>
          <a:xfrm>
            <a:off x="3353131" y="4253266"/>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1</a:t>
            </a:r>
          </a:p>
        </p:txBody>
      </p:sp>
      <p:sp>
        <p:nvSpPr>
          <p:cNvPr id="15" name="Freeform 14"/>
          <p:cNvSpPr/>
          <p:nvPr/>
        </p:nvSpPr>
        <p:spPr>
          <a:xfrm rot="2142401">
            <a:off x="2950201" y="4852997"/>
            <a:ext cx="444730" cy="30629"/>
          </a:xfrm>
          <a:custGeom>
            <a:avLst/>
            <a:gdLst>
              <a:gd name="connsiteX0" fmla="*/ 0 w 444730"/>
              <a:gd name="connsiteY0" fmla="*/ 15314 h 30629"/>
              <a:gd name="connsiteX1" fmla="*/ 444730 w 444730"/>
              <a:gd name="connsiteY1" fmla="*/ 15314 h 30629"/>
            </a:gdLst>
            <a:ahLst/>
            <a:cxnLst>
              <a:cxn ang="0">
                <a:pos x="connsiteX0" y="connsiteY0"/>
              </a:cxn>
              <a:cxn ang="0">
                <a:pos x="connsiteX1" y="connsiteY1"/>
              </a:cxn>
            </a:cxnLst>
            <a:rect l="l" t="t" r="r" b="b"/>
            <a:pathLst>
              <a:path w="444730" h="30629">
                <a:moveTo>
                  <a:pt x="0" y="15314"/>
                </a:moveTo>
                <a:lnTo>
                  <a:pt x="444730"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3947" tIns="4196" rIns="223946" bIns="4196" numCol="1" spcCol="1270" anchor="ctr" anchorCtr="0">
            <a:noAutofit/>
          </a:bodyPr>
          <a:lstStyle/>
          <a:p>
            <a:pPr lvl="0" algn="ctr" defTabSz="222250">
              <a:lnSpc>
                <a:spcPct val="90%"/>
              </a:lnSpc>
              <a:spcBef>
                <a:spcPct val="0%"/>
              </a:spcBef>
              <a:spcAft>
                <a:spcPct val="35%"/>
              </a:spcAft>
            </a:pPr>
            <a:endParaRPr lang="en-GB" sz="500" kern="1200"/>
          </a:p>
        </p:txBody>
      </p:sp>
      <p:sp>
        <p:nvSpPr>
          <p:cNvPr id="16" name="Freeform 15"/>
          <p:cNvSpPr/>
          <p:nvPr/>
        </p:nvSpPr>
        <p:spPr>
          <a:xfrm>
            <a:off x="3353131" y="4772388"/>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7</a:t>
            </a:r>
          </a:p>
        </p:txBody>
      </p:sp>
      <p:sp>
        <p:nvSpPr>
          <p:cNvPr id="19" name="Freeform 18"/>
          <p:cNvSpPr/>
          <p:nvPr/>
        </p:nvSpPr>
        <p:spPr>
          <a:xfrm rot="3310531">
            <a:off x="1592429" y="5501900"/>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9" tIns="-495" rIns="313079" bIns="-495" numCol="1" spcCol="1270" anchor="ctr" anchorCtr="0">
            <a:noAutofit/>
          </a:bodyPr>
          <a:lstStyle/>
          <a:p>
            <a:pPr lvl="0" algn="ctr" defTabSz="222250">
              <a:lnSpc>
                <a:spcPct val="90%"/>
              </a:lnSpc>
              <a:spcBef>
                <a:spcPct val="0%"/>
              </a:spcBef>
              <a:spcAft>
                <a:spcPct val="35%"/>
              </a:spcAft>
            </a:pPr>
            <a:endParaRPr lang="en-GB" sz="500" kern="1200"/>
          </a:p>
        </p:txBody>
      </p:sp>
      <p:sp>
        <p:nvSpPr>
          <p:cNvPr id="20" name="Freeform 19"/>
          <p:cNvSpPr/>
          <p:nvPr/>
        </p:nvSpPr>
        <p:spPr>
          <a:xfrm>
            <a:off x="2089182" y="555107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5</a:t>
            </a:r>
          </a:p>
        </p:txBody>
      </p:sp>
      <p:graphicFrame>
        <p:nvGraphicFramePr>
          <p:cNvPr id="4" name="Table 3"/>
          <p:cNvGraphicFramePr>
            <a:graphicFrameLocks noGrp="1"/>
          </p:cNvGraphicFramePr>
          <p:nvPr>
            <p:extLst>
              <p:ext uri="{D42A27DB-BD31-4B8C-83A1-F6EECF244321}">
                <p14:modId xmlns:p14="http://schemas.microsoft.com/office/powerpoint/2010/main" val="2006384884"/>
              </p:ext>
            </p:extLst>
          </p:nvPr>
        </p:nvGraphicFramePr>
        <p:xfrm>
          <a:off x="4722725" y="3466952"/>
          <a:ext cx="4183464" cy="2595880"/>
        </p:xfrm>
        <a:graphic>
          <a:graphicData uri="http://purl.oclc.org/ooxml/drawingml/table">
            <a:tbl>
              <a:tblPr firstRow="1" bandRow="1">
                <a:tableStyleId>{5C22544A-7EE6-4342-B048-85BDC9FD1C3A}</a:tableStyleId>
              </a:tblPr>
              <a:tblGrid>
                <a:gridCol w="864159">
                  <a:extLst>
                    <a:ext uri="{9D8B030D-6E8A-4147-A177-3AD203B41FA5}">
                      <a16:colId xmlns:a16="http://schemas.microsoft.com/office/drawing/2014/main" val="20000"/>
                    </a:ext>
                  </a:extLst>
                </a:gridCol>
                <a:gridCol w="834013">
                  <a:extLst>
                    <a:ext uri="{9D8B030D-6E8A-4147-A177-3AD203B41FA5}">
                      <a16:colId xmlns:a16="http://schemas.microsoft.com/office/drawing/2014/main" val="20001"/>
                    </a:ext>
                  </a:extLst>
                </a:gridCol>
                <a:gridCol w="1326382">
                  <a:extLst>
                    <a:ext uri="{9D8B030D-6E8A-4147-A177-3AD203B41FA5}">
                      <a16:colId xmlns:a16="http://schemas.microsoft.com/office/drawing/2014/main" val="20002"/>
                    </a:ext>
                  </a:extLst>
                </a:gridCol>
                <a:gridCol w="1158910">
                  <a:extLst>
                    <a:ext uri="{9D8B030D-6E8A-4147-A177-3AD203B41FA5}">
                      <a16:colId xmlns:a16="http://schemas.microsoft.com/office/drawing/2014/main" val="20003"/>
                    </a:ext>
                  </a:extLst>
                </a:gridCol>
              </a:tblGrid>
              <a:tr h="370840">
                <a:tc>
                  <a:txBody>
                    <a:bodyPr/>
                    <a:lstStyle/>
                    <a:p>
                      <a:pPr algn="ctr"/>
                      <a:r>
                        <a:rPr lang="en-GB" dirty="0"/>
                        <a:t>APID</a:t>
                      </a:r>
                    </a:p>
                  </a:txBody>
                  <a:tcPr/>
                </a:tc>
                <a:tc>
                  <a:txBody>
                    <a:bodyPr/>
                    <a:lstStyle/>
                    <a:p>
                      <a:pPr algn="ctr"/>
                      <a:r>
                        <a:rPr lang="en-GB" dirty="0"/>
                        <a:t>Type</a:t>
                      </a:r>
                    </a:p>
                  </a:txBody>
                  <a:tcPr/>
                </a:tc>
                <a:tc>
                  <a:txBody>
                    <a:bodyPr/>
                    <a:lstStyle/>
                    <a:p>
                      <a:pPr algn="ctr"/>
                      <a:r>
                        <a:rPr lang="en-GB" dirty="0"/>
                        <a:t>Subtype</a:t>
                      </a:r>
                    </a:p>
                  </a:txBody>
                  <a:tcPr/>
                </a:tc>
                <a:tc>
                  <a:txBody>
                    <a:bodyPr/>
                    <a:lstStyle/>
                    <a:p>
                      <a:pPr algn="ctr"/>
                      <a:r>
                        <a:rPr lang="en-GB" dirty="0" err="1"/>
                        <a:t>Fwd</a:t>
                      </a:r>
                      <a:r>
                        <a:rPr lang="en-GB" baseline="0%" dirty="0"/>
                        <a:t> ?</a:t>
                      </a:r>
                      <a:endParaRPr lang="en-GB" dirty="0"/>
                    </a:p>
                  </a:txBody>
                  <a:tcPr/>
                </a:tc>
                <a:extLst>
                  <a:ext uri="{0D108BD9-81ED-4DB2-BD59-A6C34878D82A}">
                    <a16:rowId xmlns:a16="http://schemas.microsoft.com/office/drawing/2014/main" val="10000"/>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1</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1"/>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solidFill>
                            <a:srgbClr val="FF0000"/>
                          </a:solidFill>
                        </a:rPr>
                        <a:t>NO</a:t>
                      </a:r>
                    </a:p>
                  </a:txBody>
                  <a:tcPr/>
                </a:tc>
                <a:extLst>
                  <a:ext uri="{0D108BD9-81ED-4DB2-BD59-A6C34878D82A}">
                    <a16:rowId xmlns:a16="http://schemas.microsoft.com/office/drawing/2014/main" val="10002"/>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7</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3"/>
                  </a:ext>
                </a:extLst>
              </a:tr>
              <a:tr h="370840">
                <a:tc>
                  <a:txBody>
                    <a:bodyPr/>
                    <a:lstStyle/>
                    <a:p>
                      <a:pPr algn="ctr"/>
                      <a:r>
                        <a:rPr lang="en-GB" dirty="0"/>
                        <a:t>A</a:t>
                      </a:r>
                    </a:p>
                  </a:txBody>
                  <a:tcPr/>
                </a:tc>
                <a:tc>
                  <a:txBody>
                    <a:bodyPr/>
                    <a:lstStyle/>
                    <a:p>
                      <a:pPr algn="ctr"/>
                      <a:r>
                        <a:rPr lang="en-GB" dirty="0"/>
                        <a:t>3</a:t>
                      </a:r>
                    </a:p>
                  </a:txBody>
                  <a:tcPr/>
                </a:tc>
                <a:tc>
                  <a:txBody>
                    <a:bodyPr/>
                    <a:lstStyle/>
                    <a:p>
                      <a:pPr algn="ctr"/>
                      <a:r>
                        <a:rPr lang="en-GB" dirty="0"/>
                        <a:t>25</a:t>
                      </a:r>
                    </a:p>
                  </a:txBody>
                  <a:tcPr/>
                </a:tc>
                <a:tc>
                  <a:txBody>
                    <a:bodyPr/>
                    <a:lstStyle/>
                    <a:p>
                      <a:pPr algn="ctr"/>
                      <a:r>
                        <a:rPr lang="en-GB" dirty="0">
                          <a:solidFill>
                            <a:srgbClr val="FF0000"/>
                          </a:solidFill>
                        </a:rPr>
                        <a:t>NO</a:t>
                      </a:r>
                    </a:p>
                  </a:txBody>
                  <a:tcPr/>
                </a:tc>
                <a:extLst>
                  <a:ext uri="{0D108BD9-81ED-4DB2-BD59-A6C34878D82A}">
                    <a16:rowId xmlns:a16="http://schemas.microsoft.com/office/drawing/2014/main" val="10004"/>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3</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5"/>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4</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5779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Vertic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9" grpId="0" animBg="1"/>
      <p:bldP spid="20" grpId="0" animBg="1"/>
    </p:bldLst>
  </p:timing>
</p:sld>
</file>

<file path=ppt/slides/slide18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 name="Content Placeholder 8"/>
          <p:cNvSpPr txBox="1">
            <a:spLocks/>
          </p:cNvSpPr>
          <p:nvPr/>
        </p:nvSpPr>
        <p:spPr bwMode="auto">
          <a:xfrm>
            <a:off x="627678" y="14712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r>
              <a:rPr lang="en-GB" b="1" kern="0" dirty="0"/>
              <a:t>Caution: Behaviour sometimes counterintuitive</a:t>
            </a:r>
            <a:endParaRPr lang="en-GB" kern="0" dirty="0"/>
          </a:p>
          <a:p>
            <a:pPr marL="285750" indent="-285750">
              <a:buFont typeface="Arial" panose="020B0604020202020204" pitchFamily="34" charset="0"/>
              <a:buChar char="•"/>
            </a:pPr>
            <a:r>
              <a:rPr lang="en-GB" kern="0" dirty="0"/>
              <a:t>TC [14,2]: Remove message subtypes 1 and 7 for ST[1]</a:t>
            </a:r>
          </a:p>
          <a:p>
            <a:pPr marL="0" indent="0">
              <a:buFont typeface="Verdana" pitchFamily="34" charset="0"/>
              <a:buNone/>
            </a:pPr>
            <a:endParaRPr lang="en-GB" kern="0" dirty="0"/>
          </a:p>
        </p:txBody>
      </p:sp>
      <p:sp>
        <p:nvSpPr>
          <p:cNvPr id="2" name="Title 1"/>
          <p:cNvSpPr>
            <a:spLocks noGrp="1"/>
          </p:cNvSpPr>
          <p:nvPr>
            <p:ph type="title"/>
          </p:nvPr>
        </p:nvSpPr>
        <p:spPr>
          <a:xfrm>
            <a:off x="625475" y="209799"/>
            <a:ext cx="6863896" cy="769441"/>
          </a:xfrm>
        </p:spPr>
        <p:txBody>
          <a:bodyPr/>
          <a:lstStyle/>
          <a:p>
            <a:r>
              <a:rPr lang="en-GB" dirty="0"/>
              <a:t>ST[14] &amp; ST[15] – Implementation guidelines</a:t>
            </a:r>
            <a:endParaRPr lang="en-GB" noProof="0" dirty="0"/>
          </a:p>
        </p:txBody>
      </p:sp>
      <p:sp>
        <p:nvSpPr>
          <p:cNvPr id="6" name="Freeform 5"/>
          <p:cNvSpPr/>
          <p:nvPr/>
        </p:nvSpPr>
        <p:spPr>
          <a:xfrm>
            <a:off x="326284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Aft>
                <a:spcPct val="35%"/>
              </a:spcAft>
            </a:pPr>
            <a:r>
              <a:rPr lang="en-GB" sz="1600" dirty="0"/>
              <a:t>Msg. Subtype</a:t>
            </a:r>
            <a:endParaRPr lang="en-GB" sz="1600" kern="1200" dirty="0"/>
          </a:p>
        </p:txBody>
      </p:sp>
      <p:sp>
        <p:nvSpPr>
          <p:cNvPr id="7" name="Freeform 6"/>
          <p:cNvSpPr/>
          <p:nvPr/>
        </p:nvSpPr>
        <p:spPr>
          <a:xfrm>
            <a:off x="199889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Service Type</a:t>
            </a:r>
          </a:p>
        </p:txBody>
      </p:sp>
      <p:sp>
        <p:nvSpPr>
          <p:cNvPr id="9" name="Freeform 8"/>
          <p:cNvSpPr/>
          <p:nvPr/>
        </p:nvSpPr>
        <p:spPr>
          <a:xfrm>
            <a:off x="734950"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APID</a:t>
            </a:r>
          </a:p>
        </p:txBody>
      </p:sp>
      <p:sp>
        <p:nvSpPr>
          <p:cNvPr id="10" name="Freeform 9"/>
          <p:cNvSpPr/>
          <p:nvPr/>
        </p:nvSpPr>
        <p:spPr>
          <a:xfrm>
            <a:off x="825232" y="5031949"/>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A</a:t>
            </a:r>
          </a:p>
        </p:txBody>
      </p:sp>
      <p:sp>
        <p:nvSpPr>
          <p:cNvPr id="11" name="Freeform 10"/>
          <p:cNvSpPr/>
          <p:nvPr/>
        </p:nvSpPr>
        <p:spPr>
          <a:xfrm rot="18289469">
            <a:off x="1592429" y="4982778"/>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8" tIns="-495" rIns="313080" bIns="-495" numCol="1" spcCol="1270" anchor="ctr" anchorCtr="0">
            <a:noAutofit/>
          </a:bodyPr>
          <a:lstStyle/>
          <a:p>
            <a:pPr lvl="0" algn="ctr" defTabSz="222250">
              <a:lnSpc>
                <a:spcPct val="90%"/>
              </a:lnSpc>
              <a:spcBef>
                <a:spcPct val="0%"/>
              </a:spcBef>
              <a:spcAft>
                <a:spcPct val="35%"/>
              </a:spcAft>
            </a:pPr>
            <a:endParaRPr lang="en-GB" sz="500" kern="1200"/>
          </a:p>
        </p:txBody>
      </p:sp>
      <p:sp>
        <p:nvSpPr>
          <p:cNvPr id="12" name="Freeform 11"/>
          <p:cNvSpPr/>
          <p:nvPr/>
        </p:nvSpPr>
        <p:spPr>
          <a:xfrm>
            <a:off x="2089182" y="4512827"/>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1</a:t>
            </a:r>
          </a:p>
        </p:txBody>
      </p:sp>
      <p:sp>
        <p:nvSpPr>
          <p:cNvPr id="13" name="Freeform 12"/>
          <p:cNvSpPr/>
          <p:nvPr/>
        </p:nvSpPr>
        <p:spPr>
          <a:xfrm rot="19457599">
            <a:off x="2950201" y="4593436"/>
            <a:ext cx="444730" cy="30629"/>
          </a:xfrm>
          <a:custGeom>
            <a:avLst/>
            <a:gdLst>
              <a:gd name="connsiteX0" fmla="*/ 0 w 444730"/>
              <a:gd name="connsiteY0" fmla="*/ 15314 h 30629"/>
              <a:gd name="connsiteX1" fmla="*/ 444730 w 444730"/>
              <a:gd name="connsiteY1" fmla="*/ 15314 h 30629"/>
            </a:gdLst>
            <a:ahLst/>
            <a:cxnLst>
              <a:cxn ang="0">
                <a:pos x="connsiteX0" y="connsiteY0"/>
              </a:cxn>
              <a:cxn ang="0">
                <a:pos x="connsiteX1" y="connsiteY1"/>
              </a:cxn>
            </a:cxnLst>
            <a:rect l="l" t="t" r="r" b="b"/>
            <a:pathLst>
              <a:path w="444730" h="30629">
                <a:moveTo>
                  <a:pt x="0" y="15314"/>
                </a:moveTo>
                <a:lnTo>
                  <a:pt x="444730"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3946" tIns="4196" rIns="223947" bIns="4196" numCol="1" spcCol="1270" anchor="ctr" anchorCtr="0">
            <a:noAutofit/>
          </a:bodyPr>
          <a:lstStyle/>
          <a:p>
            <a:pPr lvl="0" algn="ctr" defTabSz="222250">
              <a:lnSpc>
                <a:spcPct val="90%"/>
              </a:lnSpc>
              <a:spcBef>
                <a:spcPct val="0%"/>
              </a:spcBef>
              <a:spcAft>
                <a:spcPct val="35%"/>
              </a:spcAft>
            </a:pPr>
            <a:endParaRPr lang="en-GB" sz="500" kern="1200"/>
          </a:p>
        </p:txBody>
      </p:sp>
      <p:sp>
        <p:nvSpPr>
          <p:cNvPr id="14" name="Freeform 13"/>
          <p:cNvSpPr/>
          <p:nvPr/>
        </p:nvSpPr>
        <p:spPr>
          <a:xfrm>
            <a:off x="3353131" y="4253266"/>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1</a:t>
            </a:r>
          </a:p>
        </p:txBody>
      </p:sp>
      <p:sp>
        <p:nvSpPr>
          <p:cNvPr id="15" name="Freeform 14"/>
          <p:cNvSpPr/>
          <p:nvPr/>
        </p:nvSpPr>
        <p:spPr>
          <a:xfrm rot="2142401">
            <a:off x="2950201" y="4852997"/>
            <a:ext cx="444730" cy="30629"/>
          </a:xfrm>
          <a:custGeom>
            <a:avLst/>
            <a:gdLst>
              <a:gd name="connsiteX0" fmla="*/ 0 w 444730"/>
              <a:gd name="connsiteY0" fmla="*/ 15314 h 30629"/>
              <a:gd name="connsiteX1" fmla="*/ 444730 w 444730"/>
              <a:gd name="connsiteY1" fmla="*/ 15314 h 30629"/>
            </a:gdLst>
            <a:ahLst/>
            <a:cxnLst>
              <a:cxn ang="0">
                <a:pos x="connsiteX0" y="connsiteY0"/>
              </a:cxn>
              <a:cxn ang="0">
                <a:pos x="connsiteX1" y="connsiteY1"/>
              </a:cxn>
            </a:cxnLst>
            <a:rect l="l" t="t" r="r" b="b"/>
            <a:pathLst>
              <a:path w="444730" h="30629">
                <a:moveTo>
                  <a:pt x="0" y="15314"/>
                </a:moveTo>
                <a:lnTo>
                  <a:pt x="444730"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3947" tIns="4196" rIns="223946" bIns="4196" numCol="1" spcCol="1270" anchor="ctr" anchorCtr="0">
            <a:noAutofit/>
          </a:bodyPr>
          <a:lstStyle/>
          <a:p>
            <a:pPr lvl="0" algn="ctr" defTabSz="222250">
              <a:lnSpc>
                <a:spcPct val="90%"/>
              </a:lnSpc>
              <a:spcBef>
                <a:spcPct val="0%"/>
              </a:spcBef>
              <a:spcAft>
                <a:spcPct val="35%"/>
              </a:spcAft>
            </a:pPr>
            <a:endParaRPr lang="en-GB" sz="500" kern="1200"/>
          </a:p>
        </p:txBody>
      </p:sp>
      <p:sp>
        <p:nvSpPr>
          <p:cNvPr id="16" name="Freeform 15"/>
          <p:cNvSpPr/>
          <p:nvPr/>
        </p:nvSpPr>
        <p:spPr>
          <a:xfrm>
            <a:off x="3353131" y="4772388"/>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7</a:t>
            </a:r>
          </a:p>
        </p:txBody>
      </p:sp>
      <p:sp>
        <p:nvSpPr>
          <p:cNvPr id="19" name="Freeform 18"/>
          <p:cNvSpPr/>
          <p:nvPr/>
        </p:nvSpPr>
        <p:spPr>
          <a:xfrm rot="3310531">
            <a:off x="1592429" y="5501900"/>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9" tIns="-495" rIns="313079" bIns="-495" numCol="1" spcCol="1270" anchor="ctr" anchorCtr="0">
            <a:noAutofit/>
          </a:bodyPr>
          <a:lstStyle/>
          <a:p>
            <a:pPr lvl="0" algn="ctr" defTabSz="222250">
              <a:lnSpc>
                <a:spcPct val="90%"/>
              </a:lnSpc>
              <a:spcBef>
                <a:spcPct val="0%"/>
              </a:spcBef>
              <a:spcAft>
                <a:spcPct val="35%"/>
              </a:spcAft>
            </a:pPr>
            <a:endParaRPr lang="en-GB" sz="500" kern="1200"/>
          </a:p>
        </p:txBody>
      </p:sp>
      <p:sp>
        <p:nvSpPr>
          <p:cNvPr id="20" name="Freeform 19"/>
          <p:cNvSpPr/>
          <p:nvPr/>
        </p:nvSpPr>
        <p:spPr>
          <a:xfrm>
            <a:off x="2089182" y="555107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5</a:t>
            </a:r>
          </a:p>
        </p:txBody>
      </p:sp>
      <p:graphicFrame>
        <p:nvGraphicFramePr>
          <p:cNvPr id="4" name="Table 3"/>
          <p:cNvGraphicFramePr>
            <a:graphicFrameLocks noGrp="1"/>
          </p:cNvGraphicFramePr>
          <p:nvPr>
            <p:extLst>
              <p:ext uri="{D42A27DB-BD31-4B8C-83A1-F6EECF244321}">
                <p14:modId xmlns:p14="http://schemas.microsoft.com/office/powerpoint/2010/main" val="3242706482"/>
              </p:ext>
            </p:extLst>
          </p:nvPr>
        </p:nvGraphicFramePr>
        <p:xfrm>
          <a:off x="4722725" y="3466952"/>
          <a:ext cx="4183464" cy="2595880"/>
        </p:xfrm>
        <a:graphic>
          <a:graphicData uri="http://purl.oclc.org/ooxml/drawingml/table">
            <a:tbl>
              <a:tblPr firstRow="1" bandRow="1">
                <a:tableStyleId>{5C22544A-7EE6-4342-B048-85BDC9FD1C3A}</a:tableStyleId>
              </a:tblPr>
              <a:tblGrid>
                <a:gridCol w="864159">
                  <a:extLst>
                    <a:ext uri="{9D8B030D-6E8A-4147-A177-3AD203B41FA5}">
                      <a16:colId xmlns:a16="http://schemas.microsoft.com/office/drawing/2014/main" val="20000"/>
                    </a:ext>
                  </a:extLst>
                </a:gridCol>
                <a:gridCol w="834013">
                  <a:extLst>
                    <a:ext uri="{9D8B030D-6E8A-4147-A177-3AD203B41FA5}">
                      <a16:colId xmlns:a16="http://schemas.microsoft.com/office/drawing/2014/main" val="20001"/>
                    </a:ext>
                  </a:extLst>
                </a:gridCol>
                <a:gridCol w="1326382">
                  <a:extLst>
                    <a:ext uri="{9D8B030D-6E8A-4147-A177-3AD203B41FA5}">
                      <a16:colId xmlns:a16="http://schemas.microsoft.com/office/drawing/2014/main" val="20002"/>
                    </a:ext>
                  </a:extLst>
                </a:gridCol>
                <a:gridCol w="1158910">
                  <a:extLst>
                    <a:ext uri="{9D8B030D-6E8A-4147-A177-3AD203B41FA5}">
                      <a16:colId xmlns:a16="http://schemas.microsoft.com/office/drawing/2014/main" val="20003"/>
                    </a:ext>
                  </a:extLst>
                </a:gridCol>
              </a:tblGrid>
              <a:tr h="370840">
                <a:tc>
                  <a:txBody>
                    <a:bodyPr/>
                    <a:lstStyle/>
                    <a:p>
                      <a:pPr algn="ctr"/>
                      <a:r>
                        <a:rPr lang="en-GB" dirty="0"/>
                        <a:t>APID</a:t>
                      </a:r>
                    </a:p>
                  </a:txBody>
                  <a:tcPr/>
                </a:tc>
                <a:tc>
                  <a:txBody>
                    <a:bodyPr/>
                    <a:lstStyle/>
                    <a:p>
                      <a:pPr algn="ctr"/>
                      <a:r>
                        <a:rPr lang="en-GB" dirty="0"/>
                        <a:t>Type</a:t>
                      </a:r>
                    </a:p>
                  </a:txBody>
                  <a:tcPr/>
                </a:tc>
                <a:tc>
                  <a:txBody>
                    <a:bodyPr/>
                    <a:lstStyle/>
                    <a:p>
                      <a:pPr algn="ctr"/>
                      <a:r>
                        <a:rPr lang="en-GB" dirty="0"/>
                        <a:t>Subtype</a:t>
                      </a:r>
                    </a:p>
                  </a:txBody>
                  <a:tcPr/>
                </a:tc>
                <a:tc>
                  <a:txBody>
                    <a:bodyPr/>
                    <a:lstStyle/>
                    <a:p>
                      <a:pPr algn="ctr"/>
                      <a:r>
                        <a:rPr lang="en-GB" dirty="0" err="1"/>
                        <a:t>Fwd</a:t>
                      </a:r>
                      <a:r>
                        <a:rPr lang="en-GB" baseline="0%" dirty="0"/>
                        <a:t> ?</a:t>
                      </a:r>
                      <a:endParaRPr lang="en-GB" dirty="0"/>
                    </a:p>
                  </a:txBody>
                  <a:tcPr/>
                </a:tc>
                <a:extLst>
                  <a:ext uri="{0D108BD9-81ED-4DB2-BD59-A6C34878D82A}">
                    <a16:rowId xmlns:a16="http://schemas.microsoft.com/office/drawing/2014/main" val="10000"/>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1</a:t>
                      </a:r>
                    </a:p>
                  </a:txBody>
                  <a:tcPr/>
                </a:tc>
                <a:tc>
                  <a:txBody>
                    <a:bodyPr/>
                    <a:lstStyle/>
                    <a:p>
                      <a:pPr algn="ctr"/>
                      <a:r>
                        <a:rPr lang="en-GB" dirty="0">
                          <a:solidFill>
                            <a:srgbClr val="FF0000"/>
                          </a:solidFill>
                        </a:rPr>
                        <a:t>NO</a:t>
                      </a:r>
                      <a:endParaRPr lang="en-GB" dirty="0">
                        <a:solidFill>
                          <a:srgbClr val="00B050"/>
                        </a:solidFill>
                      </a:endParaRPr>
                    </a:p>
                  </a:txBody>
                  <a:tcPr/>
                </a:tc>
                <a:extLst>
                  <a:ext uri="{0D108BD9-81ED-4DB2-BD59-A6C34878D82A}">
                    <a16:rowId xmlns:a16="http://schemas.microsoft.com/office/drawing/2014/main" val="10001"/>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solidFill>
                            <a:srgbClr val="FF0000"/>
                          </a:solidFill>
                        </a:rPr>
                        <a:t>NO</a:t>
                      </a:r>
                    </a:p>
                  </a:txBody>
                  <a:tcPr/>
                </a:tc>
                <a:extLst>
                  <a:ext uri="{0D108BD9-81ED-4DB2-BD59-A6C34878D82A}">
                    <a16:rowId xmlns:a16="http://schemas.microsoft.com/office/drawing/2014/main" val="10002"/>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7</a:t>
                      </a:r>
                    </a:p>
                  </a:txBody>
                  <a:tcPr/>
                </a:tc>
                <a:tc>
                  <a:txBody>
                    <a:bodyPr/>
                    <a:lstStyle/>
                    <a:p>
                      <a:pPr algn="ctr"/>
                      <a:r>
                        <a:rPr lang="en-GB" dirty="0">
                          <a:solidFill>
                            <a:srgbClr val="FF0000"/>
                          </a:solidFill>
                        </a:rPr>
                        <a:t>NO</a:t>
                      </a:r>
                      <a:endParaRPr lang="en-GB" dirty="0">
                        <a:solidFill>
                          <a:srgbClr val="00B050"/>
                        </a:solidFill>
                      </a:endParaRPr>
                    </a:p>
                  </a:txBody>
                  <a:tcPr/>
                </a:tc>
                <a:extLst>
                  <a:ext uri="{0D108BD9-81ED-4DB2-BD59-A6C34878D82A}">
                    <a16:rowId xmlns:a16="http://schemas.microsoft.com/office/drawing/2014/main" val="10003"/>
                  </a:ext>
                </a:extLst>
              </a:tr>
              <a:tr h="370840">
                <a:tc>
                  <a:txBody>
                    <a:bodyPr/>
                    <a:lstStyle/>
                    <a:p>
                      <a:pPr algn="ctr"/>
                      <a:r>
                        <a:rPr lang="en-GB" dirty="0"/>
                        <a:t>A</a:t>
                      </a:r>
                    </a:p>
                  </a:txBody>
                  <a:tcPr/>
                </a:tc>
                <a:tc>
                  <a:txBody>
                    <a:bodyPr/>
                    <a:lstStyle/>
                    <a:p>
                      <a:pPr algn="ctr"/>
                      <a:r>
                        <a:rPr lang="en-GB" dirty="0"/>
                        <a:t>3</a:t>
                      </a:r>
                    </a:p>
                  </a:txBody>
                  <a:tcPr/>
                </a:tc>
                <a:tc>
                  <a:txBody>
                    <a:bodyPr/>
                    <a:lstStyle/>
                    <a:p>
                      <a:pPr algn="ctr"/>
                      <a:r>
                        <a:rPr lang="en-GB" dirty="0"/>
                        <a:t>25</a:t>
                      </a:r>
                    </a:p>
                  </a:txBody>
                  <a:tcPr/>
                </a:tc>
                <a:tc>
                  <a:txBody>
                    <a:bodyPr/>
                    <a:lstStyle/>
                    <a:p>
                      <a:pPr algn="ctr"/>
                      <a:r>
                        <a:rPr lang="en-GB" dirty="0">
                          <a:solidFill>
                            <a:srgbClr val="FF0000"/>
                          </a:solidFill>
                        </a:rPr>
                        <a:t>NO</a:t>
                      </a:r>
                    </a:p>
                  </a:txBody>
                  <a:tcPr/>
                </a:tc>
                <a:extLst>
                  <a:ext uri="{0D108BD9-81ED-4DB2-BD59-A6C34878D82A}">
                    <a16:rowId xmlns:a16="http://schemas.microsoft.com/office/drawing/2014/main" val="10004"/>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3</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5"/>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4</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9210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xit" presetSubtype="2" fill="hold" grpId="0" nodeType="withEffect">
                                  <p:stCondLst>
                                    <p:cond delay="0"/>
                                  </p:stCondLst>
                                  <p:childTnLst>
                                    <p:animEffect transition="out" filter="wipe(right)">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par>
                          <p:cTn id="11" fill="hold">
                            <p:stCondLst>
                              <p:cond delay="500"/>
                            </p:stCondLst>
                            <p:childTnLst>
                              <p:par>
                                <p:cTn id="12" presetID="22" presetClass="exit" presetSubtype="2" fill="hold" grpId="0" nodeType="afterEffect">
                                  <p:stCondLst>
                                    <p:cond delay="0"/>
                                  </p:stCondLst>
                                  <p:childTnLst>
                                    <p:animEffect transition="out" filter="wipe(right)">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22" presetClass="exit" presetSubtype="2" fill="hold" grpId="0" nodeType="withEffect">
                                  <p:stCondLst>
                                    <p:cond delay="0"/>
                                  </p:stCondLst>
                                  <p:childTnLst>
                                    <p:animEffect transition="out" filter="wipe(righ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grpId="0" nodeType="clickEffect">
                                  <p:stCondLst>
                                    <p:cond delay="0"/>
                                  </p:stCondLst>
                                  <p:childTnLst>
                                    <p:animEffect transition="out" filter="wipe(right)">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par>
                          <p:cTn id="23" fill="hold">
                            <p:stCondLst>
                              <p:cond delay="500"/>
                            </p:stCondLst>
                            <p:childTnLst>
                              <p:par>
                                <p:cTn id="24" presetID="22" presetClass="exit" presetSubtype="2" fill="hold" grpId="0" nodeType="afterEffect">
                                  <p:stCondLst>
                                    <p:cond delay="0"/>
                                  </p:stCondLst>
                                  <p:childTnLst>
                                    <p:animEffect transition="out" filter="wipe(right)">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8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 name="Content Placeholder 8"/>
          <p:cNvSpPr txBox="1">
            <a:spLocks/>
          </p:cNvSpPr>
          <p:nvPr/>
        </p:nvSpPr>
        <p:spPr bwMode="auto">
          <a:xfrm>
            <a:off x="627678" y="14712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r>
              <a:rPr lang="en-GB" b="1" kern="0" dirty="0"/>
              <a:t>Caution: Behaviour sometimes counterintuitive</a:t>
            </a:r>
            <a:endParaRPr lang="en-GB" kern="0" dirty="0"/>
          </a:p>
          <a:p>
            <a:pPr marL="285750" indent="-285750">
              <a:buFont typeface="Arial" panose="020B0604020202020204" pitchFamily="34" charset="0"/>
              <a:buChar char="•"/>
            </a:pPr>
            <a:r>
              <a:rPr lang="en-GB" kern="0" dirty="0"/>
              <a:t>TC [14,1]: Add message subtype 3 for ST[5]</a:t>
            </a:r>
          </a:p>
          <a:p>
            <a:pPr marL="0" indent="0">
              <a:buFont typeface="Verdana" pitchFamily="34" charset="0"/>
              <a:buNone/>
            </a:pPr>
            <a:endParaRPr lang="en-GB" kern="0" dirty="0"/>
          </a:p>
        </p:txBody>
      </p:sp>
      <p:sp>
        <p:nvSpPr>
          <p:cNvPr id="2" name="Title 1"/>
          <p:cNvSpPr>
            <a:spLocks noGrp="1"/>
          </p:cNvSpPr>
          <p:nvPr>
            <p:ph type="title"/>
          </p:nvPr>
        </p:nvSpPr>
        <p:spPr>
          <a:xfrm>
            <a:off x="625475" y="209799"/>
            <a:ext cx="6863896" cy="769441"/>
          </a:xfrm>
        </p:spPr>
        <p:txBody>
          <a:bodyPr/>
          <a:lstStyle/>
          <a:p>
            <a:r>
              <a:rPr lang="en-GB" dirty="0"/>
              <a:t>ST[14] &amp; ST[15] – Implementation guidelines</a:t>
            </a:r>
            <a:endParaRPr lang="en-GB" noProof="0" dirty="0"/>
          </a:p>
        </p:txBody>
      </p:sp>
      <p:sp>
        <p:nvSpPr>
          <p:cNvPr id="6" name="Freeform 5"/>
          <p:cNvSpPr/>
          <p:nvPr/>
        </p:nvSpPr>
        <p:spPr>
          <a:xfrm>
            <a:off x="326284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Aft>
                <a:spcPct val="35%"/>
              </a:spcAft>
            </a:pPr>
            <a:r>
              <a:rPr lang="en-GB" sz="1600" dirty="0"/>
              <a:t>Msg. Subtype</a:t>
            </a:r>
            <a:endParaRPr lang="en-GB" sz="1600" kern="1200" dirty="0"/>
          </a:p>
        </p:txBody>
      </p:sp>
      <p:sp>
        <p:nvSpPr>
          <p:cNvPr id="7" name="Freeform 6"/>
          <p:cNvSpPr/>
          <p:nvPr/>
        </p:nvSpPr>
        <p:spPr>
          <a:xfrm>
            <a:off x="199889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Service Type</a:t>
            </a:r>
          </a:p>
        </p:txBody>
      </p:sp>
      <p:sp>
        <p:nvSpPr>
          <p:cNvPr id="9" name="Freeform 8"/>
          <p:cNvSpPr/>
          <p:nvPr/>
        </p:nvSpPr>
        <p:spPr>
          <a:xfrm>
            <a:off x="734950"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APID</a:t>
            </a:r>
          </a:p>
        </p:txBody>
      </p:sp>
      <p:sp>
        <p:nvSpPr>
          <p:cNvPr id="10" name="Freeform 9"/>
          <p:cNvSpPr/>
          <p:nvPr/>
        </p:nvSpPr>
        <p:spPr>
          <a:xfrm>
            <a:off x="825232" y="5031949"/>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A</a:t>
            </a:r>
          </a:p>
        </p:txBody>
      </p:sp>
      <p:sp>
        <p:nvSpPr>
          <p:cNvPr id="19" name="Freeform 18"/>
          <p:cNvSpPr/>
          <p:nvPr/>
        </p:nvSpPr>
        <p:spPr>
          <a:xfrm rot="3310531">
            <a:off x="1592429" y="5501900"/>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9" tIns="-495" rIns="313079" bIns="-495" numCol="1" spcCol="1270" anchor="ctr" anchorCtr="0">
            <a:noAutofit/>
          </a:bodyPr>
          <a:lstStyle/>
          <a:p>
            <a:pPr lvl="0" algn="ctr" defTabSz="222250">
              <a:lnSpc>
                <a:spcPct val="90%"/>
              </a:lnSpc>
              <a:spcBef>
                <a:spcPct val="0%"/>
              </a:spcBef>
              <a:spcAft>
                <a:spcPct val="35%"/>
              </a:spcAft>
            </a:pPr>
            <a:endParaRPr lang="en-GB" sz="500" kern="1200"/>
          </a:p>
        </p:txBody>
      </p:sp>
      <p:sp>
        <p:nvSpPr>
          <p:cNvPr id="20" name="Freeform 19"/>
          <p:cNvSpPr/>
          <p:nvPr/>
        </p:nvSpPr>
        <p:spPr>
          <a:xfrm>
            <a:off x="2089182" y="555107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5</a:t>
            </a:r>
          </a:p>
        </p:txBody>
      </p:sp>
      <p:graphicFrame>
        <p:nvGraphicFramePr>
          <p:cNvPr id="4" name="Table 3"/>
          <p:cNvGraphicFramePr>
            <a:graphicFrameLocks noGrp="1"/>
          </p:cNvGraphicFramePr>
          <p:nvPr>
            <p:extLst>
              <p:ext uri="{D42A27DB-BD31-4B8C-83A1-F6EECF244321}">
                <p14:modId xmlns:p14="http://schemas.microsoft.com/office/powerpoint/2010/main" val="408078597"/>
              </p:ext>
            </p:extLst>
          </p:nvPr>
        </p:nvGraphicFramePr>
        <p:xfrm>
          <a:off x="4722725" y="3466952"/>
          <a:ext cx="4183464" cy="2595880"/>
        </p:xfrm>
        <a:graphic>
          <a:graphicData uri="http://purl.oclc.org/ooxml/drawingml/table">
            <a:tbl>
              <a:tblPr firstRow="1" bandRow="1">
                <a:tableStyleId>{5C22544A-7EE6-4342-B048-85BDC9FD1C3A}</a:tableStyleId>
              </a:tblPr>
              <a:tblGrid>
                <a:gridCol w="864159">
                  <a:extLst>
                    <a:ext uri="{9D8B030D-6E8A-4147-A177-3AD203B41FA5}">
                      <a16:colId xmlns:a16="http://schemas.microsoft.com/office/drawing/2014/main" val="20000"/>
                    </a:ext>
                  </a:extLst>
                </a:gridCol>
                <a:gridCol w="834013">
                  <a:extLst>
                    <a:ext uri="{9D8B030D-6E8A-4147-A177-3AD203B41FA5}">
                      <a16:colId xmlns:a16="http://schemas.microsoft.com/office/drawing/2014/main" val="20001"/>
                    </a:ext>
                  </a:extLst>
                </a:gridCol>
                <a:gridCol w="1326382">
                  <a:extLst>
                    <a:ext uri="{9D8B030D-6E8A-4147-A177-3AD203B41FA5}">
                      <a16:colId xmlns:a16="http://schemas.microsoft.com/office/drawing/2014/main" val="20002"/>
                    </a:ext>
                  </a:extLst>
                </a:gridCol>
                <a:gridCol w="1158910">
                  <a:extLst>
                    <a:ext uri="{9D8B030D-6E8A-4147-A177-3AD203B41FA5}">
                      <a16:colId xmlns:a16="http://schemas.microsoft.com/office/drawing/2014/main" val="20003"/>
                    </a:ext>
                  </a:extLst>
                </a:gridCol>
              </a:tblGrid>
              <a:tr h="370840">
                <a:tc>
                  <a:txBody>
                    <a:bodyPr/>
                    <a:lstStyle/>
                    <a:p>
                      <a:pPr algn="ctr"/>
                      <a:r>
                        <a:rPr lang="en-GB" dirty="0"/>
                        <a:t>APID</a:t>
                      </a:r>
                    </a:p>
                  </a:txBody>
                  <a:tcPr/>
                </a:tc>
                <a:tc>
                  <a:txBody>
                    <a:bodyPr/>
                    <a:lstStyle/>
                    <a:p>
                      <a:pPr algn="ctr"/>
                      <a:r>
                        <a:rPr lang="en-GB" dirty="0"/>
                        <a:t>Type</a:t>
                      </a:r>
                    </a:p>
                  </a:txBody>
                  <a:tcPr/>
                </a:tc>
                <a:tc>
                  <a:txBody>
                    <a:bodyPr/>
                    <a:lstStyle/>
                    <a:p>
                      <a:pPr algn="ctr"/>
                      <a:r>
                        <a:rPr lang="en-GB" dirty="0"/>
                        <a:t>Subtype</a:t>
                      </a:r>
                    </a:p>
                  </a:txBody>
                  <a:tcPr/>
                </a:tc>
                <a:tc>
                  <a:txBody>
                    <a:bodyPr/>
                    <a:lstStyle/>
                    <a:p>
                      <a:pPr algn="ctr"/>
                      <a:r>
                        <a:rPr lang="en-GB" dirty="0" err="1"/>
                        <a:t>Fwd</a:t>
                      </a:r>
                      <a:r>
                        <a:rPr lang="en-GB" baseline="0%" dirty="0"/>
                        <a:t> ?</a:t>
                      </a:r>
                      <a:endParaRPr lang="en-GB" dirty="0"/>
                    </a:p>
                  </a:txBody>
                  <a:tcPr/>
                </a:tc>
                <a:extLst>
                  <a:ext uri="{0D108BD9-81ED-4DB2-BD59-A6C34878D82A}">
                    <a16:rowId xmlns:a16="http://schemas.microsoft.com/office/drawing/2014/main" val="10000"/>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1</a:t>
                      </a:r>
                    </a:p>
                  </a:txBody>
                  <a:tcPr/>
                </a:tc>
                <a:tc>
                  <a:txBody>
                    <a:bodyPr/>
                    <a:lstStyle/>
                    <a:p>
                      <a:pPr algn="ctr"/>
                      <a:r>
                        <a:rPr lang="en-GB" dirty="0">
                          <a:solidFill>
                            <a:srgbClr val="FF0000"/>
                          </a:solidFill>
                        </a:rPr>
                        <a:t>NO</a:t>
                      </a:r>
                      <a:endParaRPr lang="en-GB" dirty="0">
                        <a:solidFill>
                          <a:srgbClr val="00B050"/>
                        </a:solidFill>
                      </a:endParaRPr>
                    </a:p>
                  </a:txBody>
                  <a:tcPr/>
                </a:tc>
                <a:extLst>
                  <a:ext uri="{0D108BD9-81ED-4DB2-BD59-A6C34878D82A}">
                    <a16:rowId xmlns:a16="http://schemas.microsoft.com/office/drawing/2014/main" val="10001"/>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solidFill>
                            <a:srgbClr val="FF0000"/>
                          </a:solidFill>
                        </a:rPr>
                        <a:t>NO</a:t>
                      </a:r>
                    </a:p>
                  </a:txBody>
                  <a:tcPr/>
                </a:tc>
                <a:extLst>
                  <a:ext uri="{0D108BD9-81ED-4DB2-BD59-A6C34878D82A}">
                    <a16:rowId xmlns:a16="http://schemas.microsoft.com/office/drawing/2014/main" val="10002"/>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7</a:t>
                      </a:r>
                    </a:p>
                  </a:txBody>
                  <a:tcPr/>
                </a:tc>
                <a:tc>
                  <a:txBody>
                    <a:bodyPr/>
                    <a:lstStyle/>
                    <a:p>
                      <a:pPr algn="ctr"/>
                      <a:r>
                        <a:rPr lang="en-GB" dirty="0">
                          <a:solidFill>
                            <a:srgbClr val="FF0000"/>
                          </a:solidFill>
                        </a:rPr>
                        <a:t>NO</a:t>
                      </a:r>
                      <a:endParaRPr lang="en-GB" dirty="0">
                        <a:solidFill>
                          <a:srgbClr val="00B050"/>
                        </a:solidFill>
                      </a:endParaRPr>
                    </a:p>
                  </a:txBody>
                  <a:tcPr/>
                </a:tc>
                <a:extLst>
                  <a:ext uri="{0D108BD9-81ED-4DB2-BD59-A6C34878D82A}">
                    <a16:rowId xmlns:a16="http://schemas.microsoft.com/office/drawing/2014/main" val="10003"/>
                  </a:ext>
                </a:extLst>
              </a:tr>
              <a:tr h="370840">
                <a:tc>
                  <a:txBody>
                    <a:bodyPr/>
                    <a:lstStyle/>
                    <a:p>
                      <a:pPr algn="ctr"/>
                      <a:r>
                        <a:rPr lang="en-GB" dirty="0"/>
                        <a:t>A</a:t>
                      </a:r>
                    </a:p>
                  </a:txBody>
                  <a:tcPr/>
                </a:tc>
                <a:tc>
                  <a:txBody>
                    <a:bodyPr/>
                    <a:lstStyle/>
                    <a:p>
                      <a:pPr algn="ctr"/>
                      <a:r>
                        <a:rPr lang="en-GB" dirty="0"/>
                        <a:t>3</a:t>
                      </a:r>
                    </a:p>
                  </a:txBody>
                  <a:tcPr/>
                </a:tc>
                <a:tc>
                  <a:txBody>
                    <a:bodyPr/>
                    <a:lstStyle/>
                    <a:p>
                      <a:pPr algn="ctr"/>
                      <a:r>
                        <a:rPr lang="en-GB" dirty="0"/>
                        <a:t>25</a:t>
                      </a:r>
                    </a:p>
                  </a:txBody>
                  <a:tcPr/>
                </a:tc>
                <a:tc>
                  <a:txBody>
                    <a:bodyPr/>
                    <a:lstStyle/>
                    <a:p>
                      <a:pPr algn="ctr"/>
                      <a:r>
                        <a:rPr lang="en-GB" dirty="0">
                          <a:solidFill>
                            <a:srgbClr val="FF0000"/>
                          </a:solidFill>
                        </a:rPr>
                        <a:t>NO</a:t>
                      </a:r>
                    </a:p>
                  </a:txBody>
                  <a:tcPr/>
                </a:tc>
                <a:extLst>
                  <a:ext uri="{0D108BD9-81ED-4DB2-BD59-A6C34878D82A}">
                    <a16:rowId xmlns:a16="http://schemas.microsoft.com/office/drawing/2014/main" val="10004"/>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3</a:t>
                      </a:r>
                    </a:p>
                  </a:txBody>
                  <a:tcPr/>
                </a:tc>
                <a:tc>
                  <a:txBody>
                    <a:bodyPr/>
                    <a:lstStyle/>
                    <a:p>
                      <a:pPr algn="ctr"/>
                      <a:r>
                        <a:rPr lang="en-GB" dirty="0">
                          <a:solidFill>
                            <a:srgbClr val="00B050"/>
                          </a:solidFill>
                        </a:rPr>
                        <a:t>YES</a:t>
                      </a:r>
                    </a:p>
                  </a:txBody>
                  <a:tcPr/>
                </a:tc>
                <a:extLst>
                  <a:ext uri="{0D108BD9-81ED-4DB2-BD59-A6C34878D82A}">
                    <a16:rowId xmlns:a16="http://schemas.microsoft.com/office/drawing/2014/main" val="10005"/>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4</a:t>
                      </a:r>
                    </a:p>
                  </a:txBody>
                  <a:tcPr/>
                </a:tc>
                <a:tc>
                  <a:txBody>
                    <a:bodyPr/>
                    <a:lstStyle/>
                    <a:p>
                      <a:pPr algn="ctr"/>
                      <a:r>
                        <a:rPr lang="en-GB" dirty="0">
                          <a:solidFill>
                            <a:srgbClr val="FF0000"/>
                          </a:solidFill>
                        </a:rPr>
                        <a:t>NO</a:t>
                      </a:r>
                      <a:endParaRPr lang="en-GB" dirty="0">
                        <a:solidFill>
                          <a:srgbClr val="00B050"/>
                        </a:solidFill>
                      </a:endParaRPr>
                    </a:p>
                  </a:txBody>
                  <a:tcPr/>
                </a:tc>
                <a:extLst>
                  <a:ext uri="{0D108BD9-81ED-4DB2-BD59-A6C34878D82A}">
                    <a16:rowId xmlns:a16="http://schemas.microsoft.com/office/drawing/2014/main" val="10006"/>
                  </a:ext>
                </a:extLst>
              </a:tr>
            </a:tbl>
          </a:graphicData>
        </a:graphic>
      </p:graphicFrame>
      <p:sp>
        <p:nvSpPr>
          <p:cNvPr id="17" name="Freeform 16"/>
          <p:cNvSpPr/>
          <p:nvPr/>
        </p:nvSpPr>
        <p:spPr>
          <a:xfrm>
            <a:off x="2992002" y="5761461"/>
            <a:ext cx="361128" cy="30629"/>
          </a:xfrm>
          <a:custGeom>
            <a:avLst/>
            <a:gdLst>
              <a:gd name="connsiteX0" fmla="*/ 0 w 361128"/>
              <a:gd name="connsiteY0" fmla="*/ 15314 h 30629"/>
              <a:gd name="connsiteX1" fmla="*/ 361128 w 361128"/>
              <a:gd name="connsiteY1" fmla="*/ 15314 h 30629"/>
            </a:gdLst>
            <a:ahLst/>
            <a:cxnLst>
              <a:cxn ang="0">
                <a:pos x="connsiteX0" y="connsiteY0"/>
              </a:cxn>
              <a:cxn ang="0">
                <a:pos x="connsiteX1" y="connsiteY1"/>
              </a:cxn>
            </a:cxnLst>
            <a:rect l="l" t="t" r="r" b="b"/>
            <a:pathLst>
              <a:path w="361128" h="30629">
                <a:moveTo>
                  <a:pt x="0" y="15314"/>
                </a:moveTo>
                <a:lnTo>
                  <a:pt x="361128"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4236" tIns="6287" rIns="184236" bIns="6286" numCol="1" spcCol="1270" anchor="ctr" anchorCtr="0">
            <a:noAutofit/>
          </a:bodyPr>
          <a:lstStyle/>
          <a:p>
            <a:pPr lvl="0" algn="ctr" defTabSz="222250">
              <a:lnSpc>
                <a:spcPct val="90%"/>
              </a:lnSpc>
              <a:spcBef>
                <a:spcPct val="0%"/>
              </a:spcBef>
              <a:spcAft>
                <a:spcPct val="35%"/>
              </a:spcAft>
            </a:pPr>
            <a:endParaRPr lang="en-GB" sz="500" kern="1200"/>
          </a:p>
        </p:txBody>
      </p:sp>
      <p:sp>
        <p:nvSpPr>
          <p:cNvPr id="18" name="Freeform 17"/>
          <p:cNvSpPr/>
          <p:nvPr/>
        </p:nvSpPr>
        <p:spPr>
          <a:xfrm>
            <a:off x="3353131" y="555107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3</a:t>
            </a:r>
          </a:p>
        </p:txBody>
      </p:sp>
    </p:spTree>
    <p:extLst>
      <p:ext uri="{BB962C8B-B14F-4D97-AF65-F5344CB8AC3E}">
        <p14:creationId xmlns:p14="http://schemas.microsoft.com/office/powerpoint/2010/main" val="57033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8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 name="Content Placeholder 8"/>
          <p:cNvSpPr txBox="1">
            <a:spLocks/>
          </p:cNvSpPr>
          <p:nvPr/>
        </p:nvSpPr>
        <p:spPr bwMode="auto">
          <a:xfrm>
            <a:off x="627678" y="14712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r>
              <a:rPr lang="en-GB" b="1" kern="0" dirty="0"/>
              <a:t>Caution: Behaviour sometimes counterintuitive</a:t>
            </a:r>
            <a:endParaRPr lang="en-GB" kern="0" dirty="0"/>
          </a:p>
          <a:p>
            <a:pPr marL="285750" indent="-285750">
              <a:buFont typeface="Arial" panose="020B0604020202020204" pitchFamily="34" charset="0"/>
              <a:buChar char="•"/>
            </a:pPr>
            <a:r>
              <a:rPr lang="en-GB" kern="0" dirty="0"/>
              <a:t>TC [14,2]: Remove message subtype 3 and for ST[5]</a:t>
            </a:r>
          </a:p>
          <a:p>
            <a:pPr marL="355600" lvl="1" indent="0">
              <a:buNone/>
            </a:pPr>
            <a:r>
              <a:rPr lang="en-GB" sz="1400" b="1" kern="0" dirty="0">
                <a:solidFill>
                  <a:srgbClr val="FF0000"/>
                </a:solidFill>
              </a:rPr>
              <a:t>This specification is based on the principle of non-explicit knowledge of all packets on board: When the last item of a list is removed, the parent level entry is removed. </a:t>
            </a:r>
            <a:r>
              <a:rPr lang="en-GB" sz="1400" b="1" u="sng" kern="0" dirty="0">
                <a:solidFill>
                  <a:srgbClr val="FF0000"/>
                </a:solidFill>
              </a:rPr>
              <a:t>However</a:t>
            </a:r>
            <a:r>
              <a:rPr lang="en-GB" sz="1400" b="1" kern="0" dirty="0">
                <a:solidFill>
                  <a:srgbClr val="FF0000"/>
                </a:solidFill>
              </a:rPr>
              <a:t>, adding each item of a list individually is never converted to an “all” at parent level</a:t>
            </a:r>
          </a:p>
          <a:p>
            <a:pPr marL="0" indent="0">
              <a:buFont typeface="Verdana" pitchFamily="34" charset="0"/>
              <a:buNone/>
            </a:pPr>
            <a:endParaRPr lang="en-GB" kern="0" dirty="0"/>
          </a:p>
        </p:txBody>
      </p:sp>
      <p:sp>
        <p:nvSpPr>
          <p:cNvPr id="2" name="Title 1"/>
          <p:cNvSpPr>
            <a:spLocks noGrp="1"/>
          </p:cNvSpPr>
          <p:nvPr>
            <p:ph type="title"/>
          </p:nvPr>
        </p:nvSpPr>
        <p:spPr>
          <a:xfrm>
            <a:off x="625475" y="209799"/>
            <a:ext cx="6863896" cy="769441"/>
          </a:xfrm>
        </p:spPr>
        <p:txBody>
          <a:bodyPr/>
          <a:lstStyle/>
          <a:p>
            <a:r>
              <a:rPr lang="en-GB" dirty="0"/>
              <a:t>ST[14] &amp; ST[15] – Implementation guidelines</a:t>
            </a:r>
            <a:endParaRPr lang="en-GB" noProof="0" dirty="0"/>
          </a:p>
        </p:txBody>
      </p:sp>
      <p:sp>
        <p:nvSpPr>
          <p:cNvPr id="6" name="Freeform 5"/>
          <p:cNvSpPr/>
          <p:nvPr/>
        </p:nvSpPr>
        <p:spPr>
          <a:xfrm>
            <a:off x="326284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Aft>
                <a:spcPct val="35%"/>
              </a:spcAft>
            </a:pPr>
            <a:r>
              <a:rPr lang="en-GB" sz="1600" dirty="0"/>
              <a:t>Msg. Subtype</a:t>
            </a:r>
            <a:endParaRPr lang="en-GB" sz="1600" kern="1200" dirty="0"/>
          </a:p>
        </p:txBody>
      </p:sp>
      <p:sp>
        <p:nvSpPr>
          <p:cNvPr id="7" name="Freeform 6"/>
          <p:cNvSpPr/>
          <p:nvPr/>
        </p:nvSpPr>
        <p:spPr>
          <a:xfrm>
            <a:off x="1998899"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Service Type</a:t>
            </a:r>
          </a:p>
        </p:txBody>
      </p:sp>
      <p:sp>
        <p:nvSpPr>
          <p:cNvPr id="9" name="Freeform 8"/>
          <p:cNvSpPr/>
          <p:nvPr/>
        </p:nvSpPr>
        <p:spPr>
          <a:xfrm>
            <a:off x="734950" y="3456632"/>
            <a:ext cx="1083385" cy="2652765"/>
          </a:xfrm>
          <a:custGeom>
            <a:avLst/>
            <a:gdLst>
              <a:gd name="connsiteX0" fmla="*/ 0 w 1083385"/>
              <a:gd name="connsiteY0" fmla="*/ 108339 h 2652765"/>
              <a:gd name="connsiteX1" fmla="*/ 108339 w 1083385"/>
              <a:gd name="connsiteY1" fmla="*/ 0 h 2652765"/>
              <a:gd name="connsiteX2" fmla="*/ 975047 w 1083385"/>
              <a:gd name="connsiteY2" fmla="*/ 0 h 2652765"/>
              <a:gd name="connsiteX3" fmla="*/ 1083386 w 1083385"/>
              <a:gd name="connsiteY3" fmla="*/ 108339 h 2652765"/>
              <a:gd name="connsiteX4" fmla="*/ 1083385 w 1083385"/>
              <a:gd name="connsiteY4" fmla="*/ 2544427 h 2652765"/>
              <a:gd name="connsiteX5" fmla="*/ 975046 w 1083385"/>
              <a:gd name="connsiteY5" fmla="*/ 2652766 h 2652765"/>
              <a:gd name="connsiteX6" fmla="*/ 108339 w 1083385"/>
              <a:gd name="connsiteY6" fmla="*/ 2652765 h 2652765"/>
              <a:gd name="connsiteX7" fmla="*/ 0 w 1083385"/>
              <a:gd name="connsiteY7" fmla="*/ 2544426 h 2652765"/>
              <a:gd name="connsiteX8" fmla="*/ 0 w 1083385"/>
              <a:gd name="connsiteY8" fmla="*/ 108339 h 26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385" h="2652765">
                <a:moveTo>
                  <a:pt x="0" y="108339"/>
                </a:moveTo>
                <a:cubicBezTo>
                  <a:pt x="0" y="48505"/>
                  <a:pt x="48505" y="0"/>
                  <a:pt x="108339" y="0"/>
                </a:cubicBezTo>
                <a:lnTo>
                  <a:pt x="975047" y="0"/>
                </a:lnTo>
                <a:cubicBezTo>
                  <a:pt x="1034881" y="0"/>
                  <a:pt x="1083386" y="48505"/>
                  <a:pt x="1083386" y="108339"/>
                </a:cubicBezTo>
                <a:cubicBezTo>
                  <a:pt x="1083386" y="920368"/>
                  <a:pt x="1083385" y="1732398"/>
                  <a:pt x="1083385" y="2544427"/>
                </a:cubicBezTo>
                <a:cubicBezTo>
                  <a:pt x="1083385" y="2604261"/>
                  <a:pt x="1034880" y="2652766"/>
                  <a:pt x="975046" y="2652766"/>
                </a:cubicBezTo>
                <a:lnTo>
                  <a:pt x="108339" y="2652765"/>
                </a:lnTo>
                <a:cubicBezTo>
                  <a:pt x="48505" y="2652765"/>
                  <a:pt x="0" y="2604260"/>
                  <a:pt x="0" y="2544426"/>
                </a:cubicBezTo>
                <a:lnTo>
                  <a:pt x="0" y="108339"/>
                </a:lnTo>
                <a:close/>
              </a:path>
            </a:pathLst>
          </a:custGeom>
        </p:spPr>
        <p:style>
          <a:lnRef idx="0">
            <a:schemeClr val="accent1">
              <a:hueOff val="0"/>
              <a:satOff val="0%"/>
              <a:lumOff val="0%"/>
              <a:alphaOff val="0%"/>
            </a:schemeClr>
          </a:lnRef>
          <a:fillRef idx="1">
            <a:schemeClr val="accent1">
              <a:tint val="40%"/>
              <a:hueOff val="0"/>
              <a:satOff val="0%"/>
              <a:lumOff val="0%"/>
              <a:alphaOff val="0%"/>
            </a:schemeClr>
          </a:fillRef>
          <a:effectRef idx="0">
            <a:schemeClr val="accent1">
              <a:tint val="40%"/>
              <a:hueOff val="0"/>
              <a:satOff val="0%"/>
              <a:lumOff val="0%"/>
              <a:alphaOff val="0%"/>
            </a:schemeClr>
          </a:effectRef>
          <a:fontRef idx="minor">
            <a:schemeClr val="dk1">
              <a:hueOff val="0"/>
              <a:satOff val="0%"/>
              <a:lumOff val="0%"/>
              <a:alphaOff val="0%"/>
            </a:schemeClr>
          </a:fontRef>
        </p:style>
        <p:txBody>
          <a:bodyPr spcFirstLastPara="0" vert="horz" wrap="square" lIns="113792" tIns="113792" rIns="113792" bIns="1970728" numCol="1" spcCol="1270" anchor="ctr" anchorCtr="0">
            <a:noAutofit/>
          </a:bodyPr>
          <a:lstStyle/>
          <a:p>
            <a:pPr lvl="0" algn="ctr" defTabSz="711200">
              <a:lnSpc>
                <a:spcPct val="90%"/>
              </a:lnSpc>
              <a:spcBef>
                <a:spcPct val="0%"/>
              </a:spcBef>
              <a:spcAft>
                <a:spcPct val="35%"/>
              </a:spcAft>
            </a:pPr>
            <a:r>
              <a:rPr lang="en-GB" sz="1600" kern="1200" dirty="0"/>
              <a:t>APID</a:t>
            </a:r>
          </a:p>
        </p:txBody>
      </p:sp>
      <p:sp>
        <p:nvSpPr>
          <p:cNvPr id="10" name="Freeform 9"/>
          <p:cNvSpPr/>
          <p:nvPr/>
        </p:nvSpPr>
        <p:spPr>
          <a:xfrm>
            <a:off x="825232" y="5031949"/>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A</a:t>
            </a:r>
          </a:p>
        </p:txBody>
      </p:sp>
      <p:sp>
        <p:nvSpPr>
          <p:cNvPr id="19" name="Freeform 18"/>
          <p:cNvSpPr/>
          <p:nvPr/>
        </p:nvSpPr>
        <p:spPr>
          <a:xfrm rot="3310531">
            <a:off x="1592429" y="5501900"/>
            <a:ext cx="632377" cy="30629"/>
          </a:xfrm>
          <a:custGeom>
            <a:avLst/>
            <a:gdLst>
              <a:gd name="connsiteX0" fmla="*/ 0 w 632377"/>
              <a:gd name="connsiteY0" fmla="*/ 15314 h 30629"/>
              <a:gd name="connsiteX1" fmla="*/ 632377 w 632377"/>
              <a:gd name="connsiteY1" fmla="*/ 15314 h 30629"/>
            </a:gdLst>
            <a:ahLst/>
            <a:cxnLst>
              <a:cxn ang="0">
                <a:pos x="connsiteX0" y="connsiteY0"/>
              </a:cxn>
              <a:cxn ang="0">
                <a:pos x="connsiteX1" y="connsiteY1"/>
              </a:cxn>
            </a:cxnLst>
            <a:rect l="l" t="t" r="r" b="b"/>
            <a:pathLst>
              <a:path w="632377" h="30629">
                <a:moveTo>
                  <a:pt x="0" y="15314"/>
                </a:moveTo>
                <a:lnTo>
                  <a:pt x="632377" y="15314"/>
                </a:lnTo>
              </a:path>
            </a:pathLst>
          </a:custGeom>
          <a:noFill/>
        </p:spPr>
        <p:style>
          <a:lnRef idx="2">
            <a:schemeClr val="accent1">
              <a:shade val="6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079" tIns="-495" rIns="313079" bIns="-495" numCol="1" spcCol="1270" anchor="ctr" anchorCtr="0">
            <a:noAutofit/>
          </a:bodyPr>
          <a:lstStyle/>
          <a:p>
            <a:pPr lvl="0" algn="ctr" defTabSz="222250">
              <a:lnSpc>
                <a:spcPct val="90%"/>
              </a:lnSpc>
              <a:spcBef>
                <a:spcPct val="0%"/>
              </a:spcBef>
              <a:spcAft>
                <a:spcPct val="35%"/>
              </a:spcAft>
            </a:pPr>
            <a:endParaRPr lang="en-GB" sz="500" kern="1200"/>
          </a:p>
        </p:txBody>
      </p:sp>
      <p:sp>
        <p:nvSpPr>
          <p:cNvPr id="20" name="Freeform 19"/>
          <p:cNvSpPr/>
          <p:nvPr/>
        </p:nvSpPr>
        <p:spPr>
          <a:xfrm>
            <a:off x="2089182" y="555107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5</a:t>
            </a:r>
          </a:p>
        </p:txBody>
      </p:sp>
      <p:graphicFrame>
        <p:nvGraphicFramePr>
          <p:cNvPr id="4" name="Table 3"/>
          <p:cNvGraphicFramePr>
            <a:graphicFrameLocks noGrp="1"/>
          </p:cNvGraphicFramePr>
          <p:nvPr>
            <p:extLst>
              <p:ext uri="{D42A27DB-BD31-4B8C-83A1-F6EECF244321}">
                <p14:modId xmlns:p14="http://schemas.microsoft.com/office/powerpoint/2010/main" val="890985750"/>
              </p:ext>
            </p:extLst>
          </p:nvPr>
        </p:nvGraphicFramePr>
        <p:xfrm>
          <a:off x="4722725" y="3466952"/>
          <a:ext cx="4183464" cy="2595880"/>
        </p:xfrm>
        <a:graphic>
          <a:graphicData uri="http://purl.oclc.org/ooxml/drawingml/table">
            <a:tbl>
              <a:tblPr firstRow="1" bandRow="1">
                <a:tableStyleId>{5C22544A-7EE6-4342-B048-85BDC9FD1C3A}</a:tableStyleId>
              </a:tblPr>
              <a:tblGrid>
                <a:gridCol w="864159">
                  <a:extLst>
                    <a:ext uri="{9D8B030D-6E8A-4147-A177-3AD203B41FA5}">
                      <a16:colId xmlns:a16="http://schemas.microsoft.com/office/drawing/2014/main" val="20000"/>
                    </a:ext>
                  </a:extLst>
                </a:gridCol>
                <a:gridCol w="834013">
                  <a:extLst>
                    <a:ext uri="{9D8B030D-6E8A-4147-A177-3AD203B41FA5}">
                      <a16:colId xmlns:a16="http://schemas.microsoft.com/office/drawing/2014/main" val="20001"/>
                    </a:ext>
                  </a:extLst>
                </a:gridCol>
                <a:gridCol w="1326382">
                  <a:extLst>
                    <a:ext uri="{9D8B030D-6E8A-4147-A177-3AD203B41FA5}">
                      <a16:colId xmlns:a16="http://schemas.microsoft.com/office/drawing/2014/main" val="20002"/>
                    </a:ext>
                  </a:extLst>
                </a:gridCol>
                <a:gridCol w="1158910">
                  <a:extLst>
                    <a:ext uri="{9D8B030D-6E8A-4147-A177-3AD203B41FA5}">
                      <a16:colId xmlns:a16="http://schemas.microsoft.com/office/drawing/2014/main" val="20003"/>
                    </a:ext>
                  </a:extLst>
                </a:gridCol>
              </a:tblGrid>
              <a:tr h="370840">
                <a:tc>
                  <a:txBody>
                    <a:bodyPr/>
                    <a:lstStyle/>
                    <a:p>
                      <a:pPr algn="ctr"/>
                      <a:r>
                        <a:rPr lang="en-GB" dirty="0"/>
                        <a:t>APID</a:t>
                      </a:r>
                    </a:p>
                  </a:txBody>
                  <a:tcPr/>
                </a:tc>
                <a:tc>
                  <a:txBody>
                    <a:bodyPr/>
                    <a:lstStyle/>
                    <a:p>
                      <a:pPr algn="ctr"/>
                      <a:r>
                        <a:rPr lang="en-GB" dirty="0"/>
                        <a:t>Type</a:t>
                      </a:r>
                    </a:p>
                  </a:txBody>
                  <a:tcPr/>
                </a:tc>
                <a:tc>
                  <a:txBody>
                    <a:bodyPr/>
                    <a:lstStyle/>
                    <a:p>
                      <a:pPr algn="ctr"/>
                      <a:r>
                        <a:rPr lang="en-GB" dirty="0"/>
                        <a:t>Subtype</a:t>
                      </a:r>
                    </a:p>
                  </a:txBody>
                  <a:tcPr/>
                </a:tc>
                <a:tc>
                  <a:txBody>
                    <a:bodyPr/>
                    <a:lstStyle/>
                    <a:p>
                      <a:pPr algn="ctr"/>
                      <a:r>
                        <a:rPr lang="en-GB" dirty="0" err="1"/>
                        <a:t>Fwd</a:t>
                      </a:r>
                      <a:r>
                        <a:rPr lang="en-GB" baseline="0%" dirty="0"/>
                        <a:t> ?</a:t>
                      </a:r>
                      <a:endParaRPr lang="en-GB" dirty="0"/>
                    </a:p>
                  </a:txBody>
                  <a:tcPr/>
                </a:tc>
                <a:extLst>
                  <a:ext uri="{0D108BD9-81ED-4DB2-BD59-A6C34878D82A}">
                    <a16:rowId xmlns:a16="http://schemas.microsoft.com/office/drawing/2014/main" val="10000"/>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1</a:t>
                      </a:r>
                    </a:p>
                  </a:txBody>
                  <a:tcPr/>
                </a:tc>
                <a:tc>
                  <a:txBody>
                    <a:bodyPr/>
                    <a:lstStyle/>
                    <a:p>
                      <a:pPr algn="ctr"/>
                      <a:r>
                        <a:rPr lang="en-GB" dirty="0">
                          <a:solidFill>
                            <a:srgbClr val="FF0000"/>
                          </a:solidFill>
                        </a:rPr>
                        <a:t>NO</a:t>
                      </a:r>
                      <a:endParaRPr lang="en-GB" dirty="0">
                        <a:solidFill>
                          <a:srgbClr val="00B050"/>
                        </a:solidFill>
                      </a:endParaRPr>
                    </a:p>
                  </a:txBody>
                  <a:tcPr/>
                </a:tc>
                <a:extLst>
                  <a:ext uri="{0D108BD9-81ED-4DB2-BD59-A6C34878D82A}">
                    <a16:rowId xmlns:a16="http://schemas.microsoft.com/office/drawing/2014/main" val="10001"/>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solidFill>
                            <a:srgbClr val="FF0000"/>
                          </a:solidFill>
                        </a:rPr>
                        <a:t>NO</a:t>
                      </a:r>
                    </a:p>
                  </a:txBody>
                  <a:tcPr/>
                </a:tc>
                <a:extLst>
                  <a:ext uri="{0D108BD9-81ED-4DB2-BD59-A6C34878D82A}">
                    <a16:rowId xmlns:a16="http://schemas.microsoft.com/office/drawing/2014/main" val="10002"/>
                  </a:ext>
                </a:extLst>
              </a:tr>
              <a:tr h="370840">
                <a:tc>
                  <a:txBody>
                    <a:bodyPr/>
                    <a:lstStyle/>
                    <a:p>
                      <a:pPr algn="ctr"/>
                      <a:r>
                        <a:rPr lang="en-GB" dirty="0"/>
                        <a:t>A</a:t>
                      </a:r>
                    </a:p>
                  </a:txBody>
                  <a:tcPr/>
                </a:tc>
                <a:tc>
                  <a:txBody>
                    <a:bodyPr/>
                    <a:lstStyle/>
                    <a:p>
                      <a:pPr algn="ctr"/>
                      <a:r>
                        <a:rPr lang="en-GB" dirty="0"/>
                        <a:t>1</a:t>
                      </a:r>
                    </a:p>
                  </a:txBody>
                  <a:tcPr/>
                </a:tc>
                <a:tc>
                  <a:txBody>
                    <a:bodyPr/>
                    <a:lstStyle/>
                    <a:p>
                      <a:pPr algn="ctr"/>
                      <a:r>
                        <a:rPr lang="en-GB" dirty="0"/>
                        <a:t>7</a:t>
                      </a:r>
                    </a:p>
                  </a:txBody>
                  <a:tcPr/>
                </a:tc>
                <a:tc>
                  <a:txBody>
                    <a:bodyPr/>
                    <a:lstStyle/>
                    <a:p>
                      <a:pPr algn="ctr"/>
                      <a:r>
                        <a:rPr lang="en-GB" dirty="0">
                          <a:solidFill>
                            <a:srgbClr val="FF0000"/>
                          </a:solidFill>
                        </a:rPr>
                        <a:t>NO</a:t>
                      </a:r>
                      <a:endParaRPr lang="en-GB" dirty="0">
                        <a:solidFill>
                          <a:srgbClr val="00B050"/>
                        </a:solidFill>
                      </a:endParaRPr>
                    </a:p>
                  </a:txBody>
                  <a:tcPr/>
                </a:tc>
                <a:extLst>
                  <a:ext uri="{0D108BD9-81ED-4DB2-BD59-A6C34878D82A}">
                    <a16:rowId xmlns:a16="http://schemas.microsoft.com/office/drawing/2014/main" val="10003"/>
                  </a:ext>
                </a:extLst>
              </a:tr>
              <a:tr h="370840">
                <a:tc>
                  <a:txBody>
                    <a:bodyPr/>
                    <a:lstStyle/>
                    <a:p>
                      <a:pPr algn="ctr"/>
                      <a:r>
                        <a:rPr lang="en-GB" dirty="0"/>
                        <a:t>A</a:t>
                      </a:r>
                    </a:p>
                  </a:txBody>
                  <a:tcPr/>
                </a:tc>
                <a:tc>
                  <a:txBody>
                    <a:bodyPr/>
                    <a:lstStyle/>
                    <a:p>
                      <a:pPr algn="ctr"/>
                      <a:r>
                        <a:rPr lang="en-GB" dirty="0"/>
                        <a:t>3</a:t>
                      </a:r>
                    </a:p>
                  </a:txBody>
                  <a:tcPr/>
                </a:tc>
                <a:tc>
                  <a:txBody>
                    <a:bodyPr/>
                    <a:lstStyle/>
                    <a:p>
                      <a:pPr algn="ctr"/>
                      <a:r>
                        <a:rPr lang="en-GB" dirty="0"/>
                        <a:t>25</a:t>
                      </a:r>
                    </a:p>
                  </a:txBody>
                  <a:tcPr/>
                </a:tc>
                <a:tc>
                  <a:txBody>
                    <a:bodyPr/>
                    <a:lstStyle/>
                    <a:p>
                      <a:pPr algn="ctr"/>
                      <a:r>
                        <a:rPr lang="en-GB" dirty="0">
                          <a:solidFill>
                            <a:srgbClr val="FF0000"/>
                          </a:solidFill>
                        </a:rPr>
                        <a:t>NO</a:t>
                      </a:r>
                    </a:p>
                  </a:txBody>
                  <a:tcPr/>
                </a:tc>
                <a:extLst>
                  <a:ext uri="{0D108BD9-81ED-4DB2-BD59-A6C34878D82A}">
                    <a16:rowId xmlns:a16="http://schemas.microsoft.com/office/drawing/2014/main" val="10004"/>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3</a:t>
                      </a:r>
                    </a:p>
                  </a:txBody>
                  <a:tcPr/>
                </a:tc>
                <a:tc>
                  <a:txBody>
                    <a:bodyPr/>
                    <a:lstStyle/>
                    <a:p>
                      <a:pPr algn="ctr"/>
                      <a:r>
                        <a:rPr lang="en-GB" dirty="0">
                          <a:solidFill>
                            <a:srgbClr val="FF0000"/>
                          </a:solidFill>
                        </a:rPr>
                        <a:t>NO</a:t>
                      </a:r>
                      <a:endParaRPr lang="en-GB" dirty="0">
                        <a:solidFill>
                          <a:srgbClr val="00B050"/>
                        </a:solidFill>
                      </a:endParaRPr>
                    </a:p>
                  </a:txBody>
                  <a:tcPr/>
                </a:tc>
                <a:extLst>
                  <a:ext uri="{0D108BD9-81ED-4DB2-BD59-A6C34878D82A}">
                    <a16:rowId xmlns:a16="http://schemas.microsoft.com/office/drawing/2014/main" val="10005"/>
                  </a:ext>
                </a:extLst>
              </a:tr>
              <a:tr h="370840">
                <a:tc>
                  <a:txBody>
                    <a:bodyPr/>
                    <a:lstStyle/>
                    <a:p>
                      <a:pPr algn="ctr"/>
                      <a:r>
                        <a:rPr lang="en-GB" dirty="0"/>
                        <a:t>A</a:t>
                      </a:r>
                    </a:p>
                  </a:txBody>
                  <a:tcPr/>
                </a:tc>
                <a:tc>
                  <a:txBody>
                    <a:bodyPr/>
                    <a:lstStyle/>
                    <a:p>
                      <a:pPr algn="ctr"/>
                      <a:r>
                        <a:rPr lang="en-GB" dirty="0"/>
                        <a:t>5</a:t>
                      </a:r>
                    </a:p>
                  </a:txBody>
                  <a:tcPr/>
                </a:tc>
                <a:tc>
                  <a:txBody>
                    <a:bodyPr/>
                    <a:lstStyle/>
                    <a:p>
                      <a:pPr algn="ctr"/>
                      <a:r>
                        <a:rPr lang="en-GB" dirty="0"/>
                        <a:t>4</a:t>
                      </a:r>
                    </a:p>
                  </a:txBody>
                  <a:tcPr/>
                </a:tc>
                <a:tc>
                  <a:txBody>
                    <a:bodyPr/>
                    <a:lstStyle/>
                    <a:p>
                      <a:pPr algn="ctr"/>
                      <a:r>
                        <a:rPr lang="en-GB" dirty="0">
                          <a:solidFill>
                            <a:srgbClr val="FF0000"/>
                          </a:solidFill>
                        </a:rPr>
                        <a:t>NO</a:t>
                      </a:r>
                      <a:endParaRPr lang="en-GB" dirty="0">
                        <a:solidFill>
                          <a:srgbClr val="00B050"/>
                        </a:solidFill>
                      </a:endParaRPr>
                    </a:p>
                  </a:txBody>
                  <a:tcPr/>
                </a:tc>
                <a:extLst>
                  <a:ext uri="{0D108BD9-81ED-4DB2-BD59-A6C34878D82A}">
                    <a16:rowId xmlns:a16="http://schemas.microsoft.com/office/drawing/2014/main" val="10006"/>
                  </a:ext>
                </a:extLst>
              </a:tr>
            </a:tbl>
          </a:graphicData>
        </a:graphic>
      </p:graphicFrame>
      <p:sp>
        <p:nvSpPr>
          <p:cNvPr id="17" name="Freeform 16"/>
          <p:cNvSpPr/>
          <p:nvPr/>
        </p:nvSpPr>
        <p:spPr>
          <a:xfrm>
            <a:off x="2992002" y="5761461"/>
            <a:ext cx="361128" cy="30629"/>
          </a:xfrm>
          <a:custGeom>
            <a:avLst/>
            <a:gdLst>
              <a:gd name="connsiteX0" fmla="*/ 0 w 361128"/>
              <a:gd name="connsiteY0" fmla="*/ 15314 h 30629"/>
              <a:gd name="connsiteX1" fmla="*/ 361128 w 361128"/>
              <a:gd name="connsiteY1" fmla="*/ 15314 h 30629"/>
            </a:gdLst>
            <a:ahLst/>
            <a:cxnLst>
              <a:cxn ang="0">
                <a:pos x="connsiteX0" y="connsiteY0"/>
              </a:cxn>
              <a:cxn ang="0">
                <a:pos x="connsiteX1" y="connsiteY1"/>
              </a:cxn>
            </a:cxnLst>
            <a:rect l="l" t="t" r="r" b="b"/>
            <a:pathLst>
              <a:path w="361128" h="30629">
                <a:moveTo>
                  <a:pt x="0" y="15314"/>
                </a:moveTo>
                <a:lnTo>
                  <a:pt x="361128" y="15314"/>
                </a:lnTo>
              </a:path>
            </a:pathLst>
          </a:custGeom>
          <a:noFill/>
        </p:spPr>
        <p:style>
          <a:lnRef idx="2">
            <a:schemeClr val="accent1">
              <a:shade val="8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4236" tIns="6287" rIns="184236" bIns="6286" numCol="1" spcCol="1270" anchor="ctr" anchorCtr="0">
            <a:noAutofit/>
          </a:bodyPr>
          <a:lstStyle/>
          <a:p>
            <a:pPr lvl="0" algn="ctr" defTabSz="222250">
              <a:lnSpc>
                <a:spcPct val="90%"/>
              </a:lnSpc>
              <a:spcBef>
                <a:spcPct val="0%"/>
              </a:spcBef>
              <a:spcAft>
                <a:spcPct val="35%"/>
              </a:spcAft>
            </a:pPr>
            <a:endParaRPr lang="en-GB" sz="500" kern="1200"/>
          </a:p>
        </p:txBody>
      </p:sp>
      <p:sp>
        <p:nvSpPr>
          <p:cNvPr id="18" name="Freeform 17"/>
          <p:cNvSpPr/>
          <p:nvPr/>
        </p:nvSpPr>
        <p:spPr>
          <a:xfrm>
            <a:off x="3353131" y="5551071"/>
            <a:ext cx="902820" cy="451410"/>
          </a:xfrm>
          <a:custGeom>
            <a:avLst/>
            <a:gdLst>
              <a:gd name="connsiteX0" fmla="*/ 0 w 902820"/>
              <a:gd name="connsiteY0" fmla="*/ 45141 h 451410"/>
              <a:gd name="connsiteX1" fmla="*/ 45141 w 902820"/>
              <a:gd name="connsiteY1" fmla="*/ 0 h 451410"/>
              <a:gd name="connsiteX2" fmla="*/ 857679 w 902820"/>
              <a:gd name="connsiteY2" fmla="*/ 0 h 451410"/>
              <a:gd name="connsiteX3" fmla="*/ 902820 w 902820"/>
              <a:gd name="connsiteY3" fmla="*/ 45141 h 451410"/>
              <a:gd name="connsiteX4" fmla="*/ 902820 w 902820"/>
              <a:gd name="connsiteY4" fmla="*/ 406269 h 451410"/>
              <a:gd name="connsiteX5" fmla="*/ 857679 w 902820"/>
              <a:gd name="connsiteY5" fmla="*/ 451410 h 451410"/>
              <a:gd name="connsiteX6" fmla="*/ 45141 w 902820"/>
              <a:gd name="connsiteY6" fmla="*/ 451410 h 451410"/>
              <a:gd name="connsiteX7" fmla="*/ 0 w 902820"/>
              <a:gd name="connsiteY7" fmla="*/ 406269 h 451410"/>
              <a:gd name="connsiteX8" fmla="*/ 0 w 902820"/>
              <a:gd name="connsiteY8" fmla="*/ 45141 h 4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820" h="451410">
                <a:moveTo>
                  <a:pt x="0" y="45141"/>
                </a:moveTo>
                <a:cubicBezTo>
                  <a:pt x="0" y="20210"/>
                  <a:pt x="20210" y="0"/>
                  <a:pt x="45141" y="0"/>
                </a:cubicBezTo>
                <a:lnTo>
                  <a:pt x="857679" y="0"/>
                </a:lnTo>
                <a:cubicBezTo>
                  <a:pt x="882610" y="0"/>
                  <a:pt x="902820" y="20210"/>
                  <a:pt x="902820" y="45141"/>
                </a:cubicBezTo>
                <a:lnTo>
                  <a:pt x="902820" y="406269"/>
                </a:lnTo>
                <a:cubicBezTo>
                  <a:pt x="902820" y="431200"/>
                  <a:pt x="882610" y="451410"/>
                  <a:pt x="857679" y="451410"/>
                </a:cubicBezTo>
                <a:lnTo>
                  <a:pt x="45141" y="451410"/>
                </a:lnTo>
                <a:cubicBezTo>
                  <a:pt x="20210" y="451410"/>
                  <a:pt x="0" y="431200"/>
                  <a:pt x="0" y="406269"/>
                </a:cubicBezTo>
                <a:lnTo>
                  <a:pt x="0" y="4514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001" tIns="31001" rIns="31001" bIns="31001" numCol="1" spcCol="1270" anchor="ctr" anchorCtr="0">
            <a:noAutofit/>
          </a:bodyPr>
          <a:lstStyle/>
          <a:p>
            <a:pPr lvl="0" algn="ctr" defTabSz="1244600">
              <a:lnSpc>
                <a:spcPct val="90%"/>
              </a:lnSpc>
              <a:spcBef>
                <a:spcPct val="0%"/>
              </a:spcBef>
              <a:spcAft>
                <a:spcPct val="35%"/>
              </a:spcAft>
            </a:pPr>
            <a:r>
              <a:rPr lang="en-GB" sz="2800" kern="1200" dirty="0"/>
              <a:t>3</a:t>
            </a:r>
          </a:p>
        </p:txBody>
      </p:sp>
    </p:spTree>
    <p:extLst>
      <p:ext uri="{BB962C8B-B14F-4D97-AF65-F5344CB8AC3E}">
        <p14:creationId xmlns:p14="http://schemas.microsoft.com/office/powerpoint/2010/main" val="58342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par>
                          <p:cTn id="8" fill="hold">
                            <p:stCondLst>
                              <p:cond delay="500"/>
                            </p:stCondLst>
                            <p:childTnLst>
                              <p:par>
                                <p:cTn id="9" presetID="22" presetClass="exit" presetSubtype="2" fill="hold" grpId="0" nodeType="afterEffect">
                                  <p:stCondLst>
                                    <p:cond delay="0"/>
                                  </p:stCondLst>
                                  <p:childTnLst>
                                    <p:animEffect transition="out" filter="wipe(right)">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0" nodeType="clickEffect">
                                  <p:stCondLst>
                                    <p:cond delay="0"/>
                                  </p:stCondLst>
                                  <p:childTnLst>
                                    <p:animEffect transition="out" filter="wipe(right)">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par>
                          <p:cTn id="17" fill="hold">
                            <p:stCondLst>
                              <p:cond delay="500"/>
                            </p:stCondLst>
                            <p:childTnLst>
                              <p:par>
                                <p:cTn id="18" presetID="22" presetClass="exit" presetSubtype="2" fill="hold" grpId="0" nodeType="afterEffect">
                                  <p:stCondLst>
                                    <p:cond delay="0"/>
                                  </p:stCondLst>
                                  <p:childTnLst>
                                    <p:animEffect transition="out" filter="wipe(right)">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2" fill="hold" grpId="0" nodeType="clickEffect">
                                  <p:stCondLst>
                                    <p:cond delay="0"/>
                                  </p:stCondLst>
                                  <p:childTnLst>
                                    <p:animEffect transition="out" filter="wipe(right)">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 calcmode="lin" valueType="num">
                                      <p:cBhvr>
                                        <p:cTn id="35" dur="1000" fill="hold"/>
                                        <p:tgtEl>
                                          <p:spTgt spid="8">
                                            <p:txEl>
                                              <p:pRg st="2" end="2"/>
                                            </p:txEl>
                                          </p:spTgt>
                                        </p:tgtEl>
                                        <p:attrNameLst>
                                          <p:attrName>ppt_w</p:attrName>
                                        </p:attrNameLst>
                                      </p:cBhvr>
                                      <p:tavLst>
                                        <p:tav tm="0%">
                                          <p:val>
                                            <p:fltVal val="0"/>
                                          </p:val>
                                        </p:tav>
                                        <p:tav tm="100%">
                                          <p:val>
                                            <p:strVal val="#ppt_w"/>
                                          </p:val>
                                        </p:tav>
                                      </p:tavLst>
                                    </p:anim>
                                    <p:anim calcmode="lin" valueType="num">
                                      <p:cBhvr>
                                        <p:cTn id="36" dur="1000" fill="hold"/>
                                        <p:tgtEl>
                                          <p:spTgt spid="8">
                                            <p:txEl>
                                              <p:pRg st="2" end="2"/>
                                            </p:txEl>
                                          </p:spTgt>
                                        </p:tgtEl>
                                        <p:attrNameLst>
                                          <p:attrName>ppt_h</p:attrName>
                                        </p:attrNameLst>
                                      </p:cBhvr>
                                      <p:tavLst>
                                        <p:tav tm="0%">
                                          <p:val>
                                            <p:fltVal val="0"/>
                                          </p:val>
                                        </p:tav>
                                        <p:tav tm="100%">
                                          <p:val>
                                            <p:strVal val="#ppt_h"/>
                                          </p:val>
                                        </p:tav>
                                      </p:tavLst>
                                    </p:anim>
                                    <p:anim calcmode="lin" valueType="num">
                                      <p:cBhvr>
                                        <p:cTn id="37" dur="1000" fill="hold"/>
                                        <p:tgtEl>
                                          <p:spTgt spid="8">
                                            <p:txEl>
                                              <p:pRg st="2" end="2"/>
                                            </p:txEl>
                                          </p:spTgt>
                                        </p:tgtEl>
                                        <p:attrNameLst>
                                          <p:attrName>style.rotation</p:attrName>
                                        </p:attrNameLst>
                                      </p:cBhvr>
                                      <p:tavLst>
                                        <p:tav tm="0%">
                                          <p:val>
                                            <p:fltVal val="90"/>
                                          </p:val>
                                        </p:tav>
                                        <p:tav tm="100%">
                                          <p:val>
                                            <p:fltVal val="0"/>
                                          </p:val>
                                        </p:tav>
                                      </p:tavLst>
                                    </p:anim>
                                    <p:animEffect transition="in" filter="fade">
                                      <p:cBhvr>
                                        <p:cTn id="38" dur="1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0" grpId="0" animBg="1"/>
      <p:bldP spid="17" grpId="0" animBg="1"/>
      <p:bldP spid="18" grpId="0" animBg="1"/>
    </p:bldLst>
  </p:timing>
</p:sld>
</file>

<file path=ppt/slides/slide1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err="1"/>
              <a:t>EarthCARE</a:t>
            </a:r>
            <a:r>
              <a:rPr lang="en-GB" noProof="0" dirty="0"/>
              <a:t> – a PUS A compliant S/C </a:t>
            </a:r>
          </a:p>
        </p:txBody>
      </p:sp>
      <p:grpSp>
        <p:nvGrpSpPr>
          <p:cNvPr id="230" name="Group 229"/>
          <p:cNvGrpSpPr/>
          <p:nvPr/>
        </p:nvGrpSpPr>
        <p:grpSpPr>
          <a:xfrm>
            <a:off x="666208" y="1442241"/>
            <a:ext cx="7718419" cy="4474344"/>
            <a:chOff x="666208" y="1442241"/>
            <a:chExt cx="7718419" cy="4474344"/>
          </a:xfrm>
        </p:grpSpPr>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grpSp>
          <p:nvGrpSpPr>
            <p:cNvPr id="41" name="Group 40"/>
            <p:cNvGrpSpPr/>
            <p:nvPr/>
          </p:nvGrpSpPr>
          <p:grpSpPr>
            <a:xfrm>
              <a:off x="6169428" y="1981493"/>
              <a:ext cx="1397616" cy="1401356"/>
              <a:chOff x="6965795" y="1272453"/>
              <a:chExt cx="1397616" cy="1401356"/>
            </a:xfrm>
          </p:grpSpPr>
          <p:sp>
            <p:nvSpPr>
              <p:cNvPr id="15" name="Rectangle 14"/>
              <p:cNvSpPr/>
              <p:nvPr/>
            </p:nvSpPr>
            <p:spPr>
              <a:xfrm>
                <a:off x="6965795" y="1960130"/>
                <a:ext cx="1182030" cy="713679"/>
              </a:xfrm>
              <a:prstGeom prst="rect">
                <a:avLst/>
              </a:prstGeom>
              <a:solidFill>
                <a:srgbClr val="FFDE75"/>
              </a:solidFill>
              <a:ln>
                <a:solidFill>
                  <a:srgbClr val="FFC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MMFU</a:t>
                </a:r>
              </a:p>
            </p:txBody>
          </p:sp>
          <p:sp>
            <p:nvSpPr>
              <p:cNvPr id="18" name="Rectangle 17"/>
              <p:cNvSpPr/>
              <p:nvPr/>
            </p:nvSpPr>
            <p:spPr>
              <a:xfrm>
                <a:off x="7181381" y="1272453"/>
                <a:ext cx="1182030"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X-Band link</a:t>
                </a:r>
              </a:p>
              <a:p>
                <a:pPr algn="ctr"/>
                <a:r>
                  <a:rPr lang="en-GB" sz="1200" dirty="0">
                    <a:solidFill>
                      <a:srgbClr val="C00000"/>
                    </a:solidFill>
                  </a:rPr>
                  <a:t>ESRIN</a:t>
                </a:r>
              </a:p>
              <a:p>
                <a:pPr algn="ctr"/>
                <a:r>
                  <a:rPr lang="en-GB" sz="600" dirty="0" err="1">
                    <a:solidFill>
                      <a:srgbClr val="C00000"/>
                    </a:solidFill>
                  </a:rPr>
                  <a:t>uni</a:t>
                </a:r>
                <a:r>
                  <a:rPr lang="en-GB" sz="600" dirty="0">
                    <a:solidFill>
                      <a:srgbClr val="C00000"/>
                    </a:solidFill>
                  </a:rPr>
                  <a:t>-directional</a:t>
                </a:r>
                <a:endParaRPr lang="en-GB" sz="100" dirty="0">
                  <a:solidFill>
                    <a:srgbClr val="C00000"/>
                  </a:solidFill>
                </a:endParaRPr>
              </a:p>
            </p:txBody>
          </p:sp>
          <p:sp>
            <p:nvSpPr>
              <p:cNvPr id="5" name="Lightning Bolt 4"/>
              <p:cNvSpPr/>
              <p:nvPr/>
            </p:nvSpPr>
            <p:spPr>
              <a:xfrm rot="10527296" flipV="1">
                <a:off x="7569818" y="1861815"/>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4" name="Group 53"/>
            <p:cNvGrpSpPr/>
            <p:nvPr/>
          </p:nvGrpSpPr>
          <p:grpSpPr>
            <a:xfrm>
              <a:off x="2692122" y="4315502"/>
              <a:ext cx="2844288" cy="1163450"/>
              <a:chOff x="2784086" y="4315502"/>
              <a:chExt cx="2844288" cy="1163450"/>
            </a:xfrm>
          </p:grpSpPr>
          <p:sp>
            <p:nvSpPr>
              <p:cNvPr id="13" name="Rectangle 12"/>
              <p:cNvSpPr/>
              <p:nvPr/>
            </p:nvSpPr>
            <p:spPr>
              <a:xfrm>
                <a:off x="3780262" y="4315502"/>
                <a:ext cx="1182030" cy="713679"/>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PCDU</a:t>
                </a:r>
              </a:p>
            </p:txBody>
          </p:sp>
          <p:sp>
            <p:nvSpPr>
              <p:cNvPr id="14" name="Rectangle 13"/>
              <p:cNvSpPr/>
              <p:nvPr/>
            </p:nvSpPr>
            <p:spPr>
              <a:xfrm>
                <a:off x="2784086" y="4315502"/>
                <a:ext cx="840059" cy="892102"/>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P/F Thermal Control</a:t>
                </a:r>
              </a:p>
              <a:p>
                <a:pPr algn="ctr"/>
                <a:r>
                  <a:rPr lang="en-GB" sz="600" dirty="0">
                    <a:solidFill>
                      <a:schemeClr val="tx1"/>
                    </a:solidFill>
                  </a:rPr>
                  <a:t>Thermistors &amp; heaters</a:t>
                </a:r>
              </a:p>
            </p:txBody>
          </p:sp>
          <p:sp>
            <p:nvSpPr>
              <p:cNvPr id="23" name="Rectangle 22"/>
              <p:cNvSpPr/>
              <p:nvPr/>
            </p:nvSpPr>
            <p:spPr>
              <a:xfrm>
                <a:off x="3951248" y="5170434"/>
                <a:ext cx="840059" cy="308518"/>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Li-Ion Battery</a:t>
                </a:r>
                <a:endParaRPr lang="en-GB" sz="100" dirty="0">
                  <a:solidFill>
                    <a:schemeClr val="tx1"/>
                  </a:solidFill>
                </a:endParaRPr>
              </a:p>
            </p:txBody>
          </p:sp>
          <p:sp>
            <p:nvSpPr>
              <p:cNvPr id="24" name="Rectangle 23"/>
              <p:cNvSpPr/>
              <p:nvPr/>
            </p:nvSpPr>
            <p:spPr>
              <a:xfrm>
                <a:off x="5085390" y="4641657"/>
                <a:ext cx="538976" cy="444195"/>
              </a:xfrm>
              <a:prstGeom prst="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Solar Array</a:t>
                </a:r>
                <a:endParaRPr lang="en-GB" sz="100" dirty="0">
                  <a:solidFill>
                    <a:schemeClr val="tx1"/>
                  </a:solidFill>
                </a:endParaRPr>
              </a:p>
            </p:txBody>
          </p:sp>
          <p:sp>
            <p:nvSpPr>
              <p:cNvPr id="25" name="Rectangle 24"/>
              <p:cNvSpPr/>
              <p:nvPr/>
            </p:nvSpPr>
            <p:spPr>
              <a:xfrm>
                <a:off x="5083879" y="4315502"/>
                <a:ext cx="541998" cy="156116"/>
              </a:xfrm>
              <a:prstGeom prst="rect">
                <a:avLst/>
              </a:prstGeom>
              <a:solidFill>
                <a:srgbClr val="92D05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08542"/>
                    </a:solidFill>
                  </a:rPr>
                  <a:t>HDRM</a:t>
                </a:r>
                <a:endParaRPr lang="en-GB" sz="100" dirty="0">
                  <a:solidFill>
                    <a:srgbClr val="008542"/>
                  </a:solidFill>
                </a:endParaRPr>
              </a:p>
            </p:txBody>
          </p:sp>
          <p:sp>
            <p:nvSpPr>
              <p:cNvPr id="26" name="Rectangle 25"/>
              <p:cNvSpPr/>
              <p:nvPr/>
            </p:nvSpPr>
            <p:spPr>
              <a:xfrm>
                <a:off x="5081383" y="5283788"/>
                <a:ext cx="546991" cy="195164"/>
              </a:xfrm>
              <a:prstGeom prst="rect">
                <a:avLst/>
              </a:prstGeom>
              <a:solidFill>
                <a:srgbClr val="92D05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08542"/>
                    </a:solidFill>
                  </a:rPr>
                  <a:t>SADM</a:t>
                </a:r>
              </a:p>
            </p:txBody>
          </p:sp>
        </p:grpSp>
        <p:sp>
          <p:nvSpPr>
            <p:cNvPr id="27" name="Rectangle 26"/>
            <p:cNvSpPr/>
            <p:nvPr/>
          </p:nvSpPr>
          <p:spPr>
            <a:xfrm>
              <a:off x="5186303" y="5605180"/>
              <a:ext cx="546991" cy="195165"/>
            </a:xfrm>
            <a:prstGeom prst="rect">
              <a:avLst/>
            </a:prstGeom>
            <a:solidFill>
              <a:srgbClr val="92D05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08542"/>
                  </a:solidFill>
                </a:rPr>
                <a:t>SADE</a:t>
              </a:r>
            </a:p>
          </p:txBody>
        </p:sp>
        <p:grpSp>
          <p:nvGrpSpPr>
            <p:cNvPr id="52" name="Group 51"/>
            <p:cNvGrpSpPr/>
            <p:nvPr/>
          </p:nvGrpSpPr>
          <p:grpSpPr>
            <a:xfrm>
              <a:off x="5910327" y="4315502"/>
              <a:ext cx="1656717" cy="1601083"/>
              <a:chOff x="7038270" y="4042312"/>
              <a:chExt cx="1656717" cy="1601083"/>
            </a:xfrm>
          </p:grpSpPr>
          <p:sp>
            <p:nvSpPr>
              <p:cNvPr id="32" name="Rectangle 31"/>
              <p:cNvSpPr/>
              <p:nvPr/>
            </p:nvSpPr>
            <p:spPr>
              <a:xfrm>
                <a:off x="7038270" y="4592083"/>
                <a:ext cx="463591" cy="204564"/>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CESS</a:t>
                </a:r>
                <a:endParaRPr lang="en-GB" sz="100" dirty="0">
                  <a:solidFill>
                    <a:schemeClr val="tx1"/>
                  </a:solidFill>
                </a:endParaRPr>
              </a:p>
            </p:txBody>
          </p:sp>
          <p:sp>
            <p:nvSpPr>
              <p:cNvPr id="33" name="Rectangle 32"/>
              <p:cNvSpPr/>
              <p:nvPr/>
            </p:nvSpPr>
            <p:spPr>
              <a:xfrm>
                <a:off x="7038270" y="4329731"/>
                <a:ext cx="463591" cy="204564"/>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AAD</a:t>
                </a:r>
                <a:endParaRPr lang="en-GB" sz="100" dirty="0">
                  <a:solidFill>
                    <a:schemeClr val="tx1"/>
                  </a:solidFill>
                </a:endParaRPr>
              </a:p>
            </p:txBody>
          </p:sp>
          <p:sp>
            <p:nvSpPr>
              <p:cNvPr id="35" name="Rectangle 34"/>
              <p:cNvSpPr/>
              <p:nvPr/>
            </p:nvSpPr>
            <p:spPr>
              <a:xfrm>
                <a:off x="7869824" y="4443662"/>
                <a:ext cx="564997" cy="199973"/>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Magneto meter</a:t>
                </a:r>
                <a:endParaRPr lang="en-GB" sz="100" dirty="0">
                  <a:solidFill>
                    <a:schemeClr val="tx1"/>
                  </a:solidFill>
                </a:endParaRPr>
              </a:p>
            </p:txBody>
          </p:sp>
          <p:sp>
            <p:nvSpPr>
              <p:cNvPr id="28" name="Rectangle 27"/>
              <p:cNvSpPr/>
              <p:nvPr/>
            </p:nvSpPr>
            <p:spPr>
              <a:xfrm>
                <a:off x="7596668" y="4042312"/>
                <a:ext cx="509194" cy="311405"/>
              </a:xfrm>
              <a:prstGeom prst="rect">
                <a:avLst/>
              </a:prstGeom>
              <a:solidFill>
                <a:srgbClr val="FDB7F3"/>
              </a:solidFill>
              <a:ln>
                <a:solidFill>
                  <a:srgbClr val="7030A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Star tracker</a:t>
                </a:r>
                <a:endParaRPr lang="en-GB" sz="100" dirty="0">
                  <a:solidFill>
                    <a:schemeClr val="tx1"/>
                  </a:solidFill>
                </a:endParaRPr>
              </a:p>
            </p:txBody>
          </p:sp>
          <p:sp>
            <p:nvSpPr>
              <p:cNvPr id="34" name="Rectangle 33"/>
              <p:cNvSpPr/>
              <p:nvPr/>
            </p:nvSpPr>
            <p:spPr>
              <a:xfrm>
                <a:off x="7038270" y="4042312"/>
                <a:ext cx="463591" cy="204564"/>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RMU</a:t>
                </a:r>
                <a:endParaRPr lang="en-GB" sz="100" dirty="0">
                  <a:solidFill>
                    <a:schemeClr val="tx1"/>
                  </a:solidFill>
                </a:endParaRPr>
              </a:p>
            </p:txBody>
          </p:sp>
          <p:sp>
            <p:nvSpPr>
              <p:cNvPr id="36" name="Rectangle 35"/>
              <p:cNvSpPr/>
              <p:nvPr/>
            </p:nvSpPr>
            <p:spPr>
              <a:xfrm>
                <a:off x="8267575" y="4042312"/>
                <a:ext cx="427412" cy="311405"/>
              </a:xfrm>
              <a:prstGeom prst="rect">
                <a:avLst/>
              </a:prstGeom>
              <a:solidFill>
                <a:srgbClr val="FDB7F3"/>
              </a:solidFill>
              <a:ln>
                <a:solidFill>
                  <a:srgbClr val="7030A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GPS</a:t>
                </a:r>
                <a:endParaRPr lang="en-GB" sz="100" dirty="0">
                  <a:solidFill>
                    <a:schemeClr val="tx1"/>
                  </a:solidFill>
                </a:endParaRPr>
              </a:p>
            </p:txBody>
          </p:sp>
          <p:sp>
            <p:nvSpPr>
              <p:cNvPr id="37" name="Rectangle 36"/>
              <p:cNvSpPr/>
              <p:nvPr/>
            </p:nvSpPr>
            <p:spPr>
              <a:xfrm>
                <a:off x="7038270" y="5331990"/>
                <a:ext cx="796789" cy="311405"/>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RCS system</a:t>
                </a:r>
                <a:endParaRPr lang="en-GB" sz="100" dirty="0">
                  <a:solidFill>
                    <a:schemeClr val="tx1"/>
                  </a:solidFill>
                </a:endParaRPr>
              </a:p>
            </p:txBody>
          </p:sp>
          <p:sp>
            <p:nvSpPr>
              <p:cNvPr id="38" name="Rectangle 37"/>
              <p:cNvSpPr/>
              <p:nvPr/>
            </p:nvSpPr>
            <p:spPr>
              <a:xfrm>
                <a:off x="7038270" y="4949099"/>
                <a:ext cx="633644" cy="311405"/>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Reaction Wheel</a:t>
                </a:r>
                <a:endParaRPr lang="en-GB" sz="100" dirty="0">
                  <a:solidFill>
                    <a:schemeClr val="tx1"/>
                  </a:solidFill>
                </a:endParaRPr>
              </a:p>
            </p:txBody>
          </p:sp>
          <p:sp>
            <p:nvSpPr>
              <p:cNvPr id="39" name="Rectangle 38"/>
              <p:cNvSpPr/>
              <p:nvPr/>
            </p:nvSpPr>
            <p:spPr>
              <a:xfrm>
                <a:off x="7869824" y="4776359"/>
                <a:ext cx="564997" cy="199973"/>
              </a:xfrm>
              <a:prstGeom prst="rect">
                <a:avLst/>
              </a:prstGeom>
              <a:solidFill>
                <a:srgbClr val="FDB7F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solidFill>
                  </a:rPr>
                  <a:t>Magneto </a:t>
                </a:r>
                <a:r>
                  <a:rPr lang="en-GB" sz="600" dirty="0" err="1">
                    <a:solidFill>
                      <a:schemeClr val="tx1"/>
                    </a:solidFill>
                  </a:rPr>
                  <a:t>torquer</a:t>
                </a:r>
                <a:endParaRPr lang="en-GB" sz="100" dirty="0">
                  <a:solidFill>
                    <a:schemeClr val="tx1"/>
                  </a:solidFill>
                </a:endParaRPr>
              </a:p>
            </p:txBody>
          </p:sp>
        </p:grpSp>
        <p:cxnSp>
          <p:nvCxnSpPr>
            <p:cNvPr id="61" name="Straight Connector 60"/>
            <p:cNvCxnSpPr>
              <a:stCxn id="62" idx="3"/>
              <a:endCxn id="63" idx="1"/>
            </p:cNvCxnSpPr>
            <p:nvPr/>
          </p:nvCxnSpPr>
          <p:spPr>
            <a:xfrm>
              <a:off x="838932" y="4151042"/>
              <a:ext cx="7108183" cy="0"/>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67946" y="4062453"/>
              <a:ext cx="170986" cy="177178"/>
            </a:xfrm>
            <a:prstGeom prst="rect">
              <a:avLst/>
            </a:prstGeom>
            <a:noFill/>
            <a:ln w="12700">
              <a:solidFill>
                <a:schemeClr val="bg1">
                  <a:lumMod val="50%"/>
                </a:schemeClr>
              </a:solidFill>
              <a:prstDash val="solid"/>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63" name="Rectangle 62"/>
            <p:cNvSpPr/>
            <p:nvPr/>
          </p:nvSpPr>
          <p:spPr>
            <a:xfrm>
              <a:off x="7947115" y="4062453"/>
              <a:ext cx="170986" cy="177178"/>
            </a:xfrm>
            <a:prstGeom prst="rect">
              <a:avLst/>
            </a:prstGeom>
            <a:noFill/>
            <a:ln w="12700">
              <a:solidFill>
                <a:schemeClr val="bg1">
                  <a:lumMod val="50%"/>
                </a:schemeClr>
              </a:solidFill>
              <a:prstDash val="solid"/>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grpSp>
          <p:nvGrpSpPr>
            <p:cNvPr id="123" name="Group 122"/>
            <p:cNvGrpSpPr/>
            <p:nvPr/>
          </p:nvGrpSpPr>
          <p:grpSpPr>
            <a:xfrm>
              <a:off x="667946" y="1925746"/>
              <a:ext cx="7453869" cy="2057409"/>
              <a:chOff x="667946" y="1925746"/>
              <a:chExt cx="7453869" cy="2057409"/>
            </a:xfrm>
          </p:grpSpPr>
          <p:cxnSp>
            <p:nvCxnSpPr>
              <p:cNvPr id="56" name="Straight Connector 55"/>
              <p:cNvCxnSpPr>
                <a:stCxn id="57" idx="3"/>
                <a:endCxn id="59"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59" name="Rectangle 58"/>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70" name="Straight Connector 69"/>
              <p:cNvCxnSpPr>
                <a:stCxn id="9" idx="3"/>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745427" y="3382851"/>
                <a:ext cx="15016" cy="51171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662913" y="1822288"/>
              <a:ext cx="6721714" cy="2875099"/>
              <a:chOff x="1662913" y="1822288"/>
              <a:chExt cx="6721714" cy="2875099"/>
            </a:xfrm>
          </p:grpSpPr>
          <p:cxnSp>
            <p:nvCxnSpPr>
              <p:cNvPr id="88" name="Straight Connector 87"/>
              <p:cNvCxnSpPr/>
              <p:nvPr/>
            </p:nvCxnSpPr>
            <p:spPr>
              <a:xfrm flipV="1">
                <a:off x="1667287" y="1833743"/>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139904" y="1822288"/>
                <a:ext cx="0" cy="21608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2149401" y="2159923"/>
                <a:ext cx="1373850" cy="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4279313" y="1822289"/>
                <a:ext cx="0" cy="19266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4279313" y="1822288"/>
                <a:ext cx="403949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897827" y="3382851"/>
                <a:ext cx="15016" cy="6641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139904" y="4046966"/>
                <a:ext cx="475792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36" idx="3"/>
              </p:cNvCxnSpPr>
              <p:nvPr/>
            </p:nvCxnSpPr>
            <p:spPr>
              <a:xfrm flipV="1">
                <a:off x="7567044" y="4471204"/>
                <a:ext cx="751766"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8318810" y="1822288"/>
                <a:ext cx="0" cy="26489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1668142" y="2271428"/>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1662913" y="2841070"/>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676784" y="3349392"/>
                <a:ext cx="472617"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2467000" y="1977472"/>
                <a:ext cx="886781" cy="361637"/>
              </a:xfrm>
              <a:prstGeom prst="rect">
                <a:avLst/>
              </a:prstGeom>
              <a:noFill/>
            </p:spPr>
            <p:txBody>
              <a:bodyPr wrap="none" rtlCol="0">
                <a:spAutoFit/>
              </a:bodyPr>
              <a:lstStyle/>
              <a:p>
                <a:pPr algn="ctr"/>
                <a:r>
                  <a:rPr lang="en-GB" sz="700" dirty="0"/>
                  <a:t>System</a:t>
                </a:r>
              </a:p>
              <a:p>
                <a:pPr algn="ctr">
                  <a:lnSpc>
                    <a:spcPct val="150%"/>
                  </a:lnSpc>
                </a:pPr>
                <a:r>
                  <a:rPr lang="en-GB" sz="700" dirty="0"/>
                  <a:t>synchronization</a:t>
                </a:r>
              </a:p>
            </p:txBody>
          </p:sp>
          <p:sp>
            <p:nvSpPr>
              <p:cNvPr id="126" name="TextBox 125"/>
              <p:cNvSpPr txBox="1"/>
              <p:nvPr/>
            </p:nvSpPr>
            <p:spPr>
              <a:xfrm>
                <a:off x="7680588" y="4235722"/>
                <a:ext cx="704039" cy="461665"/>
              </a:xfrm>
              <a:prstGeom prst="rect">
                <a:avLst/>
              </a:prstGeom>
              <a:noFill/>
            </p:spPr>
            <p:txBody>
              <a:bodyPr wrap="none" rtlCol="0">
                <a:spAutoFit/>
              </a:bodyPr>
              <a:lstStyle/>
              <a:p>
                <a:pPr algn="ctr">
                  <a:lnSpc>
                    <a:spcPct val="150%"/>
                  </a:lnSpc>
                </a:pPr>
                <a:r>
                  <a:rPr lang="en-GB" sz="800" dirty="0"/>
                  <a:t>GPS sync.</a:t>
                </a:r>
              </a:p>
              <a:p>
                <a:pPr algn="ctr">
                  <a:lnSpc>
                    <a:spcPct val="150%"/>
                  </a:lnSpc>
                </a:pPr>
                <a:r>
                  <a:rPr lang="en-GB" sz="800" dirty="0"/>
                  <a:t>1 Hz</a:t>
                </a:r>
                <a:endParaRPr lang="en-GB" sz="700" dirty="0"/>
              </a:p>
            </p:txBody>
          </p:sp>
          <p:cxnSp>
            <p:nvCxnSpPr>
              <p:cNvPr id="127" name="Straight Connector 126"/>
              <p:cNvCxnSpPr/>
              <p:nvPr/>
            </p:nvCxnSpPr>
            <p:spPr>
              <a:xfrm>
                <a:off x="6661518" y="4062453"/>
                <a:ext cx="0" cy="251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227149" y="4064247"/>
                <a:ext cx="0" cy="251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34" name="Straight Connector 133"/>
            <p:cNvCxnSpPr/>
            <p:nvPr/>
          </p:nvCxnSpPr>
          <p:spPr>
            <a:xfrm>
              <a:off x="667946" y="1615207"/>
              <a:ext cx="6302" cy="182338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9" idx="1"/>
            </p:cNvCxnSpPr>
            <p:nvPr/>
          </p:nvCxnSpPr>
          <p:spPr>
            <a:xfrm>
              <a:off x="667946" y="1918619"/>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4248" y="2438375"/>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67077" y="2934312"/>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66208" y="3428052"/>
              <a:ext cx="230454" cy="7128"/>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66208" y="1615207"/>
              <a:ext cx="5067086" cy="0"/>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5735201" y="1615207"/>
              <a:ext cx="0" cy="1417765"/>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5" idx="1"/>
            </p:cNvCxnSpPr>
            <p:nvPr/>
          </p:nvCxnSpPr>
          <p:spPr>
            <a:xfrm>
              <a:off x="5735201" y="3026009"/>
              <a:ext cx="434227" cy="1"/>
            </a:xfrm>
            <a:prstGeom prst="line">
              <a:avLst/>
            </a:prstGeom>
            <a:ln w="12700">
              <a:solidFill>
                <a:schemeClr val="accent1">
                  <a:lumMod val="60%"/>
                  <a:lumOff val="4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flipV="1">
              <a:off x="3376784" y="3349392"/>
              <a:ext cx="1" cy="801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flipV="1">
              <a:off x="4067348" y="4151042"/>
              <a:ext cx="1" cy="1688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5643734" y="4151042"/>
              <a:ext cx="2" cy="1441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6743835" y="4151042"/>
              <a:ext cx="1592" cy="1626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flipV="1">
              <a:off x="7396335" y="4151042"/>
              <a:ext cx="1" cy="1626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5262913" y="2669170"/>
              <a:ext cx="2" cy="14818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a:off x="4705283" y="2669170"/>
              <a:ext cx="55763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Elbow Connector 172"/>
            <p:cNvCxnSpPr/>
            <p:nvPr/>
          </p:nvCxnSpPr>
          <p:spPr>
            <a:xfrm rot="5400000">
              <a:off x="2013604" y="2804060"/>
              <a:ext cx="1786806" cy="1232488"/>
            </a:xfrm>
            <a:prstGeom prst="bentConnector3">
              <a:avLst>
                <a:gd name="adj1" fmla="val -1175"/>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3059692" y="2014949"/>
              <a:ext cx="2109149" cy="1334444"/>
              <a:chOff x="3059692" y="2413607"/>
              <a:chExt cx="2109149" cy="1334444"/>
            </a:xfrm>
          </p:grpSpPr>
          <p:sp>
            <p:nvSpPr>
              <p:cNvPr id="3" name="Rectangle 2"/>
              <p:cNvSpPr/>
              <p:nvPr/>
            </p:nvSpPr>
            <p:spPr>
              <a:xfrm>
                <a:off x="3523251" y="2413607"/>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sp>
            <p:nvSpPr>
              <p:cNvPr id="7" name="Rectangle 6"/>
              <p:cNvSpPr/>
              <p:nvPr/>
            </p:nvSpPr>
            <p:spPr>
              <a:xfrm>
                <a:off x="3059692" y="3391211"/>
                <a:ext cx="2109149" cy="356840"/>
              </a:xfrm>
              <a:prstGeom prst="rect">
                <a:avLst/>
              </a:prstGeom>
              <a:solidFill>
                <a:srgbClr val="CCFFCC"/>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Remote interface unit</a:t>
                </a:r>
              </a:p>
            </p:txBody>
          </p:sp>
        </p:grpSp>
        <p:cxnSp>
          <p:nvCxnSpPr>
            <p:cNvPr id="183" name="Straight Connector 182"/>
            <p:cNvCxnSpPr/>
            <p:nvPr/>
          </p:nvCxnSpPr>
          <p:spPr>
            <a:xfrm>
              <a:off x="3212092" y="3638708"/>
              <a:ext cx="4094786"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3212092" y="3638708"/>
              <a:ext cx="0" cy="674999"/>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3626424" y="3644860"/>
              <a:ext cx="0" cy="1679833"/>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4337624" y="3348163"/>
              <a:ext cx="0" cy="290545"/>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23" idx="1"/>
            </p:cNvCxnSpPr>
            <p:nvPr/>
          </p:nvCxnSpPr>
          <p:spPr>
            <a:xfrm flipH="1">
              <a:off x="3626424" y="5324693"/>
              <a:ext cx="23286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5785047" y="3638708"/>
              <a:ext cx="955" cy="2122174"/>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a:off x="5785047" y="4441587"/>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5786002" y="4732489"/>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5786002" y="4986440"/>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H="1">
              <a:off x="5786002" y="5393628"/>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5786002" y="5760882"/>
              <a:ext cx="125280" cy="0"/>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39" idx="1"/>
            </p:cNvCxnSpPr>
            <p:nvPr/>
          </p:nvCxnSpPr>
          <p:spPr>
            <a:xfrm flipH="1" flipV="1">
              <a:off x="5785047" y="5149535"/>
              <a:ext cx="956834" cy="1"/>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7315238" y="3638510"/>
              <a:ext cx="0" cy="670642"/>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H="1" flipV="1">
              <a:off x="7075179" y="3638510"/>
              <a:ext cx="1" cy="1078342"/>
            </a:xfrm>
            <a:prstGeom prst="line">
              <a:avLst/>
            </a:prstGeom>
            <a:ln>
              <a:solidFill>
                <a:srgbClr val="008542"/>
              </a:solidFill>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2768585" y="2261038"/>
              <a:ext cx="582211" cy="523220"/>
            </a:xfrm>
            <a:prstGeom prst="rect">
              <a:avLst/>
            </a:prstGeom>
            <a:noFill/>
          </p:spPr>
          <p:txBody>
            <a:bodyPr wrap="none" rtlCol="0">
              <a:spAutoFit/>
            </a:bodyPr>
            <a:lstStyle/>
            <a:p>
              <a:pPr algn="ctr">
                <a:lnSpc>
                  <a:spcPct val="200%"/>
                </a:lnSpc>
              </a:pPr>
              <a:r>
                <a:rPr lang="en-GB" sz="700" dirty="0">
                  <a:solidFill>
                    <a:srgbClr val="FFC000"/>
                  </a:solidFill>
                </a:rPr>
                <a:t>downlink</a:t>
              </a:r>
            </a:p>
            <a:p>
              <a:pPr algn="ctr">
                <a:lnSpc>
                  <a:spcPct val="200%"/>
                </a:lnSpc>
              </a:pPr>
              <a:r>
                <a:rPr lang="en-GB" sz="700" dirty="0">
                  <a:solidFill>
                    <a:srgbClr val="FFC000"/>
                  </a:solidFill>
                </a:rPr>
                <a:t>uplink</a:t>
              </a:r>
            </a:p>
          </p:txBody>
        </p:sp>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sp>
          <p:nvSpPr>
            <p:cNvPr id="227" name="TextBox 226"/>
            <p:cNvSpPr txBox="1"/>
            <p:nvPr/>
          </p:nvSpPr>
          <p:spPr>
            <a:xfrm>
              <a:off x="4067281" y="4109403"/>
              <a:ext cx="1015022" cy="200055"/>
            </a:xfrm>
            <a:prstGeom prst="rect">
              <a:avLst/>
            </a:prstGeom>
            <a:noFill/>
          </p:spPr>
          <p:txBody>
            <a:bodyPr wrap="none" rtlCol="0">
              <a:spAutoFit/>
            </a:bodyPr>
            <a:lstStyle/>
            <a:p>
              <a:pPr algn="ctr"/>
              <a:r>
                <a:rPr lang="en-GB" sz="700" dirty="0">
                  <a:solidFill>
                    <a:srgbClr val="FF0000"/>
                  </a:solidFill>
                </a:rPr>
                <a:t>MIL-STD 1553 P/F</a:t>
              </a:r>
            </a:p>
          </p:txBody>
        </p:sp>
        <p:sp>
          <p:nvSpPr>
            <p:cNvPr id="228" name="TextBox 227"/>
            <p:cNvSpPr txBox="1"/>
            <p:nvPr/>
          </p:nvSpPr>
          <p:spPr>
            <a:xfrm>
              <a:off x="2356302" y="1442241"/>
              <a:ext cx="1186543" cy="200055"/>
            </a:xfrm>
            <a:prstGeom prst="rect">
              <a:avLst/>
            </a:prstGeom>
            <a:noFill/>
          </p:spPr>
          <p:txBody>
            <a:bodyPr wrap="none" rtlCol="0">
              <a:spAutoFit/>
            </a:bodyPr>
            <a:lstStyle/>
            <a:p>
              <a:pPr algn="ctr"/>
              <a:r>
                <a:rPr lang="en-GB" sz="700" dirty="0">
                  <a:solidFill>
                    <a:schemeClr val="accent1">
                      <a:lumMod val="60%"/>
                      <a:lumOff val="40%"/>
                    </a:schemeClr>
                  </a:solidFill>
                </a:rPr>
                <a:t>Measurement data I/F</a:t>
              </a:r>
            </a:p>
          </p:txBody>
        </p:sp>
        <p:sp>
          <p:nvSpPr>
            <p:cNvPr id="229" name="TextBox 228"/>
            <p:cNvSpPr txBox="1"/>
            <p:nvPr/>
          </p:nvSpPr>
          <p:spPr>
            <a:xfrm>
              <a:off x="5532402" y="3455151"/>
              <a:ext cx="1101585" cy="200055"/>
            </a:xfrm>
            <a:prstGeom prst="rect">
              <a:avLst/>
            </a:prstGeom>
            <a:noFill/>
          </p:spPr>
          <p:txBody>
            <a:bodyPr wrap="none" rtlCol="0">
              <a:spAutoFit/>
            </a:bodyPr>
            <a:lstStyle/>
            <a:p>
              <a:pPr algn="ctr"/>
              <a:r>
                <a:rPr lang="en-GB" sz="700" dirty="0">
                  <a:solidFill>
                    <a:srgbClr val="008542"/>
                  </a:solidFill>
                </a:rPr>
                <a:t>Discrete &amp; serial I/O</a:t>
              </a:r>
            </a:p>
          </p:txBody>
        </p:sp>
      </p:grpSp>
      <p:sp>
        <p:nvSpPr>
          <p:cNvPr id="111" name="Flowchart: Off-page Connector 110"/>
          <p:cNvSpPr/>
          <p:nvPr/>
        </p:nvSpPr>
        <p:spPr>
          <a:xfrm>
            <a:off x="1488235" y="3203026"/>
            <a:ext cx="308643" cy="135456"/>
          </a:xfrm>
          <a:prstGeom prst="flowChartOffpageConnector">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wrap="square" lIns="36000" rIns="36000" rtlCol="0" anchor="ctr"/>
          <a:lstStyle/>
          <a:p>
            <a:pPr algn="ctr"/>
            <a:r>
              <a:rPr lang="en-GB" sz="700" dirty="0"/>
              <a:t>PUS</a:t>
            </a:r>
          </a:p>
        </p:txBody>
      </p:sp>
      <p:sp>
        <p:nvSpPr>
          <p:cNvPr id="116" name="Flowchart: Off-page Connector 115"/>
          <p:cNvSpPr/>
          <p:nvPr/>
        </p:nvSpPr>
        <p:spPr>
          <a:xfrm>
            <a:off x="1488235" y="2716530"/>
            <a:ext cx="308643" cy="135456"/>
          </a:xfrm>
          <a:prstGeom prst="flowChartOffpageConnector">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wrap="square" lIns="36000" rIns="36000" rtlCol="0" anchor="ctr"/>
          <a:lstStyle/>
          <a:p>
            <a:pPr algn="ctr"/>
            <a:r>
              <a:rPr lang="en-GB" sz="700" dirty="0"/>
              <a:t>PUS</a:t>
            </a:r>
          </a:p>
        </p:txBody>
      </p:sp>
      <p:sp>
        <p:nvSpPr>
          <p:cNvPr id="117" name="Flowchart: Off-page Connector 116"/>
          <p:cNvSpPr/>
          <p:nvPr/>
        </p:nvSpPr>
        <p:spPr>
          <a:xfrm>
            <a:off x="1481336" y="2188633"/>
            <a:ext cx="308643" cy="135456"/>
          </a:xfrm>
          <a:prstGeom prst="flowChartOffpageConnector">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wrap="square" lIns="36000" rIns="36000" rtlCol="0" anchor="ctr"/>
          <a:lstStyle/>
          <a:p>
            <a:pPr algn="ctr"/>
            <a:r>
              <a:rPr lang="en-GB" sz="700" dirty="0"/>
              <a:t>PUS</a:t>
            </a:r>
          </a:p>
        </p:txBody>
      </p:sp>
      <p:sp>
        <p:nvSpPr>
          <p:cNvPr id="121" name="Flowchart: Off-page Connector 120"/>
          <p:cNvSpPr/>
          <p:nvPr/>
        </p:nvSpPr>
        <p:spPr>
          <a:xfrm>
            <a:off x="1494348" y="1686833"/>
            <a:ext cx="308643" cy="135456"/>
          </a:xfrm>
          <a:prstGeom prst="flowChartOffpageConnector">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wrap="square" lIns="36000" rIns="36000" rtlCol="0" anchor="ctr"/>
          <a:lstStyle/>
          <a:p>
            <a:pPr algn="ctr"/>
            <a:r>
              <a:rPr lang="en-GB" sz="700" dirty="0"/>
              <a:t>PUS</a:t>
            </a:r>
          </a:p>
        </p:txBody>
      </p:sp>
      <p:sp>
        <p:nvSpPr>
          <p:cNvPr id="122" name="Flowchart: Off-page Connector 121"/>
          <p:cNvSpPr/>
          <p:nvPr/>
        </p:nvSpPr>
        <p:spPr>
          <a:xfrm>
            <a:off x="4550961" y="1947221"/>
            <a:ext cx="308643" cy="135456"/>
          </a:xfrm>
          <a:prstGeom prst="flowChartOffpageConnector">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wrap="square" lIns="36000" rIns="36000" rtlCol="0" anchor="ctr"/>
          <a:lstStyle/>
          <a:p>
            <a:pPr algn="ctr"/>
            <a:r>
              <a:rPr lang="en-GB" sz="700" dirty="0"/>
              <a:t>PUS</a:t>
            </a:r>
          </a:p>
        </p:txBody>
      </p:sp>
      <p:sp>
        <p:nvSpPr>
          <p:cNvPr id="125" name="Flowchart: Off-page Connector 124"/>
          <p:cNvSpPr/>
          <p:nvPr/>
        </p:nvSpPr>
        <p:spPr>
          <a:xfrm>
            <a:off x="6811347" y="4214510"/>
            <a:ext cx="308643" cy="135456"/>
          </a:xfrm>
          <a:prstGeom prst="flowChartOffpageConnector">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wrap="square" lIns="36000" rIns="36000" rtlCol="0" anchor="ctr"/>
          <a:lstStyle/>
          <a:p>
            <a:pPr algn="ctr"/>
            <a:r>
              <a:rPr lang="en-GB" sz="700" dirty="0"/>
              <a:t>PUS</a:t>
            </a:r>
          </a:p>
        </p:txBody>
      </p:sp>
      <p:sp>
        <p:nvSpPr>
          <p:cNvPr id="128" name="Flowchart: Off-page Connector 127"/>
          <p:cNvSpPr/>
          <p:nvPr/>
        </p:nvSpPr>
        <p:spPr>
          <a:xfrm>
            <a:off x="7412722" y="4215346"/>
            <a:ext cx="308643" cy="135456"/>
          </a:xfrm>
          <a:prstGeom prst="flowChartOffpageConnector">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wrap="square" lIns="36000" rIns="36000" rtlCol="0" anchor="ctr"/>
          <a:lstStyle/>
          <a:p>
            <a:pPr algn="ctr"/>
            <a:r>
              <a:rPr lang="en-GB" sz="700" dirty="0"/>
              <a:t>PUS</a:t>
            </a:r>
          </a:p>
        </p:txBody>
      </p:sp>
      <p:grpSp>
        <p:nvGrpSpPr>
          <p:cNvPr id="250" name="Group 249"/>
          <p:cNvGrpSpPr/>
          <p:nvPr/>
        </p:nvGrpSpPr>
        <p:grpSpPr>
          <a:xfrm>
            <a:off x="77613" y="1220866"/>
            <a:ext cx="8731221" cy="5520695"/>
            <a:chOff x="77613" y="1220866"/>
            <a:chExt cx="8731221" cy="5520695"/>
          </a:xfrm>
        </p:grpSpPr>
        <p:sp>
          <p:nvSpPr>
            <p:cNvPr id="20" name="Rectangle 19"/>
            <p:cNvSpPr/>
            <p:nvPr/>
          </p:nvSpPr>
          <p:spPr>
            <a:xfrm>
              <a:off x="77613" y="1220866"/>
              <a:ext cx="1697380" cy="307777"/>
            </a:xfrm>
            <a:prstGeom prst="rect">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lIns="36000" rIns="36000" rtlCol="0" anchor="ctr">
              <a:spAutoFit/>
            </a:bodyPr>
            <a:lstStyle/>
            <a:p>
              <a:pPr algn="ctr"/>
              <a:r>
                <a:rPr lang="en-GB" sz="700" dirty="0"/>
                <a:t>1,2,3,5,8,12,17,19</a:t>
              </a:r>
            </a:p>
            <a:p>
              <a:pPr algn="ctr"/>
              <a:r>
                <a:rPr lang="en-GB" sz="700" dirty="0"/>
                <a:t>140,145</a:t>
              </a:r>
            </a:p>
          </p:txBody>
        </p:sp>
        <p:sp>
          <p:nvSpPr>
            <p:cNvPr id="129" name="Rectangle 128"/>
            <p:cNvSpPr/>
            <p:nvPr/>
          </p:nvSpPr>
          <p:spPr>
            <a:xfrm>
              <a:off x="3614826" y="1220866"/>
              <a:ext cx="1697380" cy="307777"/>
            </a:xfrm>
            <a:prstGeom prst="rect">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lIns="36000" rIns="36000" rtlCol="0" anchor="ctr">
              <a:spAutoFit/>
            </a:bodyPr>
            <a:lstStyle/>
            <a:p>
              <a:pPr algn="ctr"/>
              <a:r>
                <a:rPr lang="en-GB" sz="700" dirty="0"/>
                <a:t>1,2,3,5,6,8,9,11,12,14,15,17,19 140,142,145,148,149,151</a:t>
              </a:r>
            </a:p>
          </p:txBody>
        </p:sp>
        <p:sp>
          <p:nvSpPr>
            <p:cNvPr id="130" name="Rectangle 129"/>
            <p:cNvSpPr/>
            <p:nvPr/>
          </p:nvSpPr>
          <p:spPr>
            <a:xfrm>
              <a:off x="7111454" y="1220866"/>
              <a:ext cx="1697380" cy="307777"/>
            </a:xfrm>
            <a:prstGeom prst="rect">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lIns="36000" rIns="36000" rtlCol="0" anchor="ctr">
              <a:spAutoFit/>
            </a:bodyPr>
            <a:lstStyle/>
            <a:p>
              <a:pPr algn="ctr"/>
              <a:r>
                <a:rPr lang="en-GB" sz="700" dirty="0"/>
                <a:t>1,2,3,5,6,8,9,12,15,17,19</a:t>
              </a:r>
            </a:p>
            <a:p>
              <a:pPr algn="ctr"/>
              <a:r>
                <a:rPr lang="en-GB" sz="700" dirty="0"/>
                <a:t>140</a:t>
              </a:r>
            </a:p>
          </p:txBody>
        </p:sp>
        <p:sp>
          <p:nvSpPr>
            <p:cNvPr id="133" name="Rectangle 132"/>
            <p:cNvSpPr/>
            <p:nvPr/>
          </p:nvSpPr>
          <p:spPr>
            <a:xfrm>
              <a:off x="7161919" y="5429146"/>
              <a:ext cx="848690" cy="307777"/>
            </a:xfrm>
            <a:prstGeom prst="rect">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lIns="36000" rIns="36000" rtlCol="0" anchor="ctr">
              <a:spAutoFit/>
            </a:bodyPr>
            <a:lstStyle/>
            <a:p>
              <a:pPr algn="ctr"/>
              <a:r>
                <a:rPr lang="en-GB" sz="700" dirty="0"/>
                <a:t>1,3,5,8,9,17</a:t>
              </a:r>
            </a:p>
            <a:p>
              <a:pPr algn="ctr"/>
              <a:r>
                <a:rPr lang="en-GB" sz="700" dirty="0"/>
                <a:t>140</a:t>
              </a:r>
            </a:p>
          </p:txBody>
        </p:sp>
        <p:sp>
          <p:nvSpPr>
            <p:cNvPr id="135" name="Rectangle 134"/>
            <p:cNvSpPr/>
            <p:nvPr/>
          </p:nvSpPr>
          <p:spPr>
            <a:xfrm>
              <a:off x="7611977" y="5149221"/>
              <a:ext cx="848690" cy="200055"/>
            </a:xfrm>
            <a:prstGeom prst="rect">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lIns="36000" rIns="36000" rtlCol="0" anchor="ctr">
              <a:spAutoFit/>
            </a:bodyPr>
            <a:lstStyle/>
            <a:p>
              <a:pPr algn="ctr"/>
              <a:r>
                <a:rPr lang="en-GB" sz="700" dirty="0"/>
                <a:t>1,3,5,17</a:t>
              </a:r>
            </a:p>
          </p:txBody>
        </p:sp>
        <p:cxnSp>
          <p:nvCxnSpPr>
            <p:cNvPr id="30" name="Straight Arrow Connector 29"/>
            <p:cNvCxnSpPr>
              <a:stCxn id="20" idx="2"/>
              <a:endCxn id="9" idx="0"/>
            </p:cNvCxnSpPr>
            <p:nvPr/>
          </p:nvCxnSpPr>
          <p:spPr>
            <a:xfrm>
              <a:off x="926303" y="1528643"/>
              <a:ext cx="347232" cy="218684"/>
            </a:xfrm>
            <a:prstGeom prst="straightConnector1">
              <a:avLst/>
            </a:prstGeom>
            <a:ln>
              <a:solidFill>
                <a:srgbClr val="D0103A"/>
              </a:solidFill>
              <a:tailEnd type="arrow"/>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20" idx="2"/>
              <a:endCxn id="10" idx="0"/>
            </p:cNvCxnSpPr>
            <p:nvPr/>
          </p:nvCxnSpPr>
          <p:spPr>
            <a:xfrm>
              <a:off x="926303" y="1528643"/>
              <a:ext cx="347232" cy="722967"/>
            </a:xfrm>
            <a:prstGeom prst="straightConnector1">
              <a:avLst/>
            </a:prstGeom>
            <a:ln>
              <a:solidFill>
                <a:srgbClr val="D0103A"/>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20" idx="2"/>
              <a:endCxn id="11" idx="0"/>
            </p:cNvCxnSpPr>
            <p:nvPr/>
          </p:nvCxnSpPr>
          <p:spPr>
            <a:xfrm>
              <a:off x="926303" y="1528643"/>
              <a:ext cx="347232" cy="1227250"/>
            </a:xfrm>
            <a:prstGeom prst="straightConnector1">
              <a:avLst/>
            </a:prstGeom>
            <a:ln>
              <a:solidFill>
                <a:srgbClr val="D0103A"/>
              </a:solidFill>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20" idx="2"/>
              <a:endCxn id="12" idx="0"/>
            </p:cNvCxnSpPr>
            <p:nvPr/>
          </p:nvCxnSpPr>
          <p:spPr>
            <a:xfrm>
              <a:off x="926303" y="1528643"/>
              <a:ext cx="347232" cy="1731533"/>
            </a:xfrm>
            <a:prstGeom prst="straightConnector1">
              <a:avLst/>
            </a:prstGeom>
            <a:ln>
              <a:solidFill>
                <a:srgbClr val="D0103A"/>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29" idx="2"/>
              <a:endCxn id="3" idx="0"/>
            </p:cNvCxnSpPr>
            <p:nvPr/>
          </p:nvCxnSpPr>
          <p:spPr>
            <a:xfrm flipH="1">
              <a:off x="4114266" y="1528643"/>
              <a:ext cx="349250" cy="486306"/>
            </a:xfrm>
            <a:prstGeom prst="straightConnector1">
              <a:avLst/>
            </a:prstGeom>
            <a:ln>
              <a:solidFill>
                <a:srgbClr val="D0103A"/>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30" idx="2"/>
              <a:endCxn id="15" idx="3"/>
            </p:cNvCxnSpPr>
            <p:nvPr/>
          </p:nvCxnSpPr>
          <p:spPr>
            <a:xfrm flipH="1">
              <a:off x="7351458" y="1528643"/>
              <a:ext cx="608686" cy="1497367"/>
            </a:xfrm>
            <a:prstGeom prst="straightConnector1">
              <a:avLst/>
            </a:prstGeom>
            <a:ln>
              <a:solidFill>
                <a:srgbClr val="D0103A"/>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35" idx="0"/>
              <a:endCxn id="36" idx="2"/>
            </p:cNvCxnSpPr>
            <p:nvPr/>
          </p:nvCxnSpPr>
          <p:spPr>
            <a:xfrm flipH="1" flipV="1">
              <a:off x="7353338" y="4626907"/>
              <a:ext cx="682984" cy="522314"/>
            </a:xfrm>
            <a:prstGeom prst="straightConnector1">
              <a:avLst/>
            </a:prstGeom>
            <a:ln>
              <a:solidFill>
                <a:srgbClr val="D0103A"/>
              </a:solidFill>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33" idx="0"/>
              <a:endCxn id="28" idx="2"/>
            </p:cNvCxnSpPr>
            <p:nvPr/>
          </p:nvCxnSpPr>
          <p:spPr>
            <a:xfrm flipH="1" flipV="1">
              <a:off x="6723322" y="4626907"/>
              <a:ext cx="862942" cy="802239"/>
            </a:xfrm>
            <a:prstGeom prst="straightConnector1">
              <a:avLst/>
            </a:prstGeom>
            <a:ln>
              <a:solidFill>
                <a:srgbClr val="D0103A"/>
              </a:solidFill>
              <a:tailEnd type="arrow"/>
            </a:ln>
          </p:spPr>
          <p:style>
            <a:lnRef idx="1">
              <a:schemeClr val="accent1"/>
            </a:lnRef>
            <a:fillRef idx="0">
              <a:schemeClr val="accent1"/>
            </a:fillRef>
            <a:effectRef idx="0">
              <a:schemeClr val="accent1"/>
            </a:effectRef>
            <a:fontRef idx="minor">
              <a:schemeClr val="tx1"/>
            </a:fontRef>
          </p:style>
        </p:cxnSp>
        <p:sp>
          <p:nvSpPr>
            <p:cNvPr id="157" name="Rectangle 156"/>
            <p:cNvSpPr/>
            <p:nvPr/>
          </p:nvSpPr>
          <p:spPr>
            <a:xfrm>
              <a:off x="5911753" y="6002897"/>
              <a:ext cx="1697380" cy="738664"/>
            </a:xfrm>
            <a:prstGeom prst="rect">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lIns="36000" rIns="36000" rtlCol="0" anchor="ctr">
              <a:spAutoFit/>
            </a:bodyPr>
            <a:lstStyle/>
            <a:p>
              <a:r>
                <a:rPr lang="en-GB" sz="700" dirty="0"/>
                <a:t>140 </a:t>
              </a:r>
              <a:r>
                <a:rPr lang="en-GB" sz="700" dirty="0">
                  <a:sym typeface="Wingdings" panose="05000000000000000000" pitchFamily="2" charset="2"/>
                </a:rPr>
                <a:t> Parameter management</a:t>
              </a:r>
            </a:p>
            <a:p>
              <a:r>
                <a:rPr lang="en-GB" sz="700" dirty="0">
                  <a:sym typeface="Wingdings" panose="05000000000000000000" pitchFamily="2" charset="2"/>
                </a:rPr>
                <a:t>142  functional monitoring</a:t>
              </a:r>
            </a:p>
            <a:p>
              <a:r>
                <a:rPr lang="en-GB" sz="700" dirty="0">
                  <a:sym typeface="Wingdings" panose="05000000000000000000" pitchFamily="2" charset="2"/>
                </a:rPr>
                <a:t>145  S/C state vector distribution</a:t>
              </a:r>
            </a:p>
            <a:p>
              <a:r>
                <a:rPr lang="en-GB" sz="700" dirty="0">
                  <a:sym typeface="Wingdings" panose="05000000000000000000" pitchFamily="2" charset="2"/>
                </a:rPr>
                <a:t>148  OBCP</a:t>
              </a:r>
            </a:p>
            <a:p>
              <a:r>
                <a:rPr lang="en-GB" sz="700" dirty="0">
                  <a:sym typeface="Wingdings" panose="05000000000000000000" pitchFamily="2" charset="2"/>
                </a:rPr>
                <a:t>149  thermal control</a:t>
              </a:r>
            </a:p>
            <a:p>
              <a:r>
                <a:rPr lang="en-GB" sz="700" dirty="0">
                  <a:sym typeface="Wingdings" panose="05000000000000000000" pitchFamily="2" charset="2"/>
                </a:rPr>
                <a:t>151  on-board position scheduler</a:t>
              </a:r>
              <a:endParaRPr lang="en-GB" sz="700" dirty="0"/>
            </a:p>
          </p:txBody>
        </p:sp>
      </p:grpSp>
      <p:sp>
        <p:nvSpPr>
          <p:cNvPr id="146" name="Flowchart: Off-page Connector 145"/>
          <p:cNvSpPr/>
          <p:nvPr/>
        </p:nvSpPr>
        <p:spPr>
          <a:xfrm>
            <a:off x="6009813" y="2600236"/>
            <a:ext cx="308643" cy="135456"/>
          </a:xfrm>
          <a:prstGeom prst="flowChartOffpageConnector">
            <a:avLst/>
          </a:prstGeom>
          <a:solidFill>
            <a:srgbClr val="C00000"/>
          </a:solidFill>
          <a:ln>
            <a:noFill/>
          </a:ln>
        </p:spPr>
        <p:style>
          <a:lnRef idx="2">
            <a:schemeClr val="accent1">
              <a:shade val="50%"/>
            </a:schemeClr>
          </a:lnRef>
          <a:fillRef idx="1">
            <a:schemeClr val="accent1"/>
          </a:fillRef>
          <a:effectRef idx="0">
            <a:schemeClr val="accent1"/>
          </a:effectRef>
          <a:fontRef idx="minor">
            <a:schemeClr val="lt1"/>
          </a:fontRef>
        </p:style>
        <p:txBody>
          <a:bodyPr wrap="square" lIns="36000" rIns="36000" rtlCol="0" anchor="ctr"/>
          <a:lstStyle/>
          <a:p>
            <a:pPr algn="ctr"/>
            <a:r>
              <a:rPr lang="en-GB" sz="700" dirty="0"/>
              <a:t>PUS</a:t>
            </a:r>
          </a:p>
        </p:txBody>
      </p:sp>
    </p:spTree>
    <p:extLst>
      <p:ext uri="{BB962C8B-B14F-4D97-AF65-F5344CB8AC3E}">
        <p14:creationId xmlns:p14="http://schemas.microsoft.com/office/powerpoint/2010/main" val="347142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a:t>
            </a:r>
            <a:r>
              <a:rPr lang="en-GB" dirty="0"/>
              <a:t>– Implementation guidelines</a:t>
            </a:r>
            <a:endParaRPr lang="en-GB" noProof="0" dirty="0"/>
          </a:p>
        </p:txBody>
      </p:sp>
      <p:sp>
        <p:nvSpPr>
          <p:cNvPr id="9" name="Content Placeholder 8"/>
          <p:cNvSpPr>
            <a:spLocks noGrp="1"/>
          </p:cNvSpPr>
          <p:nvPr>
            <p:ph idx="1"/>
          </p:nvPr>
        </p:nvSpPr>
        <p:spPr>
          <a:xfrm>
            <a:off x="615950" y="1333500"/>
            <a:ext cx="7905750" cy="4907280"/>
          </a:xfrm>
        </p:spPr>
        <p:txBody>
          <a:bodyPr/>
          <a:lstStyle/>
          <a:p>
            <a:pPr marL="0" indent="0">
              <a:buNone/>
            </a:pPr>
            <a:r>
              <a:rPr lang="en-GB" dirty="0"/>
              <a:t>Sensitivity of the ST[15] storage &amp; retrieval subservice to hardware</a:t>
            </a:r>
          </a:p>
          <a:p>
            <a:pPr marL="285750" indent="-285750">
              <a:buFont typeface="Arial" panose="020B0604020202020204" pitchFamily="34" charset="0"/>
              <a:buChar char="•"/>
            </a:pPr>
            <a:r>
              <a:rPr lang="en-GB" sz="1400" dirty="0"/>
              <a:t>Given the large memory sizes, processing related to this subservice shifts towards hardware implementations</a:t>
            </a:r>
          </a:p>
          <a:p>
            <a:pPr marL="285750" indent="-285750">
              <a:buFont typeface="Arial" panose="020B0604020202020204" pitchFamily="34" charset="0"/>
              <a:buChar char="•"/>
            </a:pPr>
            <a:r>
              <a:rPr lang="en-GB" sz="1400" dirty="0"/>
              <a:t>Private subservices are often needed to address the configuration of the hardware supporting the implementation. </a:t>
            </a:r>
          </a:p>
          <a:p>
            <a:pPr marL="285750" indent="-285750">
              <a:buFont typeface="Arial" panose="020B0604020202020204" pitchFamily="34" charset="0"/>
              <a:buChar char="•"/>
            </a:pPr>
            <a:r>
              <a:rPr lang="en-GB" sz="1400" dirty="0"/>
              <a:t>Not a problem: what is standardized is what is expected to be common between all missions</a:t>
            </a:r>
          </a:p>
          <a:p>
            <a:pPr marL="285750" indent="-285750">
              <a:buFont typeface="Arial" panose="020B0604020202020204" pitchFamily="34" charset="0"/>
              <a:buChar char="•"/>
            </a:pPr>
            <a:r>
              <a:rPr lang="en-GB" sz="1400" dirty="0"/>
              <a:t>The standard offers provision for implementation dependencies (e.g. resizing packet stores)</a:t>
            </a:r>
          </a:p>
          <a:p>
            <a:pPr marL="285750" indent="-285750">
              <a:buFont typeface="Arial" panose="020B0604020202020204" pitchFamily="34" charset="0"/>
              <a:buChar char="•"/>
            </a:pPr>
            <a:r>
              <a:rPr lang="en-GB" sz="1400" dirty="0"/>
              <a:t>This service is memory agnostic (it does not need to know how stores are physically represented)</a:t>
            </a:r>
          </a:p>
          <a:p>
            <a:pPr marL="285750" indent="-285750">
              <a:buFont typeface="Arial" panose="020B0604020202020204" pitchFamily="34" charset="0"/>
              <a:buChar char="•"/>
            </a:pPr>
            <a:r>
              <a:rPr lang="en-GB" sz="1400" dirty="0"/>
              <a:t>Store creation, deletion and resizing is standardized, but mapping to the physical memory is not</a:t>
            </a:r>
          </a:p>
          <a:p>
            <a:pPr marL="285750" indent="-285750">
              <a:buFont typeface="Arial" panose="020B0604020202020204" pitchFamily="34" charset="0"/>
              <a:buChar char="•"/>
            </a:pPr>
            <a:r>
              <a:rPr lang="en-GB" sz="1400" dirty="0"/>
              <a:t>Access to virtual channels</a:t>
            </a:r>
          </a:p>
          <a:p>
            <a:pPr marL="285750" indent="-285750">
              <a:buFont typeface="Arial" panose="020B0604020202020204" pitchFamily="34" charset="0"/>
              <a:buChar char="•"/>
            </a:pPr>
            <a:r>
              <a:rPr lang="en-GB" sz="1400" dirty="0"/>
              <a:t>Time stamping method (storage date, packet date)</a:t>
            </a:r>
          </a:p>
          <a:p>
            <a:pPr marL="285750" indent="-285750">
              <a:buFont typeface="Arial" panose="020B0604020202020204" pitchFamily="34" charset="0"/>
              <a:buChar char="•"/>
            </a:pPr>
            <a:r>
              <a:rPr lang="en-GB" sz="1400" dirty="0"/>
              <a:t>Mirroring (multiple redundant copies for the same packet store, as in Galileo FOC or Euclid)</a:t>
            </a:r>
          </a:p>
          <a:p>
            <a:pPr marL="285750" indent="-285750">
              <a:buFont typeface="Arial" panose="020B0604020202020204" pitchFamily="34" charset="0"/>
              <a:buChar char="•"/>
            </a:pPr>
            <a:endParaRPr lang="en-GB" sz="1400" dirty="0"/>
          </a:p>
          <a:p>
            <a:pPr marL="0" indent="0">
              <a:buNone/>
            </a:pPr>
            <a:endParaRPr lang="en-GB" dirty="0"/>
          </a:p>
        </p:txBody>
      </p:sp>
    </p:spTree>
    <p:extLst>
      <p:ext uri="{BB962C8B-B14F-4D97-AF65-F5344CB8AC3E}">
        <p14:creationId xmlns:p14="http://schemas.microsoft.com/office/powerpoint/2010/main" val="217673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9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ST[14] – PUS-A to PUS-C evolution</a:t>
            </a:r>
          </a:p>
        </p:txBody>
      </p:sp>
      <p:sp>
        <p:nvSpPr>
          <p:cNvPr id="9" name="Content Placeholder 8"/>
          <p:cNvSpPr>
            <a:spLocks noGrp="1"/>
          </p:cNvSpPr>
          <p:nvPr>
            <p:ph idx="1"/>
          </p:nvPr>
        </p:nvSpPr>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None</a:t>
            </a: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a:lnSpc>
                <a:spcPct val="90%"/>
              </a:lnSpc>
              <a:buClr>
                <a:srgbClr val="0098DB"/>
              </a:buClr>
              <a:buFont typeface="Arial" panose="020B0604020202020204" pitchFamily="34" charset="0"/>
              <a:buChar char="•"/>
            </a:pPr>
            <a:r>
              <a:rPr lang="en-GB" sz="1400" dirty="0">
                <a:solidFill>
                  <a:srgbClr val="4D4F53"/>
                </a:solidFill>
              </a:rPr>
              <a:t>Added optional support for sub-sampling housekeeping and diagnostic TC[14,5], TM[14,8], TC[14,9], TM[14,12] (based on SID for selection)</a:t>
            </a:r>
          </a:p>
          <a:p>
            <a:pPr>
              <a:lnSpc>
                <a:spcPct val="90%"/>
              </a:lnSpc>
              <a:buClr>
                <a:srgbClr val="0098DB"/>
              </a:buClr>
              <a:buFont typeface="Arial" panose="020B0604020202020204" pitchFamily="34" charset="0"/>
              <a:buChar char="•"/>
            </a:pPr>
            <a:r>
              <a:rPr lang="en-GB" sz="1400" dirty="0">
                <a:solidFill>
                  <a:srgbClr val="4D4F53"/>
                </a:solidFill>
              </a:rPr>
              <a:t>Functional requirements clarify expected behaviour when combining several levels of filtering</a:t>
            </a:r>
          </a:p>
          <a:p>
            <a:pPr>
              <a:lnSpc>
                <a:spcPct val="90%"/>
              </a:lnSpc>
              <a:buClr>
                <a:srgbClr val="0098DB"/>
              </a:buClr>
              <a:buFont typeface="Arial" panose="020B0604020202020204" pitchFamily="34" charset="0"/>
              <a:buChar char="•"/>
            </a:pPr>
            <a:r>
              <a:rPr lang="en-GB" sz="1400" dirty="0">
                <a:solidFill>
                  <a:srgbClr val="4D4F53"/>
                </a:solidFill>
              </a:rPr>
              <a:t>Reversed logic for event forwarding – now event blocking</a:t>
            </a:r>
          </a:p>
        </p:txBody>
      </p:sp>
    </p:spTree>
    <p:extLst>
      <p:ext uri="{BB962C8B-B14F-4D97-AF65-F5344CB8AC3E}">
        <p14:creationId xmlns:p14="http://schemas.microsoft.com/office/powerpoint/2010/main" val="95556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9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PUS-A to PUS-C evolution</a:t>
            </a:r>
          </a:p>
        </p:txBody>
      </p:sp>
      <p:sp>
        <p:nvSpPr>
          <p:cNvPr id="9" name="Content Placeholder 8"/>
          <p:cNvSpPr>
            <a:spLocks noGrp="1"/>
          </p:cNvSpPr>
          <p:nvPr>
            <p:ph idx="1"/>
          </p:nvPr>
        </p:nvSpPr>
        <p:spPr/>
        <p:txBody>
          <a:bodyPr/>
          <a:lstStyle/>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Removed support for filtering by packet range (APID/SSC) – TC[15,7], TC[15,10]</a:t>
            </a:r>
          </a:p>
          <a:p>
            <a:pPr lvl="0">
              <a:lnSpc>
                <a:spcPct val="90%"/>
              </a:lnSpc>
              <a:buClr>
                <a:srgbClr val="0098DB"/>
              </a:buClr>
              <a:buFont typeface="Arial" panose="020B0604020202020204" pitchFamily="34" charset="0"/>
              <a:buChar char="•"/>
            </a:pPr>
            <a:r>
              <a:rPr lang="en-US" sz="1400" dirty="0">
                <a:solidFill>
                  <a:srgbClr val="4D4F53"/>
                </a:solidFill>
              </a:rPr>
              <a:t>Removed Packet Store Contents Report encapsulation packet – TM[15,8]</a:t>
            </a:r>
            <a:endParaRPr lang="en-GB" sz="1400"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Retrieval by time range simplified to only between two times – TC[15,9]</a:t>
            </a:r>
          </a:p>
          <a:p>
            <a:pPr lvl="0">
              <a:lnSpc>
                <a:spcPct val="90%"/>
              </a:lnSpc>
              <a:buClr>
                <a:srgbClr val="0098DB"/>
              </a:buClr>
              <a:buFont typeface="Arial" panose="020B0604020202020204" pitchFamily="34" charset="0"/>
              <a:buChar char="•"/>
            </a:pPr>
            <a:r>
              <a:rPr lang="en-US" sz="1400" dirty="0">
                <a:solidFill>
                  <a:srgbClr val="4D4F53"/>
                </a:solidFill>
              </a:rPr>
              <a:t>Updated contents of Catalogue report:	</a:t>
            </a:r>
          </a:p>
          <a:p>
            <a:pPr lvl="1">
              <a:lnSpc>
                <a:spcPct val="90%"/>
              </a:lnSpc>
              <a:buClr>
                <a:srgbClr val="0098DB"/>
              </a:buClr>
              <a:buFont typeface="Arial" panose="020B0604020202020204" pitchFamily="34" charset="0"/>
              <a:buChar char="•"/>
            </a:pPr>
            <a:r>
              <a:rPr lang="en-US" sz="1400" dirty="0">
                <a:solidFill>
                  <a:srgbClr val="4D4F53"/>
                </a:solidFill>
              </a:rPr>
              <a:t>Information related to APID/SSC removed;</a:t>
            </a:r>
          </a:p>
          <a:p>
            <a:pPr lvl="1">
              <a:lnSpc>
                <a:spcPct val="90%"/>
              </a:lnSpc>
              <a:buClr>
                <a:srgbClr val="0098DB"/>
              </a:buClr>
              <a:buFont typeface="Arial" panose="020B0604020202020204" pitchFamily="34" charset="0"/>
              <a:buChar char="•"/>
            </a:pPr>
            <a:r>
              <a:rPr lang="en-US" sz="1400" dirty="0">
                <a:solidFill>
                  <a:srgbClr val="4D4F53"/>
                </a:solidFill>
              </a:rPr>
              <a:t>New information related to open retrieval</a:t>
            </a:r>
          </a:p>
        </p:txBody>
      </p:sp>
    </p:spTree>
    <p:extLst>
      <p:ext uri="{BB962C8B-B14F-4D97-AF65-F5344CB8AC3E}">
        <p14:creationId xmlns:p14="http://schemas.microsoft.com/office/powerpoint/2010/main" val="322643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9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ST[15] – PUS-A to PUS-C evolution</a:t>
            </a:r>
          </a:p>
        </p:txBody>
      </p:sp>
      <p:sp>
        <p:nvSpPr>
          <p:cNvPr id="9" name="Content Placeholder 8"/>
          <p:cNvSpPr>
            <a:spLocks noGrp="1"/>
          </p:cNvSpPr>
          <p:nvPr>
            <p:ph idx="1"/>
          </p:nvPr>
        </p:nvSpPr>
        <p:spPr>
          <a:xfrm>
            <a:off x="615950" y="1286934"/>
            <a:ext cx="7905750" cy="5037666"/>
          </a:xfrm>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Open retrieval: downlink pointer management: </a:t>
            </a:r>
          </a:p>
          <a:p>
            <a:pPr lvl="1">
              <a:lnSpc>
                <a:spcPct val="90%"/>
              </a:lnSpc>
              <a:buClr>
                <a:srgbClr val="0098DB"/>
              </a:buClr>
              <a:buFont typeface="Arial" panose="020B0604020202020204" pitchFamily="34" charset="0"/>
              <a:buChar char="•"/>
            </a:pPr>
            <a:r>
              <a:rPr lang="en-US" sz="1400" dirty="0">
                <a:solidFill>
                  <a:srgbClr val="4D4F53"/>
                </a:solidFill>
              </a:rPr>
              <a:t>Set start time – TC[15,14]</a:t>
            </a:r>
          </a:p>
          <a:p>
            <a:pPr lvl="1">
              <a:lnSpc>
                <a:spcPct val="90%"/>
              </a:lnSpc>
              <a:buClr>
                <a:srgbClr val="0098DB"/>
              </a:buClr>
              <a:buFont typeface="Arial" panose="020B0604020202020204" pitchFamily="34" charset="0"/>
              <a:buChar char="•"/>
            </a:pPr>
            <a:r>
              <a:rPr lang="en-US" sz="1400" dirty="0">
                <a:solidFill>
                  <a:srgbClr val="4D4F53"/>
                </a:solidFill>
              </a:rPr>
              <a:t>Resume Open Retrieval – TC[15,15]</a:t>
            </a:r>
          </a:p>
          <a:p>
            <a:pPr lvl="1">
              <a:lnSpc>
                <a:spcPct val="90%"/>
              </a:lnSpc>
              <a:buClr>
                <a:srgbClr val="0098DB"/>
              </a:buClr>
              <a:buFont typeface="Arial" panose="020B0604020202020204" pitchFamily="34" charset="0"/>
              <a:buChar char="•"/>
            </a:pPr>
            <a:r>
              <a:rPr lang="en-US" sz="1400" dirty="0">
                <a:solidFill>
                  <a:srgbClr val="4D4F53"/>
                </a:solidFill>
              </a:rPr>
              <a:t>Suspend Open Retrieval – TC[15,16]</a:t>
            </a:r>
          </a:p>
          <a:p>
            <a:pPr lvl="0">
              <a:lnSpc>
                <a:spcPct val="90%"/>
              </a:lnSpc>
              <a:buClr>
                <a:srgbClr val="0098DB"/>
              </a:buClr>
              <a:buFont typeface="Arial" panose="020B0604020202020204" pitchFamily="34" charset="0"/>
              <a:buChar char="•"/>
            </a:pPr>
            <a:r>
              <a:rPr lang="en-US" sz="1400" dirty="0">
                <a:solidFill>
                  <a:srgbClr val="4D4F53"/>
                </a:solidFill>
              </a:rPr>
              <a:t>Downlink Statuses:</a:t>
            </a:r>
          </a:p>
          <a:p>
            <a:pPr lvl="1">
              <a:lnSpc>
                <a:spcPct val="90%"/>
              </a:lnSpc>
              <a:buClr>
                <a:srgbClr val="0098DB"/>
              </a:buClr>
              <a:buFont typeface="Arial" panose="020B0604020202020204" pitchFamily="34" charset="0"/>
              <a:buChar char="•"/>
            </a:pPr>
            <a:r>
              <a:rPr lang="en-US" sz="1400" dirty="0">
                <a:solidFill>
                  <a:srgbClr val="4D4F53"/>
                </a:solidFill>
              </a:rPr>
              <a:t>Abort downlinks by time range – TC[15,17]</a:t>
            </a:r>
          </a:p>
          <a:p>
            <a:pPr lvl="1">
              <a:lnSpc>
                <a:spcPct val="90%"/>
              </a:lnSpc>
              <a:buClr>
                <a:srgbClr val="0098DB"/>
              </a:buClr>
              <a:buFont typeface="Arial" panose="020B0604020202020204" pitchFamily="34" charset="0"/>
              <a:buChar char="•"/>
            </a:pPr>
            <a:r>
              <a:rPr lang="en-US" sz="1400" dirty="0">
                <a:solidFill>
                  <a:srgbClr val="4D4F53"/>
                </a:solidFill>
              </a:rPr>
              <a:t>Report packet store statuses – TC[15,18], TM[15,19)</a:t>
            </a:r>
          </a:p>
          <a:p>
            <a:pPr lvl="0">
              <a:lnSpc>
                <a:spcPct val="90%"/>
              </a:lnSpc>
              <a:buClr>
                <a:srgbClr val="0098DB"/>
              </a:buClr>
              <a:buFont typeface="Arial" panose="020B0604020202020204" pitchFamily="34" charset="0"/>
              <a:buChar char="•"/>
            </a:pPr>
            <a:r>
              <a:rPr lang="en-US" sz="1400" dirty="0">
                <a:solidFill>
                  <a:srgbClr val="4D4F53"/>
                </a:solidFill>
              </a:rPr>
              <a:t>Notion of downlink priority added – TC[15,9], TC[15,15]</a:t>
            </a:r>
          </a:p>
          <a:p>
            <a:pPr lvl="0">
              <a:lnSpc>
                <a:spcPct val="90%"/>
              </a:lnSpc>
              <a:buClr>
                <a:srgbClr val="0098DB"/>
              </a:buClr>
              <a:buFont typeface="Arial" panose="020B0604020202020204" pitchFamily="34" charset="0"/>
              <a:buChar char="•"/>
            </a:pPr>
            <a:r>
              <a:rPr lang="en-US" sz="1400" dirty="0">
                <a:solidFill>
                  <a:srgbClr val="4D4F53"/>
                </a:solidFill>
              </a:rPr>
              <a:t>Store management:</a:t>
            </a:r>
          </a:p>
          <a:p>
            <a:pPr lvl="1">
              <a:lnSpc>
                <a:spcPct val="90%"/>
              </a:lnSpc>
              <a:buClr>
                <a:srgbClr val="0098DB"/>
              </a:buClr>
              <a:buFont typeface="Arial" panose="020B0604020202020204" pitchFamily="34" charset="0"/>
              <a:buChar char="•"/>
            </a:pPr>
            <a:r>
              <a:rPr lang="en-US" sz="1400" dirty="0">
                <a:solidFill>
                  <a:srgbClr val="4D4F53"/>
                </a:solidFill>
              </a:rPr>
              <a:t>Create / delete packet stores TC[15,20], TC[15,21]</a:t>
            </a:r>
          </a:p>
          <a:p>
            <a:pPr lvl="1">
              <a:lnSpc>
                <a:spcPct val="90%"/>
              </a:lnSpc>
              <a:buClr>
                <a:srgbClr val="0098DB"/>
              </a:buClr>
              <a:buFont typeface="Arial" panose="020B0604020202020204" pitchFamily="34" charset="0"/>
              <a:buChar char="•"/>
            </a:pPr>
            <a:r>
              <a:rPr lang="en-US" sz="1400" dirty="0">
                <a:solidFill>
                  <a:srgbClr val="4D4F53"/>
                </a:solidFill>
              </a:rPr>
              <a:t>Report store configuration TC[15,22], TM[15,23]</a:t>
            </a:r>
          </a:p>
          <a:p>
            <a:pPr lvl="1">
              <a:lnSpc>
                <a:spcPct val="90%"/>
              </a:lnSpc>
              <a:buClr>
                <a:srgbClr val="0098DB"/>
              </a:buClr>
              <a:buFont typeface="Arial" panose="020B0604020202020204" pitchFamily="34" charset="0"/>
              <a:buChar char="•"/>
            </a:pPr>
            <a:r>
              <a:rPr lang="en-US" sz="1400" dirty="0">
                <a:solidFill>
                  <a:srgbClr val="4D4F53"/>
                </a:solidFill>
              </a:rPr>
              <a:t>Copy store contents – TC[15,24]</a:t>
            </a:r>
          </a:p>
          <a:p>
            <a:pPr lvl="1">
              <a:lnSpc>
                <a:spcPct val="90%"/>
              </a:lnSpc>
              <a:buClr>
                <a:srgbClr val="0098DB"/>
              </a:buClr>
              <a:buFont typeface="Arial" panose="020B0604020202020204" pitchFamily="34" charset="0"/>
              <a:buChar char="•"/>
            </a:pPr>
            <a:r>
              <a:rPr lang="en-US" sz="1400" dirty="0">
                <a:solidFill>
                  <a:srgbClr val="4D4F53"/>
                </a:solidFill>
              </a:rPr>
              <a:t>Resize packet stores – TC[15,25]</a:t>
            </a:r>
          </a:p>
          <a:p>
            <a:pPr lvl="1">
              <a:lnSpc>
                <a:spcPct val="90%"/>
              </a:lnSpc>
              <a:buClr>
                <a:srgbClr val="0098DB"/>
              </a:buClr>
              <a:buFont typeface="Arial" panose="020B0604020202020204" pitchFamily="34" charset="0"/>
              <a:buChar char="•"/>
            </a:pPr>
            <a:r>
              <a:rPr lang="en-US" sz="1400" dirty="0">
                <a:solidFill>
                  <a:srgbClr val="4D4F53"/>
                </a:solidFill>
              </a:rPr>
              <a:t>Set type to circular / bounded – TC[15,26], TC[15,27]</a:t>
            </a:r>
          </a:p>
          <a:p>
            <a:pPr lvl="1">
              <a:lnSpc>
                <a:spcPct val="90%"/>
              </a:lnSpc>
              <a:buClr>
                <a:srgbClr val="0098DB"/>
              </a:buClr>
              <a:buFont typeface="Arial" panose="020B0604020202020204" pitchFamily="34" charset="0"/>
              <a:buChar char="•"/>
            </a:pPr>
            <a:r>
              <a:rPr lang="en-US" sz="1400" dirty="0">
                <a:solidFill>
                  <a:srgbClr val="4D4F53"/>
                </a:solidFill>
              </a:rPr>
              <a:t>Set downlink virtual channel – TC[15,28]</a:t>
            </a:r>
          </a:p>
          <a:p>
            <a:pPr lvl="0">
              <a:lnSpc>
                <a:spcPct val="90%"/>
              </a:lnSpc>
              <a:buClr>
                <a:srgbClr val="0098DB"/>
              </a:buClr>
              <a:buFont typeface="Arial" panose="020B0604020202020204" pitchFamily="34" charset="0"/>
              <a:buChar char="•"/>
            </a:pPr>
            <a:r>
              <a:rPr lang="en-US" sz="1400" dirty="0">
                <a:solidFill>
                  <a:srgbClr val="4D4F53"/>
                </a:solidFill>
              </a:rPr>
              <a:t>Packet selection enhanced:</a:t>
            </a:r>
          </a:p>
          <a:p>
            <a:pPr lvl="1">
              <a:lnSpc>
                <a:spcPct val="90%"/>
              </a:lnSpc>
              <a:buClr>
                <a:srgbClr val="0098DB"/>
              </a:buClr>
              <a:buFont typeface="Arial" panose="020B0604020202020204" pitchFamily="34" charset="0"/>
              <a:buChar char="•"/>
            </a:pPr>
            <a:r>
              <a:rPr lang="en-US" sz="1400" dirty="0">
                <a:solidFill>
                  <a:srgbClr val="4D4F53"/>
                </a:solidFill>
              </a:rPr>
              <a:t>Add, delete, report contents of selection tables</a:t>
            </a:r>
          </a:p>
          <a:p>
            <a:pPr lvl="1">
              <a:lnSpc>
                <a:spcPct val="90%"/>
              </a:lnSpc>
              <a:buClr>
                <a:srgbClr val="0098DB"/>
              </a:buClr>
              <a:buFont typeface="Arial" panose="020B0604020202020204" pitchFamily="34" charset="0"/>
              <a:buChar char="•"/>
            </a:pPr>
            <a:r>
              <a:rPr lang="en-US" sz="1400" dirty="0">
                <a:solidFill>
                  <a:srgbClr val="4D4F53"/>
                </a:solidFill>
              </a:rPr>
              <a:t>Based on housekeeping SID, diagnostic SID, event EDID (blocking)</a:t>
            </a:r>
          </a:p>
          <a:p>
            <a:pPr lvl="1">
              <a:lnSpc>
                <a:spcPct val="90%"/>
              </a:lnSpc>
              <a:buClr>
                <a:srgbClr val="0098DB"/>
              </a:buClr>
              <a:buFont typeface="Arial" panose="020B0604020202020204" pitchFamily="34" charset="0"/>
              <a:buChar char="•"/>
            </a:pPr>
            <a:r>
              <a:rPr lang="en-US" sz="1400" dirty="0">
                <a:solidFill>
                  <a:srgbClr val="4D4F53"/>
                </a:solidFill>
              </a:rPr>
              <a:t>TC[15,28] to TC[15,40]</a:t>
            </a:r>
          </a:p>
          <a:p>
            <a:pPr marL="0" lvl="0" indent="0" algn="r">
              <a:lnSpc>
                <a:spcPct val="90%"/>
              </a:lnSpc>
              <a:buClr>
                <a:srgbClr val="0098DB"/>
              </a:buClr>
              <a:buNone/>
            </a:pPr>
            <a:r>
              <a:rPr lang="en-US" sz="1400" i="1" dirty="0">
                <a:solidFill>
                  <a:srgbClr val="C00000"/>
                </a:solidFill>
              </a:rPr>
              <a:t>ST[15] now mirrors ST[14]</a:t>
            </a:r>
          </a:p>
          <a:p>
            <a:pPr lvl="0">
              <a:lnSpc>
                <a:spcPct val="90%"/>
              </a:lnSpc>
              <a:buClr>
                <a:srgbClr val="0098DB"/>
              </a:buClr>
              <a:buFont typeface="Arial" panose="020B0604020202020204" pitchFamily="34" charset="0"/>
              <a:buChar char="•"/>
            </a:pPr>
            <a:endParaRPr lang="en-US" sz="1400" dirty="0">
              <a:solidFill>
                <a:srgbClr val="4D4F53"/>
              </a:solidFill>
            </a:endParaRPr>
          </a:p>
        </p:txBody>
      </p:sp>
    </p:spTree>
    <p:extLst>
      <p:ext uri="{BB962C8B-B14F-4D97-AF65-F5344CB8AC3E}">
        <p14:creationId xmlns:p14="http://schemas.microsoft.com/office/powerpoint/2010/main" val="223875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p:cTn id="7" dur="1000" fill="hold"/>
                                        <p:tgtEl>
                                          <p:spTgt spid="9">
                                            <p:txEl>
                                              <p:pRg st="1" end="1"/>
                                            </p:txEl>
                                          </p:spTgt>
                                        </p:tgtEl>
                                        <p:attrNameLst>
                                          <p:attrName>ppt_w</p:attrName>
                                        </p:attrNameLst>
                                      </p:cBhvr>
                                      <p:tavLst>
                                        <p:tav tm="0%">
                                          <p:val>
                                            <p:fltVal val="0"/>
                                          </p:val>
                                        </p:tav>
                                        <p:tav tm="100%">
                                          <p:val>
                                            <p:strVal val="#ppt_w"/>
                                          </p:val>
                                        </p:tav>
                                      </p:tavLst>
                                    </p:anim>
                                    <p:anim calcmode="lin" valueType="num">
                                      <p:cBhvr>
                                        <p:cTn id="8" dur="1000" fill="hold"/>
                                        <p:tgtEl>
                                          <p:spTgt spid="9">
                                            <p:txEl>
                                              <p:pRg st="1" end="1"/>
                                            </p:txEl>
                                          </p:spTgt>
                                        </p:tgtEl>
                                        <p:attrNameLst>
                                          <p:attrName>ppt_h</p:attrName>
                                        </p:attrNameLst>
                                      </p:cBhvr>
                                      <p:tavLst>
                                        <p:tav tm="0%">
                                          <p:val>
                                            <p:fltVal val="0"/>
                                          </p:val>
                                        </p:tav>
                                        <p:tav tm="100%">
                                          <p:val>
                                            <p:strVal val="#ppt_h"/>
                                          </p:val>
                                        </p:tav>
                                      </p:tavLst>
                                    </p:anim>
                                    <p:anim calcmode="lin" valueType="num">
                                      <p:cBhvr>
                                        <p:cTn id="9" dur="1000" fill="hold"/>
                                        <p:tgtEl>
                                          <p:spTgt spid="9">
                                            <p:txEl>
                                              <p:pRg st="1" end="1"/>
                                            </p:txEl>
                                          </p:spTgt>
                                        </p:tgtEl>
                                        <p:attrNameLst>
                                          <p:attrName>style.rotation</p:attrName>
                                        </p:attrNameLst>
                                      </p:cBhvr>
                                      <p:tavLst>
                                        <p:tav tm="0%">
                                          <p:val>
                                            <p:fltVal val="90"/>
                                          </p:val>
                                        </p:tav>
                                        <p:tav tm="100%">
                                          <p:val>
                                            <p:fltVal val="0"/>
                                          </p:val>
                                        </p:tav>
                                      </p:tavLst>
                                    </p:anim>
                                    <p:animEffect transition="in" filter="fade">
                                      <p:cBhvr>
                                        <p:cTn id="10" dur="1000"/>
                                        <p:tgtEl>
                                          <p:spTgt spid="9">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p:cTn id="13" dur="1000" fill="hold"/>
                                        <p:tgtEl>
                                          <p:spTgt spid="9">
                                            <p:txEl>
                                              <p:pRg st="2" end="2"/>
                                            </p:txEl>
                                          </p:spTgt>
                                        </p:tgtEl>
                                        <p:attrNameLst>
                                          <p:attrName>ppt_w</p:attrName>
                                        </p:attrNameLst>
                                      </p:cBhvr>
                                      <p:tavLst>
                                        <p:tav tm="0%">
                                          <p:val>
                                            <p:fltVal val="0"/>
                                          </p:val>
                                        </p:tav>
                                        <p:tav tm="100%">
                                          <p:val>
                                            <p:strVal val="#ppt_w"/>
                                          </p:val>
                                        </p:tav>
                                      </p:tavLst>
                                    </p:anim>
                                    <p:anim calcmode="lin" valueType="num">
                                      <p:cBhvr>
                                        <p:cTn id="14" dur="1000" fill="hold"/>
                                        <p:tgtEl>
                                          <p:spTgt spid="9">
                                            <p:txEl>
                                              <p:pRg st="2" end="2"/>
                                            </p:txEl>
                                          </p:spTgt>
                                        </p:tgtEl>
                                        <p:attrNameLst>
                                          <p:attrName>ppt_h</p:attrName>
                                        </p:attrNameLst>
                                      </p:cBhvr>
                                      <p:tavLst>
                                        <p:tav tm="0%">
                                          <p:val>
                                            <p:fltVal val="0"/>
                                          </p:val>
                                        </p:tav>
                                        <p:tav tm="100%">
                                          <p:val>
                                            <p:strVal val="#ppt_h"/>
                                          </p:val>
                                        </p:tav>
                                      </p:tavLst>
                                    </p:anim>
                                    <p:anim calcmode="lin" valueType="num">
                                      <p:cBhvr>
                                        <p:cTn id="15" dur="1000" fill="hold"/>
                                        <p:tgtEl>
                                          <p:spTgt spid="9">
                                            <p:txEl>
                                              <p:pRg st="2" end="2"/>
                                            </p:txEl>
                                          </p:spTgt>
                                        </p:tgtEl>
                                        <p:attrNameLst>
                                          <p:attrName>style.rotation</p:attrName>
                                        </p:attrNameLst>
                                      </p:cBhvr>
                                      <p:tavLst>
                                        <p:tav tm="0%">
                                          <p:val>
                                            <p:fltVal val="90"/>
                                          </p:val>
                                        </p:tav>
                                        <p:tav tm="100%">
                                          <p:val>
                                            <p:fltVal val="0"/>
                                          </p:val>
                                        </p:tav>
                                      </p:tavLst>
                                    </p:anim>
                                    <p:animEffect transition="in" filter="fade">
                                      <p:cBhvr>
                                        <p:cTn id="16" dur="1000"/>
                                        <p:tgtEl>
                                          <p:spTgt spid="9">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p:cTn id="19" dur="1000" fill="hold"/>
                                        <p:tgtEl>
                                          <p:spTgt spid="9">
                                            <p:txEl>
                                              <p:pRg st="3" end="3"/>
                                            </p:txEl>
                                          </p:spTgt>
                                        </p:tgtEl>
                                        <p:attrNameLst>
                                          <p:attrName>ppt_w</p:attrName>
                                        </p:attrNameLst>
                                      </p:cBhvr>
                                      <p:tavLst>
                                        <p:tav tm="0%">
                                          <p:val>
                                            <p:fltVal val="0"/>
                                          </p:val>
                                        </p:tav>
                                        <p:tav tm="100%">
                                          <p:val>
                                            <p:strVal val="#ppt_w"/>
                                          </p:val>
                                        </p:tav>
                                      </p:tavLst>
                                    </p:anim>
                                    <p:anim calcmode="lin" valueType="num">
                                      <p:cBhvr>
                                        <p:cTn id="20" dur="1000" fill="hold"/>
                                        <p:tgtEl>
                                          <p:spTgt spid="9">
                                            <p:txEl>
                                              <p:pRg st="3" end="3"/>
                                            </p:txEl>
                                          </p:spTgt>
                                        </p:tgtEl>
                                        <p:attrNameLst>
                                          <p:attrName>ppt_h</p:attrName>
                                        </p:attrNameLst>
                                      </p:cBhvr>
                                      <p:tavLst>
                                        <p:tav tm="0%">
                                          <p:val>
                                            <p:fltVal val="0"/>
                                          </p:val>
                                        </p:tav>
                                        <p:tav tm="100%">
                                          <p:val>
                                            <p:strVal val="#ppt_h"/>
                                          </p:val>
                                        </p:tav>
                                      </p:tavLst>
                                    </p:anim>
                                    <p:anim calcmode="lin" valueType="num">
                                      <p:cBhvr>
                                        <p:cTn id="21" dur="1000" fill="hold"/>
                                        <p:tgtEl>
                                          <p:spTgt spid="9">
                                            <p:txEl>
                                              <p:pRg st="3" end="3"/>
                                            </p:txEl>
                                          </p:spTgt>
                                        </p:tgtEl>
                                        <p:attrNameLst>
                                          <p:attrName>style.rotation</p:attrName>
                                        </p:attrNameLst>
                                      </p:cBhvr>
                                      <p:tavLst>
                                        <p:tav tm="0%">
                                          <p:val>
                                            <p:fltVal val="90"/>
                                          </p:val>
                                        </p:tav>
                                        <p:tav tm="100%">
                                          <p:val>
                                            <p:fltVal val="0"/>
                                          </p:val>
                                        </p:tav>
                                      </p:tavLst>
                                    </p:anim>
                                    <p:animEffect transition="in" filter="fade">
                                      <p:cBhvr>
                                        <p:cTn id="22" dur="1000"/>
                                        <p:tgtEl>
                                          <p:spTgt spid="9">
                                            <p:txEl>
                                              <p:pRg st="3" end="3"/>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p:cTn id="25" dur="1000" fill="hold"/>
                                        <p:tgtEl>
                                          <p:spTgt spid="9">
                                            <p:txEl>
                                              <p:pRg st="4" end="4"/>
                                            </p:txEl>
                                          </p:spTgt>
                                        </p:tgtEl>
                                        <p:attrNameLst>
                                          <p:attrName>ppt_w</p:attrName>
                                        </p:attrNameLst>
                                      </p:cBhvr>
                                      <p:tavLst>
                                        <p:tav tm="0%">
                                          <p:val>
                                            <p:fltVal val="0"/>
                                          </p:val>
                                        </p:tav>
                                        <p:tav tm="100%">
                                          <p:val>
                                            <p:strVal val="#ppt_w"/>
                                          </p:val>
                                        </p:tav>
                                      </p:tavLst>
                                    </p:anim>
                                    <p:anim calcmode="lin" valueType="num">
                                      <p:cBhvr>
                                        <p:cTn id="26" dur="1000" fill="hold"/>
                                        <p:tgtEl>
                                          <p:spTgt spid="9">
                                            <p:txEl>
                                              <p:pRg st="4" end="4"/>
                                            </p:txEl>
                                          </p:spTgt>
                                        </p:tgtEl>
                                        <p:attrNameLst>
                                          <p:attrName>ppt_h</p:attrName>
                                        </p:attrNameLst>
                                      </p:cBhvr>
                                      <p:tavLst>
                                        <p:tav tm="0%">
                                          <p:val>
                                            <p:fltVal val="0"/>
                                          </p:val>
                                        </p:tav>
                                        <p:tav tm="100%">
                                          <p:val>
                                            <p:strVal val="#ppt_h"/>
                                          </p:val>
                                        </p:tav>
                                      </p:tavLst>
                                    </p:anim>
                                    <p:anim calcmode="lin" valueType="num">
                                      <p:cBhvr>
                                        <p:cTn id="27" dur="1000" fill="hold"/>
                                        <p:tgtEl>
                                          <p:spTgt spid="9">
                                            <p:txEl>
                                              <p:pRg st="4" end="4"/>
                                            </p:txEl>
                                          </p:spTgt>
                                        </p:tgtEl>
                                        <p:attrNameLst>
                                          <p:attrName>style.rotation</p:attrName>
                                        </p:attrNameLst>
                                      </p:cBhvr>
                                      <p:tavLst>
                                        <p:tav tm="0%">
                                          <p:val>
                                            <p:fltVal val="90"/>
                                          </p:val>
                                        </p:tav>
                                        <p:tav tm="100%">
                                          <p:val>
                                            <p:fltVal val="0"/>
                                          </p:val>
                                        </p:tav>
                                      </p:tavLst>
                                    </p:anim>
                                    <p:animEffect transition="in" filter="fade">
                                      <p:cBhvr>
                                        <p:cTn id="28" dur="1000"/>
                                        <p:tgtEl>
                                          <p:spTgt spid="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 calcmode="lin" valueType="num">
                                      <p:cBhvr>
                                        <p:cTn id="33" dur="1000" fill="hold"/>
                                        <p:tgtEl>
                                          <p:spTgt spid="9">
                                            <p:txEl>
                                              <p:pRg st="5" end="5"/>
                                            </p:txEl>
                                          </p:spTgt>
                                        </p:tgtEl>
                                        <p:attrNameLst>
                                          <p:attrName>ppt_w</p:attrName>
                                        </p:attrNameLst>
                                      </p:cBhvr>
                                      <p:tavLst>
                                        <p:tav tm="0%">
                                          <p:val>
                                            <p:fltVal val="0"/>
                                          </p:val>
                                        </p:tav>
                                        <p:tav tm="100%">
                                          <p:val>
                                            <p:strVal val="#ppt_w"/>
                                          </p:val>
                                        </p:tav>
                                      </p:tavLst>
                                    </p:anim>
                                    <p:anim calcmode="lin" valueType="num">
                                      <p:cBhvr>
                                        <p:cTn id="34" dur="1000" fill="hold"/>
                                        <p:tgtEl>
                                          <p:spTgt spid="9">
                                            <p:txEl>
                                              <p:pRg st="5" end="5"/>
                                            </p:txEl>
                                          </p:spTgt>
                                        </p:tgtEl>
                                        <p:attrNameLst>
                                          <p:attrName>ppt_h</p:attrName>
                                        </p:attrNameLst>
                                      </p:cBhvr>
                                      <p:tavLst>
                                        <p:tav tm="0%">
                                          <p:val>
                                            <p:fltVal val="0"/>
                                          </p:val>
                                        </p:tav>
                                        <p:tav tm="100%">
                                          <p:val>
                                            <p:strVal val="#ppt_h"/>
                                          </p:val>
                                        </p:tav>
                                      </p:tavLst>
                                    </p:anim>
                                    <p:anim calcmode="lin" valueType="num">
                                      <p:cBhvr>
                                        <p:cTn id="35" dur="1000" fill="hold"/>
                                        <p:tgtEl>
                                          <p:spTgt spid="9">
                                            <p:txEl>
                                              <p:pRg st="5" end="5"/>
                                            </p:txEl>
                                          </p:spTgt>
                                        </p:tgtEl>
                                        <p:attrNameLst>
                                          <p:attrName>style.rotation</p:attrName>
                                        </p:attrNameLst>
                                      </p:cBhvr>
                                      <p:tavLst>
                                        <p:tav tm="0%">
                                          <p:val>
                                            <p:fltVal val="90"/>
                                          </p:val>
                                        </p:tav>
                                        <p:tav tm="100%">
                                          <p:val>
                                            <p:fltVal val="0"/>
                                          </p:val>
                                        </p:tav>
                                      </p:tavLst>
                                    </p:anim>
                                    <p:animEffect transition="in" filter="fade">
                                      <p:cBhvr>
                                        <p:cTn id="36" dur="1000"/>
                                        <p:tgtEl>
                                          <p:spTgt spid="9">
                                            <p:txEl>
                                              <p:pRg st="5" end="5"/>
                                            </p:txEl>
                                          </p:spTgt>
                                        </p:tgtEl>
                                      </p:cBhvr>
                                    </p:animEffect>
                                  </p:childTnLst>
                                </p:cTn>
                              </p:par>
                              <p:par>
                                <p:cTn id="37" presetID="31" presetClass="entr" presetSubtype="0" fill="hold" nodeType="with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anim calcmode="lin" valueType="num">
                                      <p:cBhvr>
                                        <p:cTn id="39" dur="1000" fill="hold"/>
                                        <p:tgtEl>
                                          <p:spTgt spid="9">
                                            <p:txEl>
                                              <p:pRg st="6" end="6"/>
                                            </p:txEl>
                                          </p:spTgt>
                                        </p:tgtEl>
                                        <p:attrNameLst>
                                          <p:attrName>ppt_w</p:attrName>
                                        </p:attrNameLst>
                                      </p:cBhvr>
                                      <p:tavLst>
                                        <p:tav tm="0%">
                                          <p:val>
                                            <p:fltVal val="0"/>
                                          </p:val>
                                        </p:tav>
                                        <p:tav tm="100%">
                                          <p:val>
                                            <p:strVal val="#ppt_w"/>
                                          </p:val>
                                        </p:tav>
                                      </p:tavLst>
                                    </p:anim>
                                    <p:anim calcmode="lin" valueType="num">
                                      <p:cBhvr>
                                        <p:cTn id="40" dur="1000" fill="hold"/>
                                        <p:tgtEl>
                                          <p:spTgt spid="9">
                                            <p:txEl>
                                              <p:pRg st="6" end="6"/>
                                            </p:txEl>
                                          </p:spTgt>
                                        </p:tgtEl>
                                        <p:attrNameLst>
                                          <p:attrName>ppt_h</p:attrName>
                                        </p:attrNameLst>
                                      </p:cBhvr>
                                      <p:tavLst>
                                        <p:tav tm="0%">
                                          <p:val>
                                            <p:fltVal val="0"/>
                                          </p:val>
                                        </p:tav>
                                        <p:tav tm="100%">
                                          <p:val>
                                            <p:strVal val="#ppt_h"/>
                                          </p:val>
                                        </p:tav>
                                      </p:tavLst>
                                    </p:anim>
                                    <p:anim calcmode="lin" valueType="num">
                                      <p:cBhvr>
                                        <p:cTn id="41" dur="1000" fill="hold"/>
                                        <p:tgtEl>
                                          <p:spTgt spid="9">
                                            <p:txEl>
                                              <p:pRg st="6" end="6"/>
                                            </p:txEl>
                                          </p:spTgt>
                                        </p:tgtEl>
                                        <p:attrNameLst>
                                          <p:attrName>style.rotation</p:attrName>
                                        </p:attrNameLst>
                                      </p:cBhvr>
                                      <p:tavLst>
                                        <p:tav tm="0%">
                                          <p:val>
                                            <p:fltVal val="90"/>
                                          </p:val>
                                        </p:tav>
                                        <p:tav tm="100%">
                                          <p:val>
                                            <p:fltVal val="0"/>
                                          </p:val>
                                        </p:tav>
                                      </p:tavLst>
                                    </p:anim>
                                    <p:animEffect transition="in" filter="fade">
                                      <p:cBhvr>
                                        <p:cTn id="42" dur="1000"/>
                                        <p:tgtEl>
                                          <p:spTgt spid="9">
                                            <p:txEl>
                                              <p:pRg st="6" end="6"/>
                                            </p:txEl>
                                          </p:spTgt>
                                        </p:tgtEl>
                                      </p:cBhvr>
                                    </p:animEffect>
                                  </p:childTnLst>
                                </p:cTn>
                              </p:par>
                              <p:par>
                                <p:cTn id="43" presetID="31" presetClass="entr" presetSubtype="0" fill="hold" nodeType="with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anim calcmode="lin" valueType="num">
                                      <p:cBhvr>
                                        <p:cTn id="45" dur="1000" fill="hold"/>
                                        <p:tgtEl>
                                          <p:spTgt spid="9">
                                            <p:txEl>
                                              <p:pRg st="7" end="7"/>
                                            </p:txEl>
                                          </p:spTgt>
                                        </p:tgtEl>
                                        <p:attrNameLst>
                                          <p:attrName>ppt_w</p:attrName>
                                        </p:attrNameLst>
                                      </p:cBhvr>
                                      <p:tavLst>
                                        <p:tav tm="0%">
                                          <p:val>
                                            <p:fltVal val="0"/>
                                          </p:val>
                                        </p:tav>
                                        <p:tav tm="100%">
                                          <p:val>
                                            <p:strVal val="#ppt_w"/>
                                          </p:val>
                                        </p:tav>
                                      </p:tavLst>
                                    </p:anim>
                                    <p:anim calcmode="lin" valueType="num">
                                      <p:cBhvr>
                                        <p:cTn id="46" dur="1000" fill="hold"/>
                                        <p:tgtEl>
                                          <p:spTgt spid="9">
                                            <p:txEl>
                                              <p:pRg st="7" end="7"/>
                                            </p:txEl>
                                          </p:spTgt>
                                        </p:tgtEl>
                                        <p:attrNameLst>
                                          <p:attrName>ppt_h</p:attrName>
                                        </p:attrNameLst>
                                      </p:cBhvr>
                                      <p:tavLst>
                                        <p:tav tm="0%">
                                          <p:val>
                                            <p:fltVal val="0"/>
                                          </p:val>
                                        </p:tav>
                                        <p:tav tm="100%">
                                          <p:val>
                                            <p:strVal val="#ppt_h"/>
                                          </p:val>
                                        </p:tav>
                                      </p:tavLst>
                                    </p:anim>
                                    <p:anim calcmode="lin" valueType="num">
                                      <p:cBhvr>
                                        <p:cTn id="47" dur="1000" fill="hold"/>
                                        <p:tgtEl>
                                          <p:spTgt spid="9">
                                            <p:txEl>
                                              <p:pRg st="7" end="7"/>
                                            </p:txEl>
                                          </p:spTgt>
                                        </p:tgtEl>
                                        <p:attrNameLst>
                                          <p:attrName>style.rotation</p:attrName>
                                        </p:attrNameLst>
                                      </p:cBhvr>
                                      <p:tavLst>
                                        <p:tav tm="0%">
                                          <p:val>
                                            <p:fltVal val="90"/>
                                          </p:val>
                                        </p:tav>
                                        <p:tav tm="100%">
                                          <p:val>
                                            <p:fltVal val="0"/>
                                          </p:val>
                                        </p:tav>
                                      </p:tavLst>
                                    </p:anim>
                                    <p:animEffect transition="in" filter="fade">
                                      <p:cBhvr>
                                        <p:cTn id="48" dur="1000"/>
                                        <p:tgtEl>
                                          <p:spTgt spid="9">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9">
                                            <p:txEl>
                                              <p:pRg st="8" end="8"/>
                                            </p:txEl>
                                          </p:spTgt>
                                        </p:tgtEl>
                                        <p:attrNameLst>
                                          <p:attrName>style.visibility</p:attrName>
                                        </p:attrNameLst>
                                      </p:cBhvr>
                                      <p:to>
                                        <p:strVal val="visible"/>
                                      </p:to>
                                    </p:set>
                                    <p:anim calcmode="lin" valueType="num">
                                      <p:cBhvr>
                                        <p:cTn id="53" dur="1000" fill="hold"/>
                                        <p:tgtEl>
                                          <p:spTgt spid="9">
                                            <p:txEl>
                                              <p:pRg st="8" end="8"/>
                                            </p:txEl>
                                          </p:spTgt>
                                        </p:tgtEl>
                                        <p:attrNameLst>
                                          <p:attrName>ppt_w</p:attrName>
                                        </p:attrNameLst>
                                      </p:cBhvr>
                                      <p:tavLst>
                                        <p:tav tm="0%">
                                          <p:val>
                                            <p:fltVal val="0"/>
                                          </p:val>
                                        </p:tav>
                                        <p:tav tm="100%">
                                          <p:val>
                                            <p:strVal val="#ppt_w"/>
                                          </p:val>
                                        </p:tav>
                                      </p:tavLst>
                                    </p:anim>
                                    <p:anim calcmode="lin" valueType="num">
                                      <p:cBhvr>
                                        <p:cTn id="54" dur="1000" fill="hold"/>
                                        <p:tgtEl>
                                          <p:spTgt spid="9">
                                            <p:txEl>
                                              <p:pRg st="8" end="8"/>
                                            </p:txEl>
                                          </p:spTgt>
                                        </p:tgtEl>
                                        <p:attrNameLst>
                                          <p:attrName>ppt_h</p:attrName>
                                        </p:attrNameLst>
                                      </p:cBhvr>
                                      <p:tavLst>
                                        <p:tav tm="0%">
                                          <p:val>
                                            <p:fltVal val="0"/>
                                          </p:val>
                                        </p:tav>
                                        <p:tav tm="100%">
                                          <p:val>
                                            <p:strVal val="#ppt_h"/>
                                          </p:val>
                                        </p:tav>
                                      </p:tavLst>
                                    </p:anim>
                                    <p:anim calcmode="lin" valueType="num">
                                      <p:cBhvr>
                                        <p:cTn id="55" dur="1000" fill="hold"/>
                                        <p:tgtEl>
                                          <p:spTgt spid="9">
                                            <p:txEl>
                                              <p:pRg st="8" end="8"/>
                                            </p:txEl>
                                          </p:spTgt>
                                        </p:tgtEl>
                                        <p:attrNameLst>
                                          <p:attrName>style.rotation</p:attrName>
                                        </p:attrNameLst>
                                      </p:cBhvr>
                                      <p:tavLst>
                                        <p:tav tm="0%">
                                          <p:val>
                                            <p:fltVal val="90"/>
                                          </p:val>
                                        </p:tav>
                                        <p:tav tm="100%">
                                          <p:val>
                                            <p:fltVal val="0"/>
                                          </p:val>
                                        </p:tav>
                                      </p:tavLst>
                                    </p:anim>
                                    <p:animEffect transition="in" filter="fade">
                                      <p:cBhvr>
                                        <p:cTn id="56" dur="1000"/>
                                        <p:tgtEl>
                                          <p:spTgt spid="9">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9">
                                            <p:txEl>
                                              <p:pRg st="9" end="9"/>
                                            </p:txEl>
                                          </p:spTgt>
                                        </p:tgtEl>
                                        <p:attrNameLst>
                                          <p:attrName>style.visibility</p:attrName>
                                        </p:attrNameLst>
                                      </p:cBhvr>
                                      <p:to>
                                        <p:strVal val="visible"/>
                                      </p:to>
                                    </p:set>
                                    <p:anim calcmode="lin" valueType="num">
                                      <p:cBhvr>
                                        <p:cTn id="61" dur="1000" fill="hold"/>
                                        <p:tgtEl>
                                          <p:spTgt spid="9">
                                            <p:txEl>
                                              <p:pRg st="9" end="9"/>
                                            </p:txEl>
                                          </p:spTgt>
                                        </p:tgtEl>
                                        <p:attrNameLst>
                                          <p:attrName>ppt_w</p:attrName>
                                        </p:attrNameLst>
                                      </p:cBhvr>
                                      <p:tavLst>
                                        <p:tav tm="0%">
                                          <p:val>
                                            <p:fltVal val="0"/>
                                          </p:val>
                                        </p:tav>
                                        <p:tav tm="100%">
                                          <p:val>
                                            <p:strVal val="#ppt_w"/>
                                          </p:val>
                                        </p:tav>
                                      </p:tavLst>
                                    </p:anim>
                                    <p:anim calcmode="lin" valueType="num">
                                      <p:cBhvr>
                                        <p:cTn id="62" dur="1000" fill="hold"/>
                                        <p:tgtEl>
                                          <p:spTgt spid="9">
                                            <p:txEl>
                                              <p:pRg st="9" end="9"/>
                                            </p:txEl>
                                          </p:spTgt>
                                        </p:tgtEl>
                                        <p:attrNameLst>
                                          <p:attrName>ppt_h</p:attrName>
                                        </p:attrNameLst>
                                      </p:cBhvr>
                                      <p:tavLst>
                                        <p:tav tm="0%">
                                          <p:val>
                                            <p:fltVal val="0"/>
                                          </p:val>
                                        </p:tav>
                                        <p:tav tm="100%">
                                          <p:val>
                                            <p:strVal val="#ppt_h"/>
                                          </p:val>
                                        </p:tav>
                                      </p:tavLst>
                                    </p:anim>
                                    <p:anim calcmode="lin" valueType="num">
                                      <p:cBhvr>
                                        <p:cTn id="63" dur="1000" fill="hold"/>
                                        <p:tgtEl>
                                          <p:spTgt spid="9">
                                            <p:txEl>
                                              <p:pRg st="9" end="9"/>
                                            </p:txEl>
                                          </p:spTgt>
                                        </p:tgtEl>
                                        <p:attrNameLst>
                                          <p:attrName>style.rotation</p:attrName>
                                        </p:attrNameLst>
                                      </p:cBhvr>
                                      <p:tavLst>
                                        <p:tav tm="0%">
                                          <p:val>
                                            <p:fltVal val="90"/>
                                          </p:val>
                                        </p:tav>
                                        <p:tav tm="100%">
                                          <p:val>
                                            <p:fltVal val="0"/>
                                          </p:val>
                                        </p:tav>
                                      </p:tavLst>
                                    </p:anim>
                                    <p:animEffect transition="in" filter="fade">
                                      <p:cBhvr>
                                        <p:cTn id="64" dur="1000"/>
                                        <p:tgtEl>
                                          <p:spTgt spid="9">
                                            <p:txEl>
                                              <p:pRg st="9" end="9"/>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9">
                                            <p:txEl>
                                              <p:pRg st="10" end="10"/>
                                            </p:txEl>
                                          </p:spTgt>
                                        </p:tgtEl>
                                        <p:attrNameLst>
                                          <p:attrName>style.visibility</p:attrName>
                                        </p:attrNameLst>
                                      </p:cBhvr>
                                      <p:to>
                                        <p:strVal val="visible"/>
                                      </p:to>
                                    </p:set>
                                    <p:anim calcmode="lin" valueType="num">
                                      <p:cBhvr>
                                        <p:cTn id="67" dur="1000" fill="hold"/>
                                        <p:tgtEl>
                                          <p:spTgt spid="9">
                                            <p:txEl>
                                              <p:pRg st="10" end="10"/>
                                            </p:txEl>
                                          </p:spTgt>
                                        </p:tgtEl>
                                        <p:attrNameLst>
                                          <p:attrName>ppt_w</p:attrName>
                                        </p:attrNameLst>
                                      </p:cBhvr>
                                      <p:tavLst>
                                        <p:tav tm="0%">
                                          <p:val>
                                            <p:fltVal val="0"/>
                                          </p:val>
                                        </p:tav>
                                        <p:tav tm="100%">
                                          <p:val>
                                            <p:strVal val="#ppt_w"/>
                                          </p:val>
                                        </p:tav>
                                      </p:tavLst>
                                    </p:anim>
                                    <p:anim calcmode="lin" valueType="num">
                                      <p:cBhvr>
                                        <p:cTn id="68" dur="1000" fill="hold"/>
                                        <p:tgtEl>
                                          <p:spTgt spid="9">
                                            <p:txEl>
                                              <p:pRg st="10" end="10"/>
                                            </p:txEl>
                                          </p:spTgt>
                                        </p:tgtEl>
                                        <p:attrNameLst>
                                          <p:attrName>ppt_h</p:attrName>
                                        </p:attrNameLst>
                                      </p:cBhvr>
                                      <p:tavLst>
                                        <p:tav tm="0%">
                                          <p:val>
                                            <p:fltVal val="0"/>
                                          </p:val>
                                        </p:tav>
                                        <p:tav tm="100%">
                                          <p:val>
                                            <p:strVal val="#ppt_h"/>
                                          </p:val>
                                        </p:tav>
                                      </p:tavLst>
                                    </p:anim>
                                    <p:anim calcmode="lin" valueType="num">
                                      <p:cBhvr>
                                        <p:cTn id="69" dur="1000" fill="hold"/>
                                        <p:tgtEl>
                                          <p:spTgt spid="9">
                                            <p:txEl>
                                              <p:pRg st="10" end="10"/>
                                            </p:txEl>
                                          </p:spTgt>
                                        </p:tgtEl>
                                        <p:attrNameLst>
                                          <p:attrName>style.rotation</p:attrName>
                                        </p:attrNameLst>
                                      </p:cBhvr>
                                      <p:tavLst>
                                        <p:tav tm="0%">
                                          <p:val>
                                            <p:fltVal val="90"/>
                                          </p:val>
                                        </p:tav>
                                        <p:tav tm="100%">
                                          <p:val>
                                            <p:fltVal val="0"/>
                                          </p:val>
                                        </p:tav>
                                      </p:tavLst>
                                    </p:anim>
                                    <p:animEffect transition="in" filter="fade">
                                      <p:cBhvr>
                                        <p:cTn id="70" dur="1000"/>
                                        <p:tgtEl>
                                          <p:spTgt spid="9">
                                            <p:txEl>
                                              <p:pRg st="10" end="10"/>
                                            </p:txEl>
                                          </p:spTgt>
                                        </p:tgtEl>
                                      </p:cBhvr>
                                    </p:animEffect>
                                  </p:childTnLst>
                                </p:cTn>
                              </p:par>
                              <p:par>
                                <p:cTn id="71" presetID="31" presetClass="entr" presetSubtype="0" fill="hold" nodeType="withEffect">
                                  <p:stCondLst>
                                    <p:cond delay="0"/>
                                  </p:stCondLst>
                                  <p:childTnLst>
                                    <p:set>
                                      <p:cBhvr>
                                        <p:cTn id="72" dur="1" fill="hold">
                                          <p:stCondLst>
                                            <p:cond delay="0"/>
                                          </p:stCondLst>
                                        </p:cTn>
                                        <p:tgtEl>
                                          <p:spTgt spid="9">
                                            <p:txEl>
                                              <p:pRg st="11" end="11"/>
                                            </p:txEl>
                                          </p:spTgt>
                                        </p:tgtEl>
                                        <p:attrNameLst>
                                          <p:attrName>style.visibility</p:attrName>
                                        </p:attrNameLst>
                                      </p:cBhvr>
                                      <p:to>
                                        <p:strVal val="visible"/>
                                      </p:to>
                                    </p:set>
                                    <p:anim calcmode="lin" valueType="num">
                                      <p:cBhvr>
                                        <p:cTn id="73" dur="1000" fill="hold"/>
                                        <p:tgtEl>
                                          <p:spTgt spid="9">
                                            <p:txEl>
                                              <p:pRg st="11" end="11"/>
                                            </p:txEl>
                                          </p:spTgt>
                                        </p:tgtEl>
                                        <p:attrNameLst>
                                          <p:attrName>ppt_w</p:attrName>
                                        </p:attrNameLst>
                                      </p:cBhvr>
                                      <p:tavLst>
                                        <p:tav tm="0%">
                                          <p:val>
                                            <p:fltVal val="0"/>
                                          </p:val>
                                        </p:tav>
                                        <p:tav tm="100%">
                                          <p:val>
                                            <p:strVal val="#ppt_w"/>
                                          </p:val>
                                        </p:tav>
                                      </p:tavLst>
                                    </p:anim>
                                    <p:anim calcmode="lin" valueType="num">
                                      <p:cBhvr>
                                        <p:cTn id="74" dur="1000" fill="hold"/>
                                        <p:tgtEl>
                                          <p:spTgt spid="9">
                                            <p:txEl>
                                              <p:pRg st="11" end="11"/>
                                            </p:txEl>
                                          </p:spTgt>
                                        </p:tgtEl>
                                        <p:attrNameLst>
                                          <p:attrName>ppt_h</p:attrName>
                                        </p:attrNameLst>
                                      </p:cBhvr>
                                      <p:tavLst>
                                        <p:tav tm="0%">
                                          <p:val>
                                            <p:fltVal val="0"/>
                                          </p:val>
                                        </p:tav>
                                        <p:tav tm="100%">
                                          <p:val>
                                            <p:strVal val="#ppt_h"/>
                                          </p:val>
                                        </p:tav>
                                      </p:tavLst>
                                    </p:anim>
                                    <p:anim calcmode="lin" valueType="num">
                                      <p:cBhvr>
                                        <p:cTn id="75" dur="1000" fill="hold"/>
                                        <p:tgtEl>
                                          <p:spTgt spid="9">
                                            <p:txEl>
                                              <p:pRg st="11" end="11"/>
                                            </p:txEl>
                                          </p:spTgt>
                                        </p:tgtEl>
                                        <p:attrNameLst>
                                          <p:attrName>style.rotation</p:attrName>
                                        </p:attrNameLst>
                                      </p:cBhvr>
                                      <p:tavLst>
                                        <p:tav tm="0%">
                                          <p:val>
                                            <p:fltVal val="90"/>
                                          </p:val>
                                        </p:tav>
                                        <p:tav tm="100%">
                                          <p:val>
                                            <p:fltVal val="0"/>
                                          </p:val>
                                        </p:tav>
                                      </p:tavLst>
                                    </p:anim>
                                    <p:animEffect transition="in" filter="fade">
                                      <p:cBhvr>
                                        <p:cTn id="76" dur="1000"/>
                                        <p:tgtEl>
                                          <p:spTgt spid="9">
                                            <p:txEl>
                                              <p:pRg st="11" end="11"/>
                                            </p:txEl>
                                          </p:spTgt>
                                        </p:tgtEl>
                                      </p:cBhvr>
                                    </p:animEffect>
                                  </p:childTnLst>
                                </p:cTn>
                              </p:par>
                              <p:par>
                                <p:cTn id="77" presetID="31" presetClass="entr" presetSubtype="0" fill="hold" nodeType="withEffect">
                                  <p:stCondLst>
                                    <p:cond delay="0"/>
                                  </p:stCondLst>
                                  <p:childTnLst>
                                    <p:set>
                                      <p:cBhvr>
                                        <p:cTn id="78" dur="1" fill="hold">
                                          <p:stCondLst>
                                            <p:cond delay="0"/>
                                          </p:stCondLst>
                                        </p:cTn>
                                        <p:tgtEl>
                                          <p:spTgt spid="9">
                                            <p:txEl>
                                              <p:pRg st="12" end="12"/>
                                            </p:txEl>
                                          </p:spTgt>
                                        </p:tgtEl>
                                        <p:attrNameLst>
                                          <p:attrName>style.visibility</p:attrName>
                                        </p:attrNameLst>
                                      </p:cBhvr>
                                      <p:to>
                                        <p:strVal val="visible"/>
                                      </p:to>
                                    </p:set>
                                    <p:anim calcmode="lin" valueType="num">
                                      <p:cBhvr>
                                        <p:cTn id="79" dur="1000" fill="hold"/>
                                        <p:tgtEl>
                                          <p:spTgt spid="9">
                                            <p:txEl>
                                              <p:pRg st="12" end="12"/>
                                            </p:txEl>
                                          </p:spTgt>
                                        </p:tgtEl>
                                        <p:attrNameLst>
                                          <p:attrName>ppt_w</p:attrName>
                                        </p:attrNameLst>
                                      </p:cBhvr>
                                      <p:tavLst>
                                        <p:tav tm="0%">
                                          <p:val>
                                            <p:fltVal val="0"/>
                                          </p:val>
                                        </p:tav>
                                        <p:tav tm="100%">
                                          <p:val>
                                            <p:strVal val="#ppt_w"/>
                                          </p:val>
                                        </p:tav>
                                      </p:tavLst>
                                    </p:anim>
                                    <p:anim calcmode="lin" valueType="num">
                                      <p:cBhvr>
                                        <p:cTn id="80" dur="1000" fill="hold"/>
                                        <p:tgtEl>
                                          <p:spTgt spid="9">
                                            <p:txEl>
                                              <p:pRg st="12" end="12"/>
                                            </p:txEl>
                                          </p:spTgt>
                                        </p:tgtEl>
                                        <p:attrNameLst>
                                          <p:attrName>ppt_h</p:attrName>
                                        </p:attrNameLst>
                                      </p:cBhvr>
                                      <p:tavLst>
                                        <p:tav tm="0%">
                                          <p:val>
                                            <p:fltVal val="0"/>
                                          </p:val>
                                        </p:tav>
                                        <p:tav tm="100%">
                                          <p:val>
                                            <p:strVal val="#ppt_h"/>
                                          </p:val>
                                        </p:tav>
                                      </p:tavLst>
                                    </p:anim>
                                    <p:anim calcmode="lin" valueType="num">
                                      <p:cBhvr>
                                        <p:cTn id="81" dur="1000" fill="hold"/>
                                        <p:tgtEl>
                                          <p:spTgt spid="9">
                                            <p:txEl>
                                              <p:pRg st="12" end="12"/>
                                            </p:txEl>
                                          </p:spTgt>
                                        </p:tgtEl>
                                        <p:attrNameLst>
                                          <p:attrName>style.rotation</p:attrName>
                                        </p:attrNameLst>
                                      </p:cBhvr>
                                      <p:tavLst>
                                        <p:tav tm="0%">
                                          <p:val>
                                            <p:fltVal val="90"/>
                                          </p:val>
                                        </p:tav>
                                        <p:tav tm="100%">
                                          <p:val>
                                            <p:fltVal val="0"/>
                                          </p:val>
                                        </p:tav>
                                      </p:tavLst>
                                    </p:anim>
                                    <p:animEffect transition="in" filter="fade">
                                      <p:cBhvr>
                                        <p:cTn id="82" dur="1000"/>
                                        <p:tgtEl>
                                          <p:spTgt spid="9">
                                            <p:txEl>
                                              <p:pRg st="12" end="12"/>
                                            </p:txEl>
                                          </p:spTgt>
                                        </p:tgtEl>
                                      </p:cBhvr>
                                    </p:animEffect>
                                  </p:childTnLst>
                                </p:cTn>
                              </p:par>
                              <p:par>
                                <p:cTn id="83" presetID="31" presetClass="entr" presetSubtype="0" fill="hold" nodeType="withEffect">
                                  <p:stCondLst>
                                    <p:cond delay="0"/>
                                  </p:stCondLst>
                                  <p:childTnLst>
                                    <p:set>
                                      <p:cBhvr>
                                        <p:cTn id="84" dur="1" fill="hold">
                                          <p:stCondLst>
                                            <p:cond delay="0"/>
                                          </p:stCondLst>
                                        </p:cTn>
                                        <p:tgtEl>
                                          <p:spTgt spid="9">
                                            <p:txEl>
                                              <p:pRg st="13" end="13"/>
                                            </p:txEl>
                                          </p:spTgt>
                                        </p:tgtEl>
                                        <p:attrNameLst>
                                          <p:attrName>style.visibility</p:attrName>
                                        </p:attrNameLst>
                                      </p:cBhvr>
                                      <p:to>
                                        <p:strVal val="visible"/>
                                      </p:to>
                                    </p:set>
                                    <p:anim calcmode="lin" valueType="num">
                                      <p:cBhvr>
                                        <p:cTn id="85" dur="1000" fill="hold"/>
                                        <p:tgtEl>
                                          <p:spTgt spid="9">
                                            <p:txEl>
                                              <p:pRg st="13" end="13"/>
                                            </p:txEl>
                                          </p:spTgt>
                                        </p:tgtEl>
                                        <p:attrNameLst>
                                          <p:attrName>ppt_w</p:attrName>
                                        </p:attrNameLst>
                                      </p:cBhvr>
                                      <p:tavLst>
                                        <p:tav tm="0%">
                                          <p:val>
                                            <p:fltVal val="0"/>
                                          </p:val>
                                        </p:tav>
                                        <p:tav tm="100%">
                                          <p:val>
                                            <p:strVal val="#ppt_w"/>
                                          </p:val>
                                        </p:tav>
                                      </p:tavLst>
                                    </p:anim>
                                    <p:anim calcmode="lin" valueType="num">
                                      <p:cBhvr>
                                        <p:cTn id="86" dur="1000" fill="hold"/>
                                        <p:tgtEl>
                                          <p:spTgt spid="9">
                                            <p:txEl>
                                              <p:pRg st="13" end="13"/>
                                            </p:txEl>
                                          </p:spTgt>
                                        </p:tgtEl>
                                        <p:attrNameLst>
                                          <p:attrName>ppt_h</p:attrName>
                                        </p:attrNameLst>
                                      </p:cBhvr>
                                      <p:tavLst>
                                        <p:tav tm="0%">
                                          <p:val>
                                            <p:fltVal val="0"/>
                                          </p:val>
                                        </p:tav>
                                        <p:tav tm="100%">
                                          <p:val>
                                            <p:strVal val="#ppt_h"/>
                                          </p:val>
                                        </p:tav>
                                      </p:tavLst>
                                    </p:anim>
                                    <p:anim calcmode="lin" valueType="num">
                                      <p:cBhvr>
                                        <p:cTn id="87" dur="1000" fill="hold"/>
                                        <p:tgtEl>
                                          <p:spTgt spid="9">
                                            <p:txEl>
                                              <p:pRg st="13" end="13"/>
                                            </p:txEl>
                                          </p:spTgt>
                                        </p:tgtEl>
                                        <p:attrNameLst>
                                          <p:attrName>style.rotation</p:attrName>
                                        </p:attrNameLst>
                                      </p:cBhvr>
                                      <p:tavLst>
                                        <p:tav tm="0%">
                                          <p:val>
                                            <p:fltVal val="90"/>
                                          </p:val>
                                        </p:tav>
                                        <p:tav tm="100%">
                                          <p:val>
                                            <p:fltVal val="0"/>
                                          </p:val>
                                        </p:tav>
                                      </p:tavLst>
                                    </p:anim>
                                    <p:animEffect transition="in" filter="fade">
                                      <p:cBhvr>
                                        <p:cTn id="88" dur="1000"/>
                                        <p:tgtEl>
                                          <p:spTgt spid="9">
                                            <p:txEl>
                                              <p:pRg st="13" end="13"/>
                                            </p:txEl>
                                          </p:spTgt>
                                        </p:tgtEl>
                                      </p:cBhvr>
                                    </p:animEffect>
                                  </p:childTnLst>
                                </p:cTn>
                              </p:par>
                              <p:par>
                                <p:cTn id="89" presetID="31" presetClass="entr" presetSubtype="0" fill="hold" nodeType="withEffect">
                                  <p:stCondLst>
                                    <p:cond delay="0"/>
                                  </p:stCondLst>
                                  <p:childTnLst>
                                    <p:set>
                                      <p:cBhvr>
                                        <p:cTn id="90" dur="1" fill="hold">
                                          <p:stCondLst>
                                            <p:cond delay="0"/>
                                          </p:stCondLst>
                                        </p:cTn>
                                        <p:tgtEl>
                                          <p:spTgt spid="9">
                                            <p:txEl>
                                              <p:pRg st="14" end="14"/>
                                            </p:txEl>
                                          </p:spTgt>
                                        </p:tgtEl>
                                        <p:attrNameLst>
                                          <p:attrName>style.visibility</p:attrName>
                                        </p:attrNameLst>
                                      </p:cBhvr>
                                      <p:to>
                                        <p:strVal val="visible"/>
                                      </p:to>
                                    </p:set>
                                    <p:anim calcmode="lin" valueType="num">
                                      <p:cBhvr>
                                        <p:cTn id="91" dur="1000" fill="hold"/>
                                        <p:tgtEl>
                                          <p:spTgt spid="9">
                                            <p:txEl>
                                              <p:pRg st="14" end="14"/>
                                            </p:txEl>
                                          </p:spTgt>
                                        </p:tgtEl>
                                        <p:attrNameLst>
                                          <p:attrName>ppt_w</p:attrName>
                                        </p:attrNameLst>
                                      </p:cBhvr>
                                      <p:tavLst>
                                        <p:tav tm="0%">
                                          <p:val>
                                            <p:fltVal val="0"/>
                                          </p:val>
                                        </p:tav>
                                        <p:tav tm="100%">
                                          <p:val>
                                            <p:strVal val="#ppt_w"/>
                                          </p:val>
                                        </p:tav>
                                      </p:tavLst>
                                    </p:anim>
                                    <p:anim calcmode="lin" valueType="num">
                                      <p:cBhvr>
                                        <p:cTn id="92" dur="1000" fill="hold"/>
                                        <p:tgtEl>
                                          <p:spTgt spid="9">
                                            <p:txEl>
                                              <p:pRg st="14" end="14"/>
                                            </p:txEl>
                                          </p:spTgt>
                                        </p:tgtEl>
                                        <p:attrNameLst>
                                          <p:attrName>ppt_h</p:attrName>
                                        </p:attrNameLst>
                                      </p:cBhvr>
                                      <p:tavLst>
                                        <p:tav tm="0%">
                                          <p:val>
                                            <p:fltVal val="0"/>
                                          </p:val>
                                        </p:tav>
                                        <p:tav tm="100%">
                                          <p:val>
                                            <p:strVal val="#ppt_h"/>
                                          </p:val>
                                        </p:tav>
                                      </p:tavLst>
                                    </p:anim>
                                    <p:anim calcmode="lin" valueType="num">
                                      <p:cBhvr>
                                        <p:cTn id="93" dur="1000" fill="hold"/>
                                        <p:tgtEl>
                                          <p:spTgt spid="9">
                                            <p:txEl>
                                              <p:pRg st="14" end="14"/>
                                            </p:txEl>
                                          </p:spTgt>
                                        </p:tgtEl>
                                        <p:attrNameLst>
                                          <p:attrName>style.rotation</p:attrName>
                                        </p:attrNameLst>
                                      </p:cBhvr>
                                      <p:tavLst>
                                        <p:tav tm="0%">
                                          <p:val>
                                            <p:fltVal val="90"/>
                                          </p:val>
                                        </p:tav>
                                        <p:tav tm="100%">
                                          <p:val>
                                            <p:fltVal val="0"/>
                                          </p:val>
                                        </p:tav>
                                      </p:tavLst>
                                    </p:anim>
                                    <p:animEffect transition="in" filter="fade">
                                      <p:cBhvr>
                                        <p:cTn id="94" dur="1000"/>
                                        <p:tgtEl>
                                          <p:spTgt spid="9">
                                            <p:txEl>
                                              <p:pRg st="14" end="14"/>
                                            </p:txEl>
                                          </p:spTgt>
                                        </p:tgtEl>
                                      </p:cBhvr>
                                    </p:animEffect>
                                  </p:childTnLst>
                                </p:cTn>
                              </p:par>
                              <p:par>
                                <p:cTn id="95" presetID="31" presetClass="entr" presetSubtype="0" fill="hold" nodeType="withEffect">
                                  <p:stCondLst>
                                    <p:cond delay="0"/>
                                  </p:stCondLst>
                                  <p:childTnLst>
                                    <p:set>
                                      <p:cBhvr>
                                        <p:cTn id="96" dur="1" fill="hold">
                                          <p:stCondLst>
                                            <p:cond delay="0"/>
                                          </p:stCondLst>
                                        </p:cTn>
                                        <p:tgtEl>
                                          <p:spTgt spid="9">
                                            <p:txEl>
                                              <p:pRg st="15" end="15"/>
                                            </p:txEl>
                                          </p:spTgt>
                                        </p:tgtEl>
                                        <p:attrNameLst>
                                          <p:attrName>style.visibility</p:attrName>
                                        </p:attrNameLst>
                                      </p:cBhvr>
                                      <p:to>
                                        <p:strVal val="visible"/>
                                      </p:to>
                                    </p:set>
                                    <p:anim calcmode="lin" valueType="num">
                                      <p:cBhvr>
                                        <p:cTn id="97" dur="1000" fill="hold"/>
                                        <p:tgtEl>
                                          <p:spTgt spid="9">
                                            <p:txEl>
                                              <p:pRg st="15" end="15"/>
                                            </p:txEl>
                                          </p:spTgt>
                                        </p:tgtEl>
                                        <p:attrNameLst>
                                          <p:attrName>ppt_w</p:attrName>
                                        </p:attrNameLst>
                                      </p:cBhvr>
                                      <p:tavLst>
                                        <p:tav tm="0%">
                                          <p:val>
                                            <p:fltVal val="0"/>
                                          </p:val>
                                        </p:tav>
                                        <p:tav tm="100%">
                                          <p:val>
                                            <p:strVal val="#ppt_w"/>
                                          </p:val>
                                        </p:tav>
                                      </p:tavLst>
                                    </p:anim>
                                    <p:anim calcmode="lin" valueType="num">
                                      <p:cBhvr>
                                        <p:cTn id="98" dur="1000" fill="hold"/>
                                        <p:tgtEl>
                                          <p:spTgt spid="9">
                                            <p:txEl>
                                              <p:pRg st="15" end="15"/>
                                            </p:txEl>
                                          </p:spTgt>
                                        </p:tgtEl>
                                        <p:attrNameLst>
                                          <p:attrName>ppt_h</p:attrName>
                                        </p:attrNameLst>
                                      </p:cBhvr>
                                      <p:tavLst>
                                        <p:tav tm="0%">
                                          <p:val>
                                            <p:fltVal val="0"/>
                                          </p:val>
                                        </p:tav>
                                        <p:tav tm="100%">
                                          <p:val>
                                            <p:strVal val="#ppt_h"/>
                                          </p:val>
                                        </p:tav>
                                      </p:tavLst>
                                    </p:anim>
                                    <p:anim calcmode="lin" valueType="num">
                                      <p:cBhvr>
                                        <p:cTn id="99" dur="1000" fill="hold"/>
                                        <p:tgtEl>
                                          <p:spTgt spid="9">
                                            <p:txEl>
                                              <p:pRg st="15" end="15"/>
                                            </p:txEl>
                                          </p:spTgt>
                                        </p:tgtEl>
                                        <p:attrNameLst>
                                          <p:attrName>style.rotation</p:attrName>
                                        </p:attrNameLst>
                                      </p:cBhvr>
                                      <p:tavLst>
                                        <p:tav tm="0%">
                                          <p:val>
                                            <p:fltVal val="90"/>
                                          </p:val>
                                        </p:tav>
                                        <p:tav tm="100%">
                                          <p:val>
                                            <p:fltVal val="0"/>
                                          </p:val>
                                        </p:tav>
                                      </p:tavLst>
                                    </p:anim>
                                    <p:animEffect transition="in" filter="fade">
                                      <p:cBhvr>
                                        <p:cTn id="100" dur="1000"/>
                                        <p:tgtEl>
                                          <p:spTgt spid="9">
                                            <p:txEl>
                                              <p:pRg st="15" end="15"/>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31" presetClass="entr" presetSubtype="0" fill="hold" nodeType="clickEffect">
                                  <p:stCondLst>
                                    <p:cond delay="0"/>
                                  </p:stCondLst>
                                  <p:childTnLst>
                                    <p:set>
                                      <p:cBhvr>
                                        <p:cTn id="104" dur="1" fill="hold">
                                          <p:stCondLst>
                                            <p:cond delay="0"/>
                                          </p:stCondLst>
                                        </p:cTn>
                                        <p:tgtEl>
                                          <p:spTgt spid="9">
                                            <p:txEl>
                                              <p:pRg st="16" end="16"/>
                                            </p:txEl>
                                          </p:spTgt>
                                        </p:tgtEl>
                                        <p:attrNameLst>
                                          <p:attrName>style.visibility</p:attrName>
                                        </p:attrNameLst>
                                      </p:cBhvr>
                                      <p:to>
                                        <p:strVal val="visible"/>
                                      </p:to>
                                    </p:set>
                                    <p:anim calcmode="lin" valueType="num">
                                      <p:cBhvr>
                                        <p:cTn id="105" dur="1000" fill="hold"/>
                                        <p:tgtEl>
                                          <p:spTgt spid="9">
                                            <p:txEl>
                                              <p:pRg st="16" end="16"/>
                                            </p:txEl>
                                          </p:spTgt>
                                        </p:tgtEl>
                                        <p:attrNameLst>
                                          <p:attrName>ppt_w</p:attrName>
                                        </p:attrNameLst>
                                      </p:cBhvr>
                                      <p:tavLst>
                                        <p:tav tm="0%">
                                          <p:val>
                                            <p:fltVal val="0"/>
                                          </p:val>
                                        </p:tav>
                                        <p:tav tm="100%">
                                          <p:val>
                                            <p:strVal val="#ppt_w"/>
                                          </p:val>
                                        </p:tav>
                                      </p:tavLst>
                                    </p:anim>
                                    <p:anim calcmode="lin" valueType="num">
                                      <p:cBhvr>
                                        <p:cTn id="106" dur="1000" fill="hold"/>
                                        <p:tgtEl>
                                          <p:spTgt spid="9">
                                            <p:txEl>
                                              <p:pRg st="16" end="16"/>
                                            </p:txEl>
                                          </p:spTgt>
                                        </p:tgtEl>
                                        <p:attrNameLst>
                                          <p:attrName>ppt_h</p:attrName>
                                        </p:attrNameLst>
                                      </p:cBhvr>
                                      <p:tavLst>
                                        <p:tav tm="0%">
                                          <p:val>
                                            <p:fltVal val="0"/>
                                          </p:val>
                                        </p:tav>
                                        <p:tav tm="100%">
                                          <p:val>
                                            <p:strVal val="#ppt_h"/>
                                          </p:val>
                                        </p:tav>
                                      </p:tavLst>
                                    </p:anim>
                                    <p:anim calcmode="lin" valueType="num">
                                      <p:cBhvr>
                                        <p:cTn id="107" dur="1000" fill="hold"/>
                                        <p:tgtEl>
                                          <p:spTgt spid="9">
                                            <p:txEl>
                                              <p:pRg st="16" end="16"/>
                                            </p:txEl>
                                          </p:spTgt>
                                        </p:tgtEl>
                                        <p:attrNameLst>
                                          <p:attrName>style.rotation</p:attrName>
                                        </p:attrNameLst>
                                      </p:cBhvr>
                                      <p:tavLst>
                                        <p:tav tm="0%">
                                          <p:val>
                                            <p:fltVal val="90"/>
                                          </p:val>
                                        </p:tav>
                                        <p:tav tm="100%">
                                          <p:val>
                                            <p:fltVal val="0"/>
                                          </p:val>
                                        </p:tav>
                                      </p:tavLst>
                                    </p:anim>
                                    <p:animEffect transition="in" filter="fade">
                                      <p:cBhvr>
                                        <p:cTn id="108" dur="1000"/>
                                        <p:tgtEl>
                                          <p:spTgt spid="9">
                                            <p:txEl>
                                              <p:pRg st="16" end="16"/>
                                            </p:txEl>
                                          </p:spTgt>
                                        </p:tgtEl>
                                      </p:cBhvr>
                                    </p:animEffect>
                                  </p:childTnLst>
                                </p:cTn>
                              </p:par>
                              <p:par>
                                <p:cTn id="109" presetID="31" presetClass="entr" presetSubtype="0" fill="hold" nodeType="withEffect">
                                  <p:stCondLst>
                                    <p:cond delay="0"/>
                                  </p:stCondLst>
                                  <p:childTnLst>
                                    <p:set>
                                      <p:cBhvr>
                                        <p:cTn id="110" dur="1" fill="hold">
                                          <p:stCondLst>
                                            <p:cond delay="0"/>
                                          </p:stCondLst>
                                        </p:cTn>
                                        <p:tgtEl>
                                          <p:spTgt spid="9">
                                            <p:txEl>
                                              <p:pRg st="17" end="17"/>
                                            </p:txEl>
                                          </p:spTgt>
                                        </p:tgtEl>
                                        <p:attrNameLst>
                                          <p:attrName>style.visibility</p:attrName>
                                        </p:attrNameLst>
                                      </p:cBhvr>
                                      <p:to>
                                        <p:strVal val="visible"/>
                                      </p:to>
                                    </p:set>
                                    <p:anim calcmode="lin" valueType="num">
                                      <p:cBhvr>
                                        <p:cTn id="111" dur="1000" fill="hold"/>
                                        <p:tgtEl>
                                          <p:spTgt spid="9">
                                            <p:txEl>
                                              <p:pRg st="17" end="17"/>
                                            </p:txEl>
                                          </p:spTgt>
                                        </p:tgtEl>
                                        <p:attrNameLst>
                                          <p:attrName>ppt_w</p:attrName>
                                        </p:attrNameLst>
                                      </p:cBhvr>
                                      <p:tavLst>
                                        <p:tav tm="0%">
                                          <p:val>
                                            <p:fltVal val="0"/>
                                          </p:val>
                                        </p:tav>
                                        <p:tav tm="100%">
                                          <p:val>
                                            <p:strVal val="#ppt_w"/>
                                          </p:val>
                                        </p:tav>
                                      </p:tavLst>
                                    </p:anim>
                                    <p:anim calcmode="lin" valueType="num">
                                      <p:cBhvr>
                                        <p:cTn id="112" dur="1000" fill="hold"/>
                                        <p:tgtEl>
                                          <p:spTgt spid="9">
                                            <p:txEl>
                                              <p:pRg st="17" end="17"/>
                                            </p:txEl>
                                          </p:spTgt>
                                        </p:tgtEl>
                                        <p:attrNameLst>
                                          <p:attrName>ppt_h</p:attrName>
                                        </p:attrNameLst>
                                      </p:cBhvr>
                                      <p:tavLst>
                                        <p:tav tm="0%">
                                          <p:val>
                                            <p:fltVal val="0"/>
                                          </p:val>
                                        </p:tav>
                                        <p:tav tm="100%">
                                          <p:val>
                                            <p:strVal val="#ppt_h"/>
                                          </p:val>
                                        </p:tav>
                                      </p:tavLst>
                                    </p:anim>
                                    <p:anim calcmode="lin" valueType="num">
                                      <p:cBhvr>
                                        <p:cTn id="113" dur="1000" fill="hold"/>
                                        <p:tgtEl>
                                          <p:spTgt spid="9">
                                            <p:txEl>
                                              <p:pRg st="17" end="17"/>
                                            </p:txEl>
                                          </p:spTgt>
                                        </p:tgtEl>
                                        <p:attrNameLst>
                                          <p:attrName>style.rotation</p:attrName>
                                        </p:attrNameLst>
                                      </p:cBhvr>
                                      <p:tavLst>
                                        <p:tav tm="0%">
                                          <p:val>
                                            <p:fltVal val="90"/>
                                          </p:val>
                                        </p:tav>
                                        <p:tav tm="100%">
                                          <p:val>
                                            <p:fltVal val="0"/>
                                          </p:val>
                                        </p:tav>
                                      </p:tavLst>
                                    </p:anim>
                                    <p:animEffect transition="in" filter="fade">
                                      <p:cBhvr>
                                        <p:cTn id="114" dur="1000"/>
                                        <p:tgtEl>
                                          <p:spTgt spid="9">
                                            <p:txEl>
                                              <p:pRg st="17" end="17"/>
                                            </p:txEl>
                                          </p:spTgt>
                                        </p:tgtEl>
                                      </p:cBhvr>
                                    </p:animEffect>
                                  </p:childTnLst>
                                </p:cTn>
                              </p:par>
                              <p:par>
                                <p:cTn id="115" presetID="31" presetClass="entr" presetSubtype="0" fill="hold" nodeType="withEffect">
                                  <p:stCondLst>
                                    <p:cond delay="0"/>
                                  </p:stCondLst>
                                  <p:childTnLst>
                                    <p:set>
                                      <p:cBhvr>
                                        <p:cTn id="116" dur="1" fill="hold">
                                          <p:stCondLst>
                                            <p:cond delay="0"/>
                                          </p:stCondLst>
                                        </p:cTn>
                                        <p:tgtEl>
                                          <p:spTgt spid="9">
                                            <p:txEl>
                                              <p:pRg st="18" end="18"/>
                                            </p:txEl>
                                          </p:spTgt>
                                        </p:tgtEl>
                                        <p:attrNameLst>
                                          <p:attrName>style.visibility</p:attrName>
                                        </p:attrNameLst>
                                      </p:cBhvr>
                                      <p:to>
                                        <p:strVal val="visible"/>
                                      </p:to>
                                    </p:set>
                                    <p:anim calcmode="lin" valueType="num">
                                      <p:cBhvr>
                                        <p:cTn id="117" dur="1000" fill="hold"/>
                                        <p:tgtEl>
                                          <p:spTgt spid="9">
                                            <p:txEl>
                                              <p:pRg st="18" end="18"/>
                                            </p:txEl>
                                          </p:spTgt>
                                        </p:tgtEl>
                                        <p:attrNameLst>
                                          <p:attrName>ppt_w</p:attrName>
                                        </p:attrNameLst>
                                      </p:cBhvr>
                                      <p:tavLst>
                                        <p:tav tm="0%">
                                          <p:val>
                                            <p:fltVal val="0"/>
                                          </p:val>
                                        </p:tav>
                                        <p:tav tm="100%">
                                          <p:val>
                                            <p:strVal val="#ppt_w"/>
                                          </p:val>
                                        </p:tav>
                                      </p:tavLst>
                                    </p:anim>
                                    <p:anim calcmode="lin" valueType="num">
                                      <p:cBhvr>
                                        <p:cTn id="118" dur="1000" fill="hold"/>
                                        <p:tgtEl>
                                          <p:spTgt spid="9">
                                            <p:txEl>
                                              <p:pRg st="18" end="18"/>
                                            </p:txEl>
                                          </p:spTgt>
                                        </p:tgtEl>
                                        <p:attrNameLst>
                                          <p:attrName>ppt_h</p:attrName>
                                        </p:attrNameLst>
                                      </p:cBhvr>
                                      <p:tavLst>
                                        <p:tav tm="0%">
                                          <p:val>
                                            <p:fltVal val="0"/>
                                          </p:val>
                                        </p:tav>
                                        <p:tav tm="100%">
                                          <p:val>
                                            <p:strVal val="#ppt_h"/>
                                          </p:val>
                                        </p:tav>
                                      </p:tavLst>
                                    </p:anim>
                                    <p:anim calcmode="lin" valueType="num">
                                      <p:cBhvr>
                                        <p:cTn id="119" dur="1000" fill="hold"/>
                                        <p:tgtEl>
                                          <p:spTgt spid="9">
                                            <p:txEl>
                                              <p:pRg st="18" end="18"/>
                                            </p:txEl>
                                          </p:spTgt>
                                        </p:tgtEl>
                                        <p:attrNameLst>
                                          <p:attrName>style.rotation</p:attrName>
                                        </p:attrNameLst>
                                      </p:cBhvr>
                                      <p:tavLst>
                                        <p:tav tm="0%">
                                          <p:val>
                                            <p:fltVal val="90"/>
                                          </p:val>
                                        </p:tav>
                                        <p:tav tm="100%">
                                          <p:val>
                                            <p:fltVal val="0"/>
                                          </p:val>
                                        </p:tav>
                                      </p:tavLst>
                                    </p:anim>
                                    <p:animEffect transition="in" filter="fade">
                                      <p:cBhvr>
                                        <p:cTn id="120" dur="1000"/>
                                        <p:tgtEl>
                                          <p:spTgt spid="9">
                                            <p:txEl>
                                              <p:pRg st="18" end="18"/>
                                            </p:txEl>
                                          </p:spTgt>
                                        </p:tgtEl>
                                      </p:cBhvr>
                                    </p:animEffect>
                                  </p:childTnLst>
                                </p:cTn>
                              </p:par>
                              <p:par>
                                <p:cTn id="121" presetID="31" presetClass="entr" presetSubtype="0" fill="hold" nodeType="withEffect">
                                  <p:stCondLst>
                                    <p:cond delay="0"/>
                                  </p:stCondLst>
                                  <p:childTnLst>
                                    <p:set>
                                      <p:cBhvr>
                                        <p:cTn id="122" dur="1" fill="hold">
                                          <p:stCondLst>
                                            <p:cond delay="0"/>
                                          </p:stCondLst>
                                        </p:cTn>
                                        <p:tgtEl>
                                          <p:spTgt spid="9">
                                            <p:txEl>
                                              <p:pRg st="19" end="19"/>
                                            </p:txEl>
                                          </p:spTgt>
                                        </p:tgtEl>
                                        <p:attrNameLst>
                                          <p:attrName>style.visibility</p:attrName>
                                        </p:attrNameLst>
                                      </p:cBhvr>
                                      <p:to>
                                        <p:strVal val="visible"/>
                                      </p:to>
                                    </p:set>
                                    <p:anim calcmode="lin" valueType="num">
                                      <p:cBhvr>
                                        <p:cTn id="123" dur="1000" fill="hold"/>
                                        <p:tgtEl>
                                          <p:spTgt spid="9">
                                            <p:txEl>
                                              <p:pRg st="19" end="19"/>
                                            </p:txEl>
                                          </p:spTgt>
                                        </p:tgtEl>
                                        <p:attrNameLst>
                                          <p:attrName>ppt_w</p:attrName>
                                        </p:attrNameLst>
                                      </p:cBhvr>
                                      <p:tavLst>
                                        <p:tav tm="0%">
                                          <p:val>
                                            <p:fltVal val="0"/>
                                          </p:val>
                                        </p:tav>
                                        <p:tav tm="100%">
                                          <p:val>
                                            <p:strVal val="#ppt_w"/>
                                          </p:val>
                                        </p:tav>
                                      </p:tavLst>
                                    </p:anim>
                                    <p:anim calcmode="lin" valueType="num">
                                      <p:cBhvr>
                                        <p:cTn id="124" dur="1000" fill="hold"/>
                                        <p:tgtEl>
                                          <p:spTgt spid="9">
                                            <p:txEl>
                                              <p:pRg st="19" end="19"/>
                                            </p:txEl>
                                          </p:spTgt>
                                        </p:tgtEl>
                                        <p:attrNameLst>
                                          <p:attrName>ppt_h</p:attrName>
                                        </p:attrNameLst>
                                      </p:cBhvr>
                                      <p:tavLst>
                                        <p:tav tm="0%">
                                          <p:val>
                                            <p:fltVal val="0"/>
                                          </p:val>
                                        </p:tav>
                                        <p:tav tm="100%">
                                          <p:val>
                                            <p:strVal val="#ppt_h"/>
                                          </p:val>
                                        </p:tav>
                                      </p:tavLst>
                                    </p:anim>
                                    <p:anim calcmode="lin" valueType="num">
                                      <p:cBhvr>
                                        <p:cTn id="125" dur="1000" fill="hold"/>
                                        <p:tgtEl>
                                          <p:spTgt spid="9">
                                            <p:txEl>
                                              <p:pRg st="19" end="19"/>
                                            </p:txEl>
                                          </p:spTgt>
                                        </p:tgtEl>
                                        <p:attrNameLst>
                                          <p:attrName>style.rotation</p:attrName>
                                        </p:attrNameLst>
                                      </p:cBhvr>
                                      <p:tavLst>
                                        <p:tav tm="0%">
                                          <p:val>
                                            <p:fltVal val="90"/>
                                          </p:val>
                                        </p:tav>
                                        <p:tav tm="100%">
                                          <p:val>
                                            <p:fltVal val="0"/>
                                          </p:val>
                                        </p:tav>
                                      </p:tavLst>
                                    </p:anim>
                                    <p:animEffect transition="in" filter="fade">
                                      <p:cBhvr>
                                        <p:cTn id="126" dur="1000"/>
                                        <p:tgtEl>
                                          <p:spTgt spid="9">
                                            <p:txEl>
                                              <p:pRg st="19" end="1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9">
                                            <p:txEl>
                                              <p:pRg st="20" end="20"/>
                                            </p:txEl>
                                          </p:spTgt>
                                        </p:tgtEl>
                                        <p:attrNameLst>
                                          <p:attrName>style.visibility</p:attrName>
                                        </p:attrNameLst>
                                      </p:cBhvr>
                                      <p:to>
                                        <p:strVal val="visible"/>
                                      </p:to>
                                    </p:set>
                                    <p:animEffect transition="in" filter="fade">
                                      <p:cBhvr>
                                        <p:cTn id="131" dur="1000"/>
                                        <p:tgtEl>
                                          <p:spTgt spid="9">
                                            <p:txEl>
                                              <p:pRg st="20" end="20"/>
                                            </p:txEl>
                                          </p:spTgt>
                                        </p:tgtEl>
                                      </p:cBhvr>
                                    </p:animEffect>
                                    <p:anim calcmode="lin" valueType="num">
                                      <p:cBhvr>
                                        <p:cTn id="132" dur="1000" fill="hold"/>
                                        <p:tgtEl>
                                          <p:spTgt spid="9">
                                            <p:txEl>
                                              <p:pRg st="20" end="20"/>
                                            </p:txEl>
                                          </p:spTgt>
                                        </p:tgtEl>
                                        <p:attrNameLst>
                                          <p:attrName>ppt_x</p:attrName>
                                        </p:attrNameLst>
                                      </p:cBhvr>
                                      <p:tavLst>
                                        <p:tav tm="0%">
                                          <p:val>
                                            <p:strVal val="#ppt_x"/>
                                          </p:val>
                                        </p:tav>
                                        <p:tav tm="100%">
                                          <p:val>
                                            <p:strVal val="#ppt_x"/>
                                          </p:val>
                                        </p:tav>
                                      </p:tavLst>
                                    </p:anim>
                                    <p:anim calcmode="lin" valueType="num">
                                      <p:cBhvr>
                                        <p:cTn id="133" dur="1000" fill="hold"/>
                                        <p:tgtEl>
                                          <p:spTgt spid="9">
                                            <p:txEl>
                                              <p:pRg st="20" end="20"/>
                                            </p:txEl>
                                          </p:spTgt>
                                        </p:tgtEl>
                                        <p:attrNameLst>
                                          <p:attrName>ppt_y</p:attrName>
                                        </p:attrNameLst>
                                      </p:cBhvr>
                                      <p:tavLst>
                                        <p:tav tm="0%">
                                          <p:val>
                                            <p:strVal val="#ppt_y+.1"/>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ST[13]- Large packet transfer</a:t>
            </a:r>
          </a:p>
        </p:txBody>
      </p:sp>
      <p:sp>
        <p:nvSpPr>
          <p:cNvPr id="5" name="Text Placeholder 4"/>
          <p:cNvSpPr>
            <a:spLocks noGrp="1"/>
          </p:cNvSpPr>
          <p:nvPr>
            <p:ph type="body" idx="11"/>
          </p:nvPr>
        </p:nvSpPr>
        <p:spPr/>
        <p:txBody>
          <a:bodyPr/>
          <a:lstStyle/>
          <a:p>
            <a:r>
              <a:rPr lang="en-GB" dirty="0"/>
              <a:t>ST[13] scope</a:t>
            </a:r>
          </a:p>
        </p:txBody>
      </p:sp>
      <p:sp>
        <p:nvSpPr>
          <p:cNvPr id="6" name="Content Placeholder 5"/>
          <p:cNvSpPr>
            <a:spLocks noGrp="1"/>
          </p:cNvSpPr>
          <p:nvPr>
            <p:ph sz="quarter" idx="12"/>
          </p:nvPr>
        </p:nvSpPr>
        <p:spPr/>
        <p:txBody>
          <a:bodyPr/>
          <a:lstStyle/>
          <a:p>
            <a:r>
              <a:rPr lang="en-US" dirty="0"/>
              <a:t>The ground to space protocol implementations usually limits the maximum length of the CCSDS telemetry and telecommand packets to transfer. These limitations imply that large telecommand packets sent by ground for on-board services and large telemetry packets generated by the on-board services for ground need a specific protocol to manage their transfer.</a:t>
            </a:r>
          </a:p>
          <a:p>
            <a:r>
              <a:rPr lang="en-US" dirty="0"/>
              <a:t>The large packet transfer service implements such protocol by splitting a large packet into smaller packets, each containing a part of the large packet. The smaller packets can be transferred between ground and space, and the large packet can be reconstructed from its parts at the receiving end.</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3665145181"/>
              </p:ext>
            </p:extLst>
          </p:nvPr>
        </p:nvGraphicFramePr>
        <p:xfrm>
          <a:off x="203200" y="1320800"/>
          <a:ext cx="4483101" cy="1752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Managing</a:t>
                      </a:r>
                      <a:r>
                        <a:rPr lang="en-GB" sz="1200" baseline="0%" dirty="0"/>
                        <a:t> telemetry and data</a:t>
                      </a:r>
                      <a:endParaRPr lang="en-GB" sz="1200"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ST[06]</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memory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ST[13]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tx1"/>
                          </a:solidFill>
                          <a:latin typeface="+mn-lt"/>
                          <a:ea typeface="+mn-ea"/>
                          <a:cs typeface="+mn-cs"/>
                        </a:rPr>
                        <a:t>large packet transfer</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solidFill>
                            <a:schemeClr val="bg1">
                              <a:lumMod val="65%"/>
                            </a:schemeClr>
                          </a:solidFill>
                        </a:rPr>
                        <a:t>ST[14]</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bg1">
                              <a:lumMod val="65%"/>
                            </a:schemeClr>
                          </a:solidFill>
                        </a:rPr>
                        <a:t>real-time forwarding control</a:t>
                      </a:r>
                      <a:endParaRPr lang="en-GB" sz="1200" b="1" kern="1200" dirty="0">
                        <a:solidFill>
                          <a:schemeClr val="bg1">
                            <a:lumMod val="65%"/>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solidFill>
                            <a:schemeClr val="bg1">
                              <a:lumMod val="65%"/>
                            </a:schemeClr>
                          </a:solidFill>
                        </a:rPr>
                        <a:t>ST[15]</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on-board storage and retrieval</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solidFill>
                            <a:schemeClr val="bg1">
                              <a:lumMod val="65%"/>
                            </a:schemeClr>
                          </a:solidFill>
                        </a:rPr>
                        <a:t>ST[23]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file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Right Arrow 7"/>
          <p:cNvSpPr/>
          <p:nvPr/>
        </p:nvSpPr>
        <p:spPr>
          <a:xfrm flipH="1">
            <a:off x="4724400" y="197358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362894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9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ST[13] – Standardized subservice types</a:t>
            </a:r>
          </a:p>
        </p:txBody>
      </p:sp>
      <p:sp>
        <p:nvSpPr>
          <p:cNvPr id="6" name="Text Placeholder 5"/>
          <p:cNvSpPr>
            <a:spLocks noGrp="1"/>
          </p:cNvSpPr>
          <p:nvPr>
            <p:ph type="body" idx="1"/>
          </p:nvPr>
        </p:nvSpPr>
        <p:spPr/>
        <p:txBody>
          <a:bodyPr/>
          <a:lstStyle/>
          <a:p>
            <a:r>
              <a:rPr lang="en-GB" dirty="0"/>
              <a:t>Large packet uplink</a:t>
            </a:r>
          </a:p>
        </p:txBody>
      </p:sp>
      <p:sp>
        <p:nvSpPr>
          <p:cNvPr id="7" name="Content Placeholder 6"/>
          <p:cNvSpPr>
            <a:spLocks noGrp="1"/>
          </p:cNvSpPr>
          <p:nvPr>
            <p:ph sz="quarter" idx="10"/>
          </p:nvPr>
        </p:nvSpPr>
        <p:spPr>
          <a:xfrm>
            <a:off x="447041" y="1901680"/>
            <a:ext cx="3957319" cy="4194320"/>
          </a:xfrm>
        </p:spPr>
        <p:txBody>
          <a:bodyPr/>
          <a:lstStyle/>
          <a:p>
            <a:r>
              <a:rPr lang="en-US" dirty="0"/>
              <a:t>The large packet uplink subservice type is composed of:</a:t>
            </a:r>
          </a:p>
          <a:p>
            <a:pPr marL="171450" indent="-171450">
              <a:buFont typeface="Arial" panose="020B0604020202020204" pitchFamily="34" charset="0"/>
              <a:buChar char="•"/>
            </a:pPr>
            <a:r>
              <a:rPr lang="en-US" dirty="0"/>
              <a:t>a </a:t>
            </a:r>
            <a:r>
              <a:rPr lang="en-US" dirty="0">
                <a:solidFill>
                  <a:srgbClr val="4D4F53"/>
                </a:solidFill>
              </a:rPr>
              <a:t>sending</a:t>
            </a:r>
            <a:r>
              <a:rPr lang="en-US" dirty="0"/>
              <a:t> entity type which includes the capability, for the ground, to:</a:t>
            </a:r>
          </a:p>
          <a:p>
            <a:pPr marL="355600" indent="-177800">
              <a:buFont typeface="Arial" panose="020B0604020202020204" pitchFamily="34" charset="0"/>
              <a:buChar char="•"/>
            </a:pPr>
            <a:r>
              <a:rPr lang="en-US" dirty="0"/>
              <a:t>receive and decompose a large packet into an ordered sequence of parts;</a:t>
            </a:r>
          </a:p>
          <a:p>
            <a:pPr marL="355600" indent="-177800">
              <a:buFont typeface="Arial" panose="020B0604020202020204" pitchFamily="34" charset="0"/>
              <a:buChar char="•"/>
            </a:pPr>
            <a:r>
              <a:rPr lang="en-US" dirty="0"/>
              <a:t>encapsulate each part within a request, i.e. an "uplink part request";</a:t>
            </a:r>
          </a:p>
          <a:p>
            <a:pPr marL="355600" indent="-177800">
              <a:buFont typeface="Arial" panose="020B0604020202020204" pitchFamily="34" charset="0"/>
              <a:buChar char="•"/>
            </a:pPr>
            <a:r>
              <a:rPr lang="en-US" dirty="0"/>
              <a:t>uplink the part requests.</a:t>
            </a:r>
          </a:p>
          <a:p>
            <a:pPr marL="171450" indent="-171450">
              <a:buFont typeface="Arial" panose="020B0604020202020204" pitchFamily="34" charset="0"/>
              <a:buChar char="•"/>
            </a:pPr>
            <a:r>
              <a:rPr lang="en-US" dirty="0"/>
              <a:t>a receiving entity type which includes the capability, on-board, to:</a:t>
            </a:r>
          </a:p>
          <a:p>
            <a:pPr marL="355600" indent="-177800">
              <a:buFont typeface="Arial" panose="020B0604020202020204" pitchFamily="34" charset="0"/>
              <a:buChar char="•"/>
            </a:pPr>
            <a:r>
              <a:rPr lang="en-US" dirty="0"/>
              <a:t>collect all part requests received from the uplink sending entity for a given large packet;</a:t>
            </a:r>
          </a:p>
          <a:p>
            <a:pPr marL="355600" indent="-177800">
              <a:buFont typeface="Arial" panose="020B0604020202020204" pitchFamily="34" charset="0"/>
              <a:buChar char="•"/>
            </a:pPr>
            <a:r>
              <a:rPr lang="en-US" dirty="0"/>
              <a:t>rebuild the large packet from the parts extracted from the part requests;</a:t>
            </a:r>
          </a:p>
          <a:p>
            <a:pPr marL="355600" indent="-177800">
              <a:buFont typeface="Arial" panose="020B0604020202020204" pitchFamily="34" charset="0"/>
              <a:buChar char="•"/>
            </a:pPr>
            <a:r>
              <a:rPr lang="en-US" dirty="0"/>
              <a:t>deliver the large packet to its destination.</a:t>
            </a:r>
          </a:p>
          <a:p>
            <a:endParaRPr lang="en-GB" dirty="0"/>
          </a:p>
        </p:txBody>
      </p:sp>
      <p:sp>
        <p:nvSpPr>
          <p:cNvPr id="8" name="Text Placeholder 7"/>
          <p:cNvSpPr>
            <a:spLocks noGrp="1"/>
          </p:cNvSpPr>
          <p:nvPr>
            <p:ph type="body" idx="11"/>
          </p:nvPr>
        </p:nvSpPr>
        <p:spPr/>
        <p:txBody>
          <a:bodyPr/>
          <a:lstStyle/>
          <a:p>
            <a:r>
              <a:rPr lang="en-GB" dirty="0"/>
              <a:t>Large packet downlink</a:t>
            </a:r>
          </a:p>
        </p:txBody>
      </p:sp>
      <p:sp>
        <p:nvSpPr>
          <p:cNvPr id="9" name="Content Placeholder 8"/>
          <p:cNvSpPr>
            <a:spLocks noGrp="1"/>
          </p:cNvSpPr>
          <p:nvPr>
            <p:ph sz="quarter" idx="12"/>
          </p:nvPr>
        </p:nvSpPr>
        <p:spPr>
          <a:xfrm>
            <a:off x="4572000" y="1922000"/>
            <a:ext cx="3957319" cy="4174000"/>
          </a:xfrm>
        </p:spPr>
        <p:txBody>
          <a:bodyPr/>
          <a:lstStyle/>
          <a:p>
            <a:pPr lvl="0">
              <a:buClr>
                <a:srgbClr val="0098DB"/>
              </a:buClr>
            </a:pPr>
            <a:r>
              <a:rPr lang="en-US" dirty="0">
                <a:solidFill>
                  <a:srgbClr val="4D4F53"/>
                </a:solidFill>
              </a:rPr>
              <a:t>The large packet downlink subservice type is composed of:</a:t>
            </a:r>
          </a:p>
          <a:p>
            <a:pPr marL="171450" lvl="0" indent="-171450">
              <a:buClr>
                <a:srgbClr val="0098DB"/>
              </a:buClr>
              <a:buFont typeface="Arial" panose="020B0604020202020204" pitchFamily="34" charset="0"/>
              <a:buChar char="•"/>
            </a:pPr>
            <a:r>
              <a:rPr lang="en-US" dirty="0">
                <a:solidFill>
                  <a:srgbClr val="4D4F53"/>
                </a:solidFill>
              </a:rPr>
              <a:t>a sending entity type which includes the capability, on-board, to:</a:t>
            </a:r>
          </a:p>
          <a:p>
            <a:pPr marL="355600" lvl="0" indent="-177800">
              <a:buClr>
                <a:srgbClr val="0098DB"/>
              </a:buClr>
              <a:buFont typeface="Arial" panose="020B0604020202020204" pitchFamily="34" charset="0"/>
              <a:buChar char="•"/>
            </a:pPr>
            <a:r>
              <a:rPr lang="en-US" dirty="0">
                <a:solidFill>
                  <a:srgbClr val="4D4F53"/>
                </a:solidFill>
              </a:rPr>
              <a:t>receive and decompose large packets into ordered sequences of parts;</a:t>
            </a:r>
          </a:p>
          <a:p>
            <a:pPr marL="355600" lvl="0" indent="-177800">
              <a:buClr>
                <a:srgbClr val="0098DB"/>
              </a:buClr>
              <a:buFont typeface="Arial" panose="020B0604020202020204" pitchFamily="34" charset="0"/>
              <a:buChar char="•"/>
            </a:pPr>
            <a:r>
              <a:rPr lang="en-US" dirty="0">
                <a:solidFill>
                  <a:srgbClr val="4D4F53"/>
                </a:solidFill>
              </a:rPr>
              <a:t>encapsulate each part within a report, i.e. a "downlink part report";</a:t>
            </a:r>
          </a:p>
          <a:p>
            <a:pPr marL="355600" lvl="0" indent="-177800">
              <a:buClr>
                <a:srgbClr val="0098DB"/>
              </a:buClr>
              <a:buFont typeface="Arial" panose="020B0604020202020204" pitchFamily="34" charset="0"/>
              <a:buChar char="•"/>
            </a:pPr>
            <a:r>
              <a:rPr lang="en-US" dirty="0">
                <a:solidFill>
                  <a:srgbClr val="4D4F53"/>
                </a:solidFill>
              </a:rPr>
              <a:t>downlink the part reports.</a:t>
            </a:r>
          </a:p>
          <a:p>
            <a:pPr marL="171450" lvl="0" indent="-171450">
              <a:buClr>
                <a:srgbClr val="0098DB"/>
              </a:buClr>
              <a:buFont typeface="Arial" panose="020B0604020202020204" pitchFamily="34" charset="0"/>
              <a:buChar char="•"/>
            </a:pPr>
            <a:r>
              <a:rPr lang="en-US" dirty="0">
                <a:solidFill>
                  <a:srgbClr val="4D4F53"/>
                </a:solidFill>
              </a:rPr>
              <a:t>a receiving entity type which includes the capability, for the ground, to:</a:t>
            </a:r>
          </a:p>
          <a:p>
            <a:pPr marL="355600" lvl="0" indent="-177800">
              <a:buClr>
                <a:srgbClr val="0098DB"/>
              </a:buClr>
              <a:buFont typeface="Arial" panose="020B0604020202020204" pitchFamily="34" charset="0"/>
              <a:buChar char="•"/>
            </a:pPr>
            <a:r>
              <a:rPr lang="en-US" dirty="0">
                <a:solidFill>
                  <a:srgbClr val="4D4F53"/>
                </a:solidFill>
              </a:rPr>
              <a:t>collect all received part reports for a given large packet;</a:t>
            </a:r>
          </a:p>
          <a:p>
            <a:pPr marL="355600" lvl="0" indent="-177800">
              <a:buClr>
                <a:srgbClr val="0098DB"/>
              </a:buClr>
              <a:buFont typeface="Arial" panose="020B0604020202020204" pitchFamily="34" charset="0"/>
              <a:buChar char="•"/>
            </a:pPr>
            <a:r>
              <a:rPr lang="en-US" dirty="0">
                <a:solidFill>
                  <a:srgbClr val="4D4F53"/>
                </a:solidFill>
              </a:rPr>
              <a:t>rebuild the large packet from the parts extracted from these part reports;</a:t>
            </a:r>
          </a:p>
          <a:p>
            <a:pPr marL="355600" lvl="0" indent="-177800">
              <a:buClr>
                <a:srgbClr val="0098DB"/>
              </a:buClr>
              <a:buFont typeface="Arial" panose="020B0604020202020204" pitchFamily="34" charset="0"/>
              <a:buChar char="•"/>
            </a:pPr>
            <a:r>
              <a:rPr lang="en-US" dirty="0">
                <a:solidFill>
                  <a:srgbClr val="4D4F53"/>
                </a:solidFill>
              </a:rPr>
              <a:t>deliver the large packet to its destination.</a:t>
            </a:r>
          </a:p>
          <a:p>
            <a:endParaRPr lang="en-GB" dirty="0"/>
          </a:p>
        </p:txBody>
      </p:sp>
      <p:sp>
        <p:nvSpPr>
          <p:cNvPr id="10" name="Rectangle 9"/>
          <p:cNvSpPr/>
          <p:nvPr/>
        </p:nvSpPr>
        <p:spPr>
          <a:xfrm>
            <a:off x="0" y="1155785"/>
            <a:ext cx="3930307"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Large packet transfer service</a:t>
            </a:r>
          </a:p>
        </p:txBody>
      </p:sp>
    </p:spTree>
    <p:extLst>
      <p:ext uri="{BB962C8B-B14F-4D97-AF65-F5344CB8AC3E}">
        <p14:creationId xmlns:p14="http://schemas.microsoft.com/office/powerpoint/2010/main" val="350052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0"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1"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2" dur="1000"/>
                                        <p:tgtEl>
                                          <p:spTgt spid="7">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p:cTn id="25" dur="1000" fill="hold"/>
                                        <p:tgtEl>
                                          <p:spTgt spid="7">
                                            <p:txEl>
                                              <p:pRg st="3" end="3"/>
                                            </p:txEl>
                                          </p:spTgt>
                                        </p:tgtEl>
                                        <p:attrNameLst>
                                          <p:attrName>ppt_w</p:attrName>
                                        </p:attrNameLst>
                                      </p:cBhvr>
                                      <p:tavLst>
                                        <p:tav tm="0%">
                                          <p:val>
                                            <p:fltVal val="0"/>
                                          </p:val>
                                        </p:tav>
                                        <p:tav tm="100%">
                                          <p:val>
                                            <p:strVal val="#ppt_w"/>
                                          </p:val>
                                        </p:tav>
                                      </p:tavLst>
                                    </p:anim>
                                    <p:anim calcmode="lin" valueType="num">
                                      <p:cBhvr>
                                        <p:cTn id="26" dur="1000" fill="hold"/>
                                        <p:tgtEl>
                                          <p:spTgt spid="7">
                                            <p:txEl>
                                              <p:pRg st="3" end="3"/>
                                            </p:txEl>
                                          </p:spTgt>
                                        </p:tgtEl>
                                        <p:attrNameLst>
                                          <p:attrName>ppt_h</p:attrName>
                                        </p:attrNameLst>
                                      </p:cBhvr>
                                      <p:tavLst>
                                        <p:tav tm="0%">
                                          <p:val>
                                            <p:fltVal val="0"/>
                                          </p:val>
                                        </p:tav>
                                        <p:tav tm="100%">
                                          <p:val>
                                            <p:strVal val="#ppt_h"/>
                                          </p:val>
                                        </p:tav>
                                      </p:tavLst>
                                    </p:anim>
                                    <p:anim calcmode="lin" valueType="num">
                                      <p:cBhvr>
                                        <p:cTn id="27" dur="1000" fill="hold"/>
                                        <p:tgtEl>
                                          <p:spTgt spid="7">
                                            <p:txEl>
                                              <p:pRg st="3" end="3"/>
                                            </p:txEl>
                                          </p:spTgt>
                                        </p:tgtEl>
                                        <p:attrNameLst>
                                          <p:attrName>style.rotation</p:attrName>
                                        </p:attrNameLst>
                                      </p:cBhvr>
                                      <p:tavLst>
                                        <p:tav tm="0%">
                                          <p:val>
                                            <p:fltVal val="90"/>
                                          </p:val>
                                        </p:tav>
                                        <p:tav tm="100%">
                                          <p:val>
                                            <p:fltVal val="0"/>
                                          </p:val>
                                        </p:tav>
                                      </p:tavLst>
                                    </p:anim>
                                    <p:animEffect transition="in" filter="fade">
                                      <p:cBhvr>
                                        <p:cTn id="28" dur="1000"/>
                                        <p:tgtEl>
                                          <p:spTgt spid="7">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p:cTn id="31" dur="1000" fill="hold"/>
                                        <p:tgtEl>
                                          <p:spTgt spid="7">
                                            <p:txEl>
                                              <p:pRg st="4" end="4"/>
                                            </p:txEl>
                                          </p:spTgt>
                                        </p:tgtEl>
                                        <p:attrNameLst>
                                          <p:attrName>ppt_w</p:attrName>
                                        </p:attrNameLst>
                                      </p:cBhvr>
                                      <p:tavLst>
                                        <p:tav tm="0%">
                                          <p:val>
                                            <p:fltVal val="0"/>
                                          </p:val>
                                        </p:tav>
                                        <p:tav tm="100%">
                                          <p:val>
                                            <p:strVal val="#ppt_w"/>
                                          </p:val>
                                        </p:tav>
                                      </p:tavLst>
                                    </p:anim>
                                    <p:anim calcmode="lin" valueType="num">
                                      <p:cBhvr>
                                        <p:cTn id="32" dur="1000" fill="hold"/>
                                        <p:tgtEl>
                                          <p:spTgt spid="7">
                                            <p:txEl>
                                              <p:pRg st="4" end="4"/>
                                            </p:txEl>
                                          </p:spTgt>
                                        </p:tgtEl>
                                        <p:attrNameLst>
                                          <p:attrName>ppt_h</p:attrName>
                                        </p:attrNameLst>
                                      </p:cBhvr>
                                      <p:tavLst>
                                        <p:tav tm="0%">
                                          <p:val>
                                            <p:fltVal val="0"/>
                                          </p:val>
                                        </p:tav>
                                        <p:tav tm="100%">
                                          <p:val>
                                            <p:strVal val="#ppt_h"/>
                                          </p:val>
                                        </p:tav>
                                      </p:tavLst>
                                    </p:anim>
                                    <p:anim calcmode="lin" valueType="num">
                                      <p:cBhvr>
                                        <p:cTn id="33" dur="1000" fill="hold"/>
                                        <p:tgtEl>
                                          <p:spTgt spid="7">
                                            <p:txEl>
                                              <p:pRg st="4" end="4"/>
                                            </p:txEl>
                                          </p:spTgt>
                                        </p:tgtEl>
                                        <p:attrNameLst>
                                          <p:attrName>style.rotation</p:attrName>
                                        </p:attrNameLst>
                                      </p:cBhvr>
                                      <p:tavLst>
                                        <p:tav tm="0%">
                                          <p:val>
                                            <p:fltVal val="90"/>
                                          </p:val>
                                        </p:tav>
                                        <p:tav tm="100%">
                                          <p:val>
                                            <p:fltVal val="0"/>
                                          </p:val>
                                        </p:tav>
                                      </p:tavLst>
                                    </p:anim>
                                    <p:animEffect transition="in" filter="fade">
                                      <p:cBhvr>
                                        <p:cTn id="34" dur="1000"/>
                                        <p:tgtEl>
                                          <p:spTgt spid="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 calcmode="lin" valueType="num">
                                      <p:cBhvr>
                                        <p:cTn id="39" dur="1000" fill="hold"/>
                                        <p:tgtEl>
                                          <p:spTgt spid="7">
                                            <p:txEl>
                                              <p:pRg st="5" end="5"/>
                                            </p:txEl>
                                          </p:spTgt>
                                        </p:tgtEl>
                                        <p:attrNameLst>
                                          <p:attrName>ppt_w</p:attrName>
                                        </p:attrNameLst>
                                      </p:cBhvr>
                                      <p:tavLst>
                                        <p:tav tm="0%">
                                          <p:val>
                                            <p:fltVal val="0"/>
                                          </p:val>
                                        </p:tav>
                                        <p:tav tm="100%">
                                          <p:val>
                                            <p:strVal val="#ppt_w"/>
                                          </p:val>
                                        </p:tav>
                                      </p:tavLst>
                                    </p:anim>
                                    <p:anim calcmode="lin" valueType="num">
                                      <p:cBhvr>
                                        <p:cTn id="40" dur="1000" fill="hold"/>
                                        <p:tgtEl>
                                          <p:spTgt spid="7">
                                            <p:txEl>
                                              <p:pRg st="5" end="5"/>
                                            </p:txEl>
                                          </p:spTgt>
                                        </p:tgtEl>
                                        <p:attrNameLst>
                                          <p:attrName>ppt_h</p:attrName>
                                        </p:attrNameLst>
                                      </p:cBhvr>
                                      <p:tavLst>
                                        <p:tav tm="0%">
                                          <p:val>
                                            <p:fltVal val="0"/>
                                          </p:val>
                                        </p:tav>
                                        <p:tav tm="100%">
                                          <p:val>
                                            <p:strVal val="#ppt_h"/>
                                          </p:val>
                                        </p:tav>
                                      </p:tavLst>
                                    </p:anim>
                                    <p:anim calcmode="lin" valueType="num">
                                      <p:cBhvr>
                                        <p:cTn id="41" dur="1000" fill="hold"/>
                                        <p:tgtEl>
                                          <p:spTgt spid="7">
                                            <p:txEl>
                                              <p:pRg st="5" end="5"/>
                                            </p:txEl>
                                          </p:spTgt>
                                        </p:tgtEl>
                                        <p:attrNameLst>
                                          <p:attrName>style.rotation</p:attrName>
                                        </p:attrNameLst>
                                      </p:cBhvr>
                                      <p:tavLst>
                                        <p:tav tm="0%">
                                          <p:val>
                                            <p:fltVal val="90"/>
                                          </p:val>
                                        </p:tav>
                                        <p:tav tm="100%">
                                          <p:val>
                                            <p:fltVal val="0"/>
                                          </p:val>
                                        </p:tav>
                                      </p:tavLst>
                                    </p:anim>
                                    <p:animEffect transition="in" filter="fade">
                                      <p:cBhvr>
                                        <p:cTn id="42" dur="1000"/>
                                        <p:tgtEl>
                                          <p:spTgt spid="7">
                                            <p:txEl>
                                              <p:pRg st="5" end="5"/>
                                            </p:txEl>
                                          </p:spTgt>
                                        </p:tgtEl>
                                      </p:cBhvr>
                                    </p:animEffect>
                                  </p:childTnLst>
                                </p:cTn>
                              </p:par>
                              <p:par>
                                <p:cTn id="43" presetID="31" presetClass="entr" presetSubtype="0" fill="hold" nodeType="with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anim calcmode="lin" valueType="num">
                                      <p:cBhvr>
                                        <p:cTn id="45" dur="1000" fill="hold"/>
                                        <p:tgtEl>
                                          <p:spTgt spid="7">
                                            <p:txEl>
                                              <p:pRg st="6" end="6"/>
                                            </p:txEl>
                                          </p:spTgt>
                                        </p:tgtEl>
                                        <p:attrNameLst>
                                          <p:attrName>ppt_w</p:attrName>
                                        </p:attrNameLst>
                                      </p:cBhvr>
                                      <p:tavLst>
                                        <p:tav tm="0%">
                                          <p:val>
                                            <p:fltVal val="0"/>
                                          </p:val>
                                        </p:tav>
                                        <p:tav tm="100%">
                                          <p:val>
                                            <p:strVal val="#ppt_w"/>
                                          </p:val>
                                        </p:tav>
                                      </p:tavLst>
                                    </p:anim>
                                    <p:anim calcmode="lin" valueType="num">
                                      <p:cBhvr>
                                        <p:cTn id="46" dur="1000" fill="hold"/>
                                        <p:tgtEl>
                                          <p:spTgt spid="7">
                                            <p:txEl>
                                              <p:pRg st="6" end="6"/>
                                            </p:txEl>
                                          </p:spTgt>
                                        </p:tgtEl>
                                        <p:attrNameLst>
                                          <p:attrName>ppt_h</p:attrName>
                                        </p:attrNameLst>
                                      </p:cBhvr>
                                      <p:tavLst>
                                        <p:tav tm="0%">
                                          <p:val>
                                            <p:fltVal val="0"/>
                                          </p:val>
                                        </p:tav>
                                        <p:tav tm="100%">
                                          <p:val>
                                            <p:strVal val="#ppt_h"/>
                                          </p:val>
                                        </p:tav>
                                      </p:tavLst>
                                    </p:anim>
                                    <p:anim calcmode="lin" valueType="num">
                                      <p:cBhvr>
                                        <p:cTn id="47" dur="1000" fill="hold"/>
                                        <p:tgtEl>
                                          <p:spTgt spid="7">
                                            <p:txEl>
                                              <p:pRg st="6" end="6"/>
                                            </p:txEl>
                                          </p:spTgt>
                                        </p:tgtEl>
                                        <p:attrNameLst>
                                          <p:attrName>style.rotation</p:attrName>
                                        </p:attrNameLst>
                                      </p:cBhvr>
                                      <p:tavLst>
                                        <p:tav tm="0%">
                                          <p:val>
                                            <p:fltVal val="90"/>
                                          </p:val>
                                        </p:tav>
                                        <p:tav tm="100%">
                                          <p:val>
                                            <p:fltVal val="0"/>
                                          </p:val>
                                        </p:tav>
                                      </p:tavLst>
                                    </p:anim>
                                    <p:animEffect transition="in" filter="fade">
                                      <p:cBhvr>
                                        <p:cTn id="48" dur="1000"/>
                                        <p:tgtEl>
                                          <p:spTgt spid="7">
                                            <p:txEl>
                                              <p:pRg st="6" end="6"/>
                                            </p:txEl>
                                          </p:spTgt>
                                        </p:tgtEl>
                                      </p:cBhvr>
                                    </p:animEffect>
                                  </p:childTnLst>
                                </p:cTn>
                              </p:par>
                              <p:par>
                                <p:cTn id="49" presetID="31" presetClass="entr" presetSubtype="0" fill="hold" nodeType="withEffect">
                                  <p:stCondLst>
                                    <p:cond delay="0"/>
                                  </p:stCondLst>
                                  <p:childTnLst>
                                    <p:set>
                                      <p:cBhvr>
                                        <p:cTn id="50" dur="1" fill="hold">
                                          <p:stCondLst>
                                            <p:cond delay="0"/>
                                          </p:stCondLst>
                                        </p:cTn>
                                        <p:tgtEl>
                                          <p:spTgt spid="7">
                                            <p:txEl>
                                              <p:pRg st="7" end="7"/>
                                            </p:txEl>
                                          </p:spTgt>
                                        </p:tgtEl>
                                        <p:attrNameLst>
                                          <p:attrName>style.visibility</p:attrName>
                                        </p:attrNameLst>
                                      </p:cBhvr>
                                      <p:to>
                                        <p:strVal val="visible"/>
                                      </p:to>
                                    </p:set>
                                    <p:anim calcmode="lin" valueType="num">
                                      <p:cBhvr>
                                        <p:cTn id="51" dur="1000" fill="hold"/>
                                        <p:tgtEl>
                                          <p:spTgt spid="7">
                                            <p:txEl>
                                              <p:pRg st="7" end="7"/>
                                            </p:txEl>
                                          </p:spTgt>
                                        </p:tgtEl>
                                        <p:attrNameLst>
                                          <p:attrName>ppt_w</p:attrName>
                                        </p:attrNameLst>
                                      </p:cBhvr>
                                      <p:tavLst>
                                        <p:tav tm="0%">
                                          <p:val>
                                            <p:fltVal val="0"/>
                                          </p:val>
                                        </p:tav>
                                        <p:tav tm="100%">
                                          <p:val>
                                            <p:strVal val="#ppt_w"/>
                                          </p:val>
                                        </p:tav>
                                      </p:tavLst>
                                    </p:anim>
                                    <p:anim calcmode="lin" valueType="num">
                                      <p:cBhvr>
                                        <p:cTn id="52" dur="1000" fill="hold"/>
                                        <p:tgtEl>
                                          <p:spTgt spid="7">
                                            <p:txEl>
                                              <p:pRg st="7" end="7"/>
                                            </p:txEl>
                                          </p:spTgt>
                                        </p:tgtEl>
                                        <p:attrNameLst>
                                          <p:attrName>ppt_h</p:attrName>
                                        </p:attrNameLst>
                                      </p:cBhvr>
                                      <p:tavLst>
                                        <p:tav tm="0%">
                                          <p:val>
                                            <p:fltVal val="0"/>
                                          </p:val>
                                        </p:tav>
                                        <p:tav tm="100%">
                                          <p:val>
                                            <p:strVal val="#ppt_h"/>
                                          </p:val>
                                        </p:tav>
                                      </p:tavLst>
                                    </p:anim>
                                    <p:anim calcmode="lin" valueType="num">
                                      <p:cBhvr>
                                        <p:cTn id="53" dur="1000" fill="hold"/>
                                        <p:tgtEl>
                                          <p:spTgt spid="7">
                                            <p:txEl>
                                              <p:pRg st="7" end="7"/>
                                            </p:txEl>
                                          </p:spTgt>
                                        </p:tgtEl>
                                        <p:attrNameLst>
                                          <p:attrName>style.rotation</p:attrName>
                                        </p:attrNameLst>
                                      </p:cBhvr>
                                      <p:tavLst>
                                        <p:tav tm="0%">
                                          <p:val>
                                            <p:fltVal val="90"/>
                                          </p:val>
                                        </p:tav>
                                        <p:tav tm="100%">
                                          <p:val>
                                            <p:fltVal val="0"/>
                                          </p:val>
                                        </p:tav>
                                      </p:tavLst>
                                    </p:anim>
                                    <p:animEffect transition="in" filter="fade">
                                      <p:cBhvr>
                                        <p:cTn id="54" dur="1000"/>
                                        <p:tgtEl>
                                          <p:spTgt spid="7">
                                            <p:txEl>
                                              <p:pRg st="7" end="7"/>
                                            </p:txEl>
                                          </p:spTgt>
                                        </p:tgtEl>
                                      </p:cBhvr>
                                    </p:animEffect>
                                  </p:childTnLst>
                                </p:cTn>
                              </p:par>
                              <p:par>
                                <p:cTn id="55" presetID="31" presetClass="entr" presetSubtype="0" fill="hold" nodeType="withEffect">
                                  <p:stCondLst>
                                    <p:cond delay="0"/>
                                  </p:stCondLst>
                                  <p:childTnLst>
                                    <p:set>
                                      <p:cBhvr>
                                        <p:cTn id="56" dur="1" fill="hold">
                                          <p:stCondLst>
                                            <p:cond delay="0"/>
                                          </p:stCondLst>
                                        </p:cTn>
                                        <p:tgtEl>
                                          <p:spTgt spid="7">
                                            <p:txEl>
                                              <p:pRg st="8" end="8"/>
                                            </p:txEl>
                                          </p:spTgt>
                                        </p:tgtEl>
                                        <p:attrNameLst>
                                          <p:attrName>style.visibility</p:attrName>
                                        </p:attrNameLst>
                                      </p:cBhvr>
                                      <p:to>
                                        <p:strVal val="visible"/>
                                      </p:to>
                                    </p:set>
                                    <p:anim calcmode="lin" valueType="num">
                                      <p:cBhvr>
                                        <p:cTn id="57" dur="1000" fill="hold"/>
                                        <p:tgtEl>
                                          <p:spTgt spid="7">
                                            <p:txEl>
                                              <p:pRg st="8" end="8"/>
                                            </p:txEl>
                                          </p:spTgt>
                                        </p:tgtEl>
                                        <p:attrNameLst>
                                          <p:attrName>ppt_w</p:attrName>
                                        </p:attrNameLst>
                                      </p:cBhvr>
                                      <p:tavLst>
                                        <p:tav tm="0%">
                                          <p:val>
                                            <p:fltVal val="0"/>
                                          </p:val>
                                        </p:tav>
                                        <p:tav tm="100%">
                                          <p:val>
                                            <p:strVal val="#ppt_w"/>
                                          </p:val>
                                        </p:tav>
                                      </p:tavLst>
                                    </p:anim>
                                    <p:anim calcmode="lin" valueType="num">
                                      <p:cBhvr>
                                        <p:cTn id="58" dur="1000" fill="hold"/>
                                        <p:tgtEl>
                                          <p:spTgt spid="7">
                                            <p:txEl>
                                              <p:pRg st="8" end="8"/>
                                            </p:txEl>
                                          </p:spTgt>
                                        </p:tgtEl>
                                        <p:attrNameLst>
                                          <p:attrName>ppt_h</p:attrName>
                                        </p:attrNameLst>
                                      </p:cBhvr>
                                      <p:tavLst>
                                        <p:tav tm="0%">
                                          <p:val>
                                            <p:fltVal val="0"/>
                                          </p:val>
                                        </p:tav>
                                        <p:tav tm="100%">
                                          <p:val>
                                            <p:strVal val="#ppt_h"/>
                                          </p:val>
                                        </p:tav>
                                      </p:tavLst>
                                    </p:anim>
                                    <p:anim calcmode="lin" valueType="num">
                                      <p:cBhvr>
                                        <p:cTn id="59" dur="1000" fill="hold"/>
                                        <p:tgtEl>
                                          <p:spTgt spid="7">
                                            <p:txEl>
                                              <p:pRg st="8" end="8"/>
                                            </p:txEl>
                                          </p:spTgt>
                                        </p:tgtEl>
                                        <p:attrNameLst>
                                          <p:attrName>style.rotation</p:attrName>
                                        </p:attrNameLst>
                                      </p:cBhvr>
                                      <p:tavLst>
                                        <p:tav tm="0%">
                                          <p:val>
                                            <p:fltVal val="90"/>
                                          </p:val>
                                        </p:tav>
                                        <p:tav tm="100%">
                                          <p:val>
                                            <p:fltVal val="0"/>
                                          </p:val>
                                        </p:tav>
                                      </p:tavLst>
                                    </p:anim>
                                    <p:animEffect transition="in" filter="fade">
                                      <p:cBhvr>
                                        <p:cTn id="60" dur="1000"/>
                                        <p:tgtEl>
                                          <p:spTgt spid="7">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nodeType="clickEffect">
                                  <p:stCondLst>
                                    <p:cond delay="0"/>
                                  </p:stCondLst>
                                  <p:childTnLst>
                                    <p:set>
                                      <p:cBhvr>
                                        <p:cTn id="64" dur="1" fill="hold">
                                          <p:stCondLst>
                                            <p:cond delay="0"/>
                                          </p:stCondLst>
                                        </p:cTn>
                                        <p:tgtEl>
                                          <p:spTgt spid="9">
                                            <p:txEl>
                                              <p:pRg st="0" end="0"/>
                                            </p:txEl>
                                          </p:spTgt>
                                        </p:tgtEl>
                                        <p:attrNameLst>
                                          <p:attrName>style.visibility</p:attrName>
                                        </p:attrNameLst>
                                      </p:cBhvr>
                                      <p:to>
                                        <p:strVal val="visible"/>
                                      </p:to>
                                    </p:set>
                                    <p:anim calcmode="lin" valueType="num">
                                      <p:cBhvr>
                                        <p:cTn id="65" dur="1000" fill="hold"/>
                                        <p:tgtEl>
                                          <p:spTgt spid="9">
                                            <p:txEl>
                                              <p:pRg st="0" end="0"/>
                                            </p:txEl>
                                          </p:spTgt>
                                        </p:tgtEl>
                                        <p:attrNameLst>
                                          <p:attrName>ppt_w</p:attrName>
                                        </p:attrNameLst>
                                      </p:cBhvr>
                                      <p:tavLst>
                                        <p:tav tm="0%">
                                          <p:val>
                                            <p:fltVal val="0"/>
                                          </p:val>
                                        </p:tav>
                                        <p:tav tm="100%">
                                          <p:val>
                                            <p:strVal val="#ppt_w"/>
                                          </p:val>
                                        </p:tav>
                                      </p:tavLst>
                                    </p:anim>
                                    <p:anim calcmode="lin" valueType="num">
                                      <p:cBhvr>
                                        <p:cTn id="66" dur="1000" fill="hold"/>
                                        <p:tgtEl>
                                          <p:spTgt spid="9">
                                            <p:txEl>
                                              <p:pRg st="0" end="0"/>
                                            </p:txEl>
                                          </p:spTgt>
                                        </p:tgtEl>
                                        <p:attrNameLst>
                                          <p:attrName>ppt_h</p:attrName>
                                        </p:attrNameLst>
                                      </p:cBhvr>
                                      <p:tavLst>
                                        <p:tav tm="0%">
                                          <p:val>
                                            <p:fltVal val="0"/>
                                          </p:val>
                                        </p:tav>
                                        <p:tav tm="100%">
                                          <p:val>
                                            <p:strVal val="#ppt_h"/>
                                          </p:val>
                                        </p:tav>
                                      </p:tavLst>
                                    </p:anim>
                                    <p:anim calcmode="lin" valueType="num">
                                      <p:cBhvr>
                                        <p:cTn id="67" dur="1000" fill="hold"/>
                                        <p:tgtEl>
                                          <p:spTgt spid="9">
                                            <p:txEl>
                                              <p:pRg st="0" end="0"/>
                                            </p:txEl>
                                          </p:spTgt>
                                        </p:tgtEl>
                                        <p:attrNameLst>
                                          <p:attrName>style.rotation</p:attrName>
                                        </p:attrNameLst>
                                      </p:cBhvr>
                                      <p:tavLst>
                                        <p:tav tm="0%">
                                          <p:val>
                                            <p:fltVal val="90"/>
                                          </p:val>
                                        </p:tav>
                                        <p:tav tm="100%">
                                          <p:val>
                                            <p:fltVal val="0"/>
                                          </p:val>
                                        </p:tav>
                                      </p:tavLst>
                                    </p:anim>
                                    <p:animEffect transition="in" filter="fade">
                                      <p:cBhvr>
                                        <p:cTn id="68" dur="1000"/>
                                        <p:tgtEl>
                                          <p:spTgt spid="9">
                                            <p:txEl>
                                              <p:pRg st="0" end="0"/>
                                            </p:txEl>
                                          </p:spTgt>
                                        </p:tgtEl>
                                      </p:cBhvr>
                                    </p:animEffect>
                                  </p:childTnLst>
                                </p:cTn>
                              </p:par>
                              <p:par>
                                <p:cTn id="69" presetID="31" presetClass="entr" presetSubtype="0" fill="hold" nodeType="withEffect">
                                  <p:stCondLst>
                                    <p:cond delay="0"/>
                                  </p:stCondLst>
                                  <p:childTnLst>
                                    <p:set>
                                      <p:cBhvr>
                                        <p:cTn id="70" dur="1" fill="hold">
                                          <p:stCondLst>
                                            <p:cond delay="0"/>
                                          </p:stCondLst>
                                        </p:cTn>
                                        <p:tgtEl>
                                          <p:spTgt spid="9">
                                            <p:txEl>
                                              <p:pRg st="1" end="1"/>
                                            </p:txEl>
                                          </p:spTgt>
                                        </p:tgtEl>
                                        <p:attrNameLst>
                                          <p:attrName>style.visibility</p:attrName>
                                        </p:attrNameLst>
                                      </p:cBhvr>
                                      <p:to>
                                        <p:strVal val="visible"/>
                                      </p:to>
                                    </p:set>
                                    <p:anim calcmode="lin" valueType="num">
                                      <p:cBhvr>
                                        <p:cTn id="71" dur="1000" fill="hold"/>
                                        <p:tgtEl>
                                          <p:spTgt spid="9">
                                            <p:txEl>
                                              <p:pRg st="1" end="1"/>
                                            </p:txEl>
                                          </p:spTgt>
                                        </p:tgtEl>
                                        <p:attrNameLst>
                                          <p:attrName>ppt_w</p:attrName>
                                        </p:attrNameLst>
                                      </p:cBhvr>
                                      <p:tavLst>
                                        <p:tav tm="0%">
                                          <p:val>
                                            <p:fltVal val="0"/>
                                          </p:val>
                                        </p:tav>
                                        <p:tav tm="100%">
                                          <p:val>
                                            <p:strVal val="#ppt_w"/>
                                          </p:val>
                                        </p:tav>
                                      </p:tavLst>
                                    </p:anim>
                                    <p:anim calcmode="lin" valueType="num">
                                      <p:cBhvr>
                                        <p:cTn id="72" dur="1000" fill="hold"/>
                                        <p:tgtEl>
                                          <p:spTgt spid="9">
                                            <p:txEl>
                                              <p:pRg st="1" end="1"/>
                                            </p:txEl>
                                          </p:spTgt>
                                        </p:tgtEl>
                                        <p:attrNameLst>
                                          <p:attrName>ppt_h</p:attrName>
                                        </p:attrNameLst>
                                      </p:cBhvr>
                                      <p:tavLst>
                                        <p:tav tm="0%">
                                          <p:val>
                                            <p:fltVal val="0"/>
                                          </p:val>
                                        </p:tav>
                                        <p:tav tm="100%">
                                          <p:val>
                                            <p:strVal val="#ppt_h"/>
                                          </p:val>
                                        </p:tav>
                                      </p:tavLst>
                                    </p:anim>
                                    <p:anim calcmode="lin" valueType="num">
                                      <p:cBhvr>
                                        <p:cTn id="73" dur="1000" fill="hold"/>
                                        <p:tgtEl>
                                          <p:spTgt spid="9">
                                            <p:txEl>
                                              <p:pRg st="1" end="1"/>
                                            </p:txEl>
                                          </p:spTgt>
                                        </p:tgtEl>
                                        <p:attrNameLst>
                                          <p:attrName>style.rotation</p:attrName>
                                        </p:attrNameLst>
                                      </p:cBhvr>
                                      <p:tavLst>
                                        <p:tav tm="0%">
                                          <p:val>
                                            <p:fltVal val="90"/>
                                          </p:val>
                                        </p:tav>
                                        <p:tav tm="100%">
                                          <p:val>
                                            <p:fltVal val="0"/>
                                          </p:val>
                                        </p:tav>
                                      </p:tavLst>
                                    </p:anim>
                                    <p:animEffect transition="in" filter="fade">
                                      <p:cBhvr>
                                        <p:cTn id="74" dur="1000"/>
                                        <p:tgtEl>
                                          <p:spTgt spid="9">
                                            <p:txEl>
                                              <p:pRg st="1" end="1"/>
                                            </p:txEl>
                                          </p:spTgt>
                                        </p:tgtEl>
                                      </p:cBhvr>
                                    </p:animEffect>
                                  </p:childTnLst>
                                </p:cTn>
                              </p:par>
                              <p:par>
                                <p:cTn id="75" presetID="31" presetClass="entr" presetSubtype="0" fill="hold" nodeType="withEffect">
                                  <p:stCondLst>
                                    <p:cond delay="0"/>
                                  </p:stCondLst>
                                  <p:childTnLst>
                                    <p:set>
                                      <p:cBhvr>
                                        <p:cTn id="76" dur="1" fill="hold">
                                          <p:stCondLst>
                                            <p:cond delay="0"/>
                                          </p:stCondLst>
                                        </p:cTn>
                                        <p:tgtEl>
                                          <p:spTgt spid="9">
                                            <p:txEl>
                                              <p:pRg st="2" end="2"/>
                                            </p:txEl>
                                          </p:spTgt>
                                        </p:tgtEl>
                                        <p:attrNameLst>
                                          <p:attrName>style.visibility</p:attrName>
                                        </p:attrNameLst>
                                      </p:cBhvr>
                                      <p:to>
                                        <p:strVal val="visible"/>
                                      </p:to>
                                    </p:set>
                                    <p:anim calcmode="lin" valueType="num">
                                      <p:cBhvr>
                                        <p:cTn id="77" dur="1000" fill="hold"/>
                                        <p:tgtEl>
                                          <p:spTgt spid="9">
                                            <p:txEl>
                                              <p:pRg st="2" end="2"/>
                                            </p:txEl>
                                          </p:spTgt>
                                        </p:tgtEl>
                                        <p:attrNameLst>
                                          <p:attrName>ppt_w</p:attrName>
                                        </p:attrNameLst>
                                      </p:cBhvr>
                                      <p:tavLst>
                                        <p:tav tm="0%">
                                          <p:val>
                                            <p:fltVal val="0"/>
                                          </p:val>
                                        </p:tav>
                                        <p:tav tm="100%">
                                          <p:val>
                                            <p:strVal val="#ppt_w"/>
                                          </p:val>
                                        </p:tav>
                                      </p:tavLst>
                                    </p:anim>
                                    <p:anim calcmode="lin" valueType="num">
                                      <p:cBhvr>
                                        <p:cTn id="78" dur="1000" fill="hold"/>
                                        <p:tgtEl>
                                          <p:spTgt spid="9">
                                            <p:txEl>
                                              <p:pRg st="2" end="2"/>
                                            </p:txEl>
                                          </p:spTgt>
                                        </p:tgtEl>
                                        <p:attrNameLst>
                                          <p:attrName>ppt_h</p:attrName>
                                        </p:attrNameLst>
                                      </p:cBhvr>
                                      <p:tavLst>
                                        <p:tav tm="0%">
                                          <p:val>
                                            <p:fltVal val="0"/>
                                          </p:val>
                                        </p:tav>
                                        <p:tav tm="100%">
                                          <p:val>
                                            <p:strVal val="#ppt_h"/>
                                          </p:val>
                                        </p:tav>
                                      </p:tavLst>
                                    </p:anim>
                                    <p:anim calcmode="lin" valueType="num">
                                      <p:cBhvr>
                                        <p:cTn id="79" dur="1000" fill="hold"/>
                                        <p:tgtEl>
                                          <p:spTgt spid="9">
                                            <p:txEl>
                                              <p:pRg st="2" end="2"/>
                                            </p:txEl>
                                          </p:spTgt>
                                        </p:tgtEl>
                                        <p:attrNameLst>
                                          <p:attrName>style.rotation</p:attrName>
                                        </p:attrNameLst>
                                      </p:cBhvr>
                                      <p:tavLst>
                                        <p:tav tm="0%">
                                          <p:val>
                                            <p:fltVal val="90"/>
                                          </p:val>
                                        </p:tav>
                                        <p:tav tm="100%">
                                          <p:val>
                                            <p:fltVal val="0"/>
                                          </p:val>
                                        </p:tav>
                                      </p:tavLst>
                                    </p:anim>
                                    <p:animEffect transition="in" filter="fade">
                                      <p:cBhvr>
                                        <p:cTn id="80" dur="1000"/>
                                        <p:tgtEl>
                                          <p:spTgt spid="9">
                                            <p:txEl>
                                              <p:pRg st="2" end="2"/>
                                            </p:txEl>
                                          </p:spTgt>
                                        </p:tgtEl>
                                      </p:cBhvr>
                                    </p:animEffect>
                                  </p:childTnLst>
                                </p:cTn>
                              </p:par>
                              <p:par>
                                <p:cTn id="81" presetID="31" presetClass="entr" presetSubtype="0" fill="hold" nodeType="withEffect">
                                  <p:stCondLst>
                                    <p:cond delay="0"/>
                                  </p:stCondLst>
                                  <p:childTnLst>
                                    <p:set>
                                      <p:cBhvr>
                                        <p:cTn id="82" dur="1" fill="hold">
                                          <p:stCondLst>
                                            <p:cond delay="0"/>
                                          </p:stCondLst>
                                        </p:cTn>
                                        <p:tgtEl>
                                          <p:spTgt spid="9">
                                            <p:txEl>
                                              <p:pRg st="3" end="3"/>
                                            </p:txEl>
                                          </p:spTgt>
                                        </p:tgtEl>
                                        <p:attrNameLst>
                                          <p:attrName>style.visibility</p:attrName>
                                        </p:attrNameLst>
                                      </p:cBhvr>
                                      <p:to>
                                        <p:strVal val="visible"/>
                                      </p:to>
                                    </p:set>
                                    <p:anim calcmode="lin" valueType="num">
                                      <p:cBhvr>
                                        <p:cTn id="83" dur="1000" fill="hold"/>
                                        <p:tgtEl>
                                          <p:spTgt spid="9">
                                            <p:txEl>
                                              <p:pRg st="3" end="3"/>
                                            </p:txEl>
                                          </p:spTgt>
                                        </p:tgtEl>
                                        <p:attrNameLst>
                                          <p:attrName>ppt_w</p:attrName>
                                        </p:attrNameLst>
                                      </p:cBhvr>
                                      <p:tavLst>
                                        <p:tav tm="0%">
                                          <p:val>
                                            <p:fltVal val="0"/>
                                          </p:val>
                                        </p:tav>
                                        <p:tav tm="100%">
                                          <p:val>
                                            <p:strVal val="#ppt_w"/>
                                          </p:val>
                                        </p:tav>
                                      </p:tavLst>
                                    </p:anim>
                                    <p:anim calcmode="lin" valueType="num">
                                      <p:cBhvr>
                                        <p:cTn id="84" dur="1000" fill="hold"/>
                                        <p:tgtEl>
                                          <p:spTgt spid="9">
                                            <p:txEl>
                                              <p:pRg st="3" end="3"/>
                                            </p:txEl>
                                          </p:spTgt>
                                        </p:tgtEl>
                                        <p:attrNameLst>
                                          <p:attrName>ppt_h</p:attrName>
                                        </p:attrNameLst>
                                      </p:cBhvr>
                                      <p:tavLst>
                                        <p:tav tm="0%">
                                          <p:val>
                                            <p:fltVal val="0"/>
                                          </p:val>
                                        </p:tav>
                                        <p:tav tm="100%">
                                          <p:val>
                                            <p:strVal val="#ppt_h"/>
                                          </p:val>
                                        </p:tav>
                                      </p:tavLst>
                                    </p:anim>
                                    <p:anim calcmode="lin" valueType="num">
                                      <p:cBhvr>
                                        <p:cTn id="85" dur="1000" fill="hold"/>
                                        <p:tgtEl>
                                          <p:spTgt spid="9">
                                            <p:txEl>
                                              <p:pRg st="3" end="3"/>
                                            </p:txEl>
                                          </p:spTgt>
                                        </p:tgtEl>
                                        <p:attrNameLst>
                                          <p:attrName>style.rotation</p:attrName>
                                        </p:attrNameLst>
                                      </p:cBhvr>
                                      <p:tavLst>
                                        <p:tav tm="0%">
                                          <p:val>
                                            <p:fltVal val="90"/>
                                          </p:val>
                                        </p:tav>
                                        <p:tav tm="100%">
                                          <p:val>
                                            <p:fltVal val="0"/>
                                          </p:val>
                                        </p:tav>
                                      </p:tavLst>
                                    </p:anim>
                                    <p:animEffect transition="in" filter="fade">
                                      <p:cBhvr>
                                        <p:cTn id="86" dur="1000"/>
                                        <p:tgtEl>
                                          <p:spTgt spid="9">
                                            <p:txEl>
                                              <p:pRg st="3" end="3"/>
                                            </p:txEl>
                                          </p:spTgt>
                                        </p:tgtEl>
                                      </p:cBhvr>
                                    </p:animEffect>
                                  </p:childTnLst>
                                </p:cTn>
                              </p:par>
                              <p:par>
                                <p:cTn id="87" presetID="31" presetClass="entr" presetSubtype="0" fill="hold" nodeType="withEffect">
                                  <p:stCondLst>
                                    <p:cond delay="0"/>
                                  </p:stCondLst>
                                  <p:childTnLst>
                                    <p:set>
                                      <p:cBhvr>
                                        <p:cTn id="88" dur="1" fill="hold">
                                          <p:stCondLst>
                                            <p:cond delay="0"/>
                                          </p:stCondLst>
                                        </p:cTn>
                                        <p:tgtEl>
                                          <p:spTgt spid="9">
                                            <p:txEl>
                                              <p:pRg st="4" end="4"/>
                                            </p:txEl>
                                          </p:spTgt>
                                        </p:tgtEl>
                                        <p:attrNameLst>
                                          <p:attrName>style.visibility</p:attrName>
                                        </p:attrNameLst>
                                      </p:cBhvr>
                                      <p:to>
                                        <p:strVal val="visible"/>
                                      </p:to>
                                    </p:set>
                                    <p:anim calcmode="lin" valueType="num">
                                      <p:cBhvr>
                                        <p:cTn id="89" dur="1000" fill="hold"/>
                                        <p:tgtEl>
                                          <p:spTgt spid="9">
                                            <p:txEl>
                                              <p:pRg st="4" end="4"/>
                                            </p:txEl>
                                          </p:spTgt>
                                        </p:tgtEl>
                                        <p:attrNameLst>
                                          <p:attrName>ppt_w</p:attrName>
                                        </p:attrNameLst>
                                      </p:cBhvr>
                                      <p:tavLst>
                                        <p:tav tm="0%">
                                          <p:val>
                                            <p:fltVal val="0"/>
                                          </p:val>
                                        </p:tav>
                                        <p:tav tm="100%">
                                          <p:val>
                                            <p:strVal val="#ppt_w"/>
                                          </p:val>
                                        </p:tav>
                                      </p:tavLst>
                                    </p:anim>
                                    <p:anim calcmode="lin" valueType="num">
                                      <p:cBhvr>
                                        <p:cTn id="90" dur="1000" fill="hold"/>
                                        <p:tgtEl>
                                          <p:spTgt spid="9">
                                            <p:txEl>
                                              <p:pRg st="4" end="4"/>
                                            </p:txEl>
                                          </p:spTgt>
                                        </p:tgtEl>
                                        <p:attrNameLst>
                                          <p:attrName>ppt_h</p:attrName>
                                        </p:attrNameLst>
                                      </p:cBhvr>
                                      <p:tavLst>
                                        <p:tav tm="0%">
                                          <p:val>
                                            <p:fltVal val="0"/>
                                          </p:val>
                                        </p:tav>
                                        <p:tav tm="100%">
                                          <p:val>
                                            <p:strVal val="#ppt_h"/>
                                          </p:val>
                                        </p:tav>
                                      </p:tavLst>
                                    </p:anim>
                                    <p:anim calcmode="lin" valueType="num">
                                      <p:cBhvr>
                                        <p:cTn id="91" dur="1000" fill="hold"/>
                                        <p:tgtEl>
                                          <p:spTgt spid="9">
                                            <p:txEl>
                                              <p:pRg st="4" end="4"/>
                                            </p:txEl>
                                          </p:spTgt>
                                        </p:tgtEl>
                                        <p:attrNameLst>
                                          <p:attrName>style.rotation</p:attrName>
                                        </p:attrNameLst>
                                      </p:cBhvr>
                                      <p:tavLst>
                                        <p:tav tm="0%">
                                          <p:val>
                                            <p:fltVal val="90"/>
                                          </p:val>
                                        </p:tav>
                                        <p:tav tm="100%">
                                          <p:val>
                                            <p:fltVal val="0"/>
                                          </p:val>
                                        </p:tav>
                                      </p:tavLst>
                                    </p:anim>
                                    <p:animEffect transition="in" filter="fade">
                                      <p:cBhvr>
                                        <p:cTn id="92" dur="1000"/>
                                        <p:tgtEl>
                                          <p:spTgt spid="9">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1" presetClass="entr" presetSubtype="0" fill="hold" nodeType="clickEffect">
                                  <p:stCondLst>
                                    <p:cond delay="0"/>
                                  </p:stCondLst>
                                  <p:childTnLst>
                                    <p:set>
                                      <p:cBhvr>
                                        <p:cTn id="96" dur="1" fill="hold">
                                          <p:stCondLst>
                                            <p:cond delay="0"/>
                                          </p:stCondLst>
                                        </p:cTn>
                                        <p:tgtEl>
                                          <p:spTgt spid="9">
                                            <p:txEl>
                                              <p:pRg st="5" end="5"/>
                                            </p:txEl>
                                          </p:spTgt>
                                        </p:tgtEl>
                                        <p:attrNameLst>
                                          <p:attrName>style.visibility</p:attrName>
                                        </p:attrNameLst>
                                      </p:cBhvr>
                                      <p:to>
                                        <p:strVal val="visible"/>
                                      </p:to>
                                    </p:set>
                                    <p:anim calcmode="lin" valueType="num">
                                      <p:cBhvr>
                                        <p:cTn id="97" dur="1000" fill="hold"/>
                                        <p:tgtEl>
                                          <p:spTgt spid="9">
                                            <p:txEl>
                                              <p:pRg st="5" end="5"/>
                                            </p:txEl>
                                          </p:spTgt>
                                        </p:tgtEl>
                                        <p:attrNameLst>
                                          <p:attrName>ppt_w</p:attrName>
                                        </p:attrNameLst>
                                      </p:cBhvr>
                                      <p:tavLst>
                                        <p:tav tm="0%">
                                          <p:val>
                                            <p:fltVal val="0"/>
                                          </p:val>
                                        </p:tav>
                                        <p:tav tm="100%">
                                          <p:val>
                                            <p:strVal val="#ppt_w"/>
                                          </p:val>
                                        </p:tav>
                                      </p:tavLst>
                                    </p:anim>
                                    <p:anim calcmode="lin" valueType="num">
                                      <p:cBhvr>
                                        <p:cTn id="98" dur="1000" fill="hold"/>
                                        <p:tgtEl>
                                          <p:spTgt spid="9">
                                            <p:txEl>
                                              <p:pRg st="5" end="5"/>
                                            </p:txEl>
                                          </p:spTgt>
                                        </p:tgtEl>
                                        <p:attrNameLst>
                                          <p:attrName>ppt_h</p:attrName>
                                        </p:attrNameLst>
                                      </p:cBhvr>
                                      <p:tavLst>
                                        <p:tav tm="0%">
                                          <p:val>
                                            <p:fltVal val="0"/>
                                          </p:val>
                                        </p:tav>
                                        <p:tav tm="100%">
                                          <p:val>
                                            <p:strVal val="#ppt_h"/>
                                          </p:val>
                                        </p:tav>
                                      </p:tavLst>
                                    </p:anim>
                                    <p:anim calcmode="lin" valueType="num">
                                      <p:cBhvr>
                                        <p:cTn id="99" dur="1000" fill="hold"/>
                                        <p:tgtEl>
                                          <p:spTgt spid="9">
                                            <p:txEl>
                                              <p:pRg st="5" end="5"/>
                                            </p:txEl>
                                          </p:spTgt>
                                        </p:tgtEl>
                                        <p:attrNameLst>
                                          <p:attrName>style.rotation</p:attrName>
                                        </p:attrNameLst>
                                      </p:cBhvr>
                                      <p:tavLst>
                                        <p:tav tm="0%">
                                          <p:val>
                                            <p:fltVal val="90"/>
                                          </p:val>
                                        </p:tav>
                                        <p:tav tm="100%">
                                          <p:val>
                                            <p:fltVal val="0"/>
                                          </p:val>
                                        </p:tav>
                                      </p:tavLst>
                                    </p:anim>
                                    <p:animEffect transition="in" filter="fade">
                                      <p:cBhvr>
                                        <p:cTn id="100" dur="1000"/>
                                        <p:tgtEl>
                                          <p:spTgt spid="9">
                                            <p:txEl>
                                              <p:pRg st="5" end="5"/>
                                            </p:txEl>
                                          </p:spTgt>
                                        </p:tgtEl>
                                      </p:cBhvr>
                                    </p:animEffect>
                                  </p:childTnLst>
                                </p:cTn>
                              </p:par>
                              <p:par>
                                <p:cTn id="101" presetID="31" presetClass="entr" presetSubtype="0" fill="hold" nodeType="withEffect">
                                  <p:stCondLst>
                                    <p:cond delay="0"/>
                                  </p:stCondLst>
                                  <p:childTnLst>
                                    <p:set>
                                      <p:cBhvr>
                                        <p:cTn id="102" dur="1" fill="hold">
                                          <p:stCondLst>
                                            <p:cond delay="0"/>
                                          </p:stCondLst>
                                        </p:cTn>
                                        <p:tgtEl>
                                          <p:spTgt spid="9">
                                            <p:txEl>
                                              <p:pRg st="6" end="6"/>
                                            </p:txEl>
                                          </p:spTgt>
                                        </p:tgtEl>
                                        <p:attrNameLst>
                                          <p:attrName>style.visibility</p:attrName>
                                        </p:attrNameLst>
                                      </p:cBhvr>
                                      <p:to>
                                        <p:strVal val="visible"/>
                                      </p:to>
                                    </p:set>
                                    <p:anim calcmode="lin" valueType="num">
                                      <p:cBhvr>
                                        <p:cTn id="103" dur="1000" fill="hold"/>
                                        <p:tgtEl>
                                          <p:spTgt spid="9">
                                            <p:txEl>
                                              <p:pRg st="6" end="6"/>
                                            </p:txEl>
                                          </p:spTgt>
                                        </p:tgtEl>
                                        <p:attrNameLst>
                                          <p:attrName>ppt_w</p:attrName>
                                        </p:attrNameLst>
                                      </p:cBhvr>
                                      <p:tavLst>
                                        <p:tav tm="0%">
                                          <p:val>
                                            <p:fltVal val="0"/>
                                          </p:val>
                                        </p:tav>
                                        <p:tav tm="100%">
                                          <p:val>
                                            <p:strVal val="#ppt_w"/>
                                          </p:val>
                                        </p:tav>
                                      </p:tavLst>
                                    </p:anim>
                                    <p:anim calcmode="lin" valueType="num">
                                      <p:cBhvr>
                                        <p:cTn id="104" dur="1000" fill="hold"/>
                                        <p:tgtEl>
                                          <p:spTgt spid="9">
                                            <p:txEl>
                                              <p:pRg st="6" end="6"/>
                                            </p:txEl>
                                          </p:spTgt>
                                        </p:tgtEl>
                                        <p:attrNameLst>
                                          <p:attrName>ppt_h</p:attrName>
                                        </p:attrNameLst>
                                      </p:cBhvr>
                                      <p:tavLst>
                                        <p:tav tm="0%">
                                          <p:val>
                                            <p:fltVal val="0"/>
                                          </p:val>
                                        </p:tav>
                                        <p:tav tm="100%">
                                          <p:val>
                                            <p:strVal val="#ppt_h"/>
                                          </p:val>
                                        </p:tav>
                                      </p:tavLst>
                                    </p:anim>
                                    <p:anim calcmode="lin" valueType="num">
                                      <p:cBhvr>
                                        <p:cTn id="105" dur="1000" fill="hold"/>
                                        <p:tgtEl>
                                          <p:spTgt spid="9">
                                            <p:txEl>
                                              <p:pRg st="6" end="6"/>
                                            </p:txEl>
                                          </p:spTgt>
                                        </p:tgtEl>
                                        <p:attrNameLst>
                                          <p:attrName>style.rotation</p:attrName>
                                        </p:attrNameLst>
                                      </p:cBhvr>
                                      <p:tavLst>
                                        <p:tav tm="0%">
                                          <p:val>
                                            <p:fltVal val="90"/>
                                          </p:val>
                                        </p:tav>
                                        <p:tav tm="100%">
                                          <p:val>
                                            <p:fltVal val="0"/>
                                          </p:val>
                                        </p:tav>
                                      </p:tavLst>
                                    </p:anim>
                                    <p:animEffect transition="in" filter="fade">
                                      <p:cBhvr>
                                        <p:cTn id="106" dur="1000"/>
                                        <p:tgtEl>
                                          <p:spTgt spid="9">
                                            <p:txEl>
                                              <p:pRg st="6" end="6"/>
                                            </p:txEl>
                                          </p:spTgt>
                                        </p:tgtEl>
                                      </p:cBhvr>
                                    </p:animEffect>
                                  </p:childTnLst>
                                </p:cTn>
                              </p:par>
                              <p:par>
                                <p:cTn id="107" presetID="31" presetClass="entr" presetSubtype="0" fill="hold" nodeType="withEffect">
                                  <p:stCondLst>
                                    <p:cond delay="0"/>
                                  </p:stCondLst>
                                  <p:childTnLst>
                                    <p:set>
                                      <p:cBhvr>
                                        <p:cTn id="108" dur="1" fill="hold">
                                          <p:stCondLst>
                                            <p:cond delay="0"/>
                                          </p:stCondLst>
                                        </p:cTn>
                                        <p:tgtEl>
                                          <p:spTgt spid="9">
                                            <p:txEl>
                                              <p:pRg st="7" end="7"/>
                                            </p:txEl>
                                          </p:spTgt>
                                        </p:tgtEl>
                                        <p:attrNameLst>
                                          <p:attrName>style.visibility</p:attrName>
                                        </p:attrNameLst>
                                      </p:cBhvr>
                                      <p:to>
                                        <p:strVal val="visible"/>
                                      </p:to>
                                    </p:set>
                                    <p:anim calcmode="lin" valueType="num">
                                      <p:cBhvr>
                                        <p:cTn id="109" dur="1000" fill="hold"/>
                                        <p:tgtEl>
                                          <p:spTgt spid="9">
                                            <p:txEl>
                                              <p:pRg st="7" end="7"/>
                                            </p:txEl>
                                          </p:spTgt>
                                        </p:tgtEl>
                                        <p:attrNameLst>
                                          <p:attrName>ppt_w</p:attrName>
                                        </p:attrNameLst>
                                      </p:cBhvr>
                                      <p:tavLst>
                                        <p:tav tm="0%">
                                          <p:val>
                                            <p:fltVal val="0"/>
                                          </p:val>
                                        </p:tav>
                                        <p:tav tm="100%">
                                          <p:val>
                                            <p:strVal val="#ppt_w"/>
                                          </p:val>
                                        </p:tav>
                                      </p:tavLst>
                                    </p:anim>
                                    <p:anim calcmode="lin" valueType="num">
                                      <p:cBhvr>
                                        <p:cTn id="110" dur="1000" fill="hold"/>
                                        <p:tgtEl>
                                          <p:spTgt spid="9">
                                            <p:txEl>
                                              <p:pRg st="7" end="7"/>
                                            </p:txEl>
                                          </p:spTgt>
                                        </p:tgtEl>
                                        <p:attrNameLst>
                                          <p:attrName>ppt_h</p:attrName>
                                        </p:attrNameLst>
                                      </p:cBhvr>
                                      <p:tavLst>
                                        <p:tav tm="0%">
                                          <p:val>
                                            <p:fltVal val="0"/>
                                          </p:val>
                                        </p:tav>
                                        <p:tav tm="100%">
                                          <p:val>
                                            <p:strVal val="#ppt_h"/>
                                          </p:val>
                                        </p:tav>
                                      </p:tavLst>
                                    </p:anim>
                                    <p:anim calcmode="lin" valueType="num">
                                      <p:cBhvr>
                                        <p:cTn id="111" dur="1000" fill="hold"/>
                                        <p:tgtEl>
                                          <p:spTgt spid="9">
                                            <p:txEl>
                                              <p:pRg st="7" end="7"/>
                                            </p:txEl>
                                          </p:spTgt>
                                        </p:tgtEl>
                                        <p:attrNameLst>
                                          <p:attrName>style.rotation</p:attrName>
                                        </p:attrNameLst>
                                      </p:cBhvr>
                                      <p:tavLst>
                                        <p:tav tm="0%">
                                          <p:val>
                                            <p:fltVal val="90"/>
                                          </p:val>
                                        </p:tav>
                                        <p:tav tm="100%">
                                          <p:val>
                                            <p:fltVal val="0"/>
                                          </p:val>
                                        </p:tav>
                                      </p:tavLst>
                                    </p:anim>
                                    <p:animEffect transition="in" filter="fade">
                                      <p:cBhvr>
                                        <p:cTn id="112" dur="1000"/>
                                        <p:tgtEl>
                                          <p:spTgt spid="9">
                                            <p:txEl>
                                              <p:pRg st="7" end="7"/>
                                            </p:txEl>
                                          </p:spTgt>
                                        </p:tgtEl>
                                      </p:cBhvr>
                                    </p:animEffect>
                                  </p:childTnLst>
                                </p:cTn>
                              </p:par>
                              <p:par>
                                <p:cTn id="113" presetID="31" presetClass="entr" presetSubtype="0" fill="hold" nodeType="withEffect">
                                  <p:stCondLst>
                                    <p:cond delay="0"/>
                                  </p:stCondLst>
                                  <p:childTnLst>
                                    <p:set>
                                      <p:cBhvr>
                                        <p:cTn id="114" dur="1" fill="hold">
                                          <p:stCondLst>
                                            <p:cond delay="0"/>
                                          </p:stCondLst>
                                        </p:cTn>
                                        <p:tgtEl>
                                          <p:spTgt spid="9">
                                            <p:txEl>
                                              <p:pRg st="8" end="8"/>
                                            </p:txEl>
                                          </p:spTgt>
                                        </p:tgtEl>
                                        <p:attrNameLst>
                                          <p:attrName>style.visibility</p:attrName>
                                        </p:attrNameLst>
                                      </p:cBhvr>
                                      <p:to>
                                        <p:strVal val="visible"/>
                                      </p:to>
                                    </p:set>
                                    <p:anim calcmode="lin" valueType="num">
                                      <p:cBhvr>
                                        <p:cTn id="115" dur="1000" fill="hold"/>
                                        <p:tgtEl>
                                          <p:spTgt spid="9">
                                            <p:txEl>
                                              <p:pRg st="8" end="8"/>
                                            </p:txEl>
                                          </p:spTgt>
                                        </p:tgtEl>
                                        <p:attrNameLst>
                                          <p:attrName>ppt_w</p:attrName>
                                        </p:attrNameLst>
                                      </p:cBhvr>
                                      <p:tavLst>
                                        <p:tav tm="0%">
                                          <p:val>
                                            <p:fltVal val="0"/>
                                          </p:val>
                                        </p:tav>
                                        <p:tav tm="100%">
                                          <p:val>
                                            <p:strVal val="#ppt_w"/>
                                          </p:val>
                                        </p:tav>
                                      </p:tavLst>
                                    </p:anim>
                                    <p:anim calcmode="lin" valueType="num">
                                      <p:cBhvr>
                                        <p:cTn id="116" dur="1000" fill="hold"/>
                                        <p:tgtEl>
                                          <p:spTgt spid="9">
                                            <p:txEl>
                                              <p:pRg st="8" end="8"/>
                                            </p:txEl>
                                          </p:spTgt>
                                        </p:tgtEl>
                                        <p:attrNameLst>
                                          <p:attrName>ppt_h</p:attrName>
                                        </p:attrNameLst>
                                      </p:cBhvr>
                                      <p:tavLst>
                                        <p:tav tm="0%">
                                          <p:val>
                                            <p:fltVal val="0"/>
                                          </p:val>
                                        </p:tav>
                                        <p:tav tm="100%">
                                          <p:val>
                                            <p:strVal val="#ppt_h"/>
                                          </p:val>
                                        </p:tav>
                                      </p:tavLst>
                                    </p:anim>
                                    <p:anim calcmode="lin" valueType="num">
                                      <p:cBhvr>
                                        <p:cTn id="117" dur="1000" fill="hold"/>
                                        <p:tgtEl>
                                          <p:spTgt spid="9">
                                            <p:txEl>
                                              <p:pRg st="8" end="8"/>
                                            </p:txEl>
                                          </p:spTgt>
                                        </p:tgtEl>
                                        <p:attrNameLst>
                                          <p:attrName>style.rotation</p:attrName>
                                        </p:attrNameLst>
                                      </p:cBhvr>
                                      <p:tavLst>
                                        <p:tav tm="0%">
                                          <p:val>
                                            <p:fltVal val="90"/>
                                          </p:val>
                                        </p:tav>
                                        <p:tav tm="100%">
                                          <p:val>
                                            <p:fltVal val="0"/>
                                          </p:val>
                                        </p:tav>
                                      </p:tavLst>
                                    </p:anim>
                                    <p:animEffect transition="in" filter="fade">
                                      <p:cBhvr>
                                        <p:cTn id="118" dur="10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ST[13] – Overview</a:t>
            </a:r>
          </a:p>
        </p:txBody>
      </p:sp>
      <p:sp>
        <p:nvSpPr>
          <p:cNvPr id="9" name="Content Placeholder 8"/>
          <p:cNvSpPr>
            <a:spLocks noGrp="1"/>
          </p:cNvSpPr>
          <p:nvPr>
            <p:ph idx="1"/>
          </p:nvPr>
        </p:nvSpPr>
        <p:spPr>
          <a:xfrm>
            <a:off x="615950" y="1409700"/>
            <a:ext cx="7905750" cy="4581525"/>
          </a:xfrm>
        </p:spPr>
        <p:txBody>
          <a:bodyPr/>
          <a:lstStyle/>
          <a:p>
            <a:pPr>
              <a:buFont typeface="Arial" panose="020B0604020202020204" pitchFamily="34" charset="0"/>
              <a:buChar char="•"/>
            </a:pPr>
            <a:r>
              <a:rPr lang="en-GB" dirty="0"/>
              <a:t>Fills a gap between applicative layer and transfer layer for CCSDS TM/TC packets (</a:t>
            </a:r>
            <a:r>
              <a:rPr lang="en-GB" b="1" dirty="0">
                <a:solidFill>
                  <a:srgbClr val="0070C0"/>
                </a:solidFill>
              </a:rPr>
              <a:t>up to a maximum size of 64 KB</a:t>
            </a:r>
            <a:r>
              <a:rPr lang="en-GB" dirty="0"/>
              <a:t>)</a:t>
            </a:r>
          </a:p>
          <a:p>
            <a:pPr>
              <a:buFont typeface="Arial" panose="020B0604020202020204" pitchFamily="34" charset="0"/>
              <a:buChar char="•"/>
            </a:pPr>
            <a:r>
              <a:rPr lang="en-GB" dirty="0"/>
              <a:t>Usually, missions use maximum uplink/downlink packet sizes that are significantly lower than the CCSDS maximum sizes</a:t>
            </a:r>
          </a:p>
          <a:p>
            <a:pPr>
              <a:buFont typeface="Arial" panose="020B0604020202020204" pitchFamily="34" charset="0"/>
              <a:buChar char="•"/>
            </a:pPr>
            <a:r>
              <a:rPr lang="en-GB" dirty="0"/>
              <a:t>Two symmetric subservices</a:t>
            </a:r>
          </a:p>
          <a:p>
            <a:pPr lvl="1">
              <a:buFont typeface="Arial" panose="020B0604020202020204" pitchFamily="34" charset="0"/>
              <a:buChar char="•"/>
            </a:pPr>
            <a:r>
              <a:rPr lang="en-GB" sz="1400" dirty="0"/>
              <a:t>Large packet uplink</a:t>
            </a:r>
          </a:p>
          <a:p>
            <a:pPr lvl="1">
              <a:buFont typeface="Arial" panose="020B0604020202020204" pitchFamily="34" charset="0"/>
              <a:buChar char="•"/>
            </a:pPr>
            <a:r>
              <a:rPr lang="en-GB" sz="1400" dirty="0"/>
              <a:t>Large packet downlink</a:t>
            </a:r>
          </a:p>
          <a:p>
            <a:pPr>
              <a:buFont typeface="Arial" panose="020B0604020202020204" pitchFamily="34" charset="0"/>
              <a:buChar char="•"/>
            </a:pPr>
            <a:r>
              <a:rPr lang="en-GB" dirty="0"/>
              <a:t>Similar principles in each subservice:</a:t>
            </a:r>
          </a:p>
          <a:p>
            <a:pPr lvl="1">
              <a:buFont typeface="Arial" panose="020B0604020202020204" pitchFamily="34" charset="0"/>
              <a:buChar char="•"/>
            </a:pPr>
            <a:r>
              <a:rPr lang="en-GB" sz="1400" dirty="0"/>
              <a:t>Messages are split in first part, intermediate parts, and last part</a:t>
            </a:r>
          </a:p>
          <a:p>
            <a:pPr lvl="1">
              <a:buFont typeface="Arial" panose="020B0604020202020204" pitchFamily="34" charset="0"/>
              <a:buChar char="•"/>
            </a:pPr>
            <a:r>
              <a:rPr lang="en-GB" sz="1400" dirty="0"/>
              <a:t>A transmission timeout limits the time between two successive parts</a:t>
            </a:r>
          </a:p>
          <a:p>
            <a:pPr lvl="1">
              <a:buFont typeface="Arial" panose="020B0604020202020204" pitchFamily="34" charset="0"/>
              <a:buChar char="•"/>
            </a:pPr>
            <a:endParaRPr lang="en-GB" sz="1400"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46964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9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ST[13] – Message types</a:t>
            </a:r>
          </a:p>
        </p:txBody>
      </p:sp>
      <p:graphicFrame>
        <p:nvGraphicFramePr>
          <p:cNvPr id="4" name="Table 3"/>
          <p:cNvGraphicFramePr>
            <a:graphicFrameLocks noGrp="1"/>
          </p:cNvGraphicFramePr>
          <p:nvPr>
            <p:extLst>
              <p:ext uri="{D42A27DB-BD31-4B8C-83A1-F6EECF244321}">
                <p14:modId xmlns:p14="http://schemas.microsoft.com/office/powerpoint/2010/main" val="2539204707"/>
              </p:ext>
            </p:extLst>
          </p:nvPr>
        </p:nvGraphicFramePr>
        <p:xfrm>
          <a:off x="423544" y="2039620"/>
          <a:ext cx="8290560" cy="1041400"/>
        </p:xfrm>
        <a:graphic>
          <a:graphicData uri="http://purl.oclc.org/ooxml/drawingml/table">
            <a:tbl>
              <a:tblPr firstRow="1"/>
              <a:tblGrid>
                <a:gridCol w="73152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894080">
                  <a:extLst>
                    <a:ext uri="{9D8B030D-6E8A-4147-A177-3AD203B41FA5}">
                      <a16:colId xmlns:a16="http://schemas.microsoft.com/office/drawing/2014/main" val="20002"/>
                    </a:ext>
                  </a:extLst>
                </a:gridCol>
                <a:gridCol w="4511040">
                  <a:extLst>
                    <a:ext uri="{9D8B030D-6E8A-4147-A177-3AD203B41FA5}">
                      <a16:colId xmlns:a16="http://schemas.microsoft.com/office/drawing/2014/main" val="20003"/>
                    </a:ext>
                  </a:extLst>
                </a:gridCol>
                <a:gridCol w="1442720">
                  <a:extLst>
                    <a:ext uri="{9D8B030D-6E8A-4147-A177-3AD203B41FA5}">
                      <a16:colId xmlns:a16="http://schemas.microsoft.com/office/drawing/2014/main" val="20004"/>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6.13.3.3.1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8.13.2.1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first downlink part report" for the first part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6.13.3.3.1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8.13.2.2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TM[13,2]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intermediate downlink part report" for the intermediate parts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6.13.3.3.1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8.13.2.3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TM[13,3]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last downlink part report" for the last part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Content Placeholder 2"/>
          <p:cNvSpPr>
            <a:spLocks noGrp="1"/>
          </p:cNvSpPr>
          <p:nvPr>
            <p:ph idx="1"/>
          </p:nvPr>
        </p:nvSpPr>
        <p:spPr>
          <a:xfrm>
            <a:off x="615949" y="1581276"/>
            <a:ext cx="7905750" cy="435430"/>
          </a:xfrm>
        </p:spPr>
        <p:txBody>
          <a:bodyPr/>
          <a:lstStyle/>
          <a:p>
            <a:pPr marL="0" indent="0" algn="ctr">
              <a:buNone/>
            </a:pPr>
            <a:r>
              <a:rPr lang="en-GB" dirty="0"/>
              <a:t>Large packet downlink subservice</a:t>
            </a:r>
          </a:p>
        </p:txBody>
      </p:sp>
      <p:graphicFrame>
        <p:nvGraphicFramePr>
          <p:cNvPr id="6" name="Table 5"/>
          <p:cNvGraphicFramePr>
            <a:graphicFrameLocks noGrp="1"/>
          </p:cNvGraphicFramePr>
          <p:nvPr>
            <p:extLst>
              <p:ext uri="{D42A27DB-BD31-4B8C-83A1-F6EECF244321}">
                <p14:modId xmlns:p14="http://schemas.microsoft.com/office/powerpoint/2010/main" val="3745608836"/>
              </p:ext>
            </p:extLst>
          </p:nvPr>
        </p:nvGraphicFramePr>
        <p:xfrm>
          <a:off x="428624" y="4210685"/>
          <a:ext cx="8280401" cy="1301750"/>
        </p:xfrm>
        <a:graphic>
          <a:graphicData uri="http://purl.oclc.org/ooxml/drawingml/table">
            <a:tbl>
              <a:tblPr firstRow="1"/>
              <a:tblGrid>
                <a:gridCol w="721362">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904240">
                  <a:extLst>
                    <a:ext uri="{9D8B030D-6E8A-4147-A177-3AD203B41FA5}">
                      <a16:colId xmlns:a16="http://schemas.microsoft.com/office/drawing/2014/main" val="20002"/>
                    </a:ext>
                  </a:extLst>
                </a:gridCol>
                <a:gridCol w="4500880">
                  <a:extLst>
                    <a:ext uri="{9D8B030D-6E8A-4147-A177-3AD203B41FA5}">
                      <a16:colId xmlns:a16="http://schemas.microsoft.com/office/drawing/2014/main" val="20003"/>
                    </a:ext>
                  </a:extLst>
                </a:gridCol>
                <a:gridCol w="1442719">
                  <a:extLst>
                    <a:ext uri="{9D8B030D-6E8A-4147-A177-3AD203B41FA5}">
                      <a16:colId xmlns:a16="http://schemas.microsoft.com/office/drawing/2014/main" val="20004"/>
                    </a:ext>
                  </a:extLst>
                </a:gridCol>
              </a:tblGrid>
              <a:tr h="17272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6.13.4.3.1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8.13.2.4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TC[13,9]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uplink the first part" for the first part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6.13.4.3.1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8.13.2.5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TC[13,10]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uplink an intermediate part" for the intermediate parts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6.13.4.3.1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8.13.2.6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TC[13,11]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uplink the last part" for the last part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6.13.4.3.3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8.13.2.7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TM[13,16]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large packet uplink abortion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Content Placeholder 2"/>
          <p:cNvSpPr txBox="1">
            <a:spLocks/>
          </p:cNvSpPr>
          <p:nvPr/>
        </p:nvSpPr>
        <p:spPr bwMode="auto">
          <a:xfrm>
            <a:off x="615949" y="3775255"/>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Large packet uplink subservice</a:t>
            </a:r>
          </a:p>
        </p:txBody>
      </p:sp>
    </p:spTree>
    <p:extLst>
      <p:ext uri="{BB962C8B-B14F-4D97-AF65-F5344CB8AC3E}">
        <p14:creationId xmlns:p14="http://schemas.microsoft.com/office/powerpoint/2010/main" val="344698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
                                          <p:val>
                                            <p:strVal val="#ppt_x"/>
                                          </p:val>
                                        </p:tav>
                                      </p:tavLst>
                                    </p:anim>
                                    <p:anim calcmode="lin" valueType="num">
                                      <p:cBhvr additive="base">
                                        <p:cTn id="8" dur="500" fill="hold"/>
                                        <p:tgtEl>
                                          <p:spTgt spid="6"/>
                                        </p:tgtEl>
                                        <p:attrNameLst>
                                          <p:attrName>ppt_y</p:attrName>
                                        </p:attrNameLst>
                                      </p:cBhvr>
                                      <p:tavLst>
                                        <p:tav tm="0%">
                                          <p:val>
                                            <p:strVal val="1+#ppt_h/2"/>
                                          </p:val>
                                        </p:tav>
                                        <p:tav tm="1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
                                          <p:val>
                                            <p:strVal val="#ppt_x"/>
                                          </p:val>
                                        </p:tav>
                                      </p:tavLst>
                                    </p:anim>
                                    <p:anim calcmode="lin" valueType="num">
                                      <p:cBhvr additive="base">
                                        <p:cTn id="12" dur="500" fill="hold"/>
                                        <p:tgtEl>
                                          <p:spTgt spid="7"/>
                                        </p:tgtEl>
                                        <p:attrNameLst>
                                          <p:attrName>ppt_y</p:attrName>
                                        </p:attrNameLst>
                                      </p:cBhvr>
                                      <p:tavLst>
                                        <p:tav tm="0%">
                                          <p:val>
                                            <p:strVal val="1+#ppt_h/2"/>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ST[13]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large packet transfer service:</a:t>
            </a:r>
          </a:p>
          <a:p>
            <a:pPr lvl="1">
              <a:buFont typeface="Arial" panose="020B0604020202020204" pitchFamily="34" charset="0"/>
              <a:buChar char="•"/>
            </a:pPr>
            <a:r>
              <a:rPr lang="en-GB" dirty="0"/>
              <a:t>May contain up to one large packet downlink subservice</a:t>
            </a:r>
          </a:p>
          <a:p>
            <a:pPr lvl="1">
              <a:buFont typeface="Arial" panose="020B0604020202020204" pitchFamily="34" charset="0"/>
              <a:buChar char="•"/>
            </a:pPr>
            <a:r>
              <a:rPr lang="en-GB" dirty="0"/>
              <a:t>May contain up to one large packet uplink subservice</a:t>
            </a:r>
          </a:p>
          <a:p>
            <a:pPr lvl="1">
              <a:buFont typeface="Arial" panose="020B0604020202020204" pitchFamily="34" charset="0"/>
              <a:buChar char="•"/>
            </a:pPr>
            <a:r>
              <a:rPr lang="en-GB" dirty="0"/>
              <a:t>Must contain at least one of these two</a:t>
            </a:r>
          </a:p>
          <a:p>
            <a:pPr>
              <a:buFont typeface="Arial" panose="020B0604020202020204" pitchFamily="34" charset="0"/>
              <a:buChar char="•"/>
            </a:pPr>
            <a:r>
              <a:rPr lang="en-GB" dirty="0"/>
              <a:t>Each of these subservices is composed of two entities, one on board and one on ground.</a:t>
            </a:r>
          </a:p>
          <a:p>
            <a:pPr>
              <a:buFont typeface="Arial" panose="020B0604020202020204" pitchFamily="34" charset="0"/>
              <a:buChar char="•"/>
            </a:pPr>
            <a:r>
              <a:rPr lang="en-GB" dirty="0"/>
              <a:t>If a mission implements both subservices, the two on-board entities must be hosted by the same application process.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68402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9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ST[13] – PUS Foundation</a:t>
            </a:r>
          </a:p>
        </p:txBody>
      </p:sp>
      <p:sp>
        <p:nvSpPr>
          <p:cNvPr id="4" name="Rounded Rectangle 3"/>
          <p:cNvSpPr/>
          <p:nvPr/>
        </p:nvSpPr>
        <p:spPr>
          <a:xfrm>
            <a:off x="1297195" y="1673818"/>
            <a:ext cx="3071606"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APID</a:t>
            </a:r>
          </a:p>
        </p:txBody>
      </p:sp>
      <p:sp>
        <p:nvSpPr>
          <p:cNvPr id="6" name="Rounded Rectangle 5"/>
          <p:cNvSpPr/>
          <p:nvPr/>
        </p:nvSpPr>
        <p:spPr>
          <a:xfrm>
            <a:off x="1238391" y="4469880"/>
            <a:ext cx="6943176" cy="1071899"/>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r>
              <a:rPr lang="en-GB" sz="1000" b="1" dirty="0">
                <a:solidFill>
                  <a:schemeClr val="tx1"/>
                </a:solidFill>
              </a:rPr>
              <a:t> ground application process  </a:t>
            </a:r>
          </a:p>
        </p:txBody>
      </p:sp>
      <p:cxnSp>
        <p:nvCxnSpPr>
          <p:cNvPr id="7" name="Straight Connector 6"/>
          <p:cNvCxnSpPr/>
          <p:nvPr/>
        </p:nvCxnSpPr>
        <p:spPr>
          <a:xfrm>
            <a:off x="916560" y="2895643"/>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916560" y="4334674"/>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grpSp>
        <p:nvGrpSpPr>
          <p:cNvPr id="11" name="Group 10"/>
          <p:cNvGrpSpPr/>
          <p:nvPr/>
        </p:nvGrpSpPr>
        <p:grpSpPr>
          <a:xfrm>
            <a:off x="1054331" y="1958855"/>
            <a:ext cx="3894229" cy="3253740"/>
            <a:chOff x="1552171" y="1958855"/>
            <a:chExt cx="5924261" cy="3253740"/>
          </a:xfrm>
        </p:grpSpPr>
        <p:sp>
          <p:nvSpPr>
            <p:cNvPr id="12" name="Rounded Rectangle 11"/>
            <p:cNvSpPr/>
            <p:nvPr/>
          </p:nvSpPr>
          <p:spPr>
            <a:xfrm>
              <a:off x="1552171" y="1958855"/>
              <a:ext cx="5397269" cy="3253740"/>
            </a:xfrm>
            <a:prstGeom prst="roundRect">
              <a:avLst/>
            </a:prstGeom>
            <a:noFill/>
            <a:ln w="0" cap="sq">
              <a:solidFill>
                <a:srgbClr val="008542"/>
              </a:solidFill>
              <a:prstDash val="lgDash"/>
              <a:round/>
            </a:ln>
            <a:effectLst/>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13" name="TextBox 12"/>
            <p:cNvSpPr txBox="1"/>
            <p:nvPr/>
          </p:nvSpPr>
          <p:spPr>
            <a:xfrm>
              <a:off x="6360422" y="3458149"/>
              <a:ext cx="1116010" cy="276999"/>
            </a:xfrm>
            <a:prstGeom prst="rect">
              <a:avLst/>
            </a:prstGeom>
            <a:solidFill>
              <a:schemeClr val="bg1"/>
            </a:solidFill>
          </p:spPr>
          <p:txBody>
            <a:bodyPr wrap="none" rtlCol="0">
              <a:spAutoFit/>
            </a:bodyPr>
            <a:lstStyle/>
            <a:p>
              <a:pPr algn="ctr"/>
              <a:r>
                <a:rPr lang="en-GB" sz="600" b="1" dirty="0">
                  <a:solidFill>
                    <a:srgbClr val="00B050"/>
                  </a:solidFill>
                </a:rPr>
                <a:t>Large packet transfer</a:t>
              </a:r>
              <a:br>
                <a:rPr lang="en-GB" sz="600" b="1" dirty="0">
                  <a:solidFill>
                    <a:srgbClr val="00B050"/>
                  </a:solidFill>
                </a:rPr>
              </a:br>
              <a:r>
                <a:rPr lang="en-GB" sz="600" b="1" dirty="0">
                  <a:solidFill>
                    <a:srgbClr val="00B050"/>
                  </a:solidFill>
                </a:rPr>
                <a:t>service</a:t>
              </a:r>
              <a:endParaRPr lang="en-GB" sz="600" dirty="0">
                <a:solidFill>
                  <a:srgbClr val="00B050"/>
                </a:solidFill>
              </a:endParaRPr>
            </a:p>
          </p:txBody>
        </p:sp>
      </p:grpSp>
      <p:sp>
        <p:nvSpPr>
          <p:cNvPr id="14" name="TextBox 13"/>
          <p:cNvSpPr txBox="1"/>
          <p:nvPr/>
        </p:nvSpPr>
        <p:spPr>
          <a:xfrm>
            <a:off x="8181567" y="2709861"/>
            <a:ext cx="960260" cy="200055"/>
          </a:xfrm>
          <a:prstGeom prst="rect">
            <a:avLst/>
          </a:prstGeom>
          <a:noFill/>
        </p:spPr>
        <p:txBody>
          <a:bodyPr wrap="square" rtlCol="0">
            <a:spAutoFit/>
          </a:bodyPr>
          <a:lstStyle/>
          <a:p>
            <a:r>
              <a:rPr lang="en-GB" sz="700" b="1" dirty="0">
                <a:ln w="0">
                  <a:noFill/>
                  <a:prstDash val="solid"/>
                </a:ln>
                <a:solidFill>
                  <a:srgbClr val="D0103A"/>
                </a:solidFill>
              </a:rPr>
              <a:t>Space Segment</a:t>
            </a:r>
          </a:p>
        </p:txBody>
      </p:sp>
      <p:sp>
        <p:nvSpPr>
          <p:cNvPr id="15" name="TextBox 14"/>
          <p:cNvSpPr txBox="1"/>
          <p:nvPr/>
        </p:nvSpPr>
        <p:spPr>
          <a:xfrm>
            <a:off x="8113196" y="4383207"/>
            <a:ext cx="1030892" cy="200055"/>
          </a:xfrm>
          <a:prstGeom prst="rect">
            <a:avLst/>
          </a:prstGeom>
          <a:noFill/>
        </p:spPr>
        <p:txBody>
          <a:bodyPr wrap="square" rtlCol="0">
            <a:spAutoFit/>
          </a:bodyPr>
          <a:lstStyle/>
          <a:p>
            <a:r>
              <a:rPr lang="en-GB" sz="700" b="1" dirty="0">
                <a:ln w="0">
                  <a:noFill/>
                  <a:prstDash val="solid"/>
                </a:ln>
                <a:solidFill>
                  <a:srgbClr val="D0103A"/>
                </a:solidFill>
              </a:rPr>
              <a:t>Ground</a:t>
            </a:r>
            <a:r>
              <a:rPr lang="en-GB" sz="700" b="1" dirty="0">
                <a:ln w="12700">
                  <a:noFill/>
                  <a:prstDash val="solid"/>
                </a:ln>
                <a:solidFill>
                  <a:srgbClr val="D0103A"/>
                </a:solidFill>
                <a:effectLst>
                  <a:outerShdw blurRad="41275" dist="20320" dir="1800000" algn="tl" rotWithShape="0">
                    <a:srgbClr val="000000">
                      <a:alpha val="40%"/>
                    </a:srgbClr>
                  </a:outerShdw>
                </a:effectLst>
              </a:rPr>
              <a:t> </a:t>
            </a:r>
            <a:r>
              <a:rPr lang="en-GB" sz="700" b="1" dirty="0">
                <a:ln w="0">
                  <a:noFill/>
                  <a:prstDash val="solid"/>
                </a:ln>
                <a:solidFill>
                  <a:srgbClr val="D0103A"/>
                </a:solidFill>
              </a:rPr>
              <a:t>Segment</a:t>
            </a:r>
          </a:p>
        </p:txBody>
      </p:sp>
      <p:grpSp>
        <p:nvGrpSpPr>
          <p:cNvPr id="23" name="Group 22"/>
          <p:cNvGrpSpPr/>
          <p:nvPr/>
        </p:nvGrpSpPr>
        <p:grpSpPr>
          <a:xfrm>
            <a:off x="1501648" y="2115464"/>
            <a:ext cx="1483704" cy="3061055"/>
            <a:chOff x="1999488" y="2115464"/>
            <a:chExt cx="1483704" cy="3061055"/>
          </a:xfrm>
        </p:grpSpPr>
        <p:sp>
          <p:nvSpPr>
            <p:cNvPr id="24" name="Rounded Rectangle 23"/>
            <p:cNvSpPr/>
            <p:nvPr/>
          </p:nvSpPr>
          <p:spPr>
            <a:xfrm>
              <a:off x="1999488" y="2115464"/>
              <a:ext cx="95752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25" name="TextBox 24"/>
            <p:cNvSpPr txBox="1"/>
            <p:nvPr/>
          </p:nvSpPr>
          <p:spPr>
            <a:xfrm>
              <a:off x="2447331" y="3010357"/>
              <a:ext cx="1035861" cy="276999"/>
            </a:xfrm>
            <a:prstGeom prst="rect">
              <a:avLst/>
            </a:prstGeom>
            <a:noFill/>
          </p:spPr>
          <p:txBody>
            <a:bodyPr wrap="none" rtlCol="0">
              <a:spAutoFit/>
            </a:bodyPr>
            <a:lstStyle/>
            <a:p>
              <a:pPr algn="ctr"/>
              <a:r>
                <a:rPr lang="en-GB" sz="600" b="1" dirty="0">
                  <a:solidFill>
                    <a:srgbClr val="FF0000"/>
                  </a:solidFill>
                </a:rPr>
                <a:t>Large packet uplink</a:t>
              </a:r>
              <a:br>
                <a:rPr lang="en-GB" sz="600" b="1" dirty="0">
                  <a:solidFill>
                    <a:srgbClr val="FF0000"/>
                  </a:solidFill>
                </a:rPr>
              </a:br>
              <a:r>
                <a:rPr lang="en-GB" sz="600" b="1" dirty="0">
                  <a:solidFill>
                    <a:srgbClr val="FF0000"/>
                  </a:solidFill>
                </a:rPr>
                <a:t>subservice</a:t>
              </a:r>
              <a:endParaRPr lang="en-GB" sz="600" dirty="0"/>
            </a:p>
          </p:txBody>
        </p:sp>
        <p:grpSp>
          <p:nvGrpSpPr>
            <p:cNvPr id="26" name="Group 25"/>
            <p:cNvGrpSpPr/>
            <p:nvPr/>
          </p:nvGrpSpPr>
          <p:grpSpPr>
            <a:xfrm>
              <a:off x="2050044" y="2200103"/>
              <a:ext cx="864656" cy="530663"/>
              <a:chOff x="2050044" y="2191074"/>
              <a:chExt cx="864656" cy="530663"/>
            </a:xfrm>
          </p:grpSpPr>
          <p:sp>
            <p:nvSpPr>
              <p:cNvPr id="30" name="Rounded Rectangle 29"/>
              <p:cNvSpPr/>
              <p:nvPr/>
            </p:nvSpPr>
            <p:spPr>
              <a:xfrm>
                <a:off x="2050044" y="2191074"/>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Large packet uplink subservice provider</a:t>
                </a:r>
              </a:p>
            </p:txBody>
          </p:sp>
          <p:sp>
            <p:nvSpPr>
              <p:cNvPr id="31" name="4-Point Star 30"/>
              <p:cNvSpPr/>
              <p:nvPr/>
            </p:nvSpPr>
            <p:spPr>
              <a:xfrm>
                <a:off x="2459513" y="2670936"/>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27" name="Group 26"/>
            <p:cNvGrpSpPr/>
            <p:nvPr/>
          </p:nvGrpSpPr>
          <p:grpSpPr>
            <a:xfrm>
              <a:off x="2050044" y="4569248"/>
              <a:ext cx="864656" cy="530663"/>
              <a:chOff x="2050044" y="4580726"/>
              <a:chExt cx="864656" cy="530663"/>
            </a:xfrm>
          </p:grpSpPr>
          <p:sp>
            <p:nvSpPr>
              <p:cNvPr id="28" name="Rounded Rectangle 27"/>
              <p:cNvSpPr/>
              <p:nvPr/>
            </p:nvSpPr>
            <p:spPr>
              <a:xfrm>
                <a:off x="2050044" y="4580726"/>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Large packet uplink subservice user</a:t>
                </a:r>
              </a:p>
            </p:txBody>
          </p:sp>
          <p:sp>
            <p:nvSpPr>
              <p:cNvPr id="29" name="4-Point Star 28"/>
              <p:cNvSpPr/>
              <p:nvPr/>
            </p:nvSpPr>
            <p:spPr>
              <a:xfrm>
                <a:off x="2459513" y="4580726"/>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grpSp>
        <p:nvGrpSpPr>
          <p:cNvPr id="32" name="Group 31"/>
          <p:cNvGrpSpPr/>
          <p:nvPr/>
        </p:nvGrpSpPr>
        <p:grpSpPr>
          <a:xfrm>
            <a:off x="2942000" y="2115465"/>
            <a:ext cx="1647937" cy="3061055"/>
            <a:chOff x="5299120" y="2115465"/>
            <a:chExt cx="1647937" cy="3061055"/>
          </a:xfrm>
        </p:grpSpPr>
        <p:sp>
          <p:nvSpPr>
            <p:cNvPr id="33" name="Rounded Rectangle 32"/>
            <p:cNvSpPr/>
            <p:nvPr/>
          </p:nvSpPr>
          <p:spPr>
            <a:xfrm>
              <a:off x="5299120" y="2115465"/>
              <a:ext cx="99227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34" name="TextBox 33"/>
            <p:cNvSpPr txBox="1"/>
            <p:nvPr/>
          </p:nvSpPr>
          <p:spPr>
            <a:xfrm>
              <a:off x="5782956" y="2917329"/>
              <a:ext cx="1164101" cy="276999"/>
            </a:xfrm>
            <a:prstGeom prst="rect">
              <a:avLst/>
            </a:prstGeom>
            <a:noFill/>
          </p:spPr>
          <p:txBody>
            <a:bodyPr wrap="none" rtlCol="0">
              <a:spAutoFit/>
            </a:bodyPr>
            <a:lstStyle/>
            <a:p>
              <a:pPr algn="ctr"/>
              <a:r>
                <a:rPr lang="en-GB" sz="600" b="1" dirty="0">
                  <a:solidFill>
                    <a:srgbClr val="FF0000"/>
                  </a:solidFill>
                </a:rPr>
                <a:t>Large packet downlink</a:t>
              </a:r>
              <a:br>
                <a:rPr lang="en-GB" sz="600" b="1" dirty="0">
                  <a:solidFill>
                    <a:srgbClr val="FF0000"/>
                  </a:solidFill>
                </a:rPr>
              </a:br>
              <a:r>
                <a:rPr lang="en-GB" sz="600" b="1" dirty="0">
                  <a:solidFill>
                    <a:srgbClr val="FF0000"/>
                  </a:solidFill>
                </a:rPr>
                <a:t>subservice</a:t>
              </a:r>
              <a:endParaRPr lang="en-GB" sz="600" dirty="0"/>
            </a:p>
          </p:txBody>
        </p:sp>
        <p:grpSp>
          <p:nvGrpSpPr>
            <p:cNvPr id="35" name="Group 34"/>
            <p:cNvGrpSpPr/>
            <p:nvPr/>
          </p:nvGrpSpPr>
          <p:grpSpPr>
            <a:xfrm>
              <a:off x="5370918" y="2200103"/>
              <a:ext cx="864656" cy="530663"/>
              <a:chOff x="5370918" y="2209132"/>
              <a:chExt cx="864656" cy="530663"/>
            </a:xfrm>
          </p:grpSpPr>
          <p:sp>
            <p:nvSpPr>
              <p:cNvPr id="39" name="Rounded Rectangle 38"/>
              <p:cNvSpPr/>
              <p:nvPr/>
            </p:nvSpPr>
            <p:spPr>
              <a:xfrm>
                <a:off x="5370918" y="2209132"/>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Large packet downlink subservice provider</a:t>
                </a:r>
              </a:p>
            </p:txBody>
          </p:sp>
          <p:sp>
            <p:nvSpPr>
              <p:cNvPr id="40" name="4-Point Star 39"/>
              <p:cNvSpPr/>
              <p:nvPr/>
            </p:nvSpPr>
            <p:spPr>
              <a:xfrm>
                <a:off x="5780387" y="2688994"/>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36" name="Group 35"/>
            <p:cNvGrpSpPr/>
            <p:nvPr/>
          </p:nvGrpSpPr>
          <p:grpSpPr>
            <a:xfrm>
              <a:off x="5372791" y="4569248"/>
              <a:ext cx="864656" cy="530663"/>
              <a:chOff x="5372791" y="4557770"/>
              <a:chExt cx="864656" cy="530663"/>
            </a:xfrm>
          </p:grpSpPr>
          <p:sp>
            <p:nvSpPr>
              <p:cNvPr id="37" name="Rounded Rectangle 36"/>
              <p:cNvSpPr/>
              <p:nvPr/>
            </p:nvSpPr>
            <p:spPr>
              <a:xfrm>
                <a:off x="5372791" y="4557770"/>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Large packet downlink subservice user</a:t>
                </a:r>
              </a:p>
            </p:txBody>
          </p:sp>
          <p:sp>
            <p:nvSpPr>
              <p:cNvPr id="38" name="4-Point Star 37"/>
              <p:cNvSpPr/>
              <p:nvPr/>
            </p:nvSpPr>
            <p:spPr>
              <a:xfrm>
                <a:off x="5782260" y="4557770"/>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grpSp>
        <p:nvGrpSpPr>
          <p:cNvPr id="41" name="Group 40"/>
          <p:cNvGrpSpPr/>
          <p:nvPr/>
        </p:nvGrpSpPr>
        <p:grpSpPr>
          <a:xfrm>
            <a:off x="40292" y="3751176"/>
            <a:ext cx="1864796" cy="806594"/>
            <a:chOff x="538132" y="3751176"/>
            <a:chExt cx="1864796" cy="806594"/>
          </a:xfrm>
        </p:grpSpPr>
        <p:sp>
          <p:nvSpPr>
            <p:cNvPr id="42" name="TextBox 41"/>
            <p:cNvSpPr txBox="1"/>
            <p:nvPr/>
          </p:nvSpPr>
          <p:spPr>
            <a:xfrm>
              <a:off x="538132" y="3751176"/>
              <a:ext cx="580608" cy="307777"/>
            </a:xfrm>
            <a:prstGeom prst="rect">
              <a:avLst/>
            </a:prstGeom>
            <a:solidFill>
              <a:schemeClr val="bg1"/>
            </a:solidFill>
            <a:ln>
              <a:noFill/>
            </a:ln>
          </p:spPr>
          <p:txBody>
            <a:bodyPr wrap="none" rtlCol="0">
              <a:spAutoFit/>
            </a:bodyPr>
            <a:lstStyle/>
            <a:p>
              <a:pPr algn="ctr"/>
              <a:r>
                <a:rPr lang="en-GB" sz="700" b="1" i="1" dirty="0">
                  <a:solidFill>
                    <a:schemeClr val="tx1">
                      <a:lumMod val="50%"/>
                      <a:lumOff val="50%"/>
                    </a:schemeClr>
                  </a:solidFill>
                </a:rPr>
                <a:t>sending</a:t>
              </a:r>
            </a:p>
            <a:p>
              <a:pPr algn="ctr"/>
              <a:r>
                <a:rPr lang="en-GB" sz="700" b="1" i="1" dirty="0">
                  <a:solidFill>
                    <a:schemeClr val="tx1">
                      <a:lumMod val="50%"/>
                      <a:lumOff val="50%"/>
                    </a:schemeClr>
                  </a:solidFill>
                </a:rPr>
                <a:t>entity</a:t>
              </a:r>
              <a:endParaRPr lang="en-GB" sz="300" b="1" i="1" dirty="0">
                <a:solidFill>
                  <a:schemeClr val="tx1">
                    <a:lumMod val="50%"/>
                    <a:lumOff val="50%"/>
                  </a:schemeClr>
                </a:solidFill>
              </a:endParaRPr>
            </a:p>
          </p:txBody>
        </p:sp>
        <p:cxnSp>
          <p:nvCxnSpPr>
            <p:cNvPr id="43" name="Straight Arrow Connector 42"/>
            <p:cNvCxnSpPr>
              <a:stCxn id="42" idx="3"/>
            </p:cNvCxnSpPr>
            <p:nvPr/>
          </p:nvCxnSpPr>
          <p:spPr>
            <a:xfrm>
              <a:off x="1118740" y="3905065"/>
              <a:ext cx="1284188" cy="652705"/>
            </a:xfrm>
            <a:prstGeom prst="straightConnector1">
              <a:avLst/>
            </a:prstGeom>
            <a:ln w="3175">
              <a:solidFill>
                <a:schemeClr val="tx1">
                  <a:lumMod val="50%"/>
                  <a:lumOff val="5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sp>
        <p:nvSpPr>
          <p:cNvPr id="50" name="Rounded Rectangle 49"/>
          <p:cNvSpPr/>
          <p:nvPr/>
        </p:nvSpPr>
        <p:spPr>
          <a:xfrm>
            <a:off x="5041590" y="1673818"/>
            <a:ext cx="3071606"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APID</a:t>
            </a:r>
          </a:p>
        </p:txBody>
      </p:sp>
      <p:grpSp>
        <p:nvGrpSpPr>
          <p:cNvPr id="51" name="Group 50"/>
          <p:cNvGrpSpPr/>
          <p:nvPr/>
        </p:nvGrpSpPr>
        <p:grpSpPr>
          <a:xfrm>
            <a:off x="6873920" y="2115465"/>
            <a:ext cx="1388244" cy="3061055"/>
            <a:chOff x="5299120" y="2115465"/>
            <a:chExt cx="1388244" cy="3061055"/>
          </a:xfrm>
        </p:grpSpPr>
        <p:sp>
          <p:nvSpPr>
            <p:cNvPr id="52" name="Rounded Rectangle 51"/>
            <p:cNvSpPr/>
            <p:nvPr/>
          </p:nvSpPr>
          <p:spPr>
            <a:xfrm>
              <a:off x="5299120" y="2115465"/>
              <a:ext cx="99227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53" name="TextBox 52"/>
            <p:cNvSpPr txBox="1"/>
            <p:nvPr/>
          </p:nvSpPr>
          <p:spPr>
            <a:xfrm>
              <a:off x="6042637" y="2968129"/>
              <a:ext cx="644727" cy="184666"/>
            </a:xfrm>
            <a:prstGeom prst="rect">
              <a:avLst/>
            </a:prstGeom>
            <a:solidFill>
              <a:schemeClr val="bg1"/>
            </a:solidFill>
          </p:spPr>
          <p:txBody>
            <a:bodyPr wrap="none" rtlCol="0">
              <a:spAutoFit/>
            </a:bodyPr>
            <a:lstStyle/>
            <a:p>
              <a:pPr algn="ctr"/>
              <a:r>
                <a:rPr lang="en-GB" sz="600" b="1" dirty="0">
                  <a:solidFill>
                    <a:srgbClr val="FF0000"/>
                  </a:solidFill>
                </a:rPr>
                <a:t>subservice</a:t>
              </a:r>
              <a:endParaRPr lang="en-GB" sz="600" dirty="0"/>
            </a:p>
          </p:txBody>
        </p:sp>
        <p:grpSp>
          <p:nvGrpSpPr>
            <p:cNvPr id="54" name="Group 53"/>
            <p:cNvGrpSpPr/>
            <p:nvPr/>
          </p:nvGrpSpPr>
          <p:grpSpPr>
            <a:xfrm>
              <a:off x="5370918" y="2200103"/>
              <a:ext cx="864656" cy="530663"/>
              <a:chOff x="5370918" y="2209132"/>
              <a:chExt cx="864656" cy="530663"/>
            </a:xfrm>
          </p:grpSpPr>
          <p:sp>
            <p:nvSpPr>
              <p:cNvPr id="58" name="Rounded Rectangle 57"/>
              <p:cNvSpPr/>
              <p:nvPr/>
            </p:nvSpPr>
            <p:spPr>
              <a:xfrm>
                <a:off x="5370918" y="2209132"/>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59" name="4-Point Star 58"/>
              <p:cNvSpPr/>
              <p:nvPr/>
            </p:nvSpPr>
            <p:spPr>
              <a:xfrm>
                <a:off x="5780387" y="2688994"/>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55" name="Group 54"/>
            <p:cNvGrpSpPr/>
            <p:nvPr/>
          </p:nvGrpSpPr>
          <p:grpSpPr>
            <a:xfrm>
              <a:off x="5372791" y="4569248"/>
              <a:ext cx="864656" cy="530663"/>
              <a:chOff x="5372791" y="4557770"/>
              <a:chExt cx="864656" cy="530663"/>
            </a:xfrm>
          </p:grpSpPr>
          <p:sp>
            <p:nvSpPr>
              <p:cNvPr id="56" name="Rounded Rectangle 55"/>
              <p:cNvSpPr/>
              <p:nvPr/>
            </p:nvSpPr>
            <p:spPr>
              <a:xfrm>
                <a:off x="5372791" y="4557770"/>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subservice user</a:t>
                </a:r>
              </a:p>
            </p:txBody>
          </p:sp>
          <p:sp>
            <p:nvSpPr>
              <p:cNvPr id="57" name="4-Point Star 56"/>
              <p:cNvSpPr/>
              <p:nvPr/>
            </p:nvSpPr>
            <p:spPr>
              <a:xfrm>
                <a:off x="5782260" y="4557770"/>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cxnSp>
        <p:nvCxnSpPr>
          <p:cNvPr id="61" name="Straight Arrow Connector 60"/>
          <p:cNvCxnSpPr/>
          <p:nvPr/>
        </p:nvCxnSpPr>
        <p:spPr>
          <a:xfrm>
            <a:off x="7379919" y="2744780"/>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62" name="Group 61"/>
          <p:cNvGrpSpPr/>
          <p:nvPr/>
        </p:nvGrpSpPr>
        <p:grpSpPr>
          <a:xfrm>
            <a:off x="7025562" y="3069167"/>
            <a:ext cx="506219" cy="843690"/>
            <a:chOff x="2077642" y="3147705"/>
            <a:chExt cx="506219" cy="843690"/>
          </a:xfrm>
        </p:grpSpPr>
        <p:sp>
          <p:nvSpPr>
            <p:cNvPr id="63" name="Up Arrow 62"/>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64" name="TextBox 63"/>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cxnSp>
        <p:nvCxnSpPr>
          <p:cNvPr id="65" name="Straight Arrow Connector 64"/>
          <p:cNvCxnSpPr>
            <a:stCxn id="28" idx="3"/>
            <a:endCxn id="56" idx="1"/>
          </p:cNvCxnSpPr>
          <p:nvPr/>
        </p:nvCxnSpPr>
        <p:spPr>
          <a:xfrm>
            <a:off x="2416860" y="4834580"/>
            <a:ext cx="4530731"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9" name="Group 8"/>
          <p:cNvGrpSpPr/>
          <p:nvPr/>
        </p:nvGrpSpPr>
        <p:grpSpPr>
          <a:xfrm>
            <a:off x="4368801" y="4513826"/>
            <a:ext cx="1806454" cy="486090"/>
            <a:chOff x="4770939" y="4557770"/>
            <a:chExt cx="1806454" cy="486090"/>
          </a:xfrm>
        </p:grpSpPr>
        <p:sp>
          <p:nvSpPr>
            <p:cNvPr id="68" name="TextBox 67"/>
            <p:cNvSpPr txBox="1"/>
            <p:nvPr/>
          </p:nvSpPr>
          <p:spPr>
            <a:xfrm>
              <a:off x="4948559" y="4828416"/>
              <a:ext cx="1628833" cy="215444"/>
            </a:xfrm>
            <a:prstGeom prst="rect">
              <a:avLst/>
            </a:prstGeom>
            <a:solidFill>
              <a:srgbClr val="FFC000"/>
            </a:solidFill>
            <a:ln w="28575">
              <a:noFill/>
            </a:ln>
          </p:spPr>
          <p:txBody>
            <a:bodyPr wrap="square" rtlCol="0">
              <a:spAutoFit/>
            </a:bodyPr>
            <a:lstStyle/>
            <a:p>
              <a:pPr algn="ctr"/>
              <a:r>
                <a:rPr lang="en-GB" sz="800" b="1" dirty="0"/>
                <a:t>request</a:t>
              </a:r>
              <a:endParaRPr lang="en-GB" sz="1100" b="1" dirty="0"/>
            </a:p>
          </p:txBody>
        </p:sp>
        <p:sp>
          <p:nvSpPr>
            <p:cNvPr id="69" name="Up Arrow 68"/>
            <p:cNvSpPr/>
            <p:nvPr/>
          </p:nvSpPr>
          <p:spPr>
            <a:xfrm rot="5400000" flipV="1">
              <a:off x="5504297" y="3824412"/>
              <a:ext cx="339737" cy="1806454"/>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 lIns="0" tIns="0" rIns="0" bIns="0" rtlCol="0" anchor="ctr"/>
            <a:lstStyle/>
            <a:p>
              <a:pPr algn="ctr"/>
              <a:r>
                <a:rPr lang="en-GB" sz="700" b="1" dirty="0">
                  <a:solidFill>
                    <a:schemeClr val="bg1"/>
                  </a:solidFill>
                </a:rPr>
                <a:t>TC packet</a:t>
              </a:r>
              <a:endParaRPr lang="en-GB" sz="1200" b="1" dirty="0">
                <a:solidFill>
                  <a:schemeClr val="bg1"/>
                </a:solidFill>
              </a:endParaRPr>
            </a:p>
          </p:txBody>
        </p:sp>
      </p:grpSp>
      <p:cxnSp>
        <p:nvCxnSpPr>
          <p:cNvPr id="70" name="Straight Arrow Connector 69"/>
          <p:cNvCxnSpPr>
            <a:stCxn id="58" idx="1"/>
            <a:endCxn id="30" idx="3"/>
          </p:cNvCxnSpPr>
          <p:nvPr/>
        </p:nvCxnSpPr>
        <p:spPr>
          <a:xfrm flipH="1">
            <a:off x="2416860" y="2465435"/>
            <a:ext cx="4528858"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73" name="Group 72"/>
          <p:cNvGrpSpPr/>
          <p:nvPr/>
        </p:nvGrpSpPr>
        <p:grpSpPr>
          <a:xfrm rot="5400000">
            <a:off x="4997647" y="1464274"/>
            <a:ext cx="506220" cy="1763912"/>
            <a:chOff x="2077642" y="3147705"/>
            <a:chExt cx="506220" cy="843690"/>
          </a:xfrm>
        </p:grpSpPr>
        <p:sp>
          <p:nvSpPr>
            <p:cNvPr id="74" name="Up Arrow 73"/>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75" name="TextBox 74"/>
            <p:cNvSpPr txBox="1"/>
            <p:nvPr/>
          </p:nvSpPr>
          <p:spPr>
            <a:xfrm rot="16200000">
              <a:off x="2100461" y="3507994"/>
              <a:ext cx="751358" cy="215444"/>
            </a:xfrm>
            <a:prstGeom prst="rect">
              <a:avLst/>
            </a:prstGeom>
            <a:solidFill>
              <a:srgbClr val="FFC000"/>
            </a:solidFill>
            <a:ln w="28575">
              <a:noFill/>
            </a:ln>
          </p:spPr>
          <p:txBody>
            <a:bodyPr wrap="square" rtlCol="0">
              <a:spAutoFit/>
            </a:bodyPr>
            <a:lstStyle/>
            <a:p>
              <a:pPr algn="ctr"/>
              <a:r>
                <a:rPr lang="en-GB" sz="800" b="1" dirty="0"/>
                <a:t>request</a:t>
              </a:r>
              <a:endParaRPr lang="en-GB" sz="1100" b="1" dirty="0"/>
            </a:p>
          </p:txBody>
        </p:sp>
      </p:grpSp>
      <p:grpSp>
        <p:nvGrpSpPr>
          <p:cNvPr id="87" name="Group 86"/>
          <p:cNvGrpSpPr/>
          <p:nvPr/>
        </p:nvGrpSpPr>
        <p:grpSpPr>
          <a:xfrm>
            <a:off x="1438412" y="2730766"/>
            <a:ext cx="563649" cy="1838482"/>
            <a:chOff x="1438412" y="2730766"/>
            <a:chExt cx="563649" cy="1838482"/>
          </a:xfrm>
        </p:grpSpPr>
        <p:cxnSp>
          <p:nvCxnSpPr>
            <p:cNvPr id="16" name="Straight Arrow Connector 15"/>
            <p:cNvCxnSpPr/>
            <p:nvPr/>
          </p:nvCxnSpPr>
          <p:spPr>
            <a:xfrm>
              <a:off x="1649252" y="2730766"/>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21" name="Up Arrow 20"/>
            <p:cNvSpPr/>
            <p:nvPr/>
          </p:nvSpPr>
          <p:spPr>
            <a:xfrm>
              <a:off x="1438412" y="3142258"/>
              <a:ext cx="375766" cy="843690"/>
            </a:xfrm>
            <a:prstGeom prst="upArrow">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84" name="Up Arrow 83"/>
            <p:cNvSpPr/>
            <p:nvPr/>
          </p:nvSpPr>
          <p:spPr>
            <a:xfrm>
              <a:off x="1626295" y="3450035"/>
              <a:ext cx="375766" cy="535913"/>
            </a:xfrm>
            <a:prstGeom prst="upArrow">
              <a:avLst>
                <a:gd name="adj1" fmla="val 50000"/>
                <a:gd name="adj2" fmla="val 0"/>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a:t>
              </a:r>
            </a:p>
          </p:txBody>
        </p:sp>
      </p:grpSp>
      <p:grpSp>
        <p:nvGrpSpPr>
          <p:cNvPr id="88" name="Group 87"/>
          <p:cNvGrpSpPr/>
          <p:nvPr/>
        </p:nvGrpSpPr>
        <p:grpSpPr>
          <a:xfrm>
            <a:off x="1806844" y="2730766"/>
            <a:ext cx="573809" cy="1838482"/>
            <a:chOff x="1806844" y="2730766"/>
            <a:chExt cx="573809" cy="1838482"/>
          </a:xfrm>
        </p:grpSpPr>
        <p:cxnSp>
          <p:nvCxnSpPr>
            <p:cNvPr id="77" name="Straight Arrow Connector 76"/>
            <p:cNvCxnSpPr/>
            <p:nvPr/>
          </p:nvCxnSpPr>
          <p:spPr>
            <a:xfrm>
              <a:off x="1984532" y="2730766"/>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0" name="Up Arrow 79"/>
            <p:cNvSpPr/>
            <p:nvPr/>
          </p:nvSpPr>
          <p:spPr>
            <a:xfrm>
              <a:off x="1806844" y="3142258"/>
              <a:ext cx="375766" cy="843690"/>
            </a:xfrm>
            <a:prstGeom prst="upArrow">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85" name="Up Arrow 84"/>
            <p:cNvSpPr/>
            <p:nvPr/>
          </p:nvSpPr>
          <p:spPr>
            <a:xfrm>
              <a:off x="2004887" y="3450035"/>
              <a:ext cx="375766" cy="535913"/>
            </a:xfrm>
            <a:prstGeom prst="upArrow">
              <a:avLst>
                <a:gd name="adj1" fmla="val 50000"/>
                <a:gd name="adj2" fmla="val 0"/>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err="1"/>
                <a:t>pac</a:t>
              </a:r>
              <a:r>
                <a:rPr lang="en-GB" sz="700" b="1" dirty="0"/>
                <a:t> </a:t>
              </a:r>
            </a:p>
          </p:txBody>
        </p:sp>
      </p:grpSp>
      <p:grpSp>
        <p:nvGrpSpPr>
          <p:cNvPr id="89" name="Group 88"/>
          <p:cNvGrpSpPr/>
          <p:nvPr/>
        </p:nvGrpSpPr>
        <p:grpSpPr>
          <a:xfrm>
            <a:off x="2182610" y="2719288"/>
            <a:ext cx="564190" cy="1838482"/>
            <a:chOff x="2182610" y="2719288"/>
            <a:chExt cx="564190" cy="1838482"/>
          </a:xfrm>
        </p:grpSpPr>
        <p:cxnSp>
          <p:nvCxnSpPr>
            <p:cNvPr id="79" name="Straight Arrow Connector 78"/>
            <p:cNvCxnSpPr/>
            <p:nvPr/>
          </p:nvCxnSpPr>
          <p:spPr>
            <a:xfrm>
              <a:off x="2323144" y="2719288"/>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1" name="Up Arrow 80"/>
            <p:cNvSpPr/>
            <p:nvPr/>
          </p:nvSpPr>
          <p:spPr>
            <a:xfrm>
              <a:off x="2182610" y="3139557"/>
              <a:ext cx="375766" cy="843690"/>
            </a:xfrm>
            <a:prstGeom prst="upArrow">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86" name="Up Arrow 85"/>
            <p:cNvSpPr/>
            <p:nvPr/>
          </p:nvSpPr>
          <p:spPr>
            <a:xfrm>
              <a:off x="2371034" y="3564103"/>
              <a:ext cx="375766" cy="421845"/>
            </a:xfrm>
            <a:prstGeom prst="upArrow">
              <a:avLst>
                <a:gd name="adj1" fmla="val 50000"/>
                <a:gd name="adj2" fmla="val 35150"/>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err="1"/>
                <a:t>ket</a:t>
              </a:r>
              <a:r>
                <a:rPr lang="en-GB" sz="700" b="1" dirty="0"/>
                <a:t> </a:t>
              </a:r>
            </a:p>
          </p:txBody>
        </p:sp>
      </p:grpSp>
    </p:spTree>
    <p:extLst>
      <p:ext uri="{BB962C8B-B14F-4D97-AF65-F5344CB8AC3E}">
        <p14:creationId xmlns:p14="http://schemas.microsoft.com/office/powerpoint/2010/main" val="294363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2"/>
                                        </p:tgtEl>
                                        <p:attrNameLst>
                                          <p:attrName>style.opacity</p:attrName>
                                        </p:attrNameLst>
                                      </p:cBhvr>
                                      <p:to>
                                        <p:strVal val="0.25"/>
                                      </p:to>
                                    </p:set>
                                    <p:animEffect filter="image" prLst="opacity: 0.25">
                                      <p:cBhvr rctx="IE">
                                        <p:cTn id="7" dur="indefinite"/>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1000"/>
                                        <p:tgtEl>
                                          <p:spTgt spid="61"/>
                                        </p:tgtEl>
                                      </p:cBhvr>
                                    </p:animEffect>
                                    <p:set>
                                      <p:cBhvr>
                                        <p:cTn id="12" dur="1" fill="hold">
                                          <p:stCondLst>
                                            <p:cond delay="999"/>
                                          </p:stCondLst>
                                        </p:cTn>
                                        <p:tgtEl>
                                          <p:spTgt spid="61"/>
                                        </p:tgtEl>
                                        <p:attrNameLst>
                                          <p:attrName>style.visibility</p:attrName>
                                        </p:attrNameLst>
                                      </p:cBhvr>
                                      <p:to>
                                        <p:strVal val="hidden"/>
                                      </p:to>
                                    </p:set>
                                  </p:childTnLst>
                                </p:cTn>
                              </p:par>
                              <p:par>
                                <p:cTn id="13" presetID="14" presetClass="exit" presetSubtype="10" fill="hold" nodeType="withEffect">
                                  <p:stCondLst>
                                    <p:cond delay="0"/>
                                  </p:stCondLst>
                                  <p:childTnLst>
                                    <p:animEffect transition="out" filter="randombar(horizontal)">
                                      <p:cBhvr>
                                        <p:cTn id="14" dur="1000"/>
                                        <p:tgtEl>
                                          <p:spTgt spid="62"/>
                                        </p:tgtEl>
                                      </p:cBhvr>
                                    </p:animEffect>
                                    <p:set>
                                      <p:cBhvr>
                                        <p:cTn id="15" dur="1" fill="hold">
                                          <p:stCondLst>
                                            <p:cond delay="999"/>
                                          </p:stCondLst>
                                        </p:cTn>
                                        <p:tgtEl>
                                          <p:spTgt spid="6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right)">
                                      <p:cBhvr>
                                        <p:cTn id="20" dur="2000"/>
                                        <p:tgtEl>
                                          <p:spTgt spid="65"/>
                                        </p:tgtEl>
                                      </p:cBhvr>
                                    </p:animEffect>
                                  </p:childTnLst>
                                </p:cTn>
                              </p:par>
                              <p:par>
                                <p:cTn id="21" presetID="2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right)">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down)">
                                      <p:cBhvr>
                                        <p:cTn id="28" dur="2000"/>
                                        <p:tgtEl>
                                          <p:spTgt spid="87"/>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down)">
                                      <p:cBhvr>
                                        <p:cTn id="32" dur="2000"/>
                                        <p:tgtEl>
                                          <p:spTgt spid="88"/>
                                        </p:tgtEl>
                                      </p:cBhvr>
                                    </p:animEffect>
                                  </p:childTnLst>
                                </p:cTn>
                              </p:par>
                            </p:childTnLst>
                          </p:cTn>
                        </p:par>
                        <p:par>
                          <p:cTn id="33" fill="hold">
                            <p:stCondLst>
                              <p:cond delay="4000"/>
                            </p:stCondLst>
                            <p:childTnLst>
                              <p:par>
                                <p:cTn id="34" presetID="22" presetClass="entr" presetSubtype="4" fill="hold" nodeType="after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wipe(down)">
                                      <p:cBhvr>
                                        <p:cTn id="36" dur="2000"/>
                                        <p:tgtEl>
                                          <p:spTgt spid="89"/>
                                        </p:tgtEl>
                                      </p:cBhvr>
                                    </p:animEffect>
                                  </p:childTnLst>
                                </p:cTn>
                              </p:par>
                            </p:childTnLst>
                          </p:cTn>
                        </p:par>
                        <p:par>
                          <p:cTn id="37" fill="hold">
                            <p:stCondLst>
                              <p:cond delay="6000"/>
                            </p:stCondLst>
                            <p:childTnLst>
                              <p:par>
                                <p:cTn id="38" presetID="6" presetClass="entr" presetSubtype="16" fill="hold"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circle(in)">
                                      <p:cBhvr>
                                        <p:cTn id="40" dur="20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2000"/>
                                        <p:tgtEl>
                                          <p:spTgt spid="70"/>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ECSS-E-ST-70-41C  Training</a:t>
            </a:r>
          </a:p>
        </p:txBody>
      </p:sp>
      <p:sp>
        <p:nvSpPr>
          <p:cNvPr id="3" name="Content Placeholder 2"/>
          <p:cNvSpPr>
            <a:spLocks noGrp="1"/>
          </p:cNvSpPr>
          <p:nvPr>
            <p:ph idx="1"/>
          </p:nvPr>
        </p:nvSpPr>
        <p:spPr/>
        <p:txBody>
          <a:bodyPr/>
          <a:lstStyle/>
          <a:p>
            <a:pPr marL="0" indent="0" algn="ctr">
              <a:buNone/>
            </a:pPr>
            <a:r>
              <a:rPr lang="en-GB" b="1" i="1" dirty="0"/>
              <a:t>Part 1</a:t>
            </a:r>
          </a:p>
          <a:p>
            <a:pPr marL="0" indent="0" algn="ctr">
              <a:buNone/>
            </a:pPr>
            <a:r>
              <a:rPr lang="en-GB" b="1" i="1" dirty="0"/>
              <a:t>The Packet Utilisation Standard and its place in space engineering</a:t>
            </a:r>
          </a:p>
          <a:p>
            <a:pPr marL="358775" lvl="1" indent="0">
              <a:buNone/>
            </a:pPr>
            <a:endParaRPr lang="en-GB" b="1" i="1" dirty="0"/>
          </a:p>
          <a:p>
            <a:pPr marL="119062" indent="-285750">
              <a:buFont typeface="Arial" panose="020B0604020202020204" pitchFamily="34" charset="0"/>
              <a:buChar char="•"/>
            </a:pPr>
            <a:r>
              <a:rPr lang="en-GB" dirty="0"/>
              <a:t>What is PUS?</a:t>
            </a:r>
          </a:p>
          <a:p>
            <a:pPr marL="119062" indent="-285750">
              <a:buFont typeface="Arial" panose="020B0604020202020204" pitchFamily="34" charset="0"/>
              <a:buChar char="•"/>
            </a:pPr>
            <a:r>
              <a:rPr lang="en-GB" dirty="0"/>
              <a:t>Its relationship with EGSE &amp; Mission Control Systems</a:t>
            </a:r>
          </a:p>
          <a:p>
            <a:pPr marL="119062" indent="-285750">
              <a:buFont typeface="Arial" panose="020B0604020202020204" pitchFamily="34" charset="0"/>
              <a:buChar char="•"/>
            </a:pPr>
            <a:r>
              <a:rPr lang="en-GB" dirty="0"/>
              <a:t>Its use on-board</a:t>
            </a:r>
          </a:p>
          <a:p>
            <a:pPr marL="644525" lvl="1" indent="-285750">
              <a:buFont typeface="Arial" panose="020B0604020202020204" pitchFamily="34" charset="0"/>
              <a:buChar char="•"/>
            </a:pPr>
            <a:r>
              <a:rPr lang="en-GB" dirty="0"/>
              <a:t>the EarthCare example</a:t>
            </a:r>
          </a:p>
          <a:p>
            <a:pPr marL="644525" lvl="1" indent="-285750">
              <a:buFont typeface="Arial" panose="020B0604020202020204" pitchFamily="34" charset="0"/>
              <a:buChar char="•"/>
            </a:pPr>
            <a:r>
              <a:rPr lang="en-GB" dirty="0"/>
              <a:t>the Spacebel OBSW architecture example</a:t>
            </a:r>
          </a:p>
          <a:p>
            <a:pPr marL="119062" indent="-285750">
              <a:buFont typeface="Arial" panose="020B0604020202020204" pitchFamily="34" charset="0"/>
              <a:buChar char="•"/>
            </a:pPr>
            <a:r>
              <a:rPr lang="en-GB" dirty="0"/>
              <a:t>Its place in ECSS</a:t>
            </a:r>
          </a:p>
          <a:p>
            <a:pPr marL="119062" indent="-285750">
              <a:buFont typeface="Arial" panose="020B0604020202020204" pitchFamily="34" charset="0"/>
              <a:buChar char="•"/>
            </a:pPr>
            <a:r>
              <a:rPr lang="en-GB" dirty="0"/>
              <a:t>Its relationship with CCSDS</a:t>
            </a:r>
          </a:p>
          <a:p>
            <a:pPr marL="119062" indent="-285750">
              <a:buFont typeface="Arial" panose="020B0604020202020204" pitchFamily="34" charset="0"/>
              <a:buChar char="•"/>
            </a:pPr>
            <a:r>
              <a:rPr lang="en-GB" dirty="0"/>
              <a:t>Space to Ground exchanges:</a:t>
            </a:r>
          </a:p>
          <a:p>
            <a:pPr marL="644525" lvl="1" indent="-285750">
              <a:buFont typeface="Arial" panose="020B0604020202020204" pitchFamily="34" charset="0"/>
              <a:buChar char="•"/>
            </a:pPr>
            <a:r>
              <a:rPr lang="en-GB" dirty="0"/>
              <a:t>multiplexing</a:t>
            </a:r>
          </a:p>
          <a:p>
            <a:pPr marL="644525" lvl="1" indent="-285750">
              <a:buFont typeface="Arial" panose="020B0604020202020204" pitchFamily="34" charset="0"/>
              <a:buChar char="•"/>
            </a:pPr>
            <a:r>
              <a:rPr lang="en-GB" dirty="0"/>
              <a:t>protocol stack</a:t>
            </a:r>
          </a:p>
          <a:p>
            <a:pPr marL="644525" lvl="1" indent="-285750">
              <a:buFont typeface="Arial" panose="020B0604020202020204" pitchFamily="34" charset="0"/>
              <a:buChar char="•"/>
            </a:pPr>
            <a:r>
              <a:rPr lang="en-GB" dirty="0"/>
              <a:t>space packets &amp; transfer frames</a:t>
            </a:r>
          </a:p>
        </p:txBody>
      </p:sp>
    </p:spTree>
    <p:extLst>
      <p:ext uri="{BB962C8B-B14F-4D97-AF65-F5344CB8AC3E}">
        <p14:creationId xmlns:p14="http://schemas.microsoft.com/office/powerpoint/2010/main" val="272008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dirty="0">
                <a:solidFill>
                  <a:schemeClr val="bg1"/>
                </a:solidFill>
                <a:ea typeface="ＭＳ Ｐゴシック" charset="-128"/>
              </a:rPr>
              <a:t>An example:</a:t>
            </a:r>
          </a:p>
          <a:p>
            <a:pPr marL="355600">
              <a:spcBef>
                <a:spcPct val="25%"/>
              </a:spcBef>
              <a:buFont typeface="NotesEsa" pitchFamily="2" charset="0"/>
              <a:buNone/>
            </a:pPr>
            <a:r>
              <a:rPr lang="en-GB" sz="2000" b="1" dirty="0">
                <a:solidFill>
                  <a:schemeClr val="bg1"/>
                </a:solidFill>
                <a:ea typeface="ＭＳ Ｐゴシック" charset="-128"/>
              </a:rPr>
              <a:t>A compliant software architecture </a:t>
            </a:r>
          </a:p>
        </p:txBody>
      </p:sp>
    </p:spTree>
    <p:extLst>
      <p:ext uri="{BB962C8B-B14F-4D97-AF65-F5344CB8AC3E}">
        <p14:creationId xmlns:p14="http://schemas.microsoft.com/office/powerpoint/2010/main" val="299364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0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ST[13] – PUS Foundation</a:t>
            </a:r>
          </a:p>
        </p:txBody>
      </p:sp>
      <p:sp>
        <p:nvSpPr>
          <p:cNvPr id="4" name="Rounded Rectangle 3"/>
          <p:cNvSpPr/>
          <p:nvPr/>
        </p:nvSpPr>
        <p:spPr>
          <a:xfrm>
            <a:off x="1297195" y="1673818"/>
            <a:ext cx="3071606"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APID</a:t>
            </a:r>
          </a:p>
        </p:txBody>
      </p:sp>
      <p:sp>
        <p:nvSpPr>
          <p:cNvPr id="6" name="Rounded Rectangle 5"/>
          <p:cNvSpPr/>
          <p:nvPr/>
        </p:nvSpPr>
        <p:spPr>
          <a:xfrm>
            <a:off x="1238391" y="4469880"/>
            <a:ext cx="6943176" cy="1071899"/>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r>
              <a:rPr lang="en-GB" sz="1000" b="1" dirty="0">
                <a:solidFill>
                  <a:schemeClr val="tx1"/>
                </a:solidFill>
              </a:rPr>
              <a:t> ground application process  </a:t>
            </a:r>
          </a:p>
        </p:txBody>
      </p:sp>
      <p:cxnSp>
        <p:nvCxnSpPr>
          <p:cNvPr id="7" name="Straight Connector 6"/>
          <p:cNvCxnSpPr/>
          <p:nvPr/>
        </p:nvCxnSpPr>
        <p:spPr>
          <a:xfrm>
            <a:off x="916560" y="2895643"/>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916560" y="4334674"/>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grpSp>
        <p:nvGrpSpPr>
          <p:cNvPr id="11" name="Group 10"/>
          <p:cNvGrpSpPr/>
          <p:nvPr/>
        </p:nvGrpSpPr>
        <p:grpSpPr>
          <a:xfrm>
            <a:off x="1054331" y="1958855"/>
            <a:ext cx="3894229" cy="3253740"/>
            <a:chOff x="1552171" y="1958855"/>
            <a:chExt cx="5924261" cy="3253740"/>
          </a:xfrm>
        </p:grpSpPr>
        <p:sp>
          <p:nvSpPr>
            <p:cNvPr id="12" name="Rounded Rectangle 11"/>
            <p:cNvSpPr/>
            <p:nvPr/>
          </p:nvSpPr>
          <p:spPr>
            <a:xfrm>
              <a:off x="1552171" y="1958855"/>
              <a:ext cx="5397269" cy="3253740"/>
            </a:xfrm>
            <a:prstGeom prst="roundRect">
              <a:avLst/>
            </a:prstGeom>
            <a:noFill/>
            <a:ln w="0" cap="sq">
              <a:solidFill>
                <a:srgbClr val="008542"/>
              </a:solidFill>
              <a:prstDash val="lgDash"/>
              <a:round/>
            </a:ln>
            <a:effectLst/>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13" name="TextBox 12"/>
            <p:cNvSpPr txBox="1"/>
            <p:nvPr/>
          </p:nvSpPr>
          <p:spPr>
            <a:xfrm>
              <a:off x="6360422" y="3458149"/>
              <a:ext cx="1116010" cy="276999"/>
            </a:xfrm>
            <a:prstGeom prst="rect">
              <a:avLst/>
            </a:prstGeom>
            <a:solidFill>
              <a:schemeClr val="bg1"/>
            </a:solidFill>
          </p:spPr>
          <p:txBody>
            <a:bodyPr wrap="none" rtlCol="0">
              <a:spAutoFit/>
            </a:bodyPr>
            <a:lstStyle/>
            <a:p>
              <a:pPr algn="ctr"/>
              <a:r>
                <a:rPr lang="en-GB" sz="600" b="1" dirty="0">
                  <a:solidFill>
                    <a:srgbClr val="00B050"/>
                  </a:solidFill>
                </a:rPr>
                <a:t>Large packet transfer</a:t>
              </a:r>
              <a:br>
                <a:rPr lang="en-GB" sz="600" b="1" dirty="0">
                  <a:solidFill>
                    <a:srgbClr val="00B050"/>
                  </a:solidFill>
                </a:rPr>
              </a:br>
              <a:r>
                <a:rPr lang="en-GB" sz="600" b="1" dirty="0">
                  <a:solidFill>
                    <a:srgbClr val="00B050"/>
                  </a:solidFill>
                </a:rPr>
                <a:t>service</a:t>
              </a:r>
              <a:endParaRPr lang="en-GB" sz="600" dirty="0">
                <a:solidFill>
                  <a:srgbClr val="00B050"/>
                </a:solidFill>
              </a:endParaRPr>
            </a:p>
          </p:txBody>
        </p:sp>
      </p:grpSp>
      <p:sp>
        <p:nvSpPr>
          <p:cNvPr id="14" name="TextBox 13"/>
          <p:cNvSpPr txBox="1"/>
          <p:nvPr/>
        </p:nvSpPr>
        <p:spPr>
          <a:xfrm>
            <a:off x="8181567" y="2709861"/>
            <a:ext cx="960260" cy="200055"/>
          </a:xfrm>
          <a:prstGeom prst="rect">
            <a:avLst/>
          </a:prstGeom>
          <a:noFill/>
        </p:spPr>
        <p:txBody>
          <a:bodyPr wrap="square" rtlCol="0">
            <a:spAutoFit/>
          </a:bodyPr>
          <a:lstStyle/>
          <a:p>
            <a:r>
              <a:rPr lang="en-GB" sz="700" b="1" dirty="0">
                <a:ln w="0">
                  <a:noFill/>
                  <a:prstDash val="solid"/>
                </a:ln>
                <a:solidFill>
                  <a:srgbClr val="D0103A"/>
                </a:solidFill>
              </a:rPr>
              <a:t>Space Segment</a:t>
            </a:r>
          </a:p>
        </p:txBody>
      </p:sp>
      <p:sp>
        <p:nvSpPr>
          <p:cNvPr id="15" name="TextBox 14"/>
          <p:cNvSpPr txBox="1"/>
          <p:nvPr/>
        </p:nvSpPr>
        <p:spPr>
          <a:xfrm>
            <a:off x="8113196" y="4383207"/>
            <a:ext cx="1030892" cy="200055"/>
          </a:xfrm>
          <a:prstGeom prst="rect">
            <a:avLst/>
          </a:prstGeom>
          <a:noFill/>
        </p:spPr>
        <p:txBody>
          <a:bodyPr wrap="square" rtlCol="0">
            <a:spAutoFit/>
          </a:bodyPr>
          <a:lstStyle/>
          <a:p>
            <a:r>
              <a:rPr lang="en-GB" sz="700" b="1" dirty="0">
                <a:ln w="0">
                  <a:noFill/>
                  <a:prstDash val="solid"/>
                </a:ln>
                <a:solidFill>
                  <a:srgbClr val="D0103A"/>
                </a:solidFill>
              </a:rPr>
              <a:t>Ground</a:t>
            </a:r>
            <a:r>
              <a:rPr lang="en-GB" sz="700" b="1" dirty="0">
                <a:ln w="12700">
                  <a:noFill/>
                  <a:prstDash val="solid"/>
                </a:ln>
                <a:solidFill>
                  <a:srgbClr val="D0103A"/>
                </a:solidFill>
                <a:effectLst>
                  <a:outerShdw blurRad="41275" dist="20320" dir="1800000" algn="tl" rotWithShape="0">
                    <a:srgbClr val="000000">
                      <a:alpha val="40%"/>
                    </a:srgbClr>
                  </a:outerShdw>
                </a:effectLst>
              </a:rPr>
              <a:t> </a:t>
            </a:r>
            <a:r>
              <a:rPr lang="en-GB" sz="700" b="1" dirty="0">
                <a:ln w="0">
                  <a:noFill/>
                  <a:prstDash val="solid"/>
                </a:ln>
                <a:solidFill>
                  <a:srgbClr val="D0103A"/>
                </a:solidFill>
              </a:rPr>
              <a:t>Segment</a:t>
            </a:r>
          </a:p>
        </p:txBody>
      </p:sp>
      <p:grpSp>
        <p:nvGrpSpPr>
          <p:cNvPr id="23" name="Group 22"/>
          <p:cNvGrpSpPr/>
          <p:nvPr/>
        </p:nvGrpSpPr>
        <p:grpSpPr>
          <a:xfrm>
            <a:off x="1501648" y="2115464"/>
            <a:ext cx="1483704" cy="3061055"/>
            <a:chOff x="1999488" y="2115464"/>
            <a:chExt cx="1483704" cy="3061055"/>
          </a:xfrm>
        </p:grpSpPr>
        <p:sp>
          <p:nvSpPr>
            <p:cNvPr id="24" name="Rounded Rectangle 23"/>
            <p:cNvSpPr/>
            <p:nvPr/>
          </p:nvSpPr>
          <p:spPr>
            <a:xfrm>
              <a:off x="1999488" y="2115464"/>
              <a:ext cx="95752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25" name="TextBox 24"/>
            <p:cNvSpPr txBox="1"/>
            <p:nvPr/>
          </p:nvSpPr>
          <p:spPr>
            <a:xfrm>
              <a:off x="2447331" y="3010357"/>
              <a:ext cx="1035861" cy="276999"/>
            </a:xfrm>
            <a:prstGeom prst="rect">
              <a:avLst/>
            </a:prstGeom>
            <a:noFill/>
          </p:spPr>
          <p:txBody>
            <a:bodyPr wrap="none" rtlCol="0">
              <a:spAutoFit/>
            </a:bodyPr>
            <a:lstStyle/>
            <a:p>
              <a:pPr algn="ctr"/>
              <a:r>
                <a:rPr lang="en-GB" sz="600" b="1" dirty="0">
                  <a:solidFill>
                    <a:srgbClr val="FF0000"/>
                  </a:solidFill>
                </a:rPr>
                <a:t>Large packet uplink</a:t>
              </a:r>
              <a:br>
                <a:rPr lang="en-GB" sz="600" b="1" dirty="0">
                  <a:solidFill>
                    <a:srgbClr val="FF0000"/>
                  </a:solidFill>
                </a:rPr>
              </a:br>
              <a:r>
                <a:rPr lang="en-GB" sz="600" b="1" dirty="0">
                  <a:solidFill>
                    <a:srgbClr val="FF0000"/>
                  </a:solidFill>
                </a:rPr>
                <a:t>subservice</a:t>
              </a:r>
              <a:endParaRPr lang="en-GB" sz="600" dirty="0"/>
            </a:p>
          </p:txBody>
        </p:sp>
        <p:grpSp>
          <p:nvGrpSpPr>
            <p:cNvPr id="26" name="Group 25"/>
            <p:cNvGrpSpPr/>
            <p:nvPr/>
          </p:nvGrpSpPr>
          <p:grpSpPr>
            <a:xfrm>
              <a:off x="2050044" y="2200103"/>
              <a:ext cx="864656" cy="530663"/>
              <a:chOff x="2050044" y="2191074"/>
              <a:chExt cx="864656" cy="530663"/>
            </a:xfrm>
          </p:grpSpPr>
          <p:sp>
            <p:nvSpPr>
              <p:cNvPr id="30" name="Rounded Rectangle 29"/>
              <p:cNvSpPr/>
              <p:nvPr/>
            </p:nvSpPr>
            <p:spPr>
              <a:xfrm>
                <a:off x="2050044" y="2191074"/>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Large packet uplink subservice provider</a:t>
                </a:r>
              </a:p>
            </p:txBody>
          </p:sp>
          <p:sp>
            <p:nvSpPr>
              <p:cNvPr id="31" name="4-Point Star 30"/>
              <p:cNvSpPr/>
              <p:nvPr/>
            </p:nvSpPr>
            <p:spPr>
              <a:xfrm>
                <a:off x="2459513" y="2670936"/>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27" name="Group 26"/>
            <p:cNvGrpSpPr/>
            <p:nvPr/>
          </p:nvGrpSpPr>
          <p:grpSpPr>
            <a:xfrm>
              <a:off x="2050044" y="4569248"/>
              <a:ext cx="864656" cy="530663"/>
              <a:chOff x="2050044" y="4580726"/>
              <a:chExt cx="864656" cy="530663"/>
            </a:xfrm>
          </p:grpSpPr>
          <p:sp>
            <p:nvSpPr>
              <p:cNvPr id="28" name="Rounded Rectangle 27"/>
              <p:cNvSpPr/>
              <p:nvPr/>
            </p:nvSpPr>
            <p:spPr>
              <a:xfrm>
                <a:off x="2050044" y="4580726"/>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Large packet uplink subservice user</a:t>
                </a:r>
              </a:p>
            </p:txBody>
          </p:sp>
          <p:sp>
            <p:nvSpPr>
              <p:cNvPr id="29" name="4-Point Star 28"/>
              <p:cNvSpPr/>
              <p:nvPr/>
            </p:nvSpPr>
            <p:spPr>
              <a:xfrm>
                <a:off x="2459513" y="4580726"/>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grpSp>
        <p:nvGrpSpPr>
          <p:cNvPr id="32" name="Group 31"/>
          <p:cNvGrpSpPr/>
          <p:nvPr/>
        </p:nvGrpSpPr>
        <p:grpSpPr>
          <a:xfrm>
            <a:off x="2942000" y="2115465"/>
            <a:ext cx="1647937" cy="3061055"/>
            <a:chOff x="5299120" y="2115465"/>
            <a:chExt cx="1647937" cy="3061055"/>
          </a:xfrm>
        </p:grpSpPr>
        <p:sp>
          <p:nvSpPr>
            <p:cNvPr id="33" name="Rounded Rectangle 32"/>
            <p:cNvSpPr/>
            <p:nvPr/>
          </p:nvSpPr>
          <p:spPr>
            <a:xfrm>
              <a:off x="5299120" y="2115465"/>
              <a:ext cx="99227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34" name="TextBox 33"/>
            <p:cNvSpPr txBox="1"/>
            <p:nvPr/>
          </p:nvSpPr>
          <p:spPr>
            <a:xfrm>
              <a:off x="5782956" y="2917329"/>
              <a:ext cx="1164101" cy="276999"/>
            </a:xfrm>
            <a:prstGeom prst="rect">
              <a:avLst/>
            </a:prstGeom>
            <a:noFill/>
          </p:spPr>
          <p:txBody>
            <a:bodyPr wrap="none" rtlCol="0">
              <a:spAutoFit/>
            </a:bodyPr>
            <a:lstStyle/>
            <a:p>
              <a:pPr algn="ctr"/>
              <a:r>
                <a:rPr lang="en-GB" sz="600" b="1" dirty="0">
                  <a:solidFill>
                    <a:srgbClr val="FF0000"/>
                  </a:solidFill>
                </a:rPr>
                <a:t>Large packet downlink</a:t>
              </a:r>
              <a:br>
                <a:rPr lang="en-GB" sz="600" b="1" dirty="0">
                  <a:solidFill>
                    <a:srgbClr val="FF0000"/>
                  </a:solidFill>
                </a:rPr>
              </a:br>
              <a:r>
                <a:rPr lang="en-GB" sz="600" b="1" dirty="0">
                  <a:solidFill>
                    <a:srgbClr val="FF0000"/>
                  </a:solidFill>
                </a:rPr>
                <a:t>subservice</a:t>
              </a:r>
              <a:endParaRPr lang="en-GB" sz="600" dirty="0"/>
            </a:p>
          </p:txBody>
        </p:sp>
        <p:grpSp>
          <p:nvGrpSpPr>
            <p:cNvPr id="35" name="Group 34"/>
            <p:cNvGrpSpPr/>
            <p:nvPr/>
          </p:nvGrpSpPr>
          <p:grpSpPr>
            <a:xfrm>
              <a:off x="5370918" y="2200103"/>
              <a:ext cx="864656" cy="530663"/>
              <a:chOff x="5370918" y="2209132"/>
              <a:chExt cx="864656" cy="530663"/>
            </a:xfrm>
          </p:grpSpPr>
          <p:sp>
            <p:nvSpPr>
              <p:cNvPr id="39" name="Rounded Rectangle 38"/>
              <p:cNvSpPr/>
              <p:nvPr/>
            </p:nvSpPr>
            <p:spPr>
              <a:xfrm>
                <a:off x="5370918" y="2209132"/>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Large packet downlink subservice provider</a:t>
                </a:r>
              </a:p>
            </p:txBody>
          </p:sp>
          <p:sp>
            <p:nvSpPr>
              <p:cNvPr id="40" name="4-Point Star 39"/>
              <p:cNvSpPr/>
              <p:nvPr/>
            </p:nvSpPr>
            <p:spPr>
              <a:xfrm>
                <a:off x="5780387" y="2688994"/>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36" name="Group 35"/>
            <p:cNvGrpSpPr/>
            <p:nvPr/>
          </p:nvGrpSpPr>
          <p:grpSpPr>
            <a:xfrm>
              <a:off x="5372791" y="4569248"/>
              <a:ext cx="864656" cy="530663"/>
              <a:chOff x="5372791" y="4557770"/>
              <a:chExt cx="864656" cy="530663"/>
            </a:xfrm>
          </p:grpSpPr>
          <p:sp>
            <p:nvSpPr>
              <p:cNvPr id="37" name="Rounded Rectangle 36"/>
              <p:cNvSpPr/>
              <p:nvPr/>
            </p:nvSpPr>
            <p:spPr>
              <a:xfrm>
                <a:off x="5372791" y="4557770"/>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Large packet downlink subservice user</a:t>
                </a:r>
              </a:p>
            </p:txBody>
          </p:sp>
          <p:sp>
            <p:nvSpPr>
              <p:cNvPr id="38" name="4-Point Star 37"/>
              <p:cNvSpPr/>
              <p:nvPr/>
            </p:nvSpPr>
            <p:spPr>
              <a:xfrm>
                <a:off x="5782260" y="4557770"/>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sp>
        <p:nvSpPr>
          <p:cNvPr id="50" name="Rounded Rectangle 49"/>
          <p:cNvSpPr/>
          <p:nvPr/>
        </p:nvSpPr>
        <p:spPr>
          <a:xfrm>
            <a:off x="5041590" y="1673818"/>
            <a:ext cx="3071606"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APID</a:t>
            </a:r>
          </a:p>
        </p:txBody>
      </p:sp>
      <p:cxnSp>
        <p:nvCxnSpPr>
          <p:cNvPr id="63" name="Straight Arrow Connector 62"/>
          <p:cNvCxnSpPr/>
          <p:nvPr/>
        </p:nvCxnSpPr>
        <p:spPr>
          <a:xfrm flipH="1" flipV="1">
            <a:off x="7379919" y="2720383"/>
            <a:ext cx="1873"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51" name="Group 50"/>
          <p:cNvGrpSpPr/>
          <p:nvPr/>
        </p:nvGrpSpPr>
        <p:grpSpPr>
          <a:xfrm>
            <a:off x="6873920" y="2115465"/>
            <a:ext cx="1388244" cy="3061055"/>
            <a:chOff x="5299120" y="2115465"/>
            <a:chExt cx="1388244" cy="3061055"/>
          </a:xfrm>
        </p:grpSpPr>
        <p:sp>
          <p:nvSpPr>
            <p:cNvPr id="52" name="Rounded Rectangle 51"/>
            <p:cNvSpPr/>
            <p:nvPr/>
          </p:nvSpPr>
          <p:spPr>
            <a:xfrm>
              <a:off x="5299120" y="2115465"/>
              <a:ext cx="99227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53" name="TextBox 52"/>
            <p:cNvSpPr txBox="1"/>
            <p:nvPr/>
          </p:nvSpPr>
          <p:spPr>
            <a:xfrm>
              <a:off x="6042637" y="2968129"/>
              <a:ext cx="644727" cy="184666"/>
            </a:xfrm>
            <a:prstGeom prst="rect">
              <a:avLst/>
            </a:prstGeom>
            <a:solidFill>
              <a:schemeClr val="bg1"/>
            </a:solidFill>
          </p:spPr>
          <p:txBody>
            <a:bodyPr wrap="none" rtlCol="0">
              <a:spAutoFit/>
            </a:bodyPr>
            <a:lstStyle/>
            <a:p>
              <a:pPr algn="ctr"/>
              <a:r>
                <a:rPr lang="en-GB" sz="600" b="1" dirty="0">
                  <a:solidFill>
                    <a:srgbClr val="FF0000"/>
                  </a:solidFill>
                </a:rPr>
                <a:t>subservice</a:t>
              </a:r>
              <a:endParaRPr lang="en-GB" sz="600" dirty="0"/>
            </a:p>
          </p:txBody>
        </p:sp>
        <p:grpSp>
          <p:nvGrpSpPr>
            <p:cNvPr id="54" name="Group 53"/>
            <p:cNvGrpSpPr/>
            <p:nvPr/>
          </p:nvGrpSpPr>
          <p:grpSpPr>
            <a:xfrm>
              <a:off x="5370918" y="2200103"/>
              <a:ext cx="864656" cy="530663"/>
              <a:chOff x="5370918" y="2209132"/>
              <a:chExt cx="864656" cy="530663"/>
            </a:xfrm>
          </p:grpSpPr>
          <p:sp>
            <p:nvSpPr>
              <p:cNvPr id="58" name="Rounded Rectangle 57"/>
              <p:cNvSpPr/>
              <p:nvPr/>
            </p:nvSpPr>
            <p:spPr>
              <a:xfrm>
                <a:off x="5370918" y="2209132"/>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59" name="4-Point Star 58"/>
              <p:cNvSpPr/>
              <p:nvPr/>
            </p:nvSpPr>
            <p:spPr>
              <a:xfrm>
                <a:off x="5780387" y="2688994"/>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55" name="Group 54"/>
            <p:cNvGrpSpPr/>
            <p:nvPr/>
          </p:nvGrpSpPr>
          <p:grpSpPr>
            <a:xfrm>
              <a:off x="5372791" y="4569248"/>
              <a:ext cx="864656" cy="530663"/>
              <a:chOff x="5372791" y="4557770"/>
              <a:chExt cx="864656" cy="530663"/>
            </a:xfrm>
          </p:grpSpPr>
          <p:sp>
            <p:nvSpPr>
              <p:cNvPr id="56" name="Rounded Rectangle 55"/>
              <p:cNvSpPr/>
              <p:nvPr/>
            </p:nvSpPr>
            <p:spPr>
              <a:xfrm>
                <a:off x="5372791" y="4557770"/>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subservice user</a:t>
                </a:r>
              </a:p>
            </p:txBody>
          </p:sp>
          <p:sp>
            <p:nvSpPr>
              <p:cNvPr id="57" name="4-Point Star 56"/>
              <p:cNvSpPr/>
              <p:nvPr/>
            </p:nvSpPr>
            <p:spPr>
              <a:xfrm>
                <a:off x="5782260" y="4557770"/>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grpSp>
        <p:nvGrpSpPr>
          <p:cNvPr id="60" name="Group 59"/>
          <p:cNvGrpSpPr/>
          <p:nvPr/>
        </p:nvGrpSpPr>
        <p:grpSpPr>
          <a:xfrm>
            <a:off x="7256641" y="3245640"/>
            <a:ext cx="503974" cy="843509"/>
            <a:chOff x="5719045" y="3163971"/>
            <a:chExt cx="503974" cy="843509"/>
          </a:xfrm>
        </p:grpSpPr>
        <p:sp>
          <p:nvSpPr>
            <p:cNvPr id="61" name="TextBox 60"/>
            <p:cNvSpPr txBox="1"/>
            <p:nvPr/>
          </p:nvSpPr>
          <p:spPr>
            <a:xfrm rot="5400000">
              <a:off x="5502767" y="3383290"/>
              <a:ext cx="648000" cy="215444"/>
            </a:xfrm>
            <a:prstGeom prst="rect">
              <a:avLst/>
            </a:prstGeom>
            <a:solidFill>
              <a:schemeClr val="accent1">
                <a:lumMod val="60%"/>
                <a:lumOff val="40%"/>
              </a:schemeClr>
            </a:solidFill>
            <a:ln w="28575">
              <a:noFill/>
            </a:ln>
          </p:spPr>
          <p:txBody>
            <a:bodyPr wrap="square" rtlCol="0">
              <a:spAutoFit/>
            </a:bodyPr>
            <a:lstStyle/>
            <a:p>
              <a:pPr algn="ctr"/>
              <a:r>
                <a:rPr lang="en-GB" sz="800" b="1" dirty="0"/>
                <a:t>report</a:t>
              </a:r>
              <a:endParaRPr lang="en-GB" sz="1100" b="1" dirty="0"/>
            </a:p>
          </p:txBody>
        </p:sp>
        <p:sp>
          <p:nvSpPr>
            <p:cNvPr id="62" name="Up Arrow 61"/>
            <p:cNvSpPr/>
            <p:nvPr/>
          </p:nvSpPr>
          <p:spPr>
            <a:xfrm flipH="1" flipV="1">
              <a:off x="5848619" y="3163971"/>
              <a:ext cx="374400" cy="843509"/>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packet</a:t>
              </a:r>
            </a:p>
          </p:txBody>
        </p:sp>
      </p:grpSp>
      <p:grpSp>
        <p:nvGrpSpPr>
          <p:cNvPr id="64" name="Group 63"/>
          <p:cNvGrpSpPr/>
          <p:nvPr/>
        </p:nvGrpSpPr>
        <p:grpSpPr>
          <a:xfrm rot="10800000">
            <a:off x="2693940" y="2756258"/>
            <a:ext cx="563649" cy="1838482"/>
            <a:chOff x="1438412" y="2730766"/>
            <a:chExt cx="563649" cy="1838482"/>
          </a:xfrm>
        </p:grpSpPr>
        <p:cxnSp>
          <p:nvCxnSpPr>
            <p:cNvPr id="65" name="Straight Arrow Connector 64"/>
            <p:cNvCxnSpPr/>
            <p:nvPr/>
          </p:nvCxnSpPr>
          <p:spPr>
            <a:xfrm>
              <a:off x="1649252" y="2730766"/>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66" name="Up Arrow 65"/>
            <p:cNvSpPr/>
            <p:nvPr/>
          </p:nvSpPr>
          <p:spPr>
            <a:xfrm>
              <a:off x="1438412" y="3274338"/>
              <a:ext cx="375766" cy="843690"/>
            </a:xfrm>
            <a:prstGeom prst="upArrow">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packet</a:t>
              </a:r>
            </a:p>
          </p:txBody>
        </p:sp>
        <p:sp>
          <p:nvSpPr>
            <p:cNvPr id="67" name="Up Arrow 66"/>
            <p:cNvSpPr/>
            <p:nvPr/>
          </p:nvSpPr>
          <p:spPr>
            <a:xfrm>
              <a:off x="1626295" y="3590359"/>
              <a:ext cx="375766" cy="527670"/>
            </a:xfrm>
            <a:prstGeom prst="upArrow">
              <a:avLst>
                <a:gd name="adj1" fmla="val 50000"/>
                <a:gd name="adj2" fmla="val 0"/>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a:t>
              </a:r>
            </a:p>
          </p:txBody>
        </p:sp>
      </p:grpSp>
      <p:grpSp>
        <p:nvGrpSpPr>
          <p:cNvPr id="68" name="Group 67"/>
          <p:cNvGrpSpPr/>
          <p:nvPr/>
        </p:nvGrpSpPr>
        <p:grpSpPr>
          <a:xfrm rot="10800000">
            <a:off x="3072532" y="2756258"/>
            <a:ext cx="563649" cy="1838482"/>
            <a:chOff x="1806844" y="2730766"/>
            <a:chExt cx="563649" cy="1838482"/>
          </a:xfrm>
        </p:grpSpPr>
        <p:cxnSp>
          <p:nvCxnSpPr>
            <p:cNvPr id="69" name="Straight Arrow Connector 68"/>
            <p:cNvCxnSpPr/>
            <p:nvPr/>
          </p:nvCxnSpPr>
          <p:spPr>
            <a:xfrm>
              <a:off x="1984532" y="2730766"/>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70" name="Up Arrow 69"/>
            <p:cNvSpPr/>
            <p:nvPr/>
          </p:nvSpPr>
          <p:spPr>
            <a:xfrm>
              <a:off x="1806844" y="3274338"/>
              <a:ext cx="375766" cy="843690"/>
            </a:xfrm>
            <a:prstGeom prst="upArrow">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packet</a:t>
              </a:r>
            </a:p>
          </p:txBody>
        </p:sp>
        <p:sp>
          <p:nvSpPr>
            <p:cNvPr id="71" name="Up Arrow 70"/>
            <p:cNvSpPr/>
            <p:nvPr/>
          </p:nvSpPr>
          <p:spPr>
            <a:xfrm>
              <a:off x="1994727" y="3590359"/>
              <a:ext cx="375766" cy="537830"/>
            </a:xfrm>
            <a:prstGeom prst="upArrow">
              <a:avLst>
                <a:gd name="adj1" fmla="val 50000"/>
                <a:gd name="adj2" fmla="val 0"/>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err="1"/>
                <a:t>pac</a:t>
              </a:r>
              <a:r>
                <a:rPr lang="en-GB" sz="700" b="1" dirty="0"/>
                <a:t> </a:t>
              </a:r>
            </a:p>
          </p:txBody>
        </p:sp>
      </p:grpSp>
      <p:grpSp>
        <p:nvGrpSpPr>
          <p:cNvPr id="72" name="Group 71"/>
          <p:cNvGrpSpPr/>
          <p:nvPr/>
        </p:nvGrpSpPr>
        <p:grpSpPr>
          <a:xfrm rot="10800000">
            <a:off x="3438138" y="2754940"/>
            <a:ext cx="564190" cy="1838482"/>
            <a:chOff x="2182610" y="2719288"/>
            <a:chExt cx="564190" cy="1838482"/>
          </a:xfrm>
        </p:grpSpPr>
        <p:cxnSp>
          <p:nvCxnSpPr>
            <p:cNvPr id="73" name="Straight Arrow Connector 72"/>
            <p:cNvCxnSpPr/>
            <p:nvPr/>
          </p:nvCxnSpPr>
          <p:spPr>
            <a:xfrm>
              <a:off x="2323144" y="2719288"/>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74" name="Up Arrow 73"/>
            <p:cNvSpPr/>
            <p:nvPr/>
          </p:nvSpPr>
          <p:spPr>
            <a:xfrm>
              <a:off x="2182610" y="3281797"/>
              <a:ext cx="375766" cy="843690"/>
            </a:xfrm>
            <a:prstGeom prst="upArrow">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packet</a:t>
              </a:r>
            </a:p>
          </p:txBody>
        </p:sp>
        <p:sp>
          <p:nvSpPr>
            <p:cNvPr id="75" name="Up Arrow 74"/>
            <p:cNvSpPr/>
            <p:nvPr/>
          </p:nvSpPr>
          <p:spPr>
            <a:xfrm>
              <a:off x="2371034" y="3686023"/>
              <a:ext cx="375766" cy="421845"/>
            </a:xfrm>
            <a:prstGeom prst="upArrow">
              <a:avLst>
                <a:gd name="adj1" fmla="val 50000"/>
                <a:gd name="adj2" fmla="val 35150"/>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err="1"/>
                <a:t>ket</a:t>
              </a:r>
              <a:r>
                <a:rPr lang="en-GB" sz="700" b="1" dirty="0"/>
                <a:t> </a:t>
              </a:r>
            </a:p>
          </p:txBody>
        </p:sp>
      </p:grpSp>
      <p:cxnSp>
        <p:nvCxnSpPr>
          <p:cNvPr id="76" name="Straight Arrow Connector 75"/>
          <p:cNvCxnSpPr>
            <a:stCxn id="56" idx="1"/>
            <a:endCxn id="37" idx="3"/>
          </p:cNvCxnSpPr>
          <p:nvPr/>
        </p:nvCxnSpPr>
        <p:spPr>
          <a:xfrm flipH="1">
            <a:off x="3880327" y="4834580"/>
            <a:ext cx="3067264"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77" name="Group 76"/>
          <p:cNvGrpSpPr/>
          <p:nvPr/>
        </p:nvGrpSpPr>
        <p:grpSpPr>
          <a:xfrm rot="5400000">
            <a:off x="4997647" y="3858328"/>
            <a:ext cx="506220" cy="1763912"/>
            <a:chOff x="2077642" y="3147705"/>
            <a:chExt cx="506220" cy="843690"/>
          </a:xfrm>
        </p:grpSpPr>
        <p:sp>
          <p:nvSpPr>
            <p:cNvPr id="78" name="Up Arrow 77"/>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packet</a:t>
              </a:r>
            </a:p>
          </p:txBody>
        </p:sp>
        <p:sp>
          <p:nvSpPr>
            <p:cNvPr id="79" name="TextBox 78"/>
            <p:cNvSpPr txBox="1"/>
            <p:nvPr/>
          </p:nvSpPr>
          <p:spPr>
            <a:xfrm rot="16200000">
              <a:off x="2100461" y="3507994"/>
              <a:ext cx="751358" cy="215444"/>
            </a:xfrm>
            <a:prstGeom prst="rect">
              <a:avLst/>
            </a:prstGeom>
            <a:solidFill>
              <a:schemeClr val="accent1">
                <a:lumMod val="60%"/>
                <a:lumOff val="40%"/>
              </a:schemeClr>
            </a:solidFill>
            <a:ln w="28575">
              <a:noFill/>
            </a:ln>
          </p:spPr>
          <p:txBody>
            <a:bodyPr wrap="square" rtlCol="0">
              <a:spAutoFit/>
            </a:bodyPr>
            <a:lstStyle/>
            <a:p>
              <a:pPr algn="ctr"/>
              <a:r>
                <a:rPr lang="en-GB" sz="800" b="1" dirty="0"/>
                <a:t>report</a:t>
              </a:r>
              <a:endParaRPr lang="en-GB" sz="1100" b="1" dirty="0"/>
            </a:p>
          </p:txBody>
        </p:sp>
      </p:grpSp>
      <p:cxnSp>
        <p:nvCxnSpPr>
          <p:cNvPr id="80" name="Straight Arrow Connector 79"/>
          <p:cNvCxnSpPr>
            <a:endCxn id="58" idx="1"/>
          </p:cNvCxnSpPr>
          <p:nvPr/>
        </p:nvCxnSpPr>
        <p:spPr>
          <a:xfrm flipV="1">
            <a:off x="3880327" y="2465435"/>
            <a:ext cx="3065391" cy="28398"/>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81" name="Group 80"/>
          <p:cNvGrpSpPr/>
          <p:nvPr/>
        </p:nvGrpSpPr>
        <p:grpSpPr>
          <a:xfrm>
            <a:off x="4510732" y="2115465"/>
            <a:ext cx="1806454" cy="486090"/>
            <a:chOff x="4770939" y="4557770"/>
            <a:chExt cx="1806454" cy="486090"/>
          </a:xfrm>
        </p:grpSpPr>
        <p:sp>
          <p:nvSpPr>
            <p:cNvPr id="82" name="TextBox 81"/>
            <p:cNvSpPr txBox="1"/>
            <p:nvPr/>
          </p:nvSpPr>
          <p:spPr>
            <a:xfrm>
              <a:off x="4948559" y="4828416"/>
              <a:ext cx="1628833" cy="215444"/>
            </a:xfrm>
            <a:prstGeom prst="rect">
              <a:avLst/>
            </a:prstGeom>
            <a:solidFill>
              <a:schemeClr val="accent1">
                <a:lumMod val="60%"/>
                <a:lumOff val="40%"/>
              </a:schemeClr>
            </a:solidFill>
            <a:ln w="28575">
              <a:noFill/>
            </a:ln>
          </p:spPr>
          <p:txBody>
            <a:bodyPr wrap="square" rtlCol="0">
              <a:spAutoFit/>
            </a:bodyPr>
            <a:lstStyle/>
            <a:p>
              <a:pPr algn="ctr"/>
              <a:r>
                <a:rPr lang="en-GB" sz="800" b="1" dirty="0"/>
                <a:t>report</a:t>
              </a:r>
              <a:endParaRPr lang="en-GB" sz="1100" b="1" dirty="0"/>
            </a:p>
          </p:txBody>
        </p:sp>
        <p:sp>
          <p:nvSpPr>
            <p:cNvPr id="83" name="Up Arrow 82"/>
            <p:cNvSpPr/>
            <p:nvPr/>
          </p:nvSpPr>
          <p:spPr>
            <a:xfrm rot="5400000" flipV="1">
              <a:off x="5504297" y="3824412"/>
              <a:ext cx="339737" cy="1806454"/>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 lIns="0" tIns="0" rIns="0" bIns="0" rtlCol="0" anchor="ctr"/>
            <a:lstStyle/>
            <a:p>
              <a:pPr algn="ctr"/>
              <a:r>
                <a:rPr lang="en-GB" sz="700" b="1" dirty="0">
                  <a:solidFill>
                    <a:schemeClr val="bg1"/>
                  </a:solidFill>
                </a:rPr>
                <a:t>TM packet</a:t>
              </a:r>
              <a:endParaRPr lang="en-GB" sz="1200" b="1" dirty="0">
                <a:solidFill>
                  <a:schemeClr val="bg1"/>
                </a:solidFill>
              </a:endParaRPr>
            </a:p>
          </p:txBody>
        </p:sp>
      </p:grpSp>
      <p:grpSp>
        <p:nvGrpSpPr>
          <p:cNvPr id="84" name="Group 83"/>
          <p:cNvGrpSpPr/>
          <p:nvPr/>
        </p:nvGrpSpPr>
        <p:grpSpPr>
          <a:xfrm>
            <a:off x="1593030" y="2762351"/>
            <a:ext cx="1832778" cy="699162"/>
            <a:chOff x="535639" y="2750873"/>
            <a:chExt cx="1832778" cy="699162"/>
          </a:xfrm>
        </p:grpSpPr>
        <p:sp>
          <p:nvSpPr>
            <p:cNvPr id="87" name="TextBox 86"/>
            <p:cNvSpPr txBox="1"/>
            <p:nvPr/>
          </p:nvSpPr>
          <p:spPr>
            <a:xfrm>
              <a:off x="535639" y="3142258"/>
              <a:ext cx="580608" cy="307777"/>
            </a:xfrm>
            <a:prstGeom prst="rect">
              <a:avLst/>
            </a:prstGeom>
            <a:solidFill>
              <a:schemeClr val="bg1"/>
            </a:solidFill>
            <a:ln>
              <a:noFill/>
            </a:ln>
          </p:spPr>
          <p:txBody>
            <a:bodyPr wrap="none" rtlCol="0">
              <a:spAutoFit/>
            </a:bodyPr>
            <a:lstStyle/>
            <a:p>
              <a:pPr algn="ctr"/>
              <a:r>
                <a:rPr lang="en-GB" sz="700" b="1" i="1" dirty="0">
                  <a:solidFill>
                    <a:schemeClr val="tx1">
                      <a:lumMod val="50%"/>
                      <a:lumOff val="50%"/>
                    </a:schemeClr>
                  </a:solidFill>
                </a:rPr>
                <a:t>sending</a:t>
              </a:r>
            </a:p>
            <a:p>
              <a:pPr algn="ctr"/>
              <a:r>
                <a:rPr lang="en-GB" sz="700" b="1" i="1" dirty="0">
                  <a:solidFill>
                    <a:schemeClr val="tx1">
                      <a:lumMod val="50%"/>
                      <a:lumOff val="50%"/>
                    </a:schemeClr>
                  </a:solidFill>
                </a:rPr>
                <a:t>entity</a:t>
              </a:r>
              <a:endParaRPr lang="en-GB" sz="300" b="1" i="1" dirty="0">
                <a:solidFill>
                  <a:schemeClr val="tx1">
                    <a:lumMod val="50%"/>
                    <a:lumOff val="50%"/>
                  </a:schemeClr>
                </a:solidFill>
              </a:endParaRPr>
            </a:p>
          </p:txBody>
        </p:sp>
        <p:cxnSp>
          <p:nvCxnSpPr>
            <p:cNvPr id="88" name="Straight Arrow Connector 87"/>
            <p:cNvCxnSpPr>
              <a:stCxn id="87" idx="3"/>
            </p:cNvCxnSpPr>
            <p:nvPr/>
          </p:nvCxnSpPr>
          <p:spPr>
            <a:xfrm flipV="1">
              <a:off x="1116247" y="2750873"/>
              <a:ext cx="1252170" cy="545274"/>
            </a:xfrm>
            <a:prstGeom prst="straightConnector1">
              <a:avLst/>
            </a:prstGeom>
            <a:ln w="3175">
              <a:solidFill>
                <a:schemeClr val="tx1">
                  <a:lumMod val="50%"/>
                  <a:lumOff val="5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713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3"/>
                                        </p:tgtEl>
                                        <p:attrNameLst>
                                          <p:attrName>style.opacity</p:attrName>
                                        </p:attrNameLst>
                                      </p:cBhvr>
                                      <p:to>
                                        <p:strVal val="0.25"/>
                                      </p:to>
                                    </p:set>
                                    <p:animEffect filter="image" prLst="opacity: 0.25">
                                      <p:cBhvr rctx="IE">
                                        <p:cTn id="7" dur="indefinite"/>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3"/>
                                        </p:tgtEl>
                                      </p:cBhvr>
                                    </p:animEffect>
                                    <p:set>
                                      <p:cBhvr>
                                        <p:cTn id="12" dur="1" fill="hold">
                                          <p:stCondLst>
                                            <p:cond delay="499"/>
                                          </p:stCondLst>
                                        </p:cTn>
                                        <p:tgtEl>
                                          <p:spTgt spid="63"/>
                                        </p:tgtEl>
                                        <p:attrNameLst>
                                          <p:attrName>style.visibility</p:attrName>
                                        </p:attrNameLst>
                                      </p:cBhvr>
                                      <p:to>
                                        <p:strVal val="hidden"/>
                                      </p:to>
                                    </p:set>
                                  </p:childTnLst>
                                </p:cTn>
                              </p:par>
                              <p:par>
                                <p:cTn id="13" presetID="14" presetClass="exit" presetSubtype="10" fill="hold" nodeType="withEffect">
                                  <p:stCondLst>
                                    <p:cond delay="0"/>
                                  </p:stCondLst>
                                  <p:childTnLst>
                                    <p:animEffect transition="out" filter="randombar(horizontal)">
                                      <p:cBhvr>
                                        <p:cTn id="14" dur="500"/>
                                        <p:tgtEl>
                                          <p:spTgt spid="60"/>
                                        </p:tgtEl>
                                      </p:cBhvr>
                                    </p:animEffect>
                                    <p:set>
                                      <p:cBhvr>
                                        <p:cTn id="15" dur="1" fill="hold">
                                          <p:stCondLst>
                                            <p:cond delay="499"/>
                                          </p:stCondLst>
                                        </p:cTn>
                                        <p:tgtEl>
                                          <p:spTgt spid="6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right)">
                                      <p:cBhvr>
                                        <p:cTn id="20" dur="2000"/>
                                        <p:tgtEl>
                                          <p:spTgt spid="80"/>
                                        </p:tgtEl>
                                      </p:cBhvr>
                                    </p:animEffect>
                                  </p:childTnLst>
                                </p:cTn>
                              </p:par>
                              <p:par>
                                <p:cTn id="21" presetID="22" presetClass="entr" presetSubtype="2"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right)">
                                      <p:cBhvr>
                                        <p:cTn id="23" dur="2000"/>
                                        <p:tgtEl>
                                          <p:spTgt spid="8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up)">
                                      <p:cBhvr>
                                        <p:cTn id="28" dur="2000"/>
                                        <p:tgtEl>
                                          <p:spTgt spid="64"/>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up)">
                                      <p:cBhvr>
                                        <p:cTn id="32" dur="2000"/>
                                        <p:tgtEl>
                                          <p:spTgt spid="68"/>
                                        </p:tgtEl>
                                      </p:cBhvr>
                                    </p:animEffect>
                                  </p:childTnLst>
                                </p:cTn>
                              </p:par>
                            </p:childTnLst>
                          </p:cTn>
                        </p:par>
                        <p:par>
                          <p:cTn id="33" fill="hold">
                            <p:stCondLst>
                              <p:cond delay="4000"/>
                            </p:stCondLst>
                            <p:childTnLst>
                              <p:par>
                                <p:cTn id="34" presetID="22" presetClass="entr" presetSubtype="1" fill="hold" nodeType="after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wipe(up)">
                                      <p:cBhvr>
                                        <p:cTn id="36" dur="2000"/>
                                        <p:tgtEl>
                                          <p:spTgt spid="72"/>
                                        </p:tgtEl>
                                      </p:cBhvr>
                                    </p:animEffect>
                                  </p:childTnLst>
                                </p:cTn>
                              </p:par>
                            </p:childTnLst>
                          </p:cTn>
                        </p:par>
                        <p:par>
                          <p:cTn id="37" fill="hold">
                            <p:stCondLst>
                              <p:cond delay="6000"/>
                            </p:stCondLst>
                            <p:childTnLst>
                              <p:par>
                                <p:cTn id="38" presetID="6" presetClass="entr" presetSubtype="16" fill="hold"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circle(in)">
                                      <p:cBhvr>
                                        <p:cTn id="40" dur="20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2000"/>
                                        <p:tgtEl>
                                          <p:spTgt spid="76"/>
                                        </p:tgtEl>
                                      </p:cBhvr>
                                    </p:animEffect>
                                  </p:childTnLst>
                                </p:cTn>
                              </p:par>
                              <p:par>
                                <p:cTn id="46" presetID="22" presetClass="entr" presetSubtype="8" fill="hold"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left)">
                                      <p:cBhvr>
                                        <p:cTn id="48"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ST[13] – Implementation guidelines</a:t>
            </a:r>
          </a:p>
        </p:txBody>
      </p:sp>
      <p:sp>
        <p:nvSpPr>
          <p:cNvPr id="9" name="Content Placeholder 8"/>
          <p:cNvSpPr>
            <a:spLocks noGrp="1"/>
          </p:cNvSpPr>
          <p:nvPr>
            <p:ph idx="1"/>
          </p:nvPr>
        </p:nvSpPr>
        <p:spPr>
          <a:xfrm>
            <a:off x="615950" y="1341120"/>
            <a:ext cx="7905750" cy="4975859"/>
          </a:xfrm>
        </p:spPr>
        <p:txBody>
          <a:bodyPr/>
          <a:lstStyle/>
          <a:p>
            <a:pPr>
              <a:buFont typeface="Arial" panose="020B0604020202020204" pitchFamily="34" charset="0"/>
              <a:buChar char="•"/>
            </a:pPr>
            <a:r>
              <a:rPr lang="en-GB" dirty="0"/>
              <a:t>Splitting packets into parts fitting the maximum packet size is this service’s sole purpose:</a:t>
            </a:r>
          </a:p>
          <a:p>
            <a:pPr lvl="1">
              <a:buFont typeface="Arial" panose="020B0604020202020204" pitchFamily="34" charset="0"/>
              <a:buChar char="•"/>
            </a:pPr>
            <a:r>
              <a:rPr lang="en-GB" dirty="0"/>
              <a:t>No possibility to repeat missing parts</a:t>
            </a:r>
          </a:p>
          <a:p>
            <a:pPr lvl="1">
              <a:buFont typeface="Arial" panose="020B0604020202020204" pitchFamily="34" charset="0"/>
              <a:buChar char="•"/>
            </a:pPr>
            <a:r>
              <a:rPr lang="en-GB" dirty="0"/>
              <a:t>No confirmation of reception (apart from the effect of the original, split packet)</a:t>
            </a:r>
          </a:p>
          <a:p>
            <a:pPr lvl="1">
              <a:buFont typeface="Arial" panose="020B0604020202020204" pitchFamily="34" charset="0"/>
              <a:buChar char="•"/>
            </a:pPr>
            <a:r>
              <a:rPr lang="en-GB" dirty="0"/>
              <a:t>Only notification of failed reconstructions</a:t>
            </a:r>
          </a:p>
          <a:p>
            <a:pPr>
              <a:buFont typeface="Arial" panose="020B0604020202020204" pitchFamily="34" charset="0"/>
              <a:buChar char="•"/>
            </a:pPr>
            <a:r>
              <a:rPr lang="en-GB" dirty="0"/>
              <a:t>Does not allow transferring raw data</a:t>
            </a:r>
          </a:p>
          <a:p>
            <a:pPr lvl="1">
              <a:buFont typeface="Arial" panose="020B0604020202020204" pitchFamily="34" charset="0"/>
              <a:buChar char="•"/>
            </a:pPr>
            <a:r>
              <a:rPr lang="en-GB" dirty="0"/>
              <a:t>This service works with packets only</a:t>
            </a:r>
          </a:p>
          <a:p>
            <a:pPr lvl="1">
              <a:buFont typeface="Arial" panose="020B0604020202020204" pitchFamily="34" charset="0"/>
              <a:buChar char="•"/>
            </a:pPr>
            <a:r>
              <a:rPr lang="en-GB" dirty="0"/>
              <a:t>Transfer of files or large data (&gt;64KB) is not covered by the large packet transfer</a:t>
            </a:r>
            <a:endParaRPr lang="en-GB" sz="1400" dirty="0"/>
          </a:p>
          <a:p>
            <a:pPr marL="0" indent="0">
              <a:buNone/>
            </a:pPr>
            <a:r>
              <a:rPr lang="en-GB" dirty="0"/>
              <a:t>If an application needs to transmit more that 64 KB data, the Standard foresees that either:</a:t>
            </a:r>
          </a:p>
          <a:p>
            <a:pPr lvl="1">
              <a:buFont typeface="Arial" panose="020B0604020202020204" pitchFamily="34" charset="0"/>
              <a:buChar char="•"/>
            </a:pPr>
            <a:r>
              <a:rPr lang="en-GB" dirty="0"/>
              <a:t>the use of files as specified in service type 23, or</a:t>
            </a:r>
          </a:p>
          <a:p>
            <a:pPr lvl="1">
              <a:buFont typeface="Arial" panose="020B0604020202020204" pitchFamily="34" charset="0"/>
              <a:buChar char="•"/>
            </a:pPr>
            <a:r>
              <a:rPr lang="en-GB" dirty="0"/>
              <a:t>the originating application process splits the data into individual, stand-alone messages (see example in service 6 hereafter).</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934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0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ST[13] – PUS-A to PUS-C evolution</a:t>
            </a:r>
          </a:p>
        </p:txBody>
      </p:sp>
      <p:sp>
        <p:nvSpPr>
          <p:cNvPr id="9" name="Content Placeholder 8"/>
          <p:cNvSpPr>
            <a:spLocks noGrp="1"/>
          </p:cNvSpPr>
          <p:nvPr>
            <p:ph idx="1"/>
          </p:nvPr>
        </p:nvSpPr>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None</a:t>
            </a:r>
            <a:endParaRPr lang="en-GB" dirty="0">
              <a:solidFill>
                <a:srgbClr val="4D4F53"/>
              </a:solidFill>
            </a:endParaRPr>
          </a:p>
          <a:p>
            <a:pPr marL="36573" indent="0">
              <a:lnSpc>
                <a:spcPct val="90%"/>
              </a:lnSpc>
              <a:spcBef>
                <a:spcPts val="1200"/>
              </a:spcBef>
              <a:buClr>
                <a:srgbClr val="0098DB"/>
              </a:buClr>
              <a:buNone/>
            </a:pPr>
            <a:r>
              <a:rPr lang="en-GB" dirty="0">
                <a:solidFill>
                  <a:srgbClr val="FF0000"/>
                </a:solidFill>
              </a:rPr>
              <a:t>Deleted features &amp; </a:t>
            </a: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Previously named « Large Data Transfer »</a:t>
            </a:r>
          </a:p>
          <a:p>
            <a:pPr lvl="0">
              <a:lnSpc>
                <a:spcPct val="90%"/>
              </a:lnSpc>
              <a:buClr>
                <a:srgbClr val="0098DB"/>
              </a:buClr>
              <a:buFont typeface="Arial" panose="020B0604020202020204" pitchFamily="34" charset="0"/>
              <a:buChar char="•"/>
            </a:pPr>
            <a:r>
              <a:rPr lang="en-US" sz="1400" dirty="0"/>
              <a:t>Reduced scope of service only to large packets (&lt; 64k)</a:t>
            </a:r>
          </a:p>
          <a:p>
            <a:pPr lvl="0">
              <a:lnSpc>
                <a:spcPct val="90%"/>
              </a:lnSpc>
              <a:buClr>
                <a:srgbClr val="0098DB"/>
              </a:buClr>
              <a:buFont typeface="Arial" panose="020B0604020202020204" pitchFamily="34" charset="0"/>
              <a:buChar char="•"/>
            </a:pPr>
            <a:r>
              <a:rPr lang="en-US" sz="1400" dirty="0"/>
              <a:t>Removal of features suitable for larger transfers:</a:t>
            </a:r>
          </a:p>
          <a:p>
            <a:pPr lvl="1">
              <a:lnSpc>
                <a:spcPct val="90%"/>
              </a:lnSpc>
              <a:buClr>
                <a:srgbClr val="0098DB"/>
              </a:buClr>
              <a:buFont typeface="Arial" panose="020B0604020202020204" pitchFamily="34" charset="0"/>
              <a:buChar char="•"/>
            </a:pPr>
            <a:r>
              <a:rPr lang="en-US" sz="1400" dirty="0"/>
              <a:t>Sliding window concept TC[13,5], TM[13,14], TM[13,15]</a:t>
            </a:r>
          </a:p>
          <a:p>
            <a:pPr lvl="1">
              <a:lnSpc>
                <a:spcPct val="90%"/>
              </a:lnSpc>
              <a:buClr>
                <a:srgbClr val="0098DB"/>
              </a:buClr>
              <a:buFont typeface="Arial" panose="020B0604020202020204" pitchFamily="34" charset="0"/>
              <a:buChar char="•"/>
            </a:pPr>
            <a:r>
              <a:rPr lang="en-US" sz="1400" dirty="0"/>
              <a:t>Repetition of parts TC[13,6], TM[13,7], TC[13,12]</a:t>
            </a:r>
          </a:p>
          <a:p>
            <a:pPr lvl="1">
              <a:lnSpc>
                <a:spcPct val="90%"/>
              </a:lnSpc>
              <a:buClr>
                <a:srgbClr val="0098DB"/>
              </a:buClr>
              <a:buFont typeface="Arial" panose="020B0604020202020204" pitchFamily="34" charset="0"/>
              <a:buChar char="•"/>
            </a:pPr>
            <a:r>
              <a:rPr lang="en-US" sz="1400" dirty="0"/>
              <a:t>Uplink/Downlink manual abort TM[13,4], TC[13,8], TC[13,13]</a:t>
            </a:r>
          </a:p>
          <a:p>
            <a:pPr lvl="0">
              <a:lnSpc>
                <a:spcPct val="90%"/>
              </a:lnSpc>
              <a:buClr>
                <a:srgbClr val="0098DB"/>
              </a:buClr>
              <a:buFont typeface="Arial" panose="020B0604020202020204" pitchFamily="34" charset="0"/>
              <a:buChar char="•"/>
            </a:pPr>
            <a:endParaRPr lang="en-GB" dirty="0"/>
          </a:p>
        </p:txBody>
      </p:sp>
    </p:spTree>
    <p:extLst>
      <p:ext uri="{BB962C8B-B14F-4D97-AF65-F5344CB8AC3E}">
        <p14:creationId xmlns:p14="http://schemas.microsoft.com/office/powerpoint/2010/main" val="9056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0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ST[06] – Memory management</a:t>
            </a:r>
          </a:p>
        </p:txBody>
      </p:sp>
      <p:sp>
        <p:nvSpPr>
          <p:cNvPr id="5" name="Text Placeholder 4"/>
          <p:cNvSpPr>
            <a:spLocks noGrp="1"/>
          </p:cNvSpPr>
          <p:nvPr>
            <p:ph type="body" idx="11"/>
          </p:nvPr>
        </p:nvSpPr>
        <p:spPr/>
        <p:txBody>
          <a:bodyPr/>
          <a:lstStyle/>
          <a:p>
            <a:r>
              <a:rPr lang="en-GB" dirty="0"/>
              <a:t>ST[06] scope</a:t>
            </a:r>
          </a:p>
        </p:txBody>
      </p:sp>
      <p:sp>
        <p:nvSpPr>
          <p:cNvPr id="6" name="Content Placeholder 5"/>
          <p:cNvSpPr>
            <a:spLocks noGrp="1"/>
          </p:cNvSpPr>
          <p:nvPr>
            <p:ph sz="quarter" idx="12"/>
          </p:nvPr>
        </p:nvSpPr>
        <p:spPr/>
        <p:txBody>
          <a:bodyPr/>
          <a:lstStyle/>
          <a:p>
            <a:r>
              <a:rPr lang="en-US" dirty="0"/>
              <a:t>The term "memory" is used to logically refer to any physical or virtual memory area which exists on-board the satellite, e.g. RAM, mass memory unit, file system.</a:t>
            </a:r>
          </a:p>
          <a:p>
            <a:r>
              <a:rPr lang="en-US" dirty="0"/>
              <a:t>The memory management service provides the capability for loading, dumping and checking the contents of these memories without precluding that the same memory is used by more than one memory management service or that overlapping memories are used on-board.</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4072649764"/>
              </p:ext>
            </p:extLst>
          </p:nvPr>
        </p:nvGraphicFramePr>
        <p:xfrm>
          <a:off x="203200" y="1320800"/>
          <a:ext cx="4483101" cy="1752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Managing</a:t>
                      </a:r>
                      <a:r>
                        <a:rPr lang="en-GB" sz="1200" baseline="0%" dirty="0"/>
                        <a:t> telemetry and data</a:t>
                      </a:r>
                      <a:endParaRPr lang="en-GB" sz="1200"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t>ST[06]</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tx1"/>
                          </a:solidFill>
                        </a:rPr>
                        <a:t>memory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solidFill>
                            <a:schemeClr val="bg1">
                              <a:lumMod val="65%"/>
                            </a:schemeClr>
                          </a:solidFill>
                        </a:rPr>
                        <a:t>ST[13]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large packet transfer</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solidFill>
                            <a:schemeClr val="bg1">
                              <a:lumMod val="65%"/>
                            </a:schemeClr>
                          </a:solidFill>
                        </a:rPr>
                        <a:t>ST[14]</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bg1">
                              <a:lumMod val="65%"/>
                            </a:schemeClr>
                          </a:solidFill>
                        </a:rPr>
                        <a:t>real-time forwarding control</a:t>
                      </a:r>
                      <a:endParaRPr lang="en-GB" sz="1200" b="1" kern="1200" dirty="0">
                        <a:solidFill>
                          <a:schemeClr val="bg1">
                            <a:lumMod val="65%"/>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solidFill>
                            <a:schemeClr val="bg1">
                              <a:lumMod val="65%"/>
                            </a:schemeClr>
                          </a:solidFill>
                        </a:rPr>
                        <a:t>ST[15]</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on-board storage and retrieval</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solidFill>
                            <a:schemeClr val="bg1">
                              <a:lumMod val="65%"/>
                            </a:schemeClr>
                          </a:solidFill>
                        </a:rPr>
                        <a:t>ST[23]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file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Right Arrow 7"/>
          <p:cNvSpPr/>
          <p:nvPr/>
        </p:nvSpPr>
        <p:spPr>
          <a:xfrm flipH="1">
            <a:off x="4724400" y="169926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95922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0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ST[06] – Standardized subservice types</a:t>
            </a:r>
          </a:p>
        </p:txBody>
      </p:sp>
      <p:sp>
        <p:nvSpPr>
          <p:cNvPr id="6" name="Text Placeholder 5"/>
          <p:cNvSpPr>
            <a:spLocks noGrp="1"/>
          </p:cNvSpPr>
          <p:nvPr>
            <p:ph type="body" idx="1"/>
          </p:nvPr>
        </p:nvSpPr>
        <p:spPr/>
        <p:txBody>
          <a:bodyPr/>
          <a:lstStyle/>
          <a:p>
            <a:r>
              <a:rPr lang="en-GB" dirty="0"/>
              <a:t>Raw data memory management</a:t>
            </a:r>
          </a:p>
        </p:txBody>
      </p:sp>
      <p:sp>
        <p:nvSpPr>
          <p:cNvPr id="7" name="Content Placeholder 6"/>
          <p:cNvSpPr>
            <a:spLocks noGrp="1"/>
          </p:cNvSpPr>
          <p:nvPr>
            <p:ph sz="quarter" idx="10"/>
          </p:nvPr>
        </p:nvSpPr>
        <p:spPr/>
        <p:txBody>
          <a:bodyPr/>
          <a:lstStyle/>
          <a:p>
            <a:r>
              <a:rPr lang="en-GB" dirty="0"/>
              <a:t>The raw data memory management provides the capability to access and manage memories whose type is not implicitly known</a:t>
            </a:r>
          </a:p>
          <a:p>
            <a:endParaRPr lang="en-GB" dirty="0"/>
          </a:p>
        </p:txBody>
      </p:sp>
      <p:sp>
        <p:nvSpPr>
          <p:cNvPr id="8" name="Text Placeholder 7"/>
          <p:cNvSpPr>
            <a:spLocks noGrp="1"/>
          </p:cNvSpPr>
          <p:nvPr>
            <p:ph type="body" idx="11"/>
          </p:nvPr>
        </p:nvSpPr>
        <p:spPr>
          <a:xfrm>
            <a:off x="4571999" y="1531520"/>
            <a:ext cx="4024859" cy="360000"/>
          </a:xfrm>
        </p:spPr>
        <p:txBody>
          <a:bodyPr/>
          <a:lstStyle/>
          <a:p>
            <a:r>
              <a:rPr lang="en-GB" dirty="0"/>
              <a:t>Structured data memory management</a:t>
            </a:r>
          </a:p>
        </p:txBody>
      </p:sp>
      <p:sp>
        <p:nvSpPr>
          <p:cNvPr id="9" name="Content Placeholder 8"/>
          <p:cNvSpPr>
            <a:spLocks noGrp="1"/>
          </p:cNvSpPr>
          <p:nvPr>
            <p:ph sz="quarter" idx="12"/>
          </p:nvPr>
        </p:nvSpPr>
        <p:spPr>
          <a:xfrm>
            <a:off x="4605769" y="1922000"/>
            <a:ext cx="3957319" cy="1796560"/>
          </a:xfrm>
        </p:spPr>
        <p:txBody>
          <a:bodyPr/>
          <a:lstStyle/>
          <a:p>
            <a:r>
              <a:rPr lang="en-GB" dirty="0"/>
              <a:t>The structured data memory management provides the capability to access and manage memories whose type is implicitly known</a:t>
            </a:r>
          </a:p>
          <a:p>
            <a:endParaRPr lang="en-GB" dirty="0"/>
          </a:p>
        </p:txBody>
      </p:sp>
      <p:sp>
        <p:nvSpPr>
          <p:cNvPr id="10" name="Text Placeholder 9"/>
          <p:cNvSpPr>
            <a:spLocks noGrp="1"/>
          </p:cNvSpPr>
          <p:nvPr>
            <p:ph type="body" idx="13"/>
          </p:nvPr>
        </p:nvSpPr>
        <p:spPr/>
        <p:txBody>
          <a:bodyPr/>
          <a:lstStyle/>
          <a:p>
            <a:r>
              <a:rPr lang="en-GB" dirty="0"/>
              <a:t>Common memory management</a:t>
            </a:r>
          </a:p>
        </p:txBody>
      </p:sp>
      <p:sp>
        <p:nvSpPr>
          <p:cNvPr id="11" name="Content Placeholder 10"/>
          <p:cNvSpPr>
            <a:spLocks noGrp="1"/>
          </p:cNvSpPr>
          <p:nvPr>
            <p:ph sz="quarter" idx="14"/>
          </p:nvPr>
        </p:nvSpPr>
        <p:spPr/>
        <p:txBody>
          <a:bodyPr/>
          <a:lstStyle/>
          <a:p>
            <a:r>
              <a:rPr lang="en-GB" dirty="0"/>
              <a:t>The common memory management provides additional capabilities that are common to both access schemes (raw data and structured data)</a:t>
            </a:r>
          </a:p>
          <a:p>
            <a:endParaRPr lang="en-GB" dirty="0"/>
          </a:p>
        </p:txBody>
      </p:sp>
      <p:sp>
        <p:nvSpPr>
          <p:cNvPr id="12" name="Text Placeholder 11"/>
          <p:cNvSpPr>
            <a:spLocks noGrp="1"/>
          </p:cNvSpPr>
          <p:nvPr>
            <p:ph type="body" idx="15"/>
          </p:nvPr>
        </p:nvSpPr>
        <p:spPr>
          <a:xfrm>
            <a:off x="4605768" y="3874720"/>
            <a:ext cx="3957320" cy="360000"/>
          </a:xfrm>
        </p:spPr>
        <p:txBody>
          <a:bodyPr/>
          <a:lstStyle/>
          <a:p>
            <a:r>
              <a:rPr lang="en-GB" dirty="0"/>
              <a:t>Memory configuration</a:t>
            </a:r>
          </a:p>
        </p:txBody>
      </p:sp>
      <p:sp>
        <p:nvSpPr>
          <p:cNvPr id="13" name="Content Placeholder 12"/>
          <p:cNvSpPr>
            <a:spLocks noGrp="1"/>
          </p:cNvSpPr>
          <p:nvPr>
            <p:ph sz="quarter" idx="16"/>
          </p:nvPr>
        </p:nvSpPr>
        <p:spPr>
          <a:xfrm>
            <a:off x="4605769" y="4244880"/>
            <a:ext cx="3957319" cy="1796560"/>
          </a:xfrm>
        </p:spPr>
        <p:txBody>
          <a:bodyPr/>
          <a:lstStyle/>
          <a:p>
            <a:r>
              <a:rPr lang="en-GB" dirty="0"/>
              <a:t>The memory configuration provides the capability to configure memories as a whole, regardless of their contents</a:t>
            </a:r>
          </a:p>
        </p:txBody>
      </p:sp>
      <p:sp>
        <p:nvSpPr>
          <p:cNvPr id="14" name="Rectangle 13"/>
          <p:cNvSpPr/>
          <p:nvPr/>
        </p:nvSpPr>
        <p:spPr>
          <a:xfrm>
            <a:off x="0" y="1155785"/>
            <a:ext cx="3999813"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Memory management service</a:t>
            </a:r>
          </a:p>
        </p:txBody>
      </p:sp>
    </p:spTree>
    <p:extLst>
      <p:ext uri="{BB962C8B-B14F-4D97-AF65-F5344CB8AC3E}">
        <p14:creationId xmlns:p14="http://schemas.microsoft.com/office/powerpoint/2010/main" val="340187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p:cTn id="15" dur="1000" fill="hold"/>
                                        <p:tgtEl>
                                          <p:spTgt spid="9">
                                            <p:txEl>
                                              <p:pRg st="0" end="0"/>
                                            </p:txEl>
                                          </p:spTgt>
                                        </p:tgtEl>
                                        <p:attrNameLst>
                                          <p:attrName>ppt_w</p:attrName>
                                        </p:attrNameLst>
                                      </p:cBhvr>
                                      <p:tavLst>
                                        <p:tav tm="0%">
                                          <p:val>
                                            <p:fltVal val="0"/>
                                          </p:val>
                                        </p:tav>
                                        <p:tav tm="100%">
                                          <p:val>
                                            <p:strVal val="#ppt_w"/>
                                          </p:val>
                                        </p:tav>
                                      </p:tavLst>
                                    </p:anim>
                                    <p:anim calcmode="lin" valueType="num">
                                      <p:cBhvr>
                                        <p:cTn id="16" dur="1000" fill="hold"/>
                                        <p:tgtEl>
                                          <p:spTgt spid="9">
                                            <p:txEl>
                                              <p:pRg st="0" end="0"/>
                                            </p:txEl>
                                          </p:spTgt>
                                        </p:tgtEl>
                                        <p:attrNameLst>
                                          <p:attrName>ppt_h</p:attrName>
                                        </p:attrNameLst>
                                      </p:cBhvr>
                                      <p:tavLst>
                                        <p:tav tm="0%">
                                          <p:val>
                                            <p:fltVal val="0"/>
                                          </p:val>
                                        </p:tav>
                                        <p:tav tm="100%">
                                          <p:val>
                                            <p:strVal val="#ppt_h"/>
                                          </p:val>
                                        </p:tav>
                                      </p:tavLst>
                                    </p:anim>
                                    <p:anim calcmode="lin" valueType="num">
                                      <p:cBhvr>
                                        <p:cTn id="17" dur="1000" fill="hold"/>
                                        <p:tgtEl>
                                          <p:spTgt spid="9">
                                            <p:txEl>
                                              <p:pRg st="0" end="0"/>
                                            </p:txEl>
                                          </p:spTgt>
                                        </p:tgtEl>
                                        <p:attrNameLst>
                                          <p:attrName>style.rotation</p:attrName>
                                        </p:attrNameLst>
                                      </p:cBhvr>
                                      <p:tavLst>
                                        <p:tav tm="0%">
                                          <p:val>
                                            <p:fltVal val="90"/>
                                          </p:val>
                                        </p:tav>
                                        <p:tav tm="100%">
                                          <p:val>
                                            <p:fltVal val="0"/>
                                          </p:val>
                                        </p:tav>
                                      </p:tavLst>
                                    </p:anim>
                                    <p:animEffect transition="in" filter="fade">
                                      <p:cBhvr>
                                        <p:cTn id="18" dur="10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 calcmode="lin" valueType="num">
                                      <p:cBhvr>
                                        <p:cTn id="23" dur="1000" fill="hold"/>
                                        <p:tgtEl>
                                          <p:spTgt spid="11">
                                            <p:txEl>
                                              <p:pRg st="0" end="0"/>
                                            </p:txEl>
                                          </p:spTgt>
                                        </p:tgtEl>
                                        <p:attrNameLst>
                                          <p:attrName>ppt_w</p:attrName>
                                        </p:attrNameLst>
                                      </p:cBhvr>
                                      <p:tavLst>
                                        <p:tav tm="0%">
                                          <p:val>
                                            <p:fltVal val="0"/>
                                          </p:val>
                                        </p:tav>
                                        <p:tav tm="100%">
                                          <p:val>
                                            <p:strVal val="#ppt_w"/>
                                          </p:val>
                                        </p:tav>
                                      </p:tavLst>
                                    </p:anim>
                                    <p:anim calcmode="lin" valueType="num">
                                      <p:cBhvr>
                                        <p:cTn id="24" dur="1000" fill="hold"/>
                                        <p:tgtEl>
                                          <p:spTgt spid="11">
                                            <p:txEl>
                                              <p:pRg st="0" end="0"/>
                                            </p:txEl>
                                          </p:spTgt>
                                        </p:tgtEl>
                                        <p:attrNameLst>
                                          <p:attrName>ppt_h</p:attrName>
                                        </p:attrNameLst>
                                      </p:cBhvr>
                                      <p:tavLst>
                                        <p:tav tm="0%">
                                          <p:val>
                                            <p:fltVal val="0"/>
                                          </p:val>
                                        </p:tav>
                                        <p:tav tm="100%">
                                          <p:val>
                                            <p:strVal val="#ppt_h"/>
                                          </p:val>
                                        </p:tav>
                                      </p:tavLst>
                                    </p:anim>
                                    <p:anim calcmode="lin" valueType="num">
                                      <p:cBhvr>
                                        <p:cTn id="25" dur="1000" fill="hold"/>
                                        <p:tgtEl>
                                          <p:spTgt spid="11">
                                            <p:txEl>
                                              <p:pRg st="0" end="0"/>
                                            </p:txEl>
                                          </p:spTgt>
                                        </p:tgtEl>
                                        <p:attrNameLst>
                                          <p:attrName>style.rotation</p:attrName>
                                        </p:attrNameLst>
                                      </p:cBhvr>
                                      <p:tavLst>
                                        <p:tav tm="0%">
                                          <p:val>
                                            <p:fltVal val="90"/>
                                          </p:val>
                                        </p:tav>
                                        <p:tav tm="100%">
                                          <p:val>
                                            <p:fltVal val="0"/>
                                          </p:val>
                                        </p:tav>
                                      </p:tavLst>
                                    </p:anim>
                                    <p:animEffect transition="in" filter="fade">
                                      <p:cBhvr>
                                        <p:cTn id="26" dur="10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1000" fill="hold"/>
                                        <p:tgtEl>
                                          <p:spTgt spid="13">
                                            <p:txEl>
                                              <p:pRg st="0" end="0"/>
                                            </p:txEl>
                                          </p:spTgt>
                                        </p:tgtEl>
                                        <p:attrNameLst>
                                          <p:attrName>ppt_w</p:attrName>
                                        </p:attrNameLst>
                                      </p:cBhvr>
                                      <p:tavLst>
                                        <p:tav tm="0%">
                                          <p:val>
                                            <p:fltVal val="0"/>
                                          </p:val>
                                        </p:tav>
                                        <p:tav tm="100%">
                                          <p:val>
                                            <p:strVal val="#ppt_w"/>
                                          </p:val>
                                        </p:tav>
                                      </p:tavLst>
                                    </p:anim>
                                    <p:anim calcmode="lin" valueType="num">
                                      <p:cBhvr>
                                        <p:cTn id="32" dur="1000" fill="hold"/>
                                        <p:tgtEl>
                                          <p:spTgt spid="13">
                                            <p:txEl>
                                              <p:pRg st="0" end="0"/>
                                            </p:txEl>
                                          </p:spTgt>
                                        </p:tgtEl>
                                        <p:attrNameLst>
                                          <p:attrName>ppt_h</p:attrName>
                                        </p:attrNameLst>
                                      </p:cBhvr>
                                      <p:tavLst>
                                        <p:tav tm="0%">
                                          <p:val>
                                            <p:fltVal val="0"/>
                                          </p:val>
                                        </p:tav>
                                        <p:tav tm="100%">
                                          <p:val>
                                            <p:strVal val="#ppt_h"/>
                                          </p:val>
                                        </p:tav>
                                      </p:tavLst>
                                    </p:anim>
                                    <p:anim calcmode="lin" valueType="num">
                                      <p:cBhvr>
                                        <p:cTn id="33" dur="1000" fill="hold"/>
                                        <p:tgtEl>
                                          <p:spTgt spid="13">
                                            <p:txEl>
                                              <p:pRg st="0" end="0"/>
                                            </p:txEl>
                                          </p:spTgt>
                                        </p:tgtEl>
                                        <p:attrNameLst>
                                          <p:attrName>style.rotation</p:attrName>
                                        </p:attrNameLst>
                                      </p:cBhvr>
                                      <p:tavLst>
                                        <p:tav tm="0%">
                                          <p:val>
                                            <p:fltVal val="90"/>
                                          </p:val>
                                        </p:tav>
                                        <p:tav tm="100%">
                                          <p:val>
                                            <p:fltVal val="0"/>
                                          </p:val>
                                        </p:tav>
                                      </p:tavLst>
                                    </p:anim>
                                    <p:animEffect transition="in" filter="fade">
                                      <p:cBhvr>
                                        <p:cTn id="34"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ST[06] – Overview</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Manages the accesses to all kind of memories on-board</a:t>
            </a:r>
          </a:p>
          <a:p>
            <a:pPr>
              <a:buFont typeface="Arial" panose="020B0604020202020204" pitchFamily="34" charset="0"/>
              <a:buChar char="•"/>
            </a:pPr>
            <a:r>
              <a:rPr lang="en-GB" dirty="0"/>
              <a:t>Access and manage memories whose type is not implicitly known</a:t>
            </a:r>
          </a:p>
          <a:p>
            <a:pPr>
              <a:buFont typeface="Arial" panose="020B0604020202020204" pitchFamily="34" charset="0"/>
              <a:buChar char="•"/>
            </a:pPr>
            <a:r>
              <a:rPr lang="en-GB" dirty="0"/>
              <a:t>Access and manage memories whose type is implicitly known</a:t>
            </a:r>
          </a:p>
          <a:p>
            <a:pPr>
              <a:buFont typeface="Arial" panose="020B0604020202020204" pitchFamily="34" charset="0"/>
              <a:buChar char="•"/>
            </a:pPr>
            <a:r>
              <a:rPr lang="en-GB" dirty="0"/>
              <a:t>Additional capabilities common to both access schemes</a:t>
            </a:r>
          </a:p>
          <a:p>
            <a:pPr>
              <a:buFont typeface="Arial" panose="020B0604020202020204" pitchFamily="34" charset="0"/>
              <a:buChar char="•"/>
            </a:pPr>
            <a:r>
              <a:rPr lang="en-GB" dirty="0"/>
              <a:t>Configure memories as a whole, regardless of their contents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73140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0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ST[06] – Important concepts</a:t>
            </a:r>
          </a:p>
        </p:txBody>
      </p:sp>
      <p:sp>
        <p:nvSpPr>
          <p:cNvPr id="24" name="Rectangle 7"/>
          <p:cNvSpPr txBox="1">
            <a:spLocks noChangeArrowheads="1"/>
          </p:cNvSpPr>
          <p:nvPr/>
        </p:nvSpPr>
        <p:spPr>
          <a:xfrm>
            <a:off x="457200" y="1373550"/>
            <a:ext cx="8308615" cy="636240"/>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0" marR="0" lvl="0" indent="0" defTabSz="914400" latinLnBrk="0">
              <a:lnSpc>
                <a:spcPct val="119%"/>
              </a:lnSpc>
              <a:buClr>
                <a:schemeClr val="accent1"/>
              </a:buClr>
              <a:buSzPct val="80%"/>
              <a:buNone/>
              <a:tabLst/>
              <a:defRPr/>
            </a:pPr>
            <a:r>
              <a:rPr lang="en-GB" sz="1600" b="1" dirty="0">
                <a:solidFill>
                  <a:schemeClr val="bg2"/>
                </a:solidFill>
                <a:latin typeface="+mn-lt"/>
                <a:cs typeface="+mn-cs"/>
              </a:rPr>
              <a:t>Memory accessing schemes</a:t>
            </a:r>
          </a:p>
          <a:p>
            <a:pPr marL="448021" marR="0" lvl="1" indent="0"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None/>
              <a:tabLst/>
              <a:defRPr/>
            </a:pPr>
            <a:endParaRPr kumimoji="0" lang="en-GB" sz="2000" b="0" i="0" u="none" strike="noStrike" kern="1200" cap="none" spc="0" normalizeH="0" baseline="0%" noProof="0" dirty="0">
              <a:ln>
                <a:noFill/>
              </a:ln>
              <a:solidFill>
                <a:srgbClr val="002060"/>
              </a:solidFill>
              <a:effectLst/>
              <a:uLnTx/>
              <a:uFillTx/>
            </a:endParaRPr>
          </a:p>
        </p:txBody>
      </p:sp>
      <p:sp>
        <p:nvSpPr>
          <p:cNvPr id="25" name="Can 24"/>
          <p:cNvSpPr/>
          <p:nvPr/>
        </p:nvSpPr>
        <p:spPr>
          <a:xfrm>
            <a:off x="3810000" y="2057400"/>
            <a:ext cx="5105400" cy="4114800"/>
          </a:xfrm>
          <a:prstGeom prst="can">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123a3d4c6e2348621b65c143514a616de8543621690849510b984009840e984a09840d9840984138713984261c9842621eda57568740f8465f846578621048eada968504895426b87561a21357821590792129e5421621b0597a5c249e21109875123387560a3274f98e4d6b1c984e632846a201568e40d65210786c51a657489854b0198d4089e4026a871068c8d7098045a67ed86c0104861263b4e86d015c60a16e8e10615d8d684c06d840a684e0d6510c968d406a854e06d840c684a68e4d06c840a684e0d684c068a410b68d406a84e563510d3541041987a0354d78a6</a:t>
            </a:r>
          </a:p>
        </p:txBody>
      </p:sp>
      <p:sp>
        <p:nvSpPr>
          <p:cNvPr id="26" name="Rectangle 7"/>
          <p:cNvSpPr txBox="1">
            <a:spLocks noChangeArrowheads="1"/>
          </p:cNvSpPr>
          <p:nvPr/>
        </p:nvSpPr>
        <p:spPr>
          <a:xfrm>
            <a:off x="174985" y="1779300"/>
            <a:ext cx="3406415" cy="4293840"/>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342900" marR="0" lvl="0" indent="-342900" defTabSz="914400" latinLnBrk="0">
              <a:lnSpc>
                <a:spcPct val="119%"/>
              </a:lnSpc>
              <a:buClr>
                <a:schemeClr val="accent1"/>
              </a:buClr>
              <a:buSzPct val="80%"/>
              <a:buFont typeface="Arial" panose="020B0604020202020204" pitchFamily="34" charset="0"/>
              <a:buChar char="•"/>
              <a:tabLst/>
              <a:defRPr/>
            </a:pPr>
            <a:r>
              <a:rPr lang="en-GB" sz="1600" dirty="0">
                <a:solidFill>
                  <a:schemeClr val="bg2"/>
                </a:solidFill>
                <a:latin typeface="+mn-lt"/>
                <a:cs typeface="+mn-cs"/>
              </a:rPr>
              <a:t>Raw:</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Type of data not implicitly known</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Addressing using absolute offset from start of memory</a:t>
            </a:r>
          </a:p>
          <a:p>
            <a:pPr marL="342900" marR="0" lvl="0" indent="-342900" defTabSz="914400" latinLnBrk="0">
              <a:lnSpc>
                <a:spcPct val="119%"/>
              </a:lnSpc>
              <a:buClr>
                <a:schemeClr val="accent1"/>
              </a:buClr>
              <a:buSzPct val="80%"/>
              <a:buFont typeface="Arial" panose="020B0604020202020204" pitchFamily="34" charset="0"/>
              <a:buChar char="•"/>
              <a:tabLst/>
              <a:defRPr/>
            </a:pPr>
            <a:r>
              <a:rPr lang="en-GB" sz="1600" dirty="0">
                <a:solidFill>
                  <a:schemeClr val="bg2"/>
                </a:solidFill>
                <a:latin typeface="+mn-lt"/>
                <a:cs typeface="+mn-cs"/>
              </a:rPr>
              <a:t>Structured:</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Type of data implicitly known</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Addressing identifying the object, then the offset within the object</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Objects can be elements of a configuration table, files,…</a:t>
            </a:r>
          </a:p>
          <a:p>
            <a:pPr marL="448021" marR="0" lvl="1" indent="0"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None/>
              <a:tabLst/>
              <a:defRPr/>
            </a:pPr>
            <a:endParaRPr kumimoji="0" lang="en-GB" sz="2000" b="0" i="0" u="none" strike="noStrike" kern="1200" cap="none" spc="0" normalizeH="0" baseline="0%" noProof="0" dirty="0">
              <a:ln>
                <a:noFill/>
              </a:ln>
              <a:solidFill>
                <a:srgbClr val="002060"/>
              </a:solidFill>
              <a:effectLst/>
              <a:uLnTx/>
              <a:uFillTx/>
            </a:endParaRPr>
          </a:p>
        </p:txBody>
      </p:sp>
      <p:cxnSp>
        <p:nvCxnSpPr>
          <p:cNvPr id="27" name="Straight Arrow Connector 26"/>
          <p:cNvCxnSpPr/>
          <p:nvPr/>
        </p:nvCxnSpPr>
        <p:spPr>
          <a:xfrm>
            <a:off x="5410200" y="2438400"/>
            <a:ext cx="609600" cy="1676400"/>
          </a:xfrm>
          <a:prstGeom prst="straightConnector1">
            <a:avLst/>
          </a:prstGeom>
          <a:noFill/>
          <a:ln w="50800" cap="flat" cmpd="sng" algn="ctr">
            <a:solidFill>
              <a:srgbClr val="D5E3FF">
                <a:shade val="60%"/>
                <a:satMod val="300%"/>
              </a:srgbClr>
            </a:solidFill>
            <a:prstDash val="solid"/>
            <a:tailEnd type="arrow"/>
          </a:ln>
          <a:effectLst/>
        </p:spPr>
      </p:cxnSp>
      <p:sp>
        <p:nvSpPr>
          <p:cNvPr id="28" name="TextBox 27"/>
          <p:cNvSpPr txBox="1"/>
          <p:nvPr/>
        </p:nvSpPr>
        <p:spPr>
          <a:xfrm>
            <a:off x="3962400" y="2297668"/>
            <a:ext cx="1600200" cy="369332"/>
          </a:xfrm>
          <a:prstGeom prst="rect">
            <a:avLst/>
          </a:prstGeom>
          <a:noFill/>
        </p:spPr>
        <p:txBody>
          <a:bodyPr wrap="square" rtlCol="0">
            <a:spAutoFit/>
          </a:bodyPr>
          <a:lstStyle/>
          <a:p>
            <a:pPr fontAlgn="auto">
              <a:spcBef>
                <a:spcPts val="0"/>
              </a:spcBef>
              <a:spcAft>
                <a:spcPts val="0"/>
              </a:spcAft>
            </a:pPr>
            <a:r>
              <a:rPr lang="en-GB" dirty="0">
                <a:solidFill>
                  <a:srgbClr val="002060">
                    <a:lumMod val="25%"/>
                    <a:lumOff val="75%"/>
                  </a:srgbClr>
                </a:solidFill>
                <a:latin typeface="Arial"/>
              </a:rPr>
              <a:t>Address: 207</a:t>
            </a:r>
          </a:p>
        </p:txBody>
      </p:sp>
      <p:grpSp>
        <p:nvGrpSpPr>
          <p:cNvPr id="29" name="Group 28"/>
          <p:cNvGrpSpPr/>
          <p:nvPr/>
        </p:nvGrpSpPr>
        <p:grpSpPr>
          <a:xfrm>
            <a:off x="3886200" y="2743200"/>
            <a:ext cx="4958080" cy="2743200"/>
            <a:chOff x="3881120" y="2743200"/>
            <a:chExt cx="4958080" cy="2743200"/>
          </a:xfrm>
        </p:grpSpPr>
        <p:sp>
          <p:nvSpPr>
            <p:cNvPr id="30" name="Rounded Rectangle 29"/>
            <p:cNvSpPr/>
            <p:nvPr/>
          </p:nvSpPr>
          <p:spPr>
            <a:xfrm>
              <a:off x="3886200" y="2743200"/>
              <a:ext cx="4953000" cy="533400"/>
            </a:xfrm>
            <a:prstGeom prst="roundRect">
              <a:avLst/>
            </a:prstGeom>
            <a:solidFill>
              <a:srgbClr val="C5D9DF">
                <a:alpha val="1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31" name="Rounded Rectangle 30"/>
            <p:cNvSpPr/>
            <p:nvPr/>
          </p:nvSpPr>
          <p:spPr>
            <a:xfrm>
              <a:off x="3886200" y="3317240"/>
              <a:ext cx="4953000" cy="533400"/>
            </a:xfrm>
            <a:prstGeom prst="roundRect">
              <a:avLst/>
            </a:prstGeom>
            <a:solidFill>
              <a:srgbClr val="C5D9DF">
                <a:alpha val="1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32" name="Rounded Rectangle 31"/>
            <p:cNvSpPr/>
            <p:nvPr/>
          </p:nvSpPr>
          <p:spPr>
            <a:xfrm>
              <a:off x="3881120" y="4389120"/>
              <a:ext cx="4953000" cy="533400"/>
            </a:xfrm>
            <a:prstGeom prst="roundRect">
              <a:avLst/>
            </a:prstGeom>
            <a:solidFill>
              <a:srgbClr val="C5D9DF">
                <a:alpha val="1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33" name="Rounded Rectangle 32"/>
            <p:cNvSpPr/>
            <p:nvPr/>
          </p:nvSpPr>
          <p:spPr>
            <a:xfrm>
              <a:off x="3886200" y="4953000"/>
              <a:ext cx="4953000" cy="533400"/>
            </a:xfrm>
            <a:prstGeom prst="roundRect">
              <a:avLst/>
            </a:prstGeom>
            <a:solidFill>
              <a:srgbClr val="C5D9DF">
                <a:alpha val="1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34" name="Rounded Rectangle 33"/>
            <p:cNvSpPr/>
            <p:nvPr/>
          </p:nvSpPr>
          <p:spPr>
            <a:xfrm>
              <a:off x="3881120" y="3855720"/>
              <a:ext cx="4953000" cy="533400"/>
            </a:xfrm>
            <a:prstGeom prst="roundRect">
              <a:avLst/>
            </a:prstGeom>
            <a:solidFill>
              <a:srgbClr val="C5D9DF">
                <a:alpha val="1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35" name="Straight Arrow Connector 34"/>
          <p:cNvCxnSpPr/>
          <p:nvPr/>
        </p:nvCxnSpPr>
        <p:spPr>
          <a:xfrm flipH="1">
            <a:off x="6019800" y="2438400"/>
            <a:ext cx="342900" cy="1676400"/>
          </a:xfrm>
          <a:prstGeom prst="straightConnector1">
            <a:avLst/>
          </a:prstGeom>
          <a:noFill/>
          <a:ln w="50800" cap="flat" cmpd="sng" algn="ctr">
            <a:solidFill>
              <a:srgbClr val="D5E3FF">
                <a:shade val="60%"/>
                <a:satMod val="300%"/>
              </a:srgbClr>
            </a:solidFill>
            <a:prstDash val="solid"/>
            <a:tailEnd type="arrow"/>
          </a:ln>
          <a:effectLst/>
        </p:spPr>
      </p:cxnSp>
      <p:sp>
        <p:nvSpPr>
          <p:cNvPr id="36" name="TextBox 35"/>
          <p:cNvSpPr txBox="1"/>
          <p:nvPr/>
        </p:nvSpPr>
        <p:spPr>
          <a:xfrm>
            <a:off x="6324600" y="2096869"/>
            <a:ext cx="1905000" cy="646331"/>
          </a:xfrm>
          <a:prstGeom prst="rect">
            <a:avLst/>
          </a:prstGeom>
          <a:noFill/>
        </p:spPr>
        <p:txBody>
          <a:bodyPr wrap="square" rtlCol="0">
            <a:spAutoFit/>
          </a:bodyPr>
          <a:lstStyle/>
          <a:p>
            <a:pPr fontAlgn="auto">
              <a:spcBef>
                <a:spcPts val="0"/>
              </a:spcBef>
              <a:spcAft>
                <a:spcPts val="0"/>
              </a:spcAft>
            </a:pPr>
            <a:r>
              <a:rPr lang="en-GB" dirty="0">
                <a:solidFill>
                  <a:srgbClr val="002060">
                    <a:lumMod val="25%"/>
                    <a:lumOff val="75%"/>
                  </a:srgbClr>
                </a:solidFill>
                <a:latin typeface="Arial"/>
              </a:rPr>
              <a:t>Address: Item 3, offset 55</a:t>
            </a:r>
          </a:p>
        </p:txBody>
      </p:sp>
      <p:grpSp>
        <p:nvGrpSpPr>
          <p:cNvPr id="37" name="Group 36"/>
          <p:cNvGrpSpPr/>
          <p:nvPr/>
        </p:nvGrpSpPr>
        <p:grpSpPr>
          <a:xfrm>
            <a:off x="3886200" y="2659380"/>
            <a:ext cx="5034280" cy="3360420"/>
            <a:chOff x="3881120" y="2659380"/>
            <a:chExt cx="5034280" cy="3360420"/>
          </a:xfrm>
        </p:grpSpPr>
        <p:sp>
          <p:nvSpPr>
            <p:cNvPr id="38" name="Folded Corner 37"/>
            <p:cNvSpPr/>
            <p:nvPr/>
          </p:nvSpPr>
          <p:spPr>
            <a:xfrm>
              <a:off x="3881120" y="2659380"/>
              <a:ext cx="5034280" cy="1455420"/>
            </a:xfrm>
            <a:prstGeom prst="foldedCorner">
              <a:avLst>
                <a:gd name="adj" fmla="val 11780"/>
              </a:avLst>
            </a:prstGeom>
            <a:solidFill>
              <a:srgbClr val="9E9273">
                <a:alpha val="3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39" name="Folded Corner 38"/>
            <p:cNvSpPr/>
            <p:nvPr/>
          </p:nvSpPr>
          <p:spPr>
            <a:xfrm>
              <a:off x="3881120" y="4114800"/>
              <a:ext cx="5034280" cy="1104900"/>
            </a:xfrm>
            <a:prstGeom prst="foldedCorner">
              <a:avLst>
                <a:gd name="adj" fmla="val 19136"/>
              </a:avLst>
            </a:prstGeom>
            <a:solidFill>
              <a:srgbClr val="9E9273">
                <a:alpha val="3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40" name="Folded Corner 39"/>
            <p:cNvSpPr/>
            <p:nvPr/>
          </p:nvSpPr>
          <p:spPr>
            <a:xfrm>
              <a:off x="3881120" y="5219700"/>
              <a:ext cx="5034280" cy="800100"/>
            </a:xfrm>
            <a:prstGeom prst="foldedCorner">
              <a:avLst>
                <a:gd name="adj" fmla="val 38447"/>
              </a:avLst>
            </a:prstGeom>
            <a:solidFill>
              <a:srgbClr val="9E9273">
                <a:alpha val="3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1" name="Straight Arrow Connector 40"/>
          <p:cNvCxnSpPr/>
          <p:nvPr/>
        </p:nvCxnSpPr>
        <p:spPr>
          <a:xfrm flipV="1">
            <a:off x="3429000" y="4267200"/>
            <a:ext cx="2590800" cy="1676400"/>
          </a:xfrm>
          <a:prstGeom prst="straightConnector1">
            <a:avLst/>
          </a:prstGeom>
          <a:noFill/>
          <a:ln w="50800" cap="flat" cmpd="sng" algn="ctr">
            <a:solidFill>
              <a:srgbClr val="9E9273"/>
            </a:solidFill>
            <a:prstDash val="solid"/>
            <a:tailEnd type="arrow"/>
          </a:ln>
          <a:effectLst/>
        </p:spPr>
      </p:cxnSp>
      <p:sp>
        <p:nvSpPr>
          <p:cNvPr id="42" name="TextBox 41"/>
          <p:cNvSpPr txBox="1"/>
          <p:nvPr/>
        </p:nvSpPr>
        <p:spPr>
          <a:xfrm>
            <a:off x="457200" y="5710535"/>
            <a:ext cx="2971800" cy="369332"/>
          </a:xfrm>
          <a:prstGeom prst="rect">
            <a:avLst/>
          </a:prstGeom>
          <a:noFill/>
        </p:spPr>
        <p:txBody>
          <a:bodyPr wrap="square" rtlCol="0">
            <a:spAutoFit/>
          </a:bodyPr>
          <a:lstStyle/>
          <a:p>
            <a:pPr fontAlgn="auto">
              <a:spcBef>
                <a:spcPts val="0"/>
              </a:spcBef>
              <a:spcAft>
                <a:spcPts val="0"/>
              </a:spcAft>
            </a:pPr>
            <a:r>
              <a:rPr lang="en-GB" dirty="0">
                <a:solidFill>
                  <a:srgbClr val="9E9273"/>
                </a:solidFill>
                <a:latin typeface="Arial"/>
              </a:rPr>
              <a:t>Address: file2.dat, offset 17</a:t>
            </a:r>
          </a:p>
        </p:txBody>
      </p:sp>
    </p:spTree>
    <p:extLst>
      <p:ext uri="{BB962C8B-B14F-4D97-AF65-F5344CB8AC3E}">
        <p14:creationId xmlns:p14="http://schemas.microsoft.com/office/powerpoint/2010/main" val="124250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xit" presetSubtype="10" fill="hold" nodeType="clickEffect">
                                  <p:stCondLst>
                                    <p:cond delay="0"/>
                                  </p:stCondLst>
                                  <p:childTnLst>
                                    <p:animEffect transition="out" filter="randombar(horizontal)">
                                      <p:cBhvr>
                                        <p:cTn id="34" dur="500"/>
                                        <p:tgtEl>
                                          <p:spTgt spid="35"/>
                                        </p:tgtEl>
                                      </p:cBhvr>
                                    </p:animEffect>
                                    <p:set>
                                      <p:cBhvr>
                                        <p:cTn id="35" dur="1" fill="hold">
                                          <p:stCondLst>
                                            <p:cond delay="499"/>
                                          </p:stCondLst>
                                        </p:cTn>
                                        <p:tgtEl>
                                          <p:spTgt spid="35"/>
                                        </p:tgtEl>
                                        <p:attrNameLst>
                                          <p:attrName>style.visibility</p:attrName>
                                        </p:attrNameLst>
                                      </p:cBhvr>
                                      <p:to>
                                        <p:strVal val="hidden"/>
                                      </p:to>
                                    </p:set>
                                  </p:childTnLst>
                                </p:cTn>
                              </p:par>
                              <p:par>
                                <p:cTn id="36" presetID="14" presetClass="exit" presetSubtype="10" fill="hold" grpId="1" nodeType="withEffect">
                                  <p:stCondLst>
                                    <p:cond delay="0"/>
                                  </p:stCondLst>
                                  <p:childTnLst>
                                    <p:animEffect transition="out" filter="randombar(horizontal)">
                                      <p:cBhvr>
                                        <p:cTn id="37" dur="500"/>
                                        <p:tgtEl>
                                          <p:spTgt spid="36"/>
                                        </p:tgtEl>
                                      </p:cBhvr>
                                    </p:animEffect>
                                    <p:set>
                                      <p:cBhvr>
                                        <p:cTn id="38" dur="1" fill="hold">
                                          <p:stCondLst>
                                            <p:cond delay="499"/>
                                          </p:stCondLst>
                                        </p:cTn>
                                        <p:tgtEl>
                                          <p:spTgt spid="36"/>
                                        </p:tgtEl>
                                        <p:attrNameLst>
                                          <p:attrName>style.visibility</p:attrName>
                                        </p:attrNameLst>
                                      </p:cBhvr>
                                      <p:to>
                                        <p:strVal val="hidden"/>
                                      </p:to>
                                    </p:set>
                                  </p:childTnLst>
                                </p:cTn>
                              </p:par>
                              <p:par>
                                <p:cTn id="39" presetID="6" presetClass="exit" presetSubtype="32" fill="hold" nodeType="withEffect">
                                  <p:stCondLst>
                                    <p:cond delay="0"/>
                                  </p:stCondLst>
                                  <p:childTnLst>
                                    <p:animEffect transition="out" filter="circle(out)">
                                      <p:cBhvr>
                                        <p:cTn id="40" dur="2000"/>
                                        <p:tgtEl>
                                          <p:spTgt spid="29"/>
                                        </p:tgtEl>
                                      </p:cBhvr>
                                    </p:animEffect>
                                    <p:set>
                                      <p:cBhvr>
                                        <p:cTn id="41" dur="1" fill="hold">
                                          <p:stCondLst>
                                            <p:cond delay="1999"/>
                                          </p:stCondLst>
                                        </p:cTn>
                                        <p:tgtEl>
                                          <p:spTgt spid="2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xit" presetSubtype="10" fill="hold" nodeType="clickEffect">
                                  <p:stCondLst>
                                    <p:cond delay="0"/>
                                  </p:stCondLst>
                                  <p:childTnLst>
                                    <p:animEffect transition="out" filter="randombar(horizontal)">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4" presetClass="exit" presetSubtype="10" fill="hold" grpId="1" nodeType="withEffect">
                                  <p:stCondLst>
                                    <p:cond delay="0"/>
                                  </p:stCondLst>
                                  <p:childTnLst>
                                    <p:animEffect transition="out" filter="randombar(horizontal)">
                                      <p:cBhvr>
                                        <p:cTn id="60" dur="500"/>
                                        <p:tgtEl>
                                          <p:spTgt spid="42"/>
                                        </p:tgtEl>
                                      </p:cBhvr>
                                    </p:animEffect>
                                    <p:set>
                                      <p:cBhvr>
                                        <p:cTn id="61"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6" grpId="0"/>
      <p:bldP spid="36" grpId="1"/>
      <p:bldP spid="42" grpId="0"/>
      <p:bldP spid="42" grpId="1"/>
    </p:bldLst>
  </p:timing>
</p:sld>
</file>

<file path=ppt/slides/slide20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ST[06] – </a:t>
            </a:r>
            <a:r>
              <a:rPr lang="en-GB" dirty="0"/>
              <a:t>Important concepts</a:t>
            </a:r>
            <a:endParaRPr lang="en-GB" noProof="0" dirty="0"/>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Both addressing schemes provide the same operations:</a:t>
            </a:r>
          </a:p>
          <a:p>
            <a:pPr lvl="1">
              <a:buFont typeface="Arial" panose="020B0604020202020204" pitchFamily="34" charset="0"/>
              <a:buChar char="•"/>
            </a:pPr>
            <a:r>
              <a:rPr lang="en-GB" dirty="0"/>
              <a:t>Load</a:t>
            </a:r>
          </a:p>
          <a:p>
            <a:pPr lvl="1">
              <a:buFont typeface="Arial" panose="020B0604020202020204" pitchFamily="34" charset="0"/>
              <a:buChar char="•"/>
            </a:pPr>
            <a:r>
              <a:rPr lang="en-GB" dirty="0"/>
              <a:t>Dump</a:t>
            </a:r>
          </a:p>
          <a:p>
            <a:pPr lvl="1">
              <a:buFont typeface="Arial" panose="020B0604020202020204" pitchFamily="34" charset="0"/>
              <a:buChar char="•"/>
            </a:pPr>
            <a:r>
              <a:rPr lang="en-GB" dirty="0"/>
              <a:t>Check</a:t>
            </a:r>
          </a:p>
          <a:p>
            <a:pPr lvl="1">
              <a:buFont typeface="Arial" panose="020B0604020202020204" pitchFamily="34" charset="0"/>
              <a:buChar char="•"/>
            </a:pPr>
            <a:r>
              <a:rPr lang="en-GB" dirty="0"/>
              <a:t>Load by reference</a:t>
            </a:r>
          </a:p>
          <a:p>
            <a:pPr lvl="1">
              <a:buFont typeface="Arial" panose="020B0604020202020204" pitchFamily="34" charset="0"/>
              <a:buChar char="•"/>
            </a:pPr>
            <a:r>
              <a:rPr lang="en-GB" dirty="0"/>
              <a:t>Dump to file</a:t>
            </a:r>
          </a:p>
          <a:p>
            <a:pPr>
              <a:buFont typeface="Arial" panose="020B0604020202020204" pitchFamily="34" charset="0"/>
              <a:buChar char="•"/>
            </a:pPr>
            <a:r>
              <a:rPr lang="en-GB" dirty="0"/>
              <a:t>One extra request for structured memories:</a:t>
            </a:r>
          </a:p>
          <a:p>
            <a:pPr lvl="1">
              <a:buFont typeface="Arial" panose="020B0604020202020204" pitchFamily="34" charset="0"/>
              <a:buChar char="•"/>
            </a:pPr>
            <a:r>
              <a:rPr lang="en-GB" dirty="0"/>
              <a:t>Check object (whose length is implicitly known)</a:t>
            </a:r>
          </a:p>
          <a:p>
            <a:pPr>
              <a:buFont typeface="Arial" panose="020B0604020202020204" pitchFamily="34" charset="0"/>
              <a:buChar char="•"/>
            </a:pPr>
            <a:r>
              <a:rPr lang="en-GB" dirty="0"/>
              <a:t>One extra request for raw memory:</a:t>
            </a:r>
          </a:p>
          <a:p>
            <a:pPr lvl="1">
              <a:buFont typeface="Arial" panose="020B0604020202020204" pitchFamily="34" charset="0"/>
              <a:buChar char="•"/>
            </a:pPr>
            <a:r>
              <a:rPr lang="en-GB" dirty="0"/>
              <a:t>Load atomic (read-modify-write)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82632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0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ST[06] – </a:t>
            </a:r>
            <a:r>
              <a:rPr lang="en-GB" dirty="0"/>
              <a:t>Important concepts</a:t>
            </a:r>
            <a:endParaRPr lang="en-GB" noProof="0" dirty="0"/>
          </a:p>
        </p:txBody>
      </p:sp>
      <p:sp>
        <p:nvSpPr>
          <p:cNvPr id="9" name="Content Placeholder 8"/>
          <p:cNvSpPr>
            <a:spLocks noGrp="1"/>
          </p:cNvSpPr>
          <p:nvPr>
            <p:ph idx="1"/>
          </p:nvPr>
        </p:nvSpPr>
        <p:spPr/>
        <p:txBody>
          <a:bodyPr/>
          <a:lstStyle/>
          <a:p>
            <a:pPr marL="0" indent="0">
              <a:buNone/>
            </a:pPr>
            <a:r>
              <a:rPr lang="en-GB"/>
              <a:t>PUS-C </a:t>
            </a:r>
            <a:r>
              <a:rPr lang="en-GB" dirty="0"/>
              <a:t>introduced two new subservices:</a:t>
            </a:r>
          </a:p>
          <a:p>
            <a:pPr>
              <a:buFont typeface="Arial" panose="020B0604020202020204" pitchFamily="34" charset="0"/>
              <a:buChar char="•"/>
            </a:pPr>
            <a:r>
              <a:rPr lang="en-GB" dirty="0"/>
              <a:t>Common memory management – Tools that interact with both management subservices:</a:t>
            </a:r>
          </a:p>
          <a:p>
            <a:pPr lvl="1">
              <a:buFont typeface="Arial" panose="020B0604020202020204" pitchFamily="34" charset="0"/>
              <a:buChar char="•"/>
            </a:pPr>
            <a:r>
              <a:rPr lang="en-GB" dirty="0"/>
              <a:t>Abort all dumps</a:t>
            </a:r>
          </a:p>
          <a:p>
            <a:pPr lvl="1">
              <a:buFont typeface="Arial" panose="020B0604020202020204" pitchFamily="34" charset="0"/>
              <a:buChar char="•"/>
            </a:pPr>
            <a:r>
              <a:rPr lang="en-GB" dirty="0"/>
              <a:t>…</a:t>
            </a:r>
          </a:p>
          <a:p>
            <a:pPr lvl="1">
              <a:buFont typeface="Arial" panose="020B0604020202020204" pitchFamily="34" charset="0"/>
              <a:buChar char="•"/>
            </a:pPr>
            <a:r>
              <a:rPr lang="en-GB" dirty="0"/>
              <a:t>and that’s it.</a:t>
            </a:r>
          </a:p>
          <a:p>
            <a:pPr>
              <a:buFont typeface="Arial" panose="020B0604020202020204" pitchFamily="34" charset="0"/>
              <a:buChar char="•"/>
            </a:pPr>
            <a:endParaRPr lang="en-GB" dirty="0"/>
          </a:p>
          <a:p>
            <a:pPr>
              <a:buFont typeface="Arial" panose="020B0604020202020204" pitchFamily="34" charset="0"/>
              <a:buChar char="•"/>
            </a:pPr>
            <a:r>
              <a:rPr lang="en-GB" dirty="0"/>
              <a:t>Memory configuration – Requests acting on memories as a whole:</a:t>
            </a:r>
          </a:p>
          <a:p>
            <a:pPr lvl="1">
              <a:buFont typeface="Arial" panose="020B0604020202020204" pitchFamily="34" charset="0"/>
              <a:buChar char="•"/>
            </a:pPr>
            <a:r>
              <a:rPr lang="en-GB" dirty="0"/>
              <a:t>Manage scrubbing process</a:t>
            </a:r>
          </a:p>
          <a:p>
            <a:pPr lvl="1">
              <a:buFont typeface="Arial" panose="020B0604020202020204" pitchFamily="34" charset="0"/>
              <a:buChar char="•"/>
            </a:pPr>
            <a:r>
              <a:rPr lang="en-GB" dirty="0"/>
              <a:t>Manage write protection</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83117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0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t>ST[06] – Message types, 1</a:t>
            </a:r>
          </a:p>
        </p:txBody>
      </p:sp>
      <p:graphicFrame>
        <p:nvGraphicFramePr>
          <p:cNvPr id="4" name="Table 3"/>
          <p:cNvGraphicFramePr>
            <a:graphicFrameLocks noGrp="1"/>
          </p:cNvGraphicFramePr>
          <p:nvPr>
            <p:extLst>
              <p:ext uri="{D42A27DB-BD31-4B8C-83A1-F6EECF244321}">
                <p14:modId xmlns:p14="http://schemas.microsoft.com/office/powerpoint/2010/main" val="2214606232"/>
              </p:ext>
            </p:extLst>
          </p:nvPr>
        </p:nvGraphicFramePr>
        <p:xfrm>
          <a:off x="427355" y="2412946"/>
          <a:ext cx="8289291" cy="2343150"/>
        </p:xfrm>
        <a:graphic>
          <a:graphicData uri="http://purl.oclc.org/ooxml/drawingml/table">
            <a:tbl>
              <a:tblPr firstRow="1"/>
              <a:tblGrid>
                <a:gridCol w="732790">
                  <a:extLst>
                    <a:ext uri="{9D8B030D-6E8A-4147-A177-3AD203B41FA5}">
                      <a16:colId xmlns:a16="http://schemas.microsoft.com/office/drawing/2014/main" val="20000"/>
                    </a:ext>
                  </a:extLst>
                </a:gridCol>
                <a:gridCol w="732790">
                  <a:extLst>
                    <a:ext uri="{9D8B030D-6E8A-4147-A177-3AD203B41FA5}">
                      <a16:colId xmlns:a16="http://schemas.microsoft.com/office/drawing/2014/main" val="20001"/>
                    </a:ext>
                  </a:extLst>
                </a:gridCol>
                <a:gridCol w="61803">
                  <a:extLst>
                    <a:ext uri="{9D8B030D-6E8A-4147-A177-3AD203B41FA5}">
                      <a16:colId xmlns:a16="http://schemas.microsoft.com/office/drawing/2014/main" val="20002"/>
                    </a:ext>
                  </a:extLst>
                </a:gridCol>
                <a:gridCol w="679501">
                  <a:extLst>
                    <a:ext uri="{9D8B030D-6E8A-4147-A177-3AD203B41FA5}">
                      <a16:colId xmlns:a16="http://schemas.microsoft.com/office/drawing/2014/main" val="20003"/>
                    </a:ext>
                  </a:extLst>
                </a:gridCol>
                <a:gridCol w="4616828">
                  <a:extLst>
                    <a:ext uri="{9D8B030D-6E8A-4147-A177-3AD203B41FA5}">
                      <a16:colId xmlns:a16="http://schemas.microsoft.com/office/drawing/2014/main" val="20004"/>
                    </a:ext>
                  </a:extLst>
                </a:gridCol>
                <a:gridCol w="1465579">
                  <a:extLst>
                    <a:ext uri="{9D8B030D-6E8A-4147-A177-3AD203B41FA5}">
                      <a16:colId xmlns:a16="http://schemas.microsoft.com/office/drawing/2014/main" val="20005"/>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4">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6.6.3.3.1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load raw memory data areas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6.6.3.4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dump raw memory data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6.6.3.4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TM[6,6]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dumped raw memory data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TC[6,5]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6.6.3.5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check raw memory data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6.6.3.5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8.6.2.10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TM[6,10]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checked raw memory data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TC[6,9]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6.6.3.6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8.6.2.19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TC[6,19]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load raw memory data areas by reference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6.6.3.7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8.6.2.20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TC[6,20]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dump raw memory data areas to file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6.6.3.3.2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8.6.2.11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TC[6,11]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load a raw memory atomic data area in a non-interruptible transaction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Content Placeholder 2"/>
          <p:cNvSpPr>
            <a:spLocks noGrp="1"/>
          </p:cNvSpPr>
          <p:nvPr>
            <p:ph idx="1"/>
          </p:nvPr>
        </p:nvSpPr>
        <p:spPr>
          <a:xfrm>
            <a:off x="619125" y="1977516"/>
            <a:ext cx="7905750" cy="435430"/>
          </a:xfrm>
        </p:spPr>
        <p:txBody>
          <a:bodyPr/>
          <a:lstStyle/>
          <a:p>
            <a:pPr marL="0" indent="0" algn="ctr">
              <a:buNone/>
            </a:pPr>
            <a:r>
              <a:rPr lang="en-GB" dirty="0"/>
              <a:t>Raw data memory management subservice</a:t>
            </a:r>
          </a:p>
        </p:txBody>
      </p:sp>
    </p:spTree>
    <p:extLst>
      <p:ext uri="{BB962C8B-B14F-4D97-AF65-F5344CB8AC3E}">
        <p14:creationId xmlns:p14="http://schemas.microsoft.com/office/powerpoint/2010/main" val="320757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475" y="379076"/>
            <a:ext cx="6863896" cy="430887"/>
          </a:xfrm>
        </p:spPr>
        <p:txBody>
          <a:bodyPr/>
          <a:lstStyle/>
          <a:p>
            <a:r>
              <a:rPr lang="en-GB" dirty="0"/>
              <a:t>An example: PUS in OBSW</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525" y="1617663"/>
            <a:ext cx="8718550" cy="362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83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t>ST[06] – </a:t>
            </a:r>
            <a:r>
              <a:rPr lang="en-GB" dirty="0"/>
              <a:t>Message types, 2</a:t>
            </a:r>
            <a:endParaRPr lang="en-GB" noProof="0" dirty="0"/>
          </a:p>
        </p:txBody>
      </p:sp>
      <p:graphicFrame>
        <p:nvGraphicFramePr>
          <p:cNvPr id="4" name="Table 3"/>
          <p:cNvGraphicFramePr>
            <a:graphicFrameLocks noGrp="1"/>
          </p:cNvGraphicFramePr>
          <p:nvPr>
            <p:extLst>
              <p:ext uri="{D42A27DB-BD31-4B8C-83A1-F6EECF244321}">
                <p14:modId xmlns:p14="http://schemas.microsoft.com/office/powerpoint/2010/main" val="1197703718"/>
              </p:ext>
            </p:extLst>
          </p:nvPr>
        </p:nvGraphicFramePr>
        <p:xfrm>
          <a:off x="427355" y="2397706"/>
          <a:ext cx="8289291" cy="2603500"/>
        </p:xfrm>
        <a:graphic>
          <a:graphicData uri="http://purl.oclc.org/ooxml/drawingml/table">
            <a:tbl>
              <a:tblPr firstRow="1"/>
              <a:tblGrid>
                <a:gridCol w="732790">
                  <a:extLst>
                    <a:ext uri="{9D8B030D-6E8A-4147-A177-3AD203B41FA5}">
                      <a16:colId xmlns:a16="http://schemas.microsoft.com/office/drawing/2014/main" val="20000"/>
                    </a:ext>
                  </a:extLst>
                </a:gridCol>
                <a:gridCol w="732790">
                  <a:extLst>
                    <a:ext uri="{9D8B030D-6E8A-4147-A177-3AD203B41FA5}">
                      <a16:colId xmlns:a16="http://schemas.microsoft.com/office/drawing/2014/main" val="20001"/>
                    </a:ext>
                  </a:extLst>
                </a:gridCol>
                <a:gridCol w="61803">
                  <a:extLst>
                    <a:ext uri="{9D8B030D-6E8A-4147-A177-3AD203B41FA5}">
                      <a16:colId xmlns:a16="http://schemas.microsoft.com/office/drawing/2014/main" val="20002"/>
                    </a:ext>
                  </a:extLst>
                </a:gridCol>
                <a:gridCol w="679501">
                  <a:extLst>
                    <a:ext uri="{9D8B030D-6E8A-4147-A177-3AD203B41FA5}">
                      <a16:colId xmlns:a16="http://schemas.microsoft.com/office/drawing/2014/main" val="20003"/>
                    </a:ext>
                  </a:extLst>
                </a:gridCol>
                <a:gridCol w="4616828">
                  <a:extLst>
                    <a:ext uri="{9D8B030D-6E8A-4147-A177-3AD203B41FA5}">
                      <a16:colId xmlns:a16="http://schemas.microsoft.com/office/drawing/2014/main" val="20004"/>
                    </a:ext>
                  </a:extLst>
                </a:gridCol>
                <a:gridCol w="1465579">
                  <a:extLst>
                    <a:ext uri="{9D8B030D-6E8A-4147-A177-3AD203B41FA5}">
                      <a16:colId xmlns:a16="http://schemas.microsoft.com/office/drawing/2014/main" val="20005"/>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4">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6.6.4.4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8.6.2.1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TC[6,1]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load object memory data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6.6.4.5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8.6.2.3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TC[6,3]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dump object memory data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6.6.4.5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8.6.2.4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TM[6,4]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dumped object memory data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TC[6,3]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6.6.4.6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8.6.2.7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TC[6,7]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check object memory data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6.6.4.6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8.6.2.8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TM[6,8]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checked object memory data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TC[6,7]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15240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6.6.4.7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8.6.2.17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TC[6,17]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check an object memory object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6.6.4.7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8.6.2.18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TM[6,18]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checked object memory object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TC[6,17]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6.6.4.8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8.6.2.21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load object memory data areas by reference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6.6.4.9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8.6.2.22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dump object memory data areas to file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Content Placeholder 2"/>
          <p:cNvSpPr>
            <a:spLocks noGrp="1"/>
          </p:cNvSpPr>
          <p:nvPr>
            <p:ph idx="1"/>
          </p:nvPr>
        </p:nvSpPr>
        <p:spPr>
          <a:xfrm>
            <a:off x="619125" y="1962276"/>
            <a:ext cx="7905750" cy="435430"/>
          </a:xfrm>
        </p:spPr>
        <p:txBody>
          <a:bodyPr/>
          <a:lstStyle/>
          <a:p>
            <a:pPr marL="0" indent="0" algn="ctr">
              <a:buNone/>
            </a:pPr>
            <a:r>
              <a:rPr lang="en-GB" dirty="0"/>
              <a:t>Structured data memory management subservice</a:t>
            </a:r>
          </a:p>
        </p:txBody>
      </p:sp>
    </p:spTree>
    <p:extLst>
      <p:ext uri="{BB962C8B-B14F-4D97-AF65-F5344CB8AC3E}">
        <p14:creationId xmlns:p14="http://schemas.microsoft.com/office/powerpoint/2010/main" val="145543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t>ST[06] – </a:t>
            </a:r>
            <a:r>
              <a:rPr lang="en-GB" dirty="0"/>
              <a:t>Message types, 3</a:t>
            </a:r>
            <a:endParaRPr lang="en-GB" noProof="0" dirty="0"/>
          </a:p>
        </p:txBody>
      </p:sp>
      <p:graphicFrame>
        <p:nvGraphicFramePr>
          <p:cNvPr id="4" name="Table 3"/>
          <p:cNvGraphicFramePr>
            <a:graphicFrameLocks noGrp="1"/>
          </p:cNvGraphicFramePr>
          <p:nvPr>
            <p:extLst>
              <p:ext uri="{D42A27DB-BD31-4B8C-83A1-F6EECF244321}">
                <p14:modId xmlns:p14="http://schemas.microsoft.com/office/powerpoint/2010/main" val="927175888"/>
              </p:ext>
            </p:extLst>
          </p:nvPr>
        </p:nvGraphicFramePr>
        <p:xfrm>
          <a:off x="344805" y="2185717"/>
          <a:ext cx="8286750" cy="520700"/>
        </p:xfrm>
        <a:graphic>
          <a:graphicData uri="http://purl.oclc.org/ooxml/drawingml/table">
            <a:tbl>
              <a:tblPr firstRow="1"/>
              <a:tblGrid>
                <a:gridCol w="722790">
                  <a:extLst>
                    <a:ext uri="{9D8B030D-6E8A-4147-A177-3AD203B41FA5}">
                      <a16:colId xmlns:a16="http://schemas.microsoft.com/office/drawing/2014/main" val="20000"/>
                    </a:ext>
                  </a:extLst>
                </a:gridCol>
                <a:gridCol w="722790">
                  <a:extLst>
                    <a:ext uri="{9D8B030D-6E8A-4147-A177-3AD203B41FA5}">
                      <a16:colId xmlns:a16="http://schemas.microsoft.com/office/drawing/2014/main" val="20001"/>
                    </a:ext>
                  </a:extLst>
                </a:gridCol>
                <a:gridCol w="822717">
                  <a:extLst>
                    <a:ext uri="{9D8B030D-6E8A-4147-A177-3AD203B41FA5}">
                      <a16:colId xmlns:a16="http://schemas.microsoft.com/office/drawing/2014/main" val="20002"/>
                    </a:ext>
                  </a:extLst>
                </a:gridCol>
                <a:gridCol w="4553825">
                  <a:extLst>
                    <a:ext uri="{9D8B030D-6E8A-4147-A177-3AD203B41FA5}">
                      <a16:colId xmlns:a16="http://schemas.microsoft.com/office/drawing/2014/main" val="20003"/>
                    </a:ext>
                  </a:extLst>
                </a:gridCol>
                <a:gridCol w="1464628">
                  <a:extLst>
                    <a:ext uri="{9D8B030D-6E8A-4147-A177-3AD203B41FA5}">
                      <a16:colId xmlns:a16="http://schemas.microsoft.com/office/drawing/2014/main" val="20004"/>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6.6.5.1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8.6.2.12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TC[6,12]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abort all memory dumps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Content Placeholder 2"/>
          <p:cNvSpPr>
            <a:spLocks noGrp="1"/>
          </p:cNvSpPr>
          <p:nvPr>
            <p:ph idx="1"/>
          </p:nvPr>
        </p:nvSpPr>
        <p:spPr>
          <a:xfrm>
            <a:off x="615949" y="1741296"/>
            <a:ext cx="7905750" cy="435430"/>
          </a:xfrm>
        </p:spPr>
        <p:txBody>
          <a:bodyPr/>
          <a:lstStyle/>
          <a:p>
            <a:pPr marL="0" indent="0" algn="ctr">
              <a:buNone/>
            </a:pPr>
            <a:r>
              <a:rPr lang="en-GB" dirty="0"/>
              <a:t>Common memory management subservice</a:t>
            </a:r>
          </a:p>
        </p:txBody>
      </p:sp>
      <p:graphicFrame>
        <p:nvGraphicFramePr>
          <p:cNvPr id="6" name="Table 5"/>
          <p:cNvGraphicFramePr>
            <a:graphicFrameLocks noGrp="1"/>
          </p:cNvGraphicFramePr>
          <p:nvPr>
            <p:extLst>
              <p:ext uri="{D42A27DB-BD31-4B8C-83A1-F6EECF244321}">
                <p14:modId xmlns:p14="http://schemas.microsoft.com/office/powerpoint/2010/main" val="2904976296"/>
              </p:ext>
            </p:extLst>
          </p:nvPr>
        </p:nvGraphicFramePr>
        <p:xfrm>
          <a:off x="425449" y="3881755"/>
          <a:ext cx="8291832" cy="1822450"/>
        </p:xfrm>
        <a:graphic>
          <a:graphicData uri="http://purl.oclc.org/ooxml/drawingml/table">
            <a:tbl>
              <a:tblPr firstRow="1"/>
              <a:tblGrid>
                <a:gridCol w="763801">
                  <a:extLst>
                    <a:ext uri="{9D8B030D-6E8A-4147-A177-3AD203B41FA5}">
                      <a16:colId xmlns:a16="http://schemas.microsoft.com/office/drawing/2014/main" val="20000"/>
                    </a:ext>
                  </a:extLst>
                </a:gridCol>
                <a:gridCol w="671026">
                  <a:extLst>
                    <a:ext uri="{9D8B030D-6E8A-4147-A177-3AD203B41FA5}">
                      <a16:colId xmlns:a16="http://schemas.microsoft.com/office/drawing/2014/main" val="20001"/>
                    </a:ext>
                  </a:extLst>
                </a:gridCol>
                <a:gridCol w="61002">
                  <a:extLst>
                    <a:ext uri="{9D8B030D-6E8A-4147-A177-3AD203B41FA5}">
                      <a16:colId xmlns:a16="http://schemas.microsoft.com/office/drawing/2014/main" val="20002"/>
                    </a:ext>
                  </a:extLst>
                </a:gridCol>
                <a:gridCol w="43210">
                  <a:extLst>
                    <a:ext uri="{9D8B030D-6E8A-4147-A177-3AD203B41FA5}">
                      <a16:colId xmlns:a16="http://schemas.microsoft.com/office/drawing/2014/main" val="20003"/>
                    </a:ext>
                  </a:extLst>
                </a:gridCol>
                <a:gridCol w="786391">
                  <a:extLst>
                    <a:ext uri="{9D8B030D-6E8A-4147-A177-3AD203B41FA5}">
                      <a16:colId xmlns:a16="http://schemas.microsoft.com/office/drawing/2014/main" val="20004"/>
                    </a:ext>
                  </a:extLst>
                </a:gridCol>
                <a:gridCol w="4501438">
                  <a:extLst>
                    <a:ext uri="{9D8B030D-6E8A-4147-A177-3AD203B41FA5}">
                      <a16:colId xmlns:a16="http://schemas.microsoft.com/office/drawing/2014/main" val="20005"/>
                    </a:ext>
                  </a:extLst>
                </a:gridCol>
                <a:gridCol w="1464964">
                  <a:extLst>
                    <a:ext uri="{9D8B030D-6E8A-4147-A177-3AD203B41FA5}">
                      <a16:colId xmlns:a16="http://schemas.microsoft.com/office/drawing/2014/main" val="20006"/>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6.6.6.1.1a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scrubbing memories support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6.6.6.1.4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8.6.2.13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TC[6,13]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scrubbing of a memory</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6.6.6.1.1a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2"/>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6.6.6.1.5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8.6.2.14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TC[6,14]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the scrubbing of a memory</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6.6.6.1.1a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3"/>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6.6.6.2.1a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write protecting memories support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6.6.6.2.4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8.6.2.15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TC[6,15]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write protection of a memory</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6.6.6.2.1a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5"/>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6.6.6.2.5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8.6.2.16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endParaRPr lang="en-GB" sz="900" dirty="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TC[6,16]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disable the write protection of a memory</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implied by 6.6.6.2.1a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6"/>
                  </a:ext>
                </a:extLst>
              </a:tr>
            </a:tbl>
          </a:graphicData>
        </a:graphic>
      </p:graphicFrame>
      <p:sp>
        <p:nvSpPr>
          <p:cNvPr id="9" name="Content Placeholder 2"/>
          <p:cNvSpPr txBox="1">
            <a:spLocks/>
          </p:cNvSpPr>
          <p:nvPr/>
        </p:nvSpPr>
        <p:spPr bwMode="auto">
          <a:xfrm>
            <a:off x="535305" y="3446325"/>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Memory configuration subservice</a:t>
            </a:r>
          </a:p>
        </p:txBody>
      </p:sp>
    </p:spTree>
    <p:extLst>
      <p:ext uri="{BB962C8B-B14F-4D97-AF65-F5344CB8AC3E}">
        <p14:creationId xmlns:p14="http://schemas.microsoft.com/office/powerpoint/2010/main" val="13488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
                                          <p:val>
                                            <p:strVal val="#ppt_x"/>
                                          </p:val>
                                        </p:tav>
                                      </p:tavLst>
                                    </p:anim>
                                    <p:anim calcmode="lin" valueType="num">
                                      <p:cBhvr additive="base">
                                        <p:cTn id="8" dur="500" fill="hold"/>
                                        <p:tgtEl>
                                          <p:spTgt spid="6"/>
                                        </p:tgtEl>
                                        <p:attrNameLst>
                                          <p:attrName>ppt_y</p:attrName>
                                        </p:attrNameLst>
                                      </p:cBhvr>
                                      <p:tavLst>
                                        <p:tav tm="0%">
                                          <p:val>
                                            <p:strVal val="1+#ppt_h/2"/>
                                          </p:val>
                                        </p:tav>
                                        <p:tav tm="1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
                                          <p:val>
                                            <p:strVal val="#ppt_x"/>
                                          </p:val>
                                        </p:tav>
                                      </p:tavLst>
                                    </p:anim>
                                    <p:anim calcmode="lin" valueType="num">
                                      <p:cBhvr additive="base">
                                        <p:cTn id="12" dur="500" fill="hold"/>
                                        <p:tgtEl>
                                          <p:spTgt spid="9"/>
                                        </p:tgtEl>
                                        <p:attrNameLst>
                                          <p:attrName>ppt_y</p:attrName>
                                        </p:attrNameLst>
                                      </p:cBhvr>
                                      <p:tavLst>
                                        <p:tav tm="0%">
                                          <p:val>
                                            <p:strVal val="1+#ppt_h/2"/>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ST[06]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memory management service:</a:t>
            </a:r>
          </a:p>
          <a:p>
            <a:pPr lvl="1">
              <a:buFont typeface="Arial" panose="020B0604020202020204" pitchFamily="34" charset="0"/>
              <a:buChar char="•"/>
            </a:pPr>
            <a:r>
              <a:rPr lang="en-GB" dirty="0"/>
              <a:t>May contain up to one instance of its four subservices</a:t>
            </a:r>
          </a:p>
          <a:p>
            <a:pPr lvl="1">
              <a:buFont typeface="Arial" panose="020B0604020202020204" pitchFamily="34" charset="0"/>
              <a:buChar char="•"/>
            </a:pPr>
            <a:r>
              <a:rPr lang="en-GB" dirty="0"/>
              <a:t>Must contain at least one of the raw or the structured data memory management</a:t>
            </a:r>
          </a:p>
          <a:p>
            <a:pPr>
              <a:buFont typeface="Arial" panose="020B0604020202020204" pitchFamily="34" charset="0"/>
              <a:buChar char="•"/>
            </a:pPr>
            <a:r>
              <a:rPr lang="en-GB" dirty="0"/>
              <a:t>If a mission implements more than one subservice of the memory management service, all subservices must be deployed on the same on-board application process</a:t>
            </a:r>
          </a:p>
          <a:p>
            <a:pPr>
              <a:buFont typeface="Arial" panose="020B0604020202020204" pitchFamily="34" charset="0"/>
              <a:buChar char="•"/>
            </a:pPr>
            <a:r>
              <a:rPr lang="en-GB" dirty="0"/>
              <a:t>It is generally required that all kind of memories on board are accessible through this service (local to the central computer or on remote devices)</a:t>
            </a:r>
          </a:p>
          <a:p>
            <a:pPr marL="525463" lvl="1" indent="0">
              <a:buNone/>
            </a:pPr>
            <a:r>
              <a:rPr lang="en-GB" dirty="0"/>
              <a:t>Implementation of access to remote devices is either performed by the central software (in which case the way it communicates with the remote device is not standardised), or within the remote device (in which case it provides its own implementation of a memory management service)</a:t>
            </a:r>
          </a:p>
          <a:p>
            <a:pPr>
              <a:buFont typeface="Arial" panose="020B0604020202020204" pitchFamily="34" charset="0"/>
              <a:buChar char="•"/>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69407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ST[06]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Service 6 has the potential to rely on very large requests and reports (load &amp; dump respectively)</a:t>
            </a:r>
          </a:p>
          <a:p>
            <a:pPr>
              <a:buFont typeface="Arial" panose="020B0604020202020204" pitchFamily="34" charset="0"/>
              <a:buChar char="•"/>
            </a:pPr>
            <a:r>
              <a:rPr lang="en-GB" dirty="0"/>
              <a:t>Packets up to 64 Kbytes can be transmitted using the Large Packet Transfer service (ST[13])</a:t>
            </a:r>
          </a:p>
          <a:p>
            <a:pPr>
              <a:buFont typeface="Arial" panose="020B0604020202020204" pitchFamily="34" charset="0"/>
              <a:buChar char="•"/>
            </a:pPr>
            <a:r>
              <a:rPr lang="en-GB" dirty="0"/>
              <a:t>If more than 64 Kbytes of data must be uploaded, ground shall split the operation into multiple maximum size load requests</a:t>
            </a:r>
          </a:p>
          <a:p>
            <a:pPr>
              <a:buFont typeface="Arial" panose="020B0604020202020204" pitchFamily="34" charset="0"/>
              <a:buChar char="•"/>
            </a:pPr>
            <a:r>
              <a:rPr lang="en-GB" dirty="0"/>
              <a:t>If more than 64 Kbytes of data must be downloaded, the current version of the standard requires that ground splits the operation into multiple maximum size dump requests</a:t>
            </a:r>
          </a:p>
          <a:p>
            <a:pPr lvl="1">
              <a:buFont typeface="Arial" panose="020B0604020202020204" pitchFamily="34" charset="0"/>
              <a:buChar char="•"/>
            </a:pPr>
            <a:r>
              <a:rPr lang="en-GB" dirty="0"/>
              <a:t>This behaviour does not correspond to usual operation practices</a:t>
            </a:r>
          </a:p>
          <a:p>
            <a:pPr lvl="1">
              <a:buFont typeface="Arial" panose="020B0604020202020204" pitchFamily="34" charset="0"/>
              <a:buChar char="•"/>
            </a:pPr>
            <a:r>
              <a:rPr lang="en-GB" dirty="0"/>
              <a:t>In response to a single, very large dump request, multiple memory dump reports are generated, each one being stand-alone (the offset indicates the current offset, the size is the current packet size)</a:t>
            </a:r>
          </a:p>
          <a:p>
            <a:pPr lvl="1">
              <a:buFont typeface="Arial" panose="020B0604020202020204" pitchFamily="34" charset="0"/>
              <a:buChar char="•"/>
            </a:pPr>
            <a:r>
              <a:rPr lang="en-GB" dirty="0"/>
              <a:t>A change request shall be emitted against these requirements (6.6.3.4.c.3 &amp; 6.6.4.5.c.4)</a:t>
            </a:r>
          </a:p>
          <a:p>
            <a:pPr lvl="1">
              <a:buFont typeface="Arial" panose="020B0604020202020204" pitchFamily="34" charset="0"/>
              <a:buChar char="•"/>
            </a:pPr>
            <a:endParaRPr lang="en-GB" dirty="0"/>
          </a:p>
        </p:txBody>
      </p:sp>
    </p:spTree>
    <p:extLst>
      <p:ext uri="{BB962C8B-B14F-4D97-AF65-F5344CB8AC3E}">
        <p14:creationId xmlns:p14="http://schemas.microsoft.com/office/powerpoint/2010/main" val="4370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ST[06] – PUS-A to PUS-C evolution</a:t>
            </a:r>
          </a:p>
        </p:txBody>
      </p:sp>
      <p:sp>
        <p:nvSpPr>
          <p:cNvPr id="9" name="Content Placeholder 8"/>
          <p:cNvSpPr>
            <a:spLocks noGrp="1"/>
          </p:cNvSpPr>
          <p:nvPr>
            <p:ph idx="1"/>
          </p:nvPr>
        </p:nvSpPr>
        <p:spPr>
          <a:xfrm>
            <a:off x="615950" y="1280160"/>
            <a:ext cx="7905750" cy="4983480"/>
          </a:xfrm>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Load &amp; Dump related:</a:t>
            </a:r>
          </a:p>
          <a:p>
            <a:pPr lvl="1">
              <a:lnSpc>
                <a:spcPct val="90%"/>
              </a:lnSpc>
              <a:buClr>
                <a:srgbClr val="0098DB"/>
              </a:buClr>
              <a:buFont typeface="Arial" panose="020B0604020202020204" pitchFamily="34" charset="0"/>
              <a:buChar char="•"/>
            </a:pPr>
            <a:r>
              <a:rPr lang="en-US" sz="1400" dirty="0">
                <a:solidFill>
                  <a:srgbClr val="4D4F53"/>
                </a:solidFill>
              </a:rPr>
              <a:t>Load atomic data (read-modify-write using bit masks) – TC[6,11]</a:t>
            </a:r>
          </a:p>
          <a:p>
            <a:pPr lvl="1">
              <a:lnSpc>
                <a:spcPct val="90%"/>
              </a:lnSpc>
              <a:buClr>
                <a:srgbClr val="0098DB"/>
              </a:buClr>
              <a:buFont typeface="Arial" panose="020B0604020202020204" pitchFamily="34" charset="0"/>
              <a:buChar char="•"/>
            </a:pPr>
            <a:r>
              <a:rPr lang="en-US" sz="1400" dirty="0">
                <a:solidFill>
                  <a:srgbClr val="4D4F53"/>
                </a:solidFill>
              </a:rPr>
              <a:t>Abort all memory dumps – TC[6,12]</a:t>
            </a:r>
          </a:p>
          <a:p>
            <a:pPr lvl="0">
              <a:lnSpc>
                <a:spcPct val="90%"/>
              </a:lnSpc>
              <a:buClr>
                <a:srgbClr val="0098DB"/>
              </a:buClr>
              <a:buFont typeface="Arial" panose="020B0604020202020204" pitchFamily="34" charset="0"/>
              <a:buChar char="•"/>
            </a:pPr>
            <a:r>
              <a:rPr lang="en-US" sz="1400" dirty="0">
                <a:solidFill>
                  <a:srgbClr val="4D4F53"/>
                </a:solidFill>
              </a:rPr>
              <a:t>Memory level commands:</a:t>
            </a:r>
          </a:p>
          <a:p>
            <a:pPr lvl="1">
              <a:lnSpc>
                <a:spcPct val="90%"/>
              </a:lnSpc>
              <a:buClr>
                <a:srgbClr val="0098DB"/>
              </a:buClr>
              <a:buFont typeface="Arial" panose="020B0604020202020204" pitchFamily="34" charset="0"/>
              <a:buChar char="•"/>
            </a:pPr>
            <a:r>
              <a:rPr lang="en-US" sz="1400" dirty="0">
                <a:solidFill>
                  <a:srgbClr val="4D4F53"/>
                </a:solidFill>
              </a:rPr>
              <a:t>Enable / Disable Scrubbing – TC[6,13] &amp; TC[6,14]</a:t>
            </a:r>
          </a:p>
          <a:p>
            <a:pPr lvl="1">
              <a:lnSpc>
                <a:spcPct val="90%"/>
              </a:lnSpc>
              <a:buClr>
                <a:srgbClr val="0098DB"/>
              </a:buClr>
              <a:buFont typeface="Arial" panose="020B0604020202020204" pitchFamily="34" charset="0"/>
              <a:buChar char="•"/>
            </a:pPr>
            <a:r>
              <a:rPr lang="en-US" sz="1400" dirty="0">
                <a:solidFill>
                  <a:srgbClr val="4D4F53"/>
                </a:solidFill>
              </a:rPr>
              <a:t>Enable / Disable Write Protection – TC[6,15] &amp; TC[6,16]</a:t>
            </a:r>
          </a:p>
          <a:p>
            <a:pPr lvl="0">
              <a:lnSpc>
                <a:spcPct val="90%"/>
              </a:lnSpc>
              <a:buClr>
                <a:srgbClr val="0098DB"/>
              </a:buClr>
              <a:buFont typeface="Arial" panose="020B0604020202020204" pitchFamily="34" charset="0"/>
              <a:buChar char="•"/>
            </a:pPr>
            <a:r>
              <a:rPr lang="en-US" sz="1400" dirty="0">
                <a:solidFill>
                  <a:srgbClr val="4D4F53"/>
                </a:solidFill>
              </a:rPr>
              <a:t>Extension of memory checks:</a:t>
            </a:r>
          </a:p>
          <a:p>
            <a:pPr lvl="1">
              <a:lnSpc>
                <a:spcPct val="90%"/>
              </a:lnSpc>
              <a:buClr>
                <a:srgbClr val="0098DB"/>
              </a:buClr>
              <a:buFont typeface="Arial" panose="020B0604020202020204" pitchFamily="34" charset="0"/>
              <a:buChar char="•"/>
            </a:pPr>
            <a:r>
              <a:rPr lang="en-US" sz="1400" dirty="0">
                <a:solidFill>
                  <a:srgbClr val="4D4F53"/>
                </a:solidFill>
              </a:rPr>
              <a:t>Check memory object – TC[6,17] &amp; TM[6,18]</a:t>
            </a: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All lengths are now expressed in octets (but alignment has to be checked !)</a:t>
            </a:r>
          </a:p>
          <a:p>
            <a:pPr lvl="0">
              <a:lnSpc>
                <a:spcPct val="90%"/>
              </a:lnSpc>
              <a:buClr>
                <a:srgbClr val="0098DB"/>
              </a:buClr>
              <a:buFont typeface="Arial" panose="020B0604020202020204" pitchFamily="34" charset="0"/>
              <a:buChar char="•"/>
            </a:pPr>
            <a:r>
              <a:rPr lang="en-US" sz="1400" dirty="0">
                <a:solidFill>
                  <a:srgbClr val="4D4F53"/>
                </a:solidFill>
              </a:rPr>
              <a:t>Usage of base &amp; offset representation clarified (explicitly expanded to files)</a:t>
            </a:r>
            <a:endParaRPr lang="en-GB" sz="1400" dirty="0">
              <a:solidFill>
                <a:srgbClr val="4D4F53"/>
              </a:solidFill>
            </a:endParaRPr>
          </a:p>
        </p:txBody>
      </p:sp>
    </p:spTree>
    <p:extLst>
      <p:ext uri="{BB962C8B-B14F-4D97-AF65-F5344CB8AC3E}">
        <p14:creationId xmlns:p14="http://schemas.microsoft.com/office/powerpoint/2010/main" val="165106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27" name="Rounded Rectangle 126"/>
          <p:cNvSpPr/>
          <p:nvPr/>
        </p:nvSpPr>
        <p:spPr>
          <a:xfrm>
            <a:off x="304800" y="1673818"/>
            <a:ext cx="8524240" cy="3964982"/>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Destination APID</a:t>
            </a:r>
          </a:p>
        </p:txBody>
      </p:sp>
      <p:sp>
        <p:nvSpPr>
          <p:cNvPr id="70" name="Title 69"/>
          <p:cNvSpPr>
            <a:spLocks noGrp="1"/>
          </p:cNvSpPr>
          <p:nvPr>
            <p:ph type="title"/>
          </p:nvPr>
        </p:nvSpPr>
        <p:spPr/>
        <p:txBody>
          <a:bodyPr/>
          <a:lstStyle/>
          <a:p>
            <a:r>
              <a:rPr lang="en-GB" dirty="0"/>
              <a:t>ST[06] – Request verification</a:t>
            </a:r>
          </a:p>
        </p:txBody>
      </p:sp>
      <p:sp>
        <p:nvSpPr>
          <p:cNvPr id="52" name="Rounded Rectangle 51"/>
          <p:cNvSpPr/>
          <p:nvPr/>
        </p:nvSpPr>
        <p:spPr>
          <a:xfrm>
            <a:off x="486460" y="240606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Acceptance &amp; Reporting Subservice</a:t>
            </a:r>
          </a:p>
        </p:txBody>
      </p:sp>
      <p:sp>
        <p:nvSpPr>
          <p:cNvPr id="55" name="Rounded Rectangle 54"/>
          <p:cNvSpPr/>
          <p:nvPr/>
        </p:nvSpPr>
        <p:spPr>
          <a:xfrm>
            <a:off x="3900405" y="2406062"/>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71" name="Rounded Rectangle 70"/>
          <p:cNvSpPr/>
          <p:nvPr/>
        </p:nvSpPr>
        <p:spPr>
          <a:xfrm>
            <a:off x="6997964" y="2406061"/>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Execution Reporting Subservice</a:t>
            </a:r>
          </a:p>
        </p:txBody>
      </p:sp>
      <p:cxnSp>
        <p:nvCxnSpPr>
          <p:cNvPr id="76" name="Straight Arrow Connector 75"/>
          <p:cNvCxnSpPr>
            <a:stCxn id="55" idx="1"/>
            <a:endCxn id="52" idx="3"/>
          </p:cNvCxnSpPr>
          <p:nvPr/>
        </p:nvCxnSpPr>
        <p:spPr>
          <a:xfrm flipH="1">
            <a:off x="1351116" y="2671394"/>
            <a:ext cx="2549289" cy="1"/>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0" name="Straight Arrow Connector 79"/>
          <p:cNvCxnSpPr/>
          <p:nvPr/>
        </p:nvCxnSpPr>
        <p:spPr>
          <a:xfrm flipH="1">
            <a:off x="4765061" y="2481387"/>
            <a:ext cx="2232903" cy="6715"/>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H="1">
            <a:off x="4765061" y="2669270"/>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4765061" y="2825883"/>
            <a:ext cx="2232903"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5404519" y="2574295"/>
            <a:ext cx="965200" cy="215444"/>
          </a:xfrm>
          <a:prstGeom prst="rect">
            <a:avLst/>
          </a:prstGeom>
          <a:solidFill>
            <a:srgbClr val="FFAA11"/>
          </a:solidFill>
          <a:ln w="28575">
            <a:noFill/>
          </a:ln>
        </p:spPr>
        <p:txBody>
          <a:bodyPr wrap="square" rtlCol="0">
            <a:spAutoFit/>
          </a:bodyPr>
          <a:lstStyle/>
          <a:p>
            <a:r>
              <a:rPr lang="en-GB" sz="800" b="1" dirty="0"/>
              <a:t>notifications</a:t>
            </a:r>
            <a:endParaRPr lang="en-GB" sz="1100" b="1" dirty="0"/>
          </a:p>
        </p:txBody>
      </p:sp>
      <p:grpSp>
        <p:nvGrpSpPr>
          <p:cNvPr id="8" name="Group 7"/>
          <p:cNvGrpSpPr/>
          <p:nvPr/>
        </p:nvGrpSpPr>
        <p:grpSpPr>
          <a:xfrm>
            <a:off x="1631200" y="2478353"/>
            <a:ext cx="1710920" cy="433567"/>
            <a:chOff x="1631200" y="2478353"/>
            <a:chExt cx="1710920" cy="433567"/>
          </a:xfrm>
        </p:grpSpPr>
        <p:sp>
          <p:nvSpPr>
            <p:cNvPr id="79" name="TextBox 78"/>
            <p:cNvSpPr txBox="1"/>
            <p:nvPr/>
          </p:nvSpPr>
          <p:spPr>
            <a:xfrm>
              <a:off x="1631200" y="2478353"/>
              <a:ext cx="1710920" cy="218123"/>
            </a:xfrm>
            <a:prstGeom prst="rect">
              <a:avLst/>
            </a:prstGeom>
            <a:solidFill>
              <a:srgbClr val="FFC000"/>
            </a:solidFill>
            <a:ln w="28575">
              <a:noFill/>
            </a:ln>
          </p:spPr>
          <p:txBody>
            <a:bodyPr wrap="square" rtlCol="0">
              <a:spAutoFit/>
            </a:bodyPr>
            <a:lstStyle/>
            <a:p>
              <a:pPr algn="ctr"/>
              <a:r>
                <a:rPr lang="en-GB" sz="800" b="1" dirty="0"/>
                <a:t>request</a:t>
              </a:r>
              <a:endParaRPr lang="en-GB" sz="1100" b="1" dirty="0"/>
            </a:p>
          </p:txBody>
        </p:sp>
        <p:sp>
          <p:nvSpPr>
            <p:cNvPr id="33" name="TextBox 32"/>
            <p:cNvSpPr txBox="1"/>
            <p:nvPr/>
          </p:nvSpPr>
          <p:spPr>
            <a:xfrm>
              <a:off x="1783600" y="2696476"/>
              <a:ext cx="1558520" cy="215444"/>
            </a:xfrm>
            <a:prstGeom prst="rect">
              <a:avLst/>
            </a:prstGeom>
            <a:solidFill>
              <a:srgbClr val="00B050"/>
            </a:solidFill>
            <a:ln w="28575">
              <a:noFill/>
            </a:ln>
          </p:spPr>
          <p:txBody>
            <a:bodyPr wrap="square" rtlCol="0">
              <a:spAutoFit/>
            </a:bodyPr>
            <a:lstStyle/>
            <a:p>
              <a:pPr algn="ctr"/>
              <a:r>
                <a:rPr lang="en-GB" sz="800" b="1" dirty="0"/>
                <a:t>instruction</a:t>
              </a:r>
              <a:endParaRPr lang="en-GB" sz="1100" b="1" dirty="0"/>
            </a:p>
          </p:txBody>
        </p:sp>
      </p:grpSp>
      <p:grpSp>
        <p:nvGrpSpPr>
          <p:cNvPr id="40" name="Group 39"/>
          <p:cNvGrpSpPr/>
          <p:nvPr/>
        </p:nvGrpSpPr>
        <p:grpSpPr>
          <a:xfrm>
            <a:off x="984920" y="3486924"/>
            <a:ext cx="3337040" cy="624168"/>
            <a:chOff x="1631200" y="2478353"/>
            <a:chExt cx="1710920" cy="342355"/>
          </a:xfrm>
        </p:grpSpPr>
        <p:sp>
          <p:nvSpPr>
            <p:cNvPr id="41" name="TextBox 40"/>
            <p:cNvSpPr txBox="1"/>
            <p:nvPr/>
          </p:nvSpPr>
          <p:spPr>
            <a:xfrm>
              <a:off x="1631200" y="2478353"/>
              <a:ext cx="1710920" cy="168816"/>
            </a:xfrm>
            <a:prstGeom prst="rect">
              <a:avLst/>
            </a:prstGeom>
            <a:solidFill>
              <a:srgbClr val="FFC000"/>
            </a:solidFill>
            <a:ln w="28575">
              <a:noFill/>
            </a:ln>
          </p:spPr>
          <p:txBody>
            <a:bodyPr wrap="square" rtlCol="0">
              <a:spAutoFit/>
            </a:bodyPr>
            <a:lstStyle/>
            <a:p>
              <a:pPr algn="ctr"/>
              <a:r>
                <a:rPr lang="en-GB" sz="1400" b="1" dirty="0"/>
                <a:t>request</a:t>
              </a:r>
              <a:endParaRPr lang="en-GB" sz="2400" b="1" dirty="0"/>
            </a:p>
          </p:txBody>
        </p:sp>
        <p:sp>
          <p:nvSpPr>
            <p:cNvPr id="42" name="TextBox 41"/>
            <p:cNvSpPr txBox="1"/>
            <p:nvPr/>
          </p:nvSpPr>
          <p:spPr>
            <a:xfrm>
              <a:off x="1783600" y="2651892"/>
              <a:ext cx="1558520" cy="168816"/>
            </a:xfrm>
            <a:prstGeom prst="rect">
              <a:avLst/>
            </a:prstGeom>
            <a:solidFill>
              <a:srgbClr val="00B050"/>
            </a:solidFill>
            <a:ln w="28575">
              <a:noFill/>
            </a:ln>
          </p:spPr>
          <p:txBody>
            <a:bodyPr wrap="square" rtlCol="0">
              <a:spAutoFit/>
            </a:bodyPr>
            <a:lstStyle/>
            <a:p>
              <a:pPr algn="ctr"/>
              <a:r>
                <a:rPr lang="en-GB" sz="1400" b="1" dirty="0"/>
                <a:t>instruction</a:t>
              </a:r>
              <a:endParaRPr lang="en-GB" sz="2400" b="1" dirty="0"/>
            </a:p>
          </p:txBody>
        </p:sp>
      </p:grpSp>
      <p:cxnSp>
        <p:nvCxnSpPr>
          <p:cNvPr id="10" name="Straight Arrow Connector 9"/>
          <p:cNvCxnSpPr/>
          <p:nvPr/>
        </p:nvCxnSpPr>
        <p:spPr>
          <a:xfrm>
            <a:off x="2013161" y="4111090"/>
            <a:ext cx="0" cy="714909"/>
          </a:xfrm>
          <a:prstGeom prst="straightConnector1">
            <a:avLst/>
          </a:prstGeom>
          <a:ln w="254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1200" y="4826000"/>
            <a:ext cx="3728719" cy="67839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Successful/Failed Progress of Instruction execution Notification</a:t>
            </a:r>
          </a:p>
        </p:txBody>
      </p:sp>
      <p:sp>
        <p:nvSpPr>
          <p:cNvPr id="48" name="TextBox 47"/>
          <p:cNvSpPr txBox="1"/>
          <p:nvPr/>
        </p:nvSpPr>
        <p:spPr>
          <a:xfrm>
            <a:off x="4937760" y="3268651"/>
            <a:ext cx="3606800" cy="971420"/>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Single TM[1,5] Successful Progress of Request Execution Report if requested</a:t>
            </a:r>
          </a:p>
        </p:txBody>
      </p:sp>
      <p:sp>
        <p:nvSpPr>
          <p:cNvPr id="51" name="TextBox 50"/>
          <p:cNvSpPr txBox="1"/>
          <p:nvPr/>
        </p:nvSpPr>
        <p:spPr>
          <a:xfrm>
            <a:off x="4937760" y="4301031"/>
            <a:ext cx="3606800" cy="647741"/>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GB" sz="1600" dirty="0">
                <a:solidFill>
                  <a:schemeClr val="bg2"/>
                </a:solidFill>
                <a:latin typeface="+mn-lt"/>
                <a:cs typeface="+mn-cs"/>
              </a:rPr>
              <a:t>Single TM[1,6] Failed Progress of Request Execution Report</a:t>
            </a:r>
          </a:p>
        </p:txBody>
      </p:sp>
      <p:cxnSp>
        <p:nvCxnSpPr>
          <p:cNvPr id="27" name="Straight Arrow Connector 26"/>
          <p:cNvCxnSpPr/>
          <p:nvPr/>
        </p:nvCxnSpPr>
        <p:spPr>
          <a:xfrm>
            <a:off x="2802063" y="4111090"/>
            <a:ext cx="0" cy="714909"/>
          </a:xfrm>
          <a:prstGeom prst="straightConnector1">
            <a:avLst/>
          </a:prstGeom>
          <a:ln w="254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72201" y="4106251"/>
            <a:ext cx="0" cy="714909"/>
          </a:xfrm>
          <a:prstGeom prst="straightConnector1">
            <a:avLst/>
          </a:prstGeom>
          <a:ln w="254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96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71"/>
                                        </p:tgtEl>
                                      </p:cBhvr>
                                    </p:animEffect>
                                    <p:animScale>
                                      <p:cBhvr>
                                        <p:cTn id="7" dur="500" autoRev="1" fill="hold"/>
                                        <p:tgtEl>
                                          <p:spTgt spid="71"/>
                                        </p:tgtEl>
                                      </p:cBhvr>
                                      <p:by x="105%" y="105%"/>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2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GB" dirty="0">
                <a:solidFill>
                  <a:srgbClr val="00B050"/>
                </a:solidFill>
              </a:rPr>
              <a:t>ST[23] – File management</a:t>
            </a:r>
          </a:p>
        </p:txBody>
      </p:sp>
      <p:sp>
        <p:nvSpPr>
          <p:cNvPr id="4" name="Text Placeholder 3"/>
          <p:cNvSpPr>
            <a:spLocks noGrp="1"/>
          </p:cNvSpPr>
          <p:nvPr>
            <p:ph type="body" idx="11"/>
          </p:nvPr>
        </p:nvSpPr>
        <p:spPr/>
        <p:txBody>
          <a:bodyPr/>
          <a:lstStyle/>
          <a:p>
            <a:r>
              <a:rPr lang="en-GB" dirty="0"/>
              <a:t>ST[23] scope</a:t>
            </a:r>
          </a:p>
        </p:txBody>
      </p:sp>
      <p:sp>
        <p:nvSpPr>
          <p:cNvPr id="5" name="Content Placeholder 4"/>
          <p:cNvSpPr>
            <a:spLocks noGrp="1"/>
          </p:cNvSpPr>
          <p:nvPr>
            <p:ph sz="quarter" idx="12"/>
          </p:nvPr>
        </p:nvSpPr>
        <p:spPr/>
        <p:txBody>
          <a:bodyPr/>
          <a:lstStyle/>
          <a:p>
            <a:r>
              <a:rPr lang="en-US" dirty="0"/>
              <a:t>The file management service provides the capability to manage on-board file systems and files.</a:t>
            </a:r>
          </a:p>
          <a:p>
            <a:endParaRPr lang="en-US" dirty="0"/>
          </a:p>
          <a:p>
            <a:endParaRPr lang="en-US" dirty="0"/>
          </a:p>
          <a:p>
            <a:r>
              <a:rPr lang="en-US" dirty="0">
                <a:solidFill>
                  <a:srgbClr val="C75F09"/>
                </a:solidFill>
              </a:rPr>
              <a:t>This Standard assumes the presence of a dedicated file transfer layer, e.g. the CCSDS file delivery protocol, to copy files between the ground and the space systems but does not standardize the corresponding protocol.</a:t>
            </a:r>
            <a:endParaRPr lang="en-GB" dirty="0">
              <a:solidFill>
                <a:srgbClr val="C75F09"/>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004241542"/>
              </p:ext>
            </p:extLst>
          </p:nvPr>
        </p:nvGraphicFramePr>
        <p:xfrm>
          <a:off x="203200" y="1320800"/>
          <a:ext cx="4483101" cy="1752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Managing</a:t>
                      </a:r>
                      <a:r>
                        <a:rPr lang="en-GB" sz="1200" baseline="0%" dirty="0"/>
                        <a:t> telemetry and data</a:t>
                      </a:r>
                      <a:endParaRPr lang="en-GB" sz="1200"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ST[06]</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memory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solidFill>
                            <a:schemeClr val="bg1">
                              <a:lumMod val="65%"/>
                            </a:schemeClr>
                          </a:solidFill>
                        </a:rPr>
                        <a:t>ST[13]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large packet transfer</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solidFill>
                            <a:schemeClr val="bg1">
                              <a:lumMod val="65%"/>
                            </a:schemeClr>
                          </a:solidFill>
                        </a:rPr>
                        <a:t>ST[14]</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bg1">
                              <a:lumMod val="65%"/>
                            </a:schemeClr>
                          </a:solidFill>
                        </a:rPr>
                        <a:t>real-time forwarding control</a:t>
                      </a:r>
                      <a:endParaRPr lang="en-GB" sz="1200" b="1" kern="1200" dirty="0">
                        <a:solidFill>
                          <a:schemeClr val="bg1">
                            <a:lumMod val="65%"/>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solidFill>
                            <a:schemeClr val="bg1">
                              <a:lumMod val="65%"/>
                            </a:schemeClr>
                          </a:solidFill>
                        </a:rPr>
                        <a:t>ST[15]</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bg1">
                              <a:lumMod val="65%"/>
                            </a:schemeClr>
                          </a:solidFill>
                        </a:rPr>
                        <a:t>on-board storage and retrieval</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t>ST[23]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file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ctr"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Right Arrow 6"/>
          <p:cNvSpPr/>
          <p:nvPr/>
        </p:nvSpPr>
        <p:spPr>
          <a:xfrm flipH="1">
            <a:off x="4724400" y="281940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314547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p:cTn id="7" dur="1000" fill="hold"/>
                                        <p:tgtEl>
                                          <p:spTgt spid="5">
                                            <p:txEl>
                                              <p:pRg st="3" end="3"/>
                                            </p:txEl>
                                          </p:spTgt>
                                        </p:tgtEl>
                                        <p:attrNameLst>
                                          <p:attrName>ppt_w</p:attrName>
                                        </p:attrNameLst>
                                      </p:cBhvr>
                                      <p:tavLst>
                                        <p:tav tm="0%">
                                          <p:val>
                                            <p:fltVal val="0"/>
                                          </p:val>
                                        </p:tav>
                                        <p:tav tm="100%">
                                          <p:val>
                                            <p:strVal val="#ppt_w"/>
                                          </p:val>
                                        </p:tav>
                                      </p:tavLst>
                                    </p:anim>
                                    <p:anim calcmode="lin" valueType="num">
                                      <p:cBhvr>
                                        <p:cTn id="8" dur="1000" fill="hold"/>
                                        <p:tgtEl>
                                          <p:spTgt spid="5">
                                            <p:txEl>
                                              <p:pRg st="3" end="3"/>
                                            </p:txEl>
                                          </p:spTgt>
                                        </p:tgtEl>
                                        <p:attrNameLst>
                                          <p:attrName>ppt_h</p:attrName>
                                        </p:attrNameLst>
                                      </p:cBhvr>
                                      <p:tavLst>
                                        <p:tav tm="0%">
                                          <p:val>
                                            <p:fltVal val="0"/>
                                          </p:val>
                                        </p:tav>
                                        <p:tav tm="100%">
                                          <p:val>
                                            <p:strVal val="#ppt_h"/>
                                          </p:val>
                                        </p:tav>
                                      </p:tavLst>
                                    </p:anim>
                                    <p:anim calcmode="lin" valueType="num">
                                      <p:cBhvr>
                                        <p:cTn id="9" dur="1000" fill="hold"/>
                                        <p:tgtEl>
                                          <p:spTgt spid="5">
                                            <p:txEl>
                                              <p:pRg st="3" end="3"/>
                                            </p:txEl>
                                          </p:spTgt>
                                        </p:tgtEl>
                                        <p:attrNameLst>
                                          <p:attrName>style.rotation</p:attrName>
                                        </p:attrNameLst>
                                      </p:cBhvr>
                                      <p:tavLst>
                                        <p:tav tm="0%">
                                          <p:val>
                                            <p:fltVal val="90"/>
                                          </p:val>
                                        </p:tav>
                                        <p:tav tm="100%">
                                          <p:val>
                                            <p:fltVal val="0"/>
                                          </p:val>
                                        </p:tav>
                                      </p:tavLst>
                                    </p:anim>
                                    <p:animEffect transition="in" filter="fade">
                                      <p:cBhvr>
                                        <p:cTn id="10"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ST[23] – Standardized subservice types</a:t>
            </a:r>
          </a:p>
        </p:txBody>
      </p:sp>
      <p:sp>
        <p:nvSpPr>
          <p:cNvPr id="6" name="Text Placeholder 5"/>
          <p:cNvSpPr>
            <a:spLocks noGrp="1"/>
          </p:cNvSpPr>
          <p:nvPr>
            <p:ph type="body" idx="1"/>
          </p:nvPr>
        </p:nvSpPr>
        <p:spPr/>
        <p:txBody>
          <a:bodyPr/>
          <a:lstStyle/>
          <a:p>
            <a:r>
              <a:rPr lang="en-GB" dirty="0"/>
              <a:t>File handling</a:t>
            </a:r>
          </a:p>
        </p:txBody>
      </p:sp>
      <p:sp>
        <p:nvSpPr>
          <p:cNvPr id="7" name="Content Placeholder 6"/>
          <p:cNvSpPr>
            <a:spLocks noGrp="1"/>
          </p:cNvSpPr>
          <p:nvPr>
            <p:ph sz="quarter" idx="10"/>
          </p:nvPr>
        </p:nvSpPr>
        <p:spPr>
          <a:xfrm>
            <a:off x="447041" y="1901680"/>
            <a:ext cx="3957319" cy="2687252"/>
          </a:xfrm>
        </p:spPr>
        <p:txBody>
          <a:bodyPr/>
          <a:lstStyle/>
          <a:p>
            <a:r>
              <a:rPr lang="en-US" dirty="0"/>
              <a:t>The file handling subservice type provides capabilities for interfacing to the on-board file handling system, for file and directory management operations.</a:t>
            </a:r>
            <a:endParaRPr lang="en-GB" dirty="0"/>
          </a:p>
        </p:txBody>
      </p:sp>
      <p:sp>
        <p:nvSpPr>
          <p:cNvPr id="8" name="Text Placeholder 7"/>
          <p:cNvSpPr>
            <a:spLocks noGrp="1"/>
          </p:cNvSpPr>
          <p:nvPr>
            <p:ph type="body" idx="11"/>
          </p:nvPr>
        </p:nvSpPr>
        <p:spPr/>
        <p:txBody>
          <a:bodyPr/>
          <a:lstStyle/>
          <a:p>
            <a:r>
              <a:rPr lang="en-GB" dirty="0"/>
              <a:t>File copy</a:t>
            </a:r>
          </a:p>
        </p:txBody>
      </p:sp>
      <p:sp>
        <p:nvSpPr>
          <p:cNvPr id="9" name="Content Placeholder 8"/>
          <p:cNvSpPr>
            <a:spLocks noGrp="1"/>
          </p:cNvSpPr>
          <p:nvPr>
            <p:ph sz="quarter" idx="12"/>
          </p:nvPr>
        </p:nvSpPr>
        <p:spPr>
          <a:xfrm>
            <a:off x="4572001" y="1901679"/>
            <a:ext cx="3957319" cy="2687253"/>
          </a:xfrm>
        </p:spPr>
        <p:txBody>
          <a:bodyPr/>
          <a:lstStyle/>
          <a:p>
            <a:r>
              <a:rPr lang="en-US" dirty="0"/>
              <a:t>The file copy subservice type provides capabilities for copying or moving files within a file system or between different systems. For example, the capabilities include:</a:t>
            </a:r>
          </a:p>
          <a:p>
            <a:pPr marL="171450" indent="-171450">
              <a:buFont typeface="Arial" panose="020B0604020202020204" pitchFamily="34" charset="0"/>
              <a:buChar char="•"/>
            </a:pPr>
            <a:r>
              <a:rPr lang="en-US" dirty="0"/>
              <a:t>copying a file from an on-ground file system to an on-board file system;</a:t>
            </a:r>
          </a:p>
          <a:p>
            <a:pPr marL="171450" indent="-171450">
              <a:buFont typeface="Arial" panose="020B0604020202020204" pitchFamily="34" charset="0"/>
              <a:buChar char="•"/>
            </a:pPr>
            <a:r>
              <a:rPr lang="en-US" dirty="0"/>
              <a:t>copying a file from an on-board file system to a ground file system;</a:t>
            </a:r>
          </a:p>
          <a:p>
            <a:pPr marL="171450" indent="-171450">
              <a:buFont typeface="Arial" panose="020B0604020202020204" pitchFamily="34" charset="0"/>
              <a:buChar char="•"/>
            </a:pPr>
            <a:r>
              <a:rPr lang="en-US" dirty="0"/>
              <a:t>controlling a file copy operation by suspending, resuming or aborting it.</a:t>
            </a:r>
          </a:p>
          <a:p>
            <a:endParaRPr lang="en-GB" dirty="0"/>
          </a:p>
        </p:txBody>
      </p:sp>
      <p:sp>
        <p:nvSpPr>
          <p:cNvPr id="10" name="Rectangle 9"/>
          <p:cNvSpPr/>
          <p:nvPr/>
        </p:nvSpPr>
        <p:spPr>
          <a:xfrm>
            <a:off x="0" y="1155785"/>
            <a:ext cx="3405099"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File management service</a:t>
            </a:r>
          </a:p>
        </p:txBody>
      </p:sp>
    </p:spTree>
    <p:extLst>
      <p:ext uri="{BB962C8B-B14F-4D97-AF65-F5344CB8AC3E}">
        <p14:creationId xmlns:p14="http://schemas.microsoft.com/office/powerpoint/2010/main" val="66430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p:cTn id="15" dur="1000" fill="hold"/>
                                        <p:tgtEl>
                                          <p:spTgt spid="9">
                                            <p:txEl>
                                              <p:pRg st="0" end="0"/>
                                            </p:txEl>
                                          </p:spTgt>
                                        </p:tgtEl>
                                        <p:attrNameLst>
                                          <p:attrName>ppt_w</p:attrName>
                                        </p:attrNameLst>
                                      </p:cBhvr>
                                      <p:tavLst>
                                        <p:tav tm="0%">
                                          <p:val>
                                            <p:fltVal val="0"/>
                                          </p:val>
                                        </p:tav>
                                        <p:tav tm="100%">
                                          <p:val>
                                            <p:strVal val="#ppt_w"/>
                                          </p:val>
                                        </p:tav>
                                      </p:tavLst>
                                    </p:anim>
                                    <p:anim calcmode="lin" valueType="num">
                                      <p:cBhvr>
                                        <p:cTn id="16" dur="1000" fill="hold"/>
                                        <p:tgtEl>
                                          <p:spTgt spid="9">
                                            <p:txEl>
                                              <p:pRg st="0" end="0"/>
                                            </p:txEl>
                                          </p:spTgt>
                                        </p:tgtEl>
                                        <p:attrNameLst>
                                          <p:attrName>ppt_h</p:attrName>
                                        </p:attrNameLst>
                                      </p:cBhvr>
                                      <p:tavLst>
                                        <p:tav tm="0%">
                                          <p:val>
                                            <p:fltVal val="0"/>
                                          </p:val>
                                        </p:tav>
                                        <p:tav tm="100%">
                                          <p:val>
                                            <p:strVal val="#ppt_h"/>
                                          </p:val>
                                        </p:tav>
                                      </p:tavLst>
                                    </p:anim>
                                    <p:anim calcmode="lin" valueType="num">
                                      <p:cBhvr>
                                        <p:cTn id="17" dur="1000" fill="hold"/>
                                        <p:tgtEl>
                                          <p:spTgt spid="9">
                                            <p:txEl>
                                              <p:pRg st="0" end="0"/>
                                            </p:txEl>
                                          </p:spTgt>
                                        </p:tgtEl>
                                        <p:attrNameLst>
                                          <p:attrName>style.rotation</p:attrName>
                                        </p:attrNameLst>
                                      </p:cBhvr>
                                      <p:tavLst>
                                        <p:tav tm="0%">
                                          <p:val>
                                            <p:fltVal val="90"/>
                                          </p:val>
                                        </p:tav>
                                        <p:tav tm="100%">
                                          <p:val>
                                            <p:fltVal val="0"/>
                                          </p:val>
                                        </p:tav>
                                      </p:tavLst>
                                    </p:anim>
                                    <p:animEffect transition="in" filter="fade">
                                      <p:cBhvr>
                                        <p:cTn id="18" dur="1000"/>
                                        <p:tgtEl>
                                          <p:spTgt spid="9">
                                            <p:txEl>
                                              <p:pRg st="0" end="0"/>
                                            </p:txEl>
                                          </p:spTgt>
                                        </p:tgtEl>
                                      </p:cBhvr>
                                    </p:animEffect>
                                  </p:childTnLst>
                                </p:cTn>
                              </p:par>
                              <p:par>
                                <p:cTn id="19" presetID="3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 calcmode="lin" valueType="num">
                                      <p:cBhvr>
                                        <p:cTn id="21" dur="1000" fill="hold"/>
                                        <p:tgtEl>
                                          <p:spTgt spid="9">
                                            <p:txEl>
                                              <p:pRg st="1" end="1"/>
                                            </p:txEl>
                                          </p:spTgt>
                                        </p:tgtEl>
                                        <p:attrNameLst>
                                          <p:attrName>ppt_w</p:attrName>
                                        </p:attrNameLst>
                                      </p:cBhvr>
                                      <p:tavLst>
                                        <p:tav tm="0%">
                                          <p:val>
                                            <p:fltVal val="0"/>
                                          </p:val>
                                        </p:tav>
                                        <p:tav tm="100%">
                                          <p:val>
                                            <p:strVal val="#ppt_w"/>
                                          </p:val>
                                        </p:tav>
                                      </p:tavLst>
                                    </p:anim>
                                    <p:anim calcmode="lin" valueType="num">
                                      <p:cBhvr>
                                        <p:cTn id="22" dur="1000" fill="hold"/>
                                        <p:tgtEl>
                                          <p:spTgt spid="9">
                                            <p:txEl>
                                              <p:pRg st="1" end="1"/>
                                            </p:txEl>
                                          </p:spTgt>
                                        </p:tgtEl>
                                        <p:attrNameLst>
                                          <p:attrName>ppt_h</p:attrName>
                                        </p:attrNameLst>
                                      </p:cBhvr>
                                      <p:tavLst>
                                        <p:tav tm="0%">
                                          <p:val>
                                            <p:fltVal val="0"/>
                                          </p:val>
                                        </p:tav>
                                        <p:tav tm="100%">
                                          <p:val>
                                            <p:strVal val="#ppt_h"/>
                                          </p:val>
                                        </p:tav>
                                      </p:tavLst>
                                    </p:anim>
                                    <p:anim calcmode="lin" valueType="num">
                                      <p:cBhvr>
                                        <p:cTn id="23" dur="1000" fill="hold"/>
                                        <p:tgtEl>
                                          <p:spTgt spid="9">
                                            <p:txEl>
                                              <p:pRg st="1" end="1"/>
                                            </p:txEl>
                                          </p:spTgt>
                                        </p:tgtEl>
                                        <p:attrNameLst>
                                          <p:attrName>style.rotation</p:attrName>
                                        </p:attrNameLst>
                                      </p:cBhvr>
                                      <p:tavLst>
                                        <p:tav tm="0%">
                                          <p:val>
                                            <p:fltVal val="90"/>
                                          </p:val>
                                        </p:tav>
                                        <p:tav tm="100%">
                                          <p:val>
                                            <p:fltVal val="0"/>
                                          </p:val>
                                        </p:tav>
                                      </p:tavLst>
                                    </p:anim>
                                    <p:animEffect transition="in" filter="fade">
                                      <p:cBhvr>
                                        <p:cTn id="24" dur="1000"/>
                                        <p:tgtEl>
                                          <p:spTgt spid="9">
                                            <p:txEl>
                                              <p:pRg st="1" end="1"/>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 calcmode="lin" valueType="num">
                                      <p:cBhvr>
                                        <p:cTn id="27" dur="1000" fill="hold"/>
                                        <p:tgtEl>
                                          <p:spTgt spid="9">
                                            <p:txEl>
                                              <p:pRg st="2" end="2"/>
                                            </p:txEl>
                                          </p:spTgt>
                                        </p:tgtEl>
                                        <p:attrNameLst>
                                          <p:attrName>ppt_w</p:attrName>
                                        </p:attrNameLst>
                                      </p:cBhvr>
                                      <p:tavLst>
                                        <p:tav tm="0%">
                                          <p:val>
                                            <p:fltVal val="0"/>
                                          </p:val>
                                        </p:tav>
                                        <p:tav tm="100%">
                                          <p:val>
                                            <p:strVal val="#ppt_w"/>
                                          </p:val>
                                        </p:tav>
                                      </p:tavLst>
                                    </p:anim>
                                    <p:anim calcmode="lin" valueType="num">
                                      <p:cBhvr>
                                        <p:cTn id="28" dur="1000" fill="hold"/>
                                        <p:tgtEl>
                                          <p:spTgt spid="9">
                                            <p:txEl>
                                              <p:pRg st="2" end="2"/>
                                            </p:txEl>
                                          </p:spTgt>
                                        </p:tgtEl>
                                        <p:attrNameLst>
                                          <p:attrName>ppt_h</p:attrName>
                                        </p:attrNameLst>
                                      </p:cBhvr>
                                      <p:tavLst>
                                        <p:tav tm="0%">
                                          <p:val>
                                            <p:fltVal val="0"/>
                                          </p:val>
                                        </p:tav>
                                        <p:tav tm="100%">
                                          <p:val>
                                            <p:strVal val="#ppt_h"/>
                                          </p:val>
                                        </p:tav>
                                      </p:tavLst>
                                    </p:anim>
                                    <p:anim calcmode="lin" valueType="num">
                                      <p:cBhvr>
                                        <p:cTn id="29" dur="1000" fill="hold"/>
                                        <p:tgtEl>
                                          <p:spTgt spid="9">
                                            <p:txEl>
                                              <p:pRg st="2" end="2"/>
                                            </p:txEl>
                                          </p:spTgt>
                                        </p:tgtEl>
                                        <p:attrNameLst>
                                          <p:attrName>style.rotation</p:attrName>
                                        </p:attrNameLst>
                                      </p:cBhvr>
                                      <p:tavLst>
                                        <p:tav tm="0%">
                                          <p:val>
                                            <p:fltVal val="90"/>
                                          </p:val>
                                        </p:tav>
                                        <p:tav tm="100%">
                                          <p:val>
                                            <p:fltVal val="0"/>
                                          </p:val>
                                        </p:tav>
                                      </p:tavLst>
                                    </p:anim>
                                    <p:animEffect transition="in" filter="fade">
                                      <p:cBhvr>
                                        <p:cTn id="30" dur="1000"/>
                                        <p:tgtEl>
                                          <p:spTgt spid="9">
                                            <p:txEl>
                                              <p:pRg st="2" end="2"/>
                                            </p:txEl>
                                          </p:spTgt>
                                        </p:tgtEl>
                                      </p:cBhvr>
                                    </p:animEffect>
                                  </p:childTnLst>
                                </p:cTn>
                              </p:par>
                              <p:par>
                                <p:cTn id="31" presetID="31" presetClass="entr" presetSubtype="0" fill="hold" nodeType="with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anim calcmode="lin" valueType="num">
                                      <p:cBhvr>
                                        <p:cTn id="33" dur="1000" fill="hold"/>
                                        <p:tgtEl>
                                          <p:spTgt spid="9">
                                            <p:txEl>
                                              <p:pRg st="3" end="3"/>
                                            </p:txEl>
                                          </p:spTgt>
                                        </p:tgtEl>
                                        <p:attrNameLst>
                                          <p:attrName>ppt_w</p:attrName>
                                        </p:attrNameLst>
                                      </p:cBhvr>
                                      <p:tavLst>
                                        <p:tav tm="0%">
                                          <p:val>
                                            <p:fltVal val="0"/>
                                          </p:val>
                                        </p:tav>
                                        <p:tav tm="100%">
                                          <p:val>
                                            <p:strVal val="#ppt_w"/>
                                          </p:val>
                                        </p:tav>
                                      </p:tavLst>
                                    </p:anim>
                                    <p:anim calcmode="lin" valueType="num">
                                      <p:cBhvr>
                                        <p:cTn id="34" dur="1000" fill="hold"/>
                                        <p:tgtEl>
                                          <p:spTgt spid="9">
                                            <p:txEl>
                                              <p:pRg st="3" end="3"/>
                                            </p:txEl>
                                          </p:spTgt>
                                        </p:tgtEl>
                                        <p:attrNameLst>
                                          <p:attrName>ppt_h</p:attrName>
                                        </p:attrNameLst>
                                      </p:cBhvr>
                                      <p:tavLst>
                                        <p:tav tm="0%">
                                          <p:val>
                                            <p:fltVal val="0"/>
                                          </p:val>
                                        </p:tav>
                                        <p:tav tm="100%">
                                          <p:val>
                                            <p:strVal val="#ppt_h"/>
                                          </p:val>
                                        </p:tav>
                                      </p:tavLst>
                                    </p:anim>
                                    <p:anim calcmode="lin" valueType="num">
                                      <p:cBhvr>
                                        <p:cTn id="35" dur="1000" fill="hold"/>
                                        <p:tgtEl>
                                          <p:spTgt spid="9">
                                            <p:txEl>
                                              <p:pRg st="3" end="3"/>
                                            </p:txEl>
                                          </p:spTgt>
                                        </p:tgtEl>
                                        <p:attrNameLst>
                                          <p:attrName>style.rotation</p:attrName>
                                        </p:attrNameLst>
                                      </p:cBhvr>
                                      <p:tavLst>
                                        <p:tav tm="0%">
                                          <p:val>
                                            <p:fltVal val="90"/>
                                          </p:val>
                                        </p:tav>
                                        <p:tav tm="100%">
                                          <p:val>
                                            <p:fltVal val="0"/>
                                          </p:val>
                                        </p:tav>
                                      </p:tavLst>
                                    </p:anim>
                                    <p:animEffect transition="in" filter="fade">
                                      <p:cBhvr>
                                        <p:cTn id="36"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ST[23] – Overview</a:t>
            </a:r>
          </a:p>
        </p:txBody>
      </p:sp>
      <p:sp>
        <p:nvSpPr>
          <p:cNvPr id="9" name="Content Placeholder 8"/>
          <p:cNvSpPr>
            <a:spLocks noGrp="1"/>
          </p:cNvSpPr>
          <p:nvPr>
            <p:ph idx="1"/>
          </p:nvPr>
        </p:nvSpPr>
        <p:spPr/>
        <p:txBody>
          <a:bodyPr/>
          <a:lstStyle/>
          <a:p>
            <a:pPr marL="0" indent="0">
              <a:buNone/>
            </a:pPr>
            <a:r>
              <a:rPr lang="en-GB" b="1" dirty="0"/>
              <a:t>Files</a:t>
            </a:r>
          </a:p>
          <a:p>
            <a:pPr>
              <a:buFont typeface="Arial" panose="020B0604020202020204" pitchFamily="34" charset="0"/>
              <a:buChar char="•"/>
            </a:pPr>
            <a:r>
              <a:rPr lang="en-GB" dirty="0"/>
              <a:t>ST[23] exposes the on-board file system, and possibly file transfer layer, to the Space-Ground Interface</a:t>
            </a:r>
          </a:p>
          <a:p>
            <a:pPr lvl="1">
              <a:buFont typeface="Arial" panose="020B0604020202020204" pitchFamily="34" charset="0"/>
              <a:buChar char="•"/>
            </a:pPr>
            <a:r>
              <a:rPr lang="en-GB" dirty="0"/>
              <a:t>the file management service assumes existence of these components</a:t>
            </a:r>
          </a:p>
          <a:p>
            <a:pPr lvl="1">
              <a:buFont typeface="Arial" panose="020B0604020202020204" pitchFamily="34" charset="0"/>
              <a:buChar char="•"/>
            </a:pPr>
            <a:r>
              <a:rPr lang="en-GB" dirty="0"/>
              <a:t>specification of an </a:t>
            </a:r>
            <a:r>
              <a:rPr lang="en-GB" b="1" dirty="0">
                <a:solidFill>
                  <a:srgbClr val="0070C0"/>
                </a:solidFill>
                <a:ea typeface="+mn-ea"/>
                <a:cs typeface="+mn-cs"/>
              </a:rPr>
              <a:t>on-board file system </a:t>
            </a:r>
            <a:r>
              <a:rPr lang="en-GB" dirty="0"/>
              <a:t>or a </a:t>
            </a:r>
            <a:r>
              <a:rPr lang="en-GB" b="1" dirty="0">
                <a:solidFill>
                  <a:srgbClr val="0070C0"/>
                </a:solidFill>
                <a:ea typeface="+mn-ea"/>
                <a:cs typeface="+mn-cs"/>
              </a:rPr>
              <a:t>file transfer layer </a:t>
            </a:r>
            <a:r>
              <a:rPr lang="en-GB" dirty="0"/>
              <a:t>is </a:t>
            </a:r>
            <a:r>
              <a:rPr lang="en-GB" b="1" dirty="0">
                <a:solidFill>
                  <a:srgbClr val="0070C0"/>
                </a:solidFill>
                <a:ea typeface="+mn-ea"/>
                <a:cs typeface="+mn-cs"/>
              </a:rPr>
              <a:t>out of the scope</a:t>
            </a:r>
            <a:r>
              <a:rPr lang="en-GB" dirty="0"/>
              <a:t> of the PUS standard</a:t>
            </a:r>
          </a:p>
          <a:p>
            <a:pPr>
              <a:buFont typeface="Arial" panose="020B0604020202020204" pitchFamily="34" charset="0"/>
              <a:buChar char="•"/>
            </a:pPr>
            <a:r>
              <a:rPr lang="en-GB" dirty="0"/>
              <a:t>Only deals with files as containers – File management service:</a:t>
            </a:r>
          </a:p>
          <a:p>
            <a:pPr lvl="1">
              <a:buFont typeface="Arial" panose="020B0604020202020204" pitchFamily="34" charset="0"/>
              <a:buChar char="•"/>
            </a:pPr>
            <a:r>
              <a:rPr lang="en-GB" dirty="0"/>
              <a:t>has no knowledge of the data contained in files</a:t>
            </a:r>
          </a:p>
          <a:p>
            <a:pPr lvl="1">
              <a:buFont typeface="Arial" panose="020B0604020202020204" pitchFamily="34" charset="0"/>
              <a:buChar char="•"/>
            </a:pPr>
            <a:r>
              <a:rPr lang="en-GB" dirty="0"/>
              <a:t>cannot interpret file data</a:t>
            </a:r>
          </a:p>
          <a:p>
            <a:pPr lvl="1">
              <a:buFont typeface="Arial" panose="020B0604020202020204" pitchFamily="34" charset="0"/>
              <a:buChar char="•"/>
            </a:pPr>
            <a:r>
              <a:rPr lang="en-GB" dirty="0"/>
              <a:t>to be made file-aware, other services need to define their own accessing scheme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76308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1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ST[23] – Important concepts</a:t>
            </a:r>
          </a:p>
        </p:txBody>
      </p:sp>
      <p:sp>
        <p:nvSpPr>
          <p:cNvPr id="9" name="Content Placeholder 8"/>
          <p:cNvSpPr>
            <a:spLocks noGrp="1"/>
          </p:cNvSpPr>
          <p:nvPr>
            <p:ph idx="1"/>
          </p:nvPr>
        </p:nvSpPr>
        <p:spPr/>
        <p:txBody>
          <a:bodyPr/>
          <a:lstStyle/>
          <a:p>
            <a:pPr marL="0" indent="0">
              <a:buNone/>
            </a:pPr>
            <a:r>
              <a:rPr lang="en-GB" b="1" dirty="0"/>
              <a:t>File handling subservice</a:t>
            </a:r>
          </a:p>
          <a:p>
            <a:pPr>
              <a:buFont typeface="Arial" panose="020B0604020202020204" pitchFamily="34" charset="0"/>
              <a:buChar char="•"/>
            </a:pPr>
            <a:r>
              <a:rPr lang="en-GB" dirty="0"/>
              <a:t>Supports flat or structured file systems</a:t>
            </a:r>
          </a:p>
          <a:p>
            <a:pPr>
              <a:buFont typeface="Arial" panose="020B0604020202020204" pitchFamily="34" charset="0"/>
              <a:buChar char="•"/>
            </a:pPr>
            <a:endParaRPr lang="en-GB" dirty="0"/>
          </a:p>
          <a:p>
            <a:pPr>
              <a:buFont typeface="Arial" panose="020B0604020202020204" pitchFamily="34" charset="0"/>
              <a:buChar char="•"/>
            </a:pPr>
            <a:r>
              <a:rPr lang="en-GB" dirty="0"/>
              <a:t>Maps the most common file management requests and reports:</a:t>
            </a:r>
          </a:p>
          <a:p>
            <a:pPr lvl="1">
              <a:buFont typeface="Arial" panose="020B0604020202020204" pitchFamily="34" charset="0"/>
              <a:buChar char="•"/>
            </a:pPr>
            <a:r>
              <a:rPr lang="en-GB" dirty="0"/>
              <a:t>create, delete, lock or unlock a file</a:t>
            </a:r>
          </a:p>
          <a:p>
            <a:pPr lvl="1">
              <a:buFont typeface="Arial" panose="020B0604020202020204" pitchFamily="34" charset="0"/>
              <a:buChar char="•"/>
            </a:pPr>
            <a:r>
              <a:rPr lang="en-GB" dirty="0"/>
              <a:t>report file attributes, find a file</a:t>
            </a:r>
          </a:p>
          <a:p>
            <a:pPr lvl="1">
              <a:buFont typeface="Arial" panose="020B0604020202020204" pitchFamily="34" charset="0"/>
              <a:buChar char="•"/>
            </a:pPr>
            <a:r>
              <a:rPr lang="en-GB" dirty="0"/>
              <a:t>create, delete, rename directories</a:t>
            </a:r>
          </a:p>
          <a:p>
            <a:pPr lvl="1">
              <a:buFont typeface="Arial" panose="020B0604020202020204" pitchFamily="34" charset="0"/>
              <a:buChar char="•"/>
            </a:pPr>
            <a:r>
              <a:rPr lang="en-GB" dirty="0"/>
              <a:t>list directories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5520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75570" y="250031"/>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dirty="0">
                <a:solidFill>
                  <a:schemeClr val="bg1"/>
                </a:solidFill>
                <a:ea typeface="ＭＳ Ｐゴシック" charset="-128"/>
              </a:rPr>
              <a:t>The PUS:</a:t>
            </a:r>
          </a:p>
          <a:p>
            <a:pPr marL="355600">
              <a:spcBef>
                <a:spcPct val="25%"/>
              </a:spcBef>
              <a:buFont typeface="NotesEsa" pitchFamily="2" charset="0"/>
              <a:buNone/>
            </a:pPr>
            <a:r>
              <a:rPr lang="en-GB" sz="2000" b="1" dirty="0">
                <a:solidFill>
                  <a:schemeClr val="bg1"/>
                </a:solidFill>
                <a:ea typeface="ＭＳ Ｐゴシック" charset="-128"/>
              </a:rPr>
              <a:t>its place in ECSS</a:t>
            </a:r>
          </a:p>
        </p:txBody>
      </p:sp>
    </p:spTree>
    <p:extLst>
      <p:ext uri="{BB962C8B-B14F-4D97-AF65-F5344CB8AC3E}">
        <p14:creationId xmlns:p14="http://schemas.microsoft.com/office/powerpoint/2010/main" val="146988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ST[23] – Important concepts</a:t>
            </a:r>
          </a:p>
        </p:txBody>
      </p:sp>
      <p:sp>
        <p:nvSpPr>
          <p:cNvPr id="9" name="Content Placeholder 8"/>
          <p:cNvSpPr>
            <a:spLocks noGrp="1"/>
          </p:cNvSpPr>
          <p:nvPr>
            <p:ph idx="1"/>
          </p:nvPr>
        </p:nvSpPr>
        <p:spPr/>
        <p:txBody>
          <a:bodyPr/>
          <a:lstStyle/>
          <a:p>
            <a:pPr marL="0" indent="0">
              <a:buNone/>
            </a:pPr>
            <a:r>
              <a:rPr lang="en-GB" b="1" dirty="0"/>
              <a:t>File copy subservice</a:t>
            </a:r>
          </a:p>
          <a:p>
            <a:pPr>
              <a:buFont typeface="Arial" panose="020B0604020202020204" pitchFamily="34" charset="0"/>
              <a:buChar char="•"/>
            </a:pPr>
            <a:r>
              <a:rPr lang="en-GB" dirty="0"/>
              <a:t>Provides request to copy or move files:</a:t>
            </a:r>
          </a:p>
          <a:p>
            <a:pPr lvl="1">
              <a:buFont typeface="Arial" panose="020B0604020202020204" pitchFamily="34" charset="0"/>
              <a:buChar char="•"/>
            </a:pPr>
            <a:r>
              <a:rPr lang="en-GB" dirty="0"/>
              <a:t>within an on-board file system</a:t>
            </a:r>
          </a:p>
          <a:p>
            <a:pPr lvl="1">
              <a:buFont typeface="Arial" panose="020B0604020202020204" pitchFamily="34" charset="0"/>
              <a:buChar char="•"/>
            </a:pPr>
            <a:r>
              <a:rPr lang="en-GB" dirty="0"/>
              <a:t>between on-board file systems</a:t>
            </a:r>
          </a:p>
          <a:p>
            <a:pPr lvl="1">
              <a:buFont typeface="Arial" panose="020B0604020202020204" pitchFamily="34" charset="0"/>
              <a:buChar char="•"/>
            </a:pPr>
            <a:r>
              <a:rPr lang="en-GB" dirty="0"/>
              <a:t>from a remote (e.g. ground) to an on-board file system</a:t>
            </a:r>
          </a:p>
          <a:p>
            <a:pPr lvl="1">
              <a:buFont typeface="Arial" panose="020B0604020202020204" pitchFamily="34" charset="0"/>
              <a:buChar char="•"/>
            </a:pPr>
            <a:r>
              <a:rPr lang="en-GB" dirty="0"/>
              <a:t>from an on-board to a remote (e.g. ground) file system</a:t>
            </a:r>
          </a:p>
          <a:p>
            <a:pPr>
              <a:buFont typeface="Arial" panose="020B0604020202020204" pitchFamily="34" charset="0"/>
              <a:buChar char="•"/>
            </a:pPr>
            <a:r>
              <a:rPr lang="en-GB" dirty="0"/>
              <a:t>Allows controlling ongoing copy operations:</a:t>
            </a:r>
          </a:p>
          <a:p>
            <a:pPr lvl="1">
              <a:buFont typeface="Arial" panose="020B0604020202020204" pitchFamily="34" charset="0"/>
              <a:buChar char="•"/>
            </a:pPr>
            <a:r>
              <a:rPr lang="en-GB" dirty="0"/>
              <a:t>suspend</a:t>
            </a:r>
          </a:p>
          <a:p>
            <a:pPr lvl="1">
              <a:buFont typeface="Arial" panose="020B0604020202020204" pitchFamily="34" charset="0"/>
              <a:buChar char="•"/>
            </a:pPr>
            <a:r>
              <a:rPr lang="en-GB" dirty="0"/>
              <a:t>resume</a:t>
            </a:r>
          </a:p>
          <a:p>
            <a:pPr lvl="1">
              <a:buFont typeface="Arial" panose="020B0604020202020204" pitchFamily="34" charset="0"/>
              <a:buChar char="•"/>
            </a:pPr>
            <a:r>
              <a:rPr lang="en-GB" dirty="0"/>
              <a:t>abort</a:t>
            </a:r>
          </a:p>
          <a:p>
            <a:pPr>
              <a:buFont typeface="Arial" panose="020B0604020202020204" pitchFamily="34" charset="0"/>
              <a:buChar char="•"/>
            </a:pPr>
            <a:r>
              <a:rPr lang="en-GB" dirty="0"/>
              <a:t>If remote file-systems are accessible, relies on a file transfer layer (e.g. CFDP)</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704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ST[23] – Message types, 1</a:t>
            </a:r>
          </a:p>
        </p:txBody>
      </p:sp>
      <p:graphicFrame>
        <p:nvGraphicFramePr>
          <p:cNvPr id="4" name="Table 3"/>
          <p:cNvGraphicFramePr>
            <a:graphicFrameLocks noGrp="1"/>
          </p:cNvGraphicFramePr>
          <p:nvPr>
            <p:extLst>
              <p:ext uri="{D42A27DB-BD31-4B8C-83A1-F6EECF244321}">
                <p14:modId xmlns:p14="http://schemas.microsoft.com/office/powerpoint/2010/main" val="2778368384"/>
              </p:ext>
            </p:extLst>
          </p:nvPr>
        </p:nvGraphicFramePr>
        <p:xfrm>
          <a:off x="447040" y="1680848"/>
          <a:ext cx="8280400" cy="4418350"/>
        </p:xfrm>
        <a:graphic>
          <a:graphicData uri="http://purl.oclc.org/ooxml/drawingml/table">
            <a:tbl>
              <a:tblPr firstRow="1"/>
              <a:tblGrid>
                <a:gridCol w="711200">
                  <a:extLst>
                    <a:ext uri="{9D8B030D-6E8A-4147-A177-3AD203B41FA5}">
                      <a16:colId xmlns:a16="http://schemas.microsoft.com/office/drawing/2014/main" val="20000"/>
                    </a:ext>
                  </a:extLst>
                </a:gridCol>
                <a:gridCol w="721360">
                  <a:extLst>
                    <a:ext uri="{9D8B030D-6E8A-4147-A177-3AD203B41FA5}">
                      <a16:colId xmlns:a16="http://schemas.microsoft.com/office/drawing/2014/main" val="20001"/>
                    </a:ext>
                  </a:extLst>
                </a:gridCol>
                <a:gridCol w="55106">
                  <a:extLst>
                    <a:ext uri="{9D8B030D-6E8A-4147-A177-3AD203B41FA5}">
                      <a16:colId xmlns:a16="http://schemas.microsoft.com/office/drawing/2014/main" val="20002"/>
                    </a:ext>
                  </a:extLst>
                </a:gridCol>
                <a:gridCol w="40253">
                  <a:extLst>
                    <a:ext uri="{9D8B030D-6E8A-4147-A177-3AD203B41FA5}">
                      <a16:colId xmlns:a16="http://schemas.microsoft.com/office/drawing/2014/main" val="20003"/>
                    </a:ext>
                  </a:extLst>
                </a:gridCol>
                <a:gridCol w="798721">
                  <a:extLst>
                    <a:ext uri="{9D8B030D-6E8A-4147-A177-3AD203B41FA5}">
                      <a16:colId xmlns:a16="http://schemas.microsoft.com/office/drawing/2014/main" val="20004"/>
                    </a:ext>
                  </a:extLst>
                </a:gridCol>
                <a:gridCol w="4511040">
                  <a:extLst>
                    <a:ext uri="{9D8B030D-6E8A-4147-A177-3AD203B41FA5}">
                      <a16:colId xmlns:a16="http://schemas.microsoft.com/office/drawing/2014/main" val="20005"/>
                    </a:ext>
                  </a:extLst>
                </a:gridCol>
                <a:gridCol w="1442720">
                  <a:extLst>
                    <a:ext uri="{9D8B030D-6E8A-4147-A177-3AD203B41FA5}">
                      <a16:colId xmlns:a16="http://schemas.microsoft.com/office/drawing/2014/main" val="20006"/>
                    </a:ext>
                  </a:extLst>
                </a:gridCol>
              </a:tblGrid>
              <a:tr h="217491">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17491">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6.23.4.1.1</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8.23.2.1</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TC[23,1]</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create a file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217491">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6.23.4.1.2</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8.23.2.2</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TC[23,2]</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delete a file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217491">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6.23.4.2</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8.23.2.3</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TC[23,3]</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attributes of a file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6.23.4.2</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8.23.2.4</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TM[23,4]</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file attribute report</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TC[23,3] response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6.23.4.3.1</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8.23.2.5</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TC[23,5]</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lock a file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6.23.4.3.2</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8.23.2.6</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TC[23,6]</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unlock a file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TC[23,5]</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6.23.4.4</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8.23.2.7</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TC[23,7]</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find files</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6.23.4.4</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8.23.2.8</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TM[23,8]</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found files report</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TC[23,7] response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6.23.4.5.1</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8.23.2.9</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TC[23,9]</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create a directory</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6.23.4.5.2</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8.23.2.10</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TC[23,10]</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delete a directory</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TC[23,9]</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6.23.4.5.3</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8.23.2.11</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TC[23,11]</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rename a directory</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TC[23,9]</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6.23.4.6</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8.23.2.12</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TC[23,12]</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summary-report the content of a repository</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344803">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6.23.4.6</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8.23.2.13</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TM[23,13]</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repository content summary report</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TC[23,12] response</a:t>
                      </a:r>
                    </a:p>
                  </a:txBody>
                  <a:tcPr marL="14853" marR="14853" marT="45090" marB="4509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5" name="Content Placeholder 2"/>
          <p:cNvSpPr>
            <a:spLocks noGrp="1"/>
          </p:cNvSpPr>
          <p:nvPr>
            <p:ph idx="1"/>
          </p:nvPr>
        </p:nvSpPr>
        <p:spPr>
          <a:xfrm>
            <a:off x="615949" y="1253616"/>
            <a:ext cx="7905750" cy="435430"/>
          </a:xfrm>
        </p:spPr>
        <p:txBody>
          <a:bodyPr/>
          <a:lstStyle/>
          <a:p>
            <a:pPr marL="0" indent="0" algn="ctr">
              <a:buNone/>
            </a:pPr>
            <a:r>
              <a:rPr lang="en-GB" dirty="0"/>
              <a:t>File handling subservice</a:t>
            </a:r>
          </a:p>
        </p:txBody>
      </p:sp>
    </p:spTree>
    <p:extLst>
      <p:ext uri="{BB962C8B-B14F-4D97-AF65-F5344CB8AC3E}">
        <p14:creationId xmlns:p14="http://schemas.microsoft.com/office/powerpoint/2010/main" val="120776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t>ST[23] – Message types, 2</a:t>
            </a:r>
          </a:p>
        </p:txBody>
      </p:sp>
      <p:graphicFrame>
        <p:nvGraphicFramePr>
          <p:cNvPr id="4" name="Table 3"/>
          <p:cNvGraphicFramePr>
            <a:graphicFrameLocks noGrp="1"/>
          </p:cNvGraphicFramePr>
          <p:nvPr>
            <p:extLst>
              <p:ext uri="{D42A27DB-BD31-4B8C-83A1-F6EECF244321}">
                <p14:modId xmlns:p14="http://schemas.microsoft.com/office/powerpoint/2010/main" val="886296356"/>
              </p:ext>
            </p:extLst>
          </p:nvPr>
        </p:nvGraphicFramePr>
        <p:xfrm>
          <a:off x="436880" y="1708753"/>
          <a:ext cx="8270240" cy="4339654"/>
        </p:xfrm>
        <a:graphic>
          <a:graphicData uri="http://purl.oclc.org/ooxml/drawingml/table">
            <a:tbl>
              <a:tblPr firstRow="1"/>
              <a:tblGrid>
                <a:gridCol w="721360">
                  <a:extLst>
                    <a:ext uri="{9D8B030D-6E8A-4147-A177-3AD203B41FA5}">
                      <a16:colId xmlns:a16="http://schemas.microsoft.com/office/drawing/2014/main" val="20000"/>
                    </a:ext>
                  </a:extLst>
                </a:gridCol>
                <a:gridCol w="721360">
                  <a:extLst>
                    <a:ext uri="{9D8B030D-6E8A-4147-A177-3AD203B41FA5}">
                      <a16:colId xmlns:a16="http://schemas.microsoft.com/office/drawing/2014/main" val="20001"/>
                    </a:ext>
                  </a:extLst>
                </a:gridCol>
                <a:gridCol w="58434">
                  <a:extLst>
                    <a:ext uri="{9D8B030D-6E8A-4147-A177-3AD203B41FA5}">
                      <a16:colId xmlns:a16="http://schemas.microsoft.com/office/drawing/2014/main" val="20002"/>
                    </a:ext>
                  </a:extLst>
                </a:gridCol>
                <a:gridCol w="41917">
                  <a:extLst>
                    <a:ext uri="{9D8B030D-6E8A-4147-A177-3AD203B41FA5}">
                      <a16:colId xmlns:a16="http://schemas.microsoft.com/office/drawing/2014/main" val="20003"/>
                    </a:ext>
                  </a:extLst>
                </a:gridCol>
                <a:gridCol w="803889">
                  <a:extLst>
                    <a:ext uri="{9D8B030D-6E8A-4147-A177-3AD203B41FA5}">
                      <a16:colId xmlns:a16="http://schemas.microsoft.com/office/drawing/2014/main" val="20004"/>
                    </a:ext>
                  </a:extLst>
                </a:gridCol>
                <a:gridCol w="4490720">
                  <a:extLst>
                    <a:ext uri="{9D8B030D-6E8A-4147-A177-3AD203B41FA5}">
                      <a16:colId xmlns:a16="http://schemas.microsoft.com/office/drawing/2014/main" val="20005"/>
                    </a:ext>
                  </a:extLst>
                </a:gridCol>
                <a:gridCol w="1432560">
                  <a:extLst>
                    <a:ext uri="{9D8B030D-6E8A-4147-A177-3AD203B41FA5}">
                      <a16:colId xmlns:a16="http://schemas.microsoft.com/office/drawing/2014/main" val="20006"/>
                    </a:ext>
                  </a:extLst>
                </a:gridCol>
              </a:tblGrid>
              <a:tr h="241855">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41855">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6.23.5.2.2</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8.23.2.14</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TC[23,14]</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copy a file</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6.23.5.2.3</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8.23.2.15</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TC[23,15]</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move a file</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6.23.5.3.1</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8.23.2.16</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TC[23,16]</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suspend file copy operations</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6.23.5.3.2</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8.23.2.17</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TC[23,17]</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resume file copy operations</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implied by TC[23,16]</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6.23.5.3.3</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8.23.2.19</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TC[23,19]</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suspend all file copy operations involving a repository path</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6.23.5.3.4</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8.23.2.20</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TC[23,20]</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resume all file copy operations involving a repository path</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implied by TC[23,19]</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6.23.5.4.1</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8.23.2.18</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TC[23,18]</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abort file copy operations</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6.23.5.4.2</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8.23.2.21</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TC[23,21]</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abort all file copy operations involving a repository path</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6.23.5.5.2</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8.23.2.22</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TC[23,22]</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periodic reporting of the file copy status</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6.23.5.5.3</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8.23.2.24</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800" dirty="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TC[23,24]</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the periodic reporting of the file copy status</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implied by TC[23,22]</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383429">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6.23.5.5.4</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8.23.2.23</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8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TM[23,23]</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file copy status report</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TC[23,22] response</a:t>
                      </a:r>
                    </a:p>
                  </a:txBody>
                  <a:tcPr marL="16517" marR="16517" marT="50141" marB="50141"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Content Placeholder 2"/>
          <p:cNvSpPr>
            <a:spLocks noGrp="1"/>
          </p:cNvSpPr>
          <p:nvPr>
            <p:ph idx="1"/>
          </p:nvPr>
        </p:nvSpPr>
        <p:spPr>
          <a:xfrm>
            <a:off x="615949" y="1253616"/>
            <a:ext cx="7905750" cy="435430"/>
          </a:xfrm>
        </p:spPr>
        <p:txBody>
          <a:bodyPr/>
          <a:lstStyle/>
          <a:p>
            <a:pPr marL="0" indent="0" algn="ctr">
              <a:buNone/>
            </a:pPr>
            <a:r>
              <a:rPr lang="en-GB" dirty="0"/>
              <a:t>File copy subservice</a:t>
            </a:r>
          </a:p>
        </p:txBody>
      </p:sp>
    </p:spTree>
    <p:extLst>
      <p:ext uri="{BB962C8B-B14F-4D97-AF65-F5344CB8AC3E}">
        <p14:creationId xmlns:p14="http://schemas.microsoft.com/office/powerpoint/2010/main" val="148327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ST[23]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file management service:</a:t>
            </a:r>
          </a:p>
          <a:p>
            <a:pPr lvl="1">
              <a:buFont typeface="Arial" panose="020B0604020202020204" pitchFamily="34" charset="0"/>
              <a:buChar char="•"/>
            </a:pPr>
            <a:r>
              <a:rPr lang="en-GB" dirty="0"/>
              <a:t>must contain exactly one file handling subservice</a:t>
            </a:r>
          </a:p>
          <a:p>
            <a:pPr lvl="1">
              <a:buFont typeface="Arial" panose="020B0604020202020204" pitchFamily="34" charset="0"/>
              <a:buChar char="•"/>
            </a:pPr>
            <a:r>
              <a:rPr lang="en-GB" dirty="0"/>
              <a:t>may contain up to one file copy subservice</a:t>
            </a:r>
          </a:p>
          <a:p>
            <a:pPr>
              <a:buFont typeface="Arial" panose="020B0604020202020204" pitchFamily="34" charset="0"/>
              <a:buChar char="•"/>
            </a:pPr>
            <a:r>
              <a:rPr lang="en-GB" dirty="0"/>
              <a:t>If a mission implements more than one subservice of the file management service, all subservices must be deployed on the same on-board application process</a:t>
            </a:r>
          </a:p>
          <a:p>
            <a:pPr>
              <a:buFont typeface="Arial" panose="020B0604020202020204" pitchFamily="34" charset="0"/>
              <a:buChar char="•"/>
            </a:pPr>
            <a:r>
              <a:rPr lang="en-GB" dirty="0"/>
              <a:t>Similarly to on-board storage, it is expected that the file management service requires mission specific additions to configure the specific on-board file system or file transfer layer</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844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ST[23] – Implementation guidelines</a:t>
            </a:r>
            <a:endParaRPr lang="en-GB" noProof="0" dirty="0"/>
          </a:p>
        </p:txBody>
      </p:sp>
      <p:sp>
        <p:nvSpPr>
          <p:cNvPr id="9" name="Content Placeholder 8"/>
          <p:cNvSpPr>
            <a:spLocks noGrp="1"/>
          </p:cNvSpPr>
          <p:nvPr>
            <p:ph idx="1"/>
          </p:nvPr>
        </p:nvSpPr>
        <p:spPr/>
        <p:txBody>
          <a:bodyPr/>
          <a:lstStyle/>
          <a:p>
            <a:pPr marL="0" indent="0">
              <a:buNone/>
            </a:pPr>
            <a:r>
              <a:rPr lang="en-GB" b="1" dirty="0"/>
              <a:t>A CCSDS file transfer engine: CFDP</a:t>
            </a:r>
          </a:p>
          <a:p>
            <a:pPr>
              <a:buFont typeface="Arial" panose="020B0604020202020204" pitchFamily="34" charset="0"/>
              <a:buChar char="•"/>
            </a:pPr>
            <a:r>
              <a:rPr lang="en-GB" dirty="0"/>
              <a:t>CFDP is the CCSDS standardised file transfer protocol</a:t>
            </a:r>
          </a:p>
          <a:p>
            <a:pPr>
              <a:buFont typeface="Arial" panose="020B0604020202020204" pitchFamily="34" charset="0"/>
              <a:buChar char="•"/>
            </a:pPr>
            <a:r>
              <a:rPr lang="en-GB" dirty="0"/>
              <a:t>Designed for transferring files over space links:</a:t>
            </a:r>
          </a:p>
          <a:p>
            <a:pPr lvl="1">
              <a:buFont typeface="Arial" panose="020B0604020202020204" pitchFamily="34" charset="0"/>
              <a:buChar char="•"/>
            </a:pPr>
            <a:r>
              <a:rPr lang="en-GB" dirty="0"/>
              <a:t>Limited system resources</a:t>
            </a:r>
          </a:p>
          <a:p>
            <a:pPr lvl="1">
              <a:buFont typeface="Arial" panose="020B0604020202020204" pitchFamily="34" charset="0"/>
              <a:buChar char="•"/>
            </a:pPr>
            <a:r>
              <a:rPr lang="en-GB" dirty="0"/>
              <a:t>Communication links with varying characteristics (Noise, bandwidth, </a:t>
            </a:r>
            <a:r>
              <a:rPr lang="en-GB" dirty="0" err="1"/>
              <a:t>uni</a:t>
            </a:r>
            <a:r>
              <a:rPr lang="en-GB" dirty="0"/>
              <a:t>/half/full-duplex, service interruptions, long propagation delays)</a:t>
            </a:r>
          </a:p>
          <a:p>
            <a:pPr lvl="1">
              <a:buFont typeface="Arial" panose="020B0604020202020204" pitchFamily="34" charset="0"/>
              <a:buChar char="•"/>
            </a:pPr>
            <a:r>
              <a:rPr lang="en-GB" dirty="0"/>
              <a:t>Supports reliable or unreliable (best effort) transfers</a:t>
            </a:r>
          </a:p>
          <a:p>
            <a:pPr lvl="1">
              <a:buFont typeface="Arial" panose="020B0604020202020204" pitchFamily="34" charset="0"/>
              <a:buChar char="•"/>
            </a:pPr>
            <a:r>
              <a:rPr lang="en-GB" dirty="0"/>
              <a:t>Supports waypoints, with either direct transfers or store &amp; forward </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3203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ST[23] – Implementation guidelines</a:t>
            </a:r>
            <a:endParaRPr lang="en-GB" noProof="0" dirty="0"/>
          </a:p>
        </p:txBody>
      </p:sp>
      <p:sp>
        <p:nvSpPr>
          <p:cNvPr id="9" name="Content Placeholder 8"/>
          <p:cNvSpPr>
            <a:spLocks noGrp="1"/>
          </p:cNvSpPr>
          <p:nvPr>
            <p:ph idx="1"/>
          </p:nvPr>
        </p:nvSpPr>
        <p:spPr/>
        <p:txBody>
          <a:bodyPr/>
          <a:lstStyle/>
          <a:p>
            <a:pPr marL="0" indent="0">
              <a:buNone/>
            </a:pPr>
            <a:r>
              <a:rPr lang="en-GB" b="1" dirty="0"/>
              <a:t>A CCSDS file transfer engine: CFDP</a:t>
            </a:r>
          </a:p>
          <a:p>
            <a:pPr>
              <a:buFont typeface="Arial" panose="020B0604020202020204" pitchFamily="34" charset="0"/>
              <a:buChar char="•"/>
            </a:pPr>
            <a:r>
              <a:rPr lang="en-GB" dirty="0"/>
              <a:t>An example transaction (unreliable)</a:t>
            </a:r>
          </a:p>
          <a:p>
            <a:pPr>
              <a:buFont typeface="Arial" panose="020B0604020202020204" pitchFamily="34" charset="0"/>
              <a:buChar char="•"/>
            </a:pPr>
            <a:endParaRPr lang="en-GB"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60" y="2230734"/>
            <a:ext cx="6333389" cy="415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4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ST[23] – Implementation guidelines</a:t>
            </a:r>
            <a:endParaRPr lang="en-GB" noProof="0" dirty="0"/>
          </a:p>
        </p:txBody>
      </p:sp>
      <p:sp>
        <p:nvSpPr>
          <p:cNvPr id="9" name="Content Placeholder 8"/>
          <p:cNvSpPr>
            <a:spLocks noGrp="1"/>
          </p:cNvSpPr>
          <p:nvPr>
            <p:ph idx="1"/>
          </p:nvPr>
        </p:nvSpPr>
        <p:spPr/>
        <p:txBody>
          <a:bodyPr/>
          <a:lstStyle/>
          <a:p>
            <a:pPr marL="0" indent="0">
              <a:buNone/>
            </a:pPr>
            <a:r>
              <a:rPr lang="en-GB" b="1" dirty="0"/>
              <a:t>A CCSDS file transfer engine: CFDP</a:t>
            </a:r>
          </a:p>
          <a:p>
            <a:pPr>
              <a:buFont typeface="Arial" panose="020B0604020202020204" pitchFamily="34" charset="0"/>
              <a:buChar char="•"/>
            </a:pPr>
            <a:r>
              <a:rPr lang="en-GB" dirty="0"/>
              <a:t>An example transaction (reliable)</a:t>
            </a:r>
          </a:p>
          <a:p>
            <a:pPr>
              <a:buFont typeface="Arial" panose="020B0604020202020204" pitchFamily="34" charset="0"/>
              <a:buChar char="•"/>
            </a:pPr>
            <a:endParaRPr lang="en-GB"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977" y="1286188"/>
            <a:ext cx="3614449" cy="506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68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ST[23] – Implementation guidelines</a:t>
            </a:r>
            <a:endParaRPr lang="en-GB" noProof="0" dirty="0"/>
          </a:p>
        </p:txBody>
      </p:sp>
      <p:sp>
        <p:nvSpPr>
          <p:cNvPr id="9" name="Content Placeholder 8"/>
          <p:cNvSpPr>
            <a:spLocks noGrp="1"/>
          </p:cNvSpPr>
          <p:nvPr>
            <p:ph idx="1"/>
          </p:nvPr>
        </p:nvSpPr>
        <p:spPr/>
        <p:txBody>
          <a:bodyPr/>
          <a:lstStyle/>
          <a:p>
            <a:pPr marL="0" indent="0">
              <a:buNone/>
            </a:pPr>
            <a:r>
              <a:rPr lang="en-GB" b="1" dirty="0"/>
              <a:t>File usage</a:t>
            </a:r>
          </a:p>
          <a:p>
            <a:pPr>
              <a:buFont typeface="Arial" panose="020B0604020202020204" pitchFamily="34" charset="0"/>
              <a:buChar char="•"/>
            </a:pPr>
            <a:r>
              <a:rPr lang="en-GB" dirty="0"/>
              <a:t>The file management service does not access file contents; other services can be made file-aware.</a:t>
            </a:r>
          </a:p>
          <a:p>
            <a:pPr>
              <a:buFont typeface="Arial" panose="020B0604020202020204" pitchFamily="34" charset="0"/>
              <a:buChar char="•"/>
            </a:pPr>
            <a:r>
              <a:rPr lang="en-GB" i="1" dirty="0"/>
              <a:t>File Based Operations </a:t>
            </a:r>
            <a:r>
              <a:rPr lang="en-GB" dirty="0"/>
              <a:t>is a concept where the command and control paradigm is shifted from packets to files</a:t>
            </a:r>
          </a:p>
          <a:p>
            <a:pPr>
              <a:buFont typeface="Arial" panose="020B0604020202020204" pitchFamily="34" charset="0"/>
              <a:buChar char="•"/>
            </a:pPr>
            <a:r>
              <a:rPr lang="en-GB" dirty="0"/>
              <a:t>It builds on the possibility to transfer potentially large files using reliable protocols</a:t>
            </a:r>
          </a:p>
          <a:p>
            <a:pPr>
              <a:buFont typeface="Arial" panose="020B0604020202020204" pitchFamily="34" charset="0"/>
              <a:buChar char="•"/>
            </a:pPr>
            <a:r>
              <a:rPr lang="en-GB" dirty="0"/>
              <a:t>PUS-C initiates a first step in making some services file-aware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57578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2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File usage</a:t>
            </a:r>
          </a:p>
        </p:txBody>
      </p:sp>
      <p:sp>
        <p:nvSpPr>
          <p:cNvPr id="18" name="Oval 17"/>
          <p:cNvSpPr/>
          <p:nvPr/>
        </p:nvSpPr>
        <p:spPr>
          <a:xfrm>
            <a:off x="228600" y="33528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6 – Memory Management</a:t>
            </a:r>
          </a:p>
        </p:txBody>
      </p:sp>
      <p:cxnSp>
        <p:nvCxnSpPr>
          <p:cNvPr id="19" name="Straight Arrow Connector 18"/>
          <p:cNvCxnSpPr>
            <a:stCxn id="18" idx="5"/>
            <a:endCxn id="28" idx="1"/>
          </p:cNvCxnSpPr>
          <p:nvPr/>
        </p:nvCxnSpPr>
        <p:spPr>
          <a:xfrm>
            <a:off x="2114782" y="4588575"/>
            <a:ext cx="2076218" cy="935925"/>
          </a:xfrm>
          <a:prstGeom prst="straightConnector1">
            <a:avLst/>
          </a:prstGeom>
          <a:noFill/>
          <a:ln w="9525" cap="flat" cmpd="sng" algn="ctr">
            <a:solidFill>
              <a:srgbClr val="D5E3FF">
                <a:shade val="60%"/>
                <a:satMod val="300%"/>
              </a:srgbClr>
            </a:solidFill>
            <a:prstDash val="solid"/>
            <a:tailEnd type="arrow"/>
          </a:ln>
          <a:effectLst/>
        </p:spPr>
      </p:cxnSp>
      <p:sp>
        <p:nvSpPr>
          <p:cNvPr id="20" name="Oval 19"/>
          <p:cNvSpPr/>
          <p:nvPr/>
        </p:nvSpPr>
        <p:spPr>
          <a:xfrm>
            <a:off x="1981200" y="13716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18 - OBCP</a:t>
            </a:r>
          </a:p>
        </p:txBody>
      </p:sp>
      <p:sp>
        <p:nvSpPr>
          <p:cNvPr id="21" name="Oval 20"/>
          <p:cNvSpPr/>
          <p:nvPr/>
        </p:nvSpPr>
        <p:spPr>
          <a:xfrm>
            <a:off x="6096000" y="13716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21 – Request Sequencing</a:t>
            </a:r>
          </a:p>
        </p:txBody>
      </p:sp>
      <p:cxnSp>
        <p:nvCxnSpPr>
          <p:cNvPr id="22" name="Straight Arrow Connector 21"/>
          <p:cNvCxnSpPr>
            <a:stCxn id="20" idx="5"/>
            <a:endCxn id="28" idx="0"/>
          </p:cNvCxnSpPr>
          <p:nvPr/>
        </p:nvCxnSpPr>
        <p:spPr>
          <a:xfrm>
            <a:off x="3867382" y="2607375"/>
            <a:ext cx="1277148" cy="2117025"/>
          </a:xfrm>
          <a:prstGeom prst="straightConnector1">
            <a:avLst/>
          </a:prstGeom>
          <a:noFill/>
          <a:ln w="9525" cap="flat" cmpd="sng" algn="ctr">
            <a:solidFill>
              <a:srgbClr val="D5E3FF">
                <a:shade val="60%"/>
                <a:satMod val="300%"/>
              </a:srgbClr>
            </a:solidFill>
            <a:prstDash val="solid"/>
            <a:tailEnd type="arrow"/>
          </a:ln>
          <a:effectLst/>
        </p:spPr>
      </p:cxnSp>
      <p:cxnSp>
        <p:nvCxnSpPr>
          <p:cNvPr id="23" name="Straight Arrow Connector 22"/>
          <p:cNvCxnSpPr>
            <a:stCxn id="21" idx="3"/>
            <a:endCxn id="28" idx="0"/>
          </p:cNvCxnSpPr>
          <p:nvPr/>
        </p:nvCxnSpPr>
        <p:spPr>
          <a:xfrm flipH="1">
            <a:off x="5144530" y="2607375"/>
            <a:ext cx="1275088" cy="2117025"/>
          </a:xfrm>
          <a:prstGeom prst="straightConnector1">
            <a:avLst/>
          </a:prstGeom>
          <a:noFill/>
          <a:ln w="9525" cap="flat" cmpd="sng" algn="ctr">
            <a:solidFill>
              <a:srgbClr val="D5E3FF">
                <a:shade val="60%"/>
                <a:satMod val="300%"/>
              </a:srgbClr>
            </a:solidFill>
            <a:prstDash val="solid"/>
            <a:tailEnd type="arrow"/>
          </a:ln>
          <a:effectLst/>
        </p:spPr>
      </p:cxnSp>
      <p:sp>
        <p:nvSpPr>
          <p:cNvPr id="24" name="TextBox 23"/>
          <p:cNvSpPr txBox="1"/>
          <p:nvPr/>
        </p:nvSpPr>
        <p:spPr>
          <a:xfrm>
            <a:off x="533400" y="5070547"/>
            <a:ext cx="3619500" cy="923330"/>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Low level access (read/write)</a:t>
            </a:r>
          </a:p>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Load from file (e.g. patches)</a:t>
            </a:r>
          </a:p>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Dump to file</a:t>
            </a:r>
          </a:p>
        </p:txBody>
      </p:sp>
      <p:sp>
        <p:nvSpPr>
          <p:cNvPr id="25" name="TextBox 24"/>
          <p:cNvSpPr txBox="1"/>
          <p:nvPr/>
        </p:nvSpPr>
        <p:spPr>
          <a:xfrm>
            <a:off x="3819525" y="3048000"/>
            <a:ext cx="2419350" cy="369332"/>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Load by reference</a:t>
            </a:r>
          </a:p>
        </p:txBody>
      </p:sp>
      <p:sp>
        <p:nvSpPr>
          <p:cNvPr id="26" name="Oval 25"/>
          <p:cNvSpPr/>
          <p:nvPr/>
        </p:nvSpPr>
        <p:spPr>
          <a:xfrm>
            <a:off x="3992880" y="35814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a:t>
            </a:r>
            <a:br>
              <a:rPr kumimoji="0" lang="en-GB" sz="1800" b="0" i="0" u="none" strike="noStrike" kern="0" cap="none" spc="0" normalizeH="0" baseline="0%" noProof="0" dirty="0">
                <a:ln>
                  <a:noFill/>
                </a:ln>
                <a:solidFill>
                  <a:prstClr val="white"/>
                </a:solidFill>
                <a:effectLst/>
                <a:uLnTx/>
                <a:uFillTx/>
                <a:latin typeface="Arial"/>
                <a:ea typeface="+mn-ea"/>
                <a:cs typeface="+mn-cs"/>
              </a:rPr>
            </a:br>
            <a:r>
              <a:rPr kumimoji="0" lang="en-GB" sz="1800" b="0" i="0" u="none" strike="noStrike" kern="0" cap="none" spc="0" normalizeH="0" baseline="0%" noProof="0" dirty="0">
                <a:ln>
                  <a:noFill/>
                </a:ln>
                <a:solidFill>
                  <a:prstClr val="white"/>
                </a:solidFill>
                <a:effectLst/>
                <a:uLnTx/>
                <a:uFillTx/>
                <a:latin typeface="Arial"/>
                <a:ea typeface="+mn-ea"/>
                <a:cs typeface="+mn-cs"/>
              </a:rPr>
              <a:t>23 – File Management</a:t>
            </a:r>
          </a:p>
        </p:txBody>
      </p:sp>
      <p:sp>
        <p:nvSpPr>
          <p:cNvPr id="27" name="Can 26"/>
          <p:cNvSpPr/>
          <p:nvPr/>
        </p:nvSpPr>
        <p:spPr>
          <a:xfrm>
            <a:off x="6629400" y="4648200"/>
            <a:ext cx="1828800" cy="1752600"/>
          </a:xfrm>
          <a:prstGeom prst="can">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Memory</a:t>
            </a:r>
          </a:p>
        </p:txBody>
      </p:sp>
      <p:sp>
        <p:nvSpPr>
          <p:cNvPr id="28" name="Flowchart: Multidocument 27"/>
          <p:cNvSpPr/>
          <p:nvPr/>
        </p:nvSpPr>
        <p:spPr>
          <a:xfrm>
            <a:off x="4191000" y="4724400"/>
            <a:ext cx="1676400" cy="1600200"/>
          </a:xfrm>
          <a:prstGeom prst="flowChartMultidocument">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File System</a:t>
            </a:r>
          </a:p>
        </p:txBody>
      </p:sp>
      <p:cxnSp>
        <p:nvCxnSpPr>
          <p:cNvPr id="29" name="Straight Arrow Connector 28"/>
          <p:cNvCxnSpPr>
            <a:stCxn id="28" idx="3"/>
            <a:endCxn id="27" idx="2"/>
          </p:cNvCxnSpPr>
          <p:nvPr/>
        </p:nvCxnSpPr>
        <p:spPr>
          <a:xfrm>
            <a:off x="5867400" y="5524500"/>
            <a:ext cx="762000" cy="0"/>
          </a:xfrm>
          <a:prstGeom prst="straightConnector1">
            <a:avLst/>
          </a:prstGeom>
          <a:noFill/>
          <a:ln w="9525" cap="flat" cmpd="sng" algn="ctr">
            <a:solidFill>
              <a:srgbClr val="D5E3FF">
                <a:shade val="60%"/>
                <a:satMod val="300%"/>
              </a:srgbClr>
            </a:solidFill>
            <a:prstDash val="solid"/>
            <a:tailEnd type="arrow"/>
          </a:ln>
          <a:effectLst/>
        </p:spPr>
      </p:cxnSp>
      <p:sp>
        <p:nvSpPr>
          <p:cNvPr id="30" name="TextBox 29"/>
          <p:cNvSpPr txBox="1"/>
          <p:nvPr/>
        </p:nvSpPr>
        <p:spPr>
          <a:xfrm>
            <a:off x="609600" y="1726168"/>
            <a:ext cx="909320" cy="369332"/>
          </a:xfrm>
          <a:prstGeom prst="rect">
            <a:avLst/>
          </a:prstGeom>
          <a:noFill/>
        </p:spPr>
        <p:txBody>
          <a:bodyPr wrap="square" rtlCol="0">
            <a:spAutoFit/>
          </a:bodyPr>
          <a:lstStyle/>
          <a:p>
            <a:pPr fontAlgn="auto">
              <a:spcBef>
                <a:spcPts val="0"/>
              </a:spcBef>
              <a:spcAft>
                <a:spcPts val="0"/>
              </a:spcAft>
            </a:pPr>
            <a:r>
              <a:rPr lang="en-GB">
                <a:solidFill>
                  <a:srgbClr val="66627F"/>
                </a:solidFill>
                <a:latin typeface="Arial"/>
              </a:rPr>
              <a:t>PUS-C</a:t>
            </a:r>
            <a:endParaRPr lang="en-GB" dirty="0">
              <a:solidFill>
                <a:srgbClr val="66627F"/>
              </a:solidFill>
              <a:latin typeface="Arial"/>
            </a:endParaRPr>
          </a:p>
        </p:txBody>
      </p:sp>
    </p:spTree>
    <p:extLst>
      <p:ext uri="{BB962C8B-B14F-4D97-AF65-F5344CB8AC3E}">
        <p14:creationId xmlns:p14="http://schemas.microsoft.com/office/powerpoint/2010/main" val="274572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
                                          <p:val>
                                            <p:strVal val="#ppt_w"/>
                                          </p:val>
                                        </p:tav>
                                      </p:tavLst>
                                    </p:anim>
                                    <p:anim calcmode="lin" valueType="num">
                                      <p:cBhvr>
                                        <p:cTn id="8" dur="500" fill="hold"/>
                                        <p:tgtEl>
                                          <p:spTgt spid="18"/>
                                        </p:tgtEl>
                                        <p:attrNameLst>
                                          <p:attrName>ppt_h</p:attrName>
                                        </p:attrNameLst>
                                      </p:cBhvr>
                                      <p:tavLst>
                                        <p:tav tm="0%">
                                          <p:val>
                                            <p:fltVal val="0"/>
                                          </p:val>
                                        </p:tav>
                                        <p:tav tm="1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
                                          <p:val>
                                            <p:strVal val="#ppt_w"/>
                                          </p:val>
                                        </p:tav>
                                      </p:tavLst>
                                    </p:anim>
                                    <p:anim calcmode="lin" valueType="num">
                                      <p:cBhvr>
                                        <p:cTn id="22" dur="500" fill="hold"/>
                                        <p:tgtEl>
                                          <p:spTgt spid="20"/>
                                        </p:tgtEl>
                                        <p:attrNameLst>
                                          <p:attrName>ppt_h</p:attrName>
                                        </p:attrNameLst>
                                      </p:cBhvr>
                                      <p:tavLst>
                                        <p:tav tm="0%">
                                          <p:val>
                                            <p:fltVal val="0"/>
                                          </p:val>
                                        </p:tav>
                                        <p:tav tm="100%">
                                          <p:val>
                                            <p:strVal val="#ppt_h"/>
                                          </p:val>
                                        </p:tav>
                                      </p:tavLst>
                                    </p:anim>
                                    <p:animEffect transition="in" filter="fade">
                                      <p:cBhvr>
                                        <p:cTn id="23" dur="500"/>
                                        <p:tgtEl>
                                          <p:spTgt spid="2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
                                          <p:val>
                                            <p:strVal val="#ppt_w"/>
                                          </p:val>
                                        </p:tav>
                                      </p:tavLst>
                                    </p:anim>
                                    <p:anim calcmode="lin" valueType="num">
                                      <p:cBhvr>
                                        <p:cTn id="27" dur="500" fill="hold"/>
                                        <p:tgtEl>
                                          <p:spTgt spid="21"/>
                                        </p:tgtEl>
                                        <p:attrNameLst>
                                          <p:attrName>ppt_h</p:attrName>
                                        </p:attrNameLst>
                                      </p:cBhvr>
                                      <p:tavLst>
                                        <p:tav tm="0%">
                                          <p:val>
                                            <p:fltVal val="0"/>
                                          </p:val>
                                        </p:tav>
                                        <p:tav tm="100%">
                                          <p:val>
                                            <p:strVal val="#ppt_h"/>
                                          </p:val>
                                        </p:tav>
                                      </p:tavLst>
                                    </p:anim>
                                    <p:animEffect transition="in" filter="fade">
                                      <p:cBhvr>
                                        <p:cTn id="28" dur="500"/>
                                        <p:tgtEl>
                                          <p:spTgt spid="21"/>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
                                          <p:val>
                                            <p:strVal val="#ppt_w"/>
                                          </p:val>
                                        </p:tav>
                                      </p:tavLst>
                                    </p:anim>
                                    <p:anim calcmode="lin" valueType="num">
                                      <p:cBhvr>
                                        <p:cTn id="44" dur="500" fill="hold"/>
                                        <p:tgtEl>
                                          <p:spTgt spid="26"/>
                                        </p:tgtEl>
                                        <p:attrNameLst>
                                          <p:attrName>ppt_h</p:attrName>
                                        </p:attrNameLst>
                                      </p:cBhvr>
                                      <p:tavLst>
                                        <p:tav tm="0%">
                                          <p:val>
                                            <p:fltVal val="0"/>
                                          </p:val>
                                        </p:tav>
                                        <p:tav tm="100%">
                                          <p:val>
                                            <p:strVal val="#ppt_h"/>
                                          </p:val>
                                        </p:tav>
                                      </p:tavLst>
                                    </p:anim>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4" grpId="0"/>
      <p:bldP spid="25" grpId="0"/>
      <p:bldP spid="26" grpId="0" animBg="1"/>
    </p:bldLst>
  </p:timing>
</p:sld>
</file>

<file path=ppt/slides/slide22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File usage – as seen in 2018</a:t>
            </a:r>
          </a:p>
        </p:txBody>
      </p:sp>
      <p:sp>
        <p:nvSpPr>
          <p:cNvPr id="3" name="TextBox 2"/>
          <p:cNvSpPr txBox="1"/>
          <p:nvPr/>
        </p:nvSpPr>
        <p:spPr>
          <a:xfrm>
            <a:off x="609600" y="1726168"/>
            <a:ext cx="909320" cy="369332"/>
          </a:xfrm>
          <a:prstGeom prst="rect">
            <a:avLst/>
          </a:prstGeom>
          <a:noFill/>
        </p:spPr>
        <p:txBody>
          <a:bodyPr wrap="square" rtlCol="0">
            <a:spAutoFit/>
          </a:bodyPr>
          <a:lstStyle/>
          <a:p>
            <a:pPr fontAlgn="auto">
              <a:spcBef>
                <a:spcPts val="0"/>
              </a:spcBef>
              <a:spcAft>
                <a:spcPts val="0"/>
              </a:spcAft>
            </a:pPr>
            <a:r>
              <a:rPr lang="en-GB">
                <a:solidFill>
                  <a:srgbClr val="66627F"/>
                </a:solidFill>
                <a:latin typeface="Arial"/>
              </a:rPr>
              <a:t>PUS-C</a:t>
            </a:r>
            <a:endParaRPr lang="en-GB" dirty="0">
              <a:solidFill>
                <a:srgbClr val="66627F"/>
              </a:solidFill>
              <a:latin typeface="Arial"/>
            </a:endParaRPr>
          </a:p>
        </p:txBody>
      </p:sp>
      <p:sp>
        <p:nvSpPr>
          <p:cNvPr id="4" name="Oval 3"/>
          <p:cNvSpPr/>
          <p:nvPr/>
        </p:nvSpPr>
        <p:spPr>
          <a:xfrm>
            <a:off x="228600" y="33528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6 – Memory Management</a:t>
            </a:r>
          </a:p>
        </p:txBody>
      </p:sp>
      <p:cxnSp>
        <p:nvCxnSpPr>
          <p:cNvPr id="5" name="Straight Arrow Connector 4"/>
          <p:cNvCxnSpPr>
            <a:stCxn id="4" idx="5"/>
            <a:endCxn id="15" idx="1"/>
          </p:cNvCxnSpPr>
          <p:nvPr/>
        </p:nvCxnSpPr>
        <p:spPr>
          <a:xfrm>
            <a:off x="2114782" y="4588575"/>
            <a:ext cx="2076218" cy="935925"/>
          </a:xfrm>
          <a:prstGeom prst="straightConnector1">
            <a:avLst/>
          </a:prstGeom>
          <a:noFill/>
          <a:ln w="9525" cap="flat" cmpd="sng" algn="ctr">
            <a:solidFill>
              <a:srgbClr val="D5E3FF">
                <a:shade val="60%"/>
                <a:satMod val="300%"/>
              </a:srgbClr>
            </a:solidFill>
            <a:prstDash val="solid"/>
            <a:tailEnd type="arrow"/>
          </a:ln>
          <a:effectLst/>
        </p:spPr>
      </p:cxnSp>
      <p:sp>
        <p:nvSpPr>
          <p:cNvPr id="6" name="Oval 5"/>
          <p:cNvSpPr/>
          <p:nvPr/>
        </p:nvSpPr>
        <p:spPr>
          <a:xfrm>
            <a:off x="1981200" y="13716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18 - OBCP</a:t>
            </a:r>
          </a:p>
        </p:txBody>
      </p:sp>
      <p:sp>
        <p:nvSpPr>
          <p:cNvPr id="7" name="Oval 6"/>
          <p:cNvSpPr/>
          <p:nvPr/>
        </p:nvSpPr>
        <p:spPr>
          <a:xfrm>
            <a:off x="6096000" y="13716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21 – Request Sequencing</a:t>
            </a:r>
          </a:p>
        </p:txBody>
      </p:sp>
      <p:cxnSp>
        <p:nvCxnSpPr>
          <p:cNvPr id="8" name="Straight Arrow Connector 7"/>
          <p:cNvCxnSpPr>
            <a:stCxn id="6" idx="5"/>
            <a:endCxn id="15" idx="0"/>
          </p:cNvCxnSpPr>
          <p:nvPr/>
        </p:nvCxnSpPr>
        <p:spPr>
          <a:xfrm>
            <a:off x="3867382" y="2607375"/>
            <a:ext cx="1277148" cy="2117025"/>
          </a:xfrm>
          <a:prstGeom prst="straightConnector1">
            <a:avLst/>
          </a:prstGeom>
          <a:noFill/>
          <a:ln w="9525" cap="flat" cmpd="sng" algn="ctr">
            <a:solidFill>
              <a:srgbClr val="D5E3FF">
                <a:shade val="60%"/>
                <a:satMod val="300%"/>
              </a:srgbClr>
            </a:solidFill>
            <a:prstDash val="solid"/>
            <a:tailEnd type="arrow"/>
          </a:ln>
          <a:effectLst/>
        </p:spPr>
      </p:cxnSp>
      <p:cxnSp>
        <p:nvCxnSpPr>
          <p:cNvPr id="9" name="Straight Arrow Connector 8"/>
          <p:cNvCxnSpPr>
            <a:stCxn id="7" idx="3"/>
            <a:endCxn id="15" idx="0"/>
          </p:cNvCxnSpPr>
          <p:nvPr/>
        </p:nvCxnSpPr>
        <p:spPr>
          <a:xfrm flipH="1">
            <a:off x="5144530" y="2607375"/>
            <a:ext cx="1275088" cy="2117025"/>
          </a:xfrm>
          <a:prstGeom prst="straightConnector1">
            <a:avLst/>
          </a:prstGeom>
          <a:noFill/>
          <a:ln w="9525" cap="flat" cmpd="sng" algn="ctr">
            <a:solidFill>
              <a:srgbClr val="D5E3FF">
                <a:shade val="60%"/>
                <a:satMod val="300%"/>
              </a:srgbClr>
            </a:solidFill>
            <a:prstDash val="solid"/>
            <a:tailEnd type="arrow"/>
          </a:ln>
          <a:effectLst/>
        </p:spPr>
      </p:cxnSp>
      <p:sp>
        <p:nvSpPr>
          <p:cNvPr id="10" name="TextBox 9"/>
          <p:cNvSpPr txBox="1"/>
          <p:nvPr/>
        </p:nvSpPr>
        <p:spPr>
          <a:xfrm>
            <a:off x="533400" y="5070547"/>
            <a:ext cx="3619500" cy="923330"/>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Low level access (read/write)</a:t>
            </a:r>
          </a:p>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Load from file (e.g. patches)</a:t>
            </a:r>
          </a:p>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Dump to file</a:t>
            </a:r>
          </a:p>
        </p:txBody>
      </p:sp>
      <p:sp>
        <p:nvSpPr>
          <p:cNvPr id="11" name="TextBox 10"/>
          <p:cNvSpPr txBox="1"/>
          <p:nvPr/>
        </p:nvSpPr>
        <p:spPr>
          <a:xfrm>
            <a:off x="3819525" y="3048000"/>
            <a:ext cx="2419350" cy="369332"/>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Load by reference</a:t>
            </a:r>
          </a:p>
        </p:txBody>
      </p:sp>
      <p:sp>
        <p:nvSpPr>
          <p:cNvPr id="12" name="Oval 11"/>
          <p:cNvSpPr/>
          <p:nvPr/>
        </p:nvSpPr>
        <p:spPr>
          <a:xfrm>
            <a:off x="3992880" y="35814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a:t>
            </a:r>
            <a:br>
              <a:rPr kumimoji="0" lang="en-GB" sz="1800" b="0" i="0" u="none" strike="noStrike" kern="0" cap="none" spc="0" normalizeH="0" baseline="0%" noProof="0" dirty="0">
                <a:ln>
                  <a:noFill/>
                </a:ln>
                <a:solidFill>
                  <a:prstClr val="white"/>
                </a:solidFill>
                <a:effectLst/>
                <a:uLnTx/>
                <a:uFillTx/>
                <a:latin typeface="Arial"/>
                <a:ea typeface="+mn-ea"/>
                <a:cs typeface="+mn-cs"/>
              </a:rPr>
            </a:br>
            <a:r>
              <a:rPr kumimoji="0" lang="en-GB" sz="1800" b="0" i="0" u="none" strike="noStrike" kern="0" cap="none" spc="0" normalizeH="0" baseline="0%" noProof="0" dirty="0">
                <a:ln>
                  <a:noFill/>
                </a:ln>
                <a:solidFill>
                  <a:prstClr val="white"/>
                </a:solidFill>
                <a:effectLst/>
                <a:uLnTx/>
                <a:uFillTx/>
                <a:latin typeface="Arial"/>
                <a:ea typeface="+mn-ea"/>
                <a:cs typeface="+mn-cs"/>
              </a:rPr>
              <a:t>23 – File Management</a:t>
            </a:r>
          </a:p>
        </p:txBody>
      </p:sp>
      <p:sp>
        <p:nvSpPr>
          <p:cNvPr id="13" name="Rectangle 12"/>
          <p:cNvSpPr/>
          <p:nvPr/>
        </p:nvSpPr>
        <p:spPr>
          <a:xfrm>
            <a:off x="133350" y="1190776"/>
            <a:ext cx="8553450" cy="5275580"/>
          </a:xfrm>
          <a:prstGeom prst="rect">
            <a:avLst/>
          </a:prstGeom>
          <a:solidFill>
            <a:sysClr val="window" lastClr="FFFFFF">
              <a:alpha val="80%"/>
            </a:sysClr>
          </a:solidFill>
          <a:ln w="19050" cap="flat" cmpd="sng" algn="ctr">
            <a:no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4" name="Can 13"/>
          <p:cNvSpPr/>
          <p:nvPr/>
        </p:nvSpPr>
        <p:spPr>
          <a:xfrm>
            <a:off x="6629400" y="4648200"/>
            <a:ext cx="1828800" cy="1752600"/>
          </a:xfrm>
          <a:prstGeom prst="can">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Memory</a:t>
            </a:r>
          </a:p>
        </p:txBody>
      </p:sp>
      <p:sp>
        <p:nvSpPr>
          <p:cNvPr id="15" name="Flowchart: Multidocument 14"/>
          <p:cNvSpPr/>
          <p:nvPr/>
        </p:nvSpPr>
        <p:spPr>
          <a:xfrm>
            <a:off x="4191000" y="4724400"/>
            <a:ext cx="1676400" cy="1600200"/>
          </a:xfrm>
          <a:prstGeom prst="flowChartMultidocument">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File System</a:t>
            </a:r>
          </a:p>
        </p:txBody>
      </p:sp>
      <p:cxnSp>
        <p:nvCxnSpPr>
          <p:cNvPr id="16" name="Straight Arrow Connector 15"/>
          <p:cNvCxnSpPr>
            <a:stCxn id="15" idx="3"/>
            <a:endCxn id="14" idx="2"/>
          </p:cNvCxnSpPr>
          <p:nvPr/>
        </p:nvCxnSpPr>
        <p:spPr>
          <a:xfrm>
            <a:off x="5867400" y="5524500"/>
            <a:ext cx="762000" cy="0"/>
          </a:xfrm>
          <a:prstGeom prst="straightConnector1">
            <a:avLst/>
          </a:prstGeom>
          <a:noFill/>
          <a:ln w="9525" cap="flat" cmpd="sng" algn="ctr">
            <a:solidFill>
              <a:srgbClr val="D5E3FF">
                <a:shade val="60%"/>
                <a:satMod val="300%"/>
              </a:srgbClr>
            </a:solidFill>
            <a:prstDash val="solid"/>
            <a:tailEnd type="arrow"/>
          </a:ln>
          <a:effectLst/>
        </p:spPr>
      </p:cxnSp>
      <p:sp>
        <p:nvSpPr>
          <p:cNvPr id="17" name="Oval 16"/>
          <p:cNvSpPr/>
          <p:nvPr/>
        </p:nvSpPr>
        <p:spPr>
          <a:xfrm>
            <a:off x="2667000" y="1159575"/>
            <a:ext cx="2209800" cy="1447800"/>
          </a:xfrm>
          <a:prstGeom prst="ellipse">
            <a:avLst/>
          </a:prstGeom>
          <a:solidFill>
            <a:srgbClr val="66627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ST[22] Position-based Scheduling</a:t>
            </a:r>
          </a:p>
        </p:txBody>
      </p:sp>
      <p:sp>
        <p:nvSpPr>
          <p:cNvPr id="18" name="Oval 17"/>
          <p:cNvSpPr/>
          <p:nvPr/>
        </p:nvSpPr>
        <p:spPr>
          <a:xfrm>
            <a:off x="133350" y="3622747"/>
            <a:ext cx="2209800" cy="1447800"/>
          </a:xfrm>
          <a:prstGeom prst="ellipse">
            <a:avLst/>
          </a:prstGeom>
          <a:solidFill>
            <a:srgbClr val="66627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ST[15]</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 </a:t>
            </a:r>
            <a:r>
              <a:rPr lang="en-GB" kern="0" dirty="0">
                <a:solidFill>
                  <a:prstClr val="white"/>
                </a:solidFill>
                <a:latin typeface="Arial"/>
              </a:rPr>
              <a:t>O</a:t>
            </a:r>
            <a:r>
              <a:rPr kumimoji="0" lang="en-GB" sz="1800" b="0" i="0" u="none" strike="noStrike" kern="0" cap="none" spc="0" normalizeH="0" baseline="0%" noProof="0" dirty="0">
                <a:ln>
                  <a:noFill/>
                </a:ln>
                <a:solidFill>
                  <a:prstClr val="white"/>
                </a:solidFill>
                <a:effectLst/>
                <a:uLnTx/>
                <a:uFillTx/>
                <a:latin typeface="Arial"/>
                <a:ea typeface="+mn-ea"/>
                <a:cs typeface="+mn-cs"/>
              </a:rPr>
              <a:t>n-board storage</a:t>
            </a:r>
          </a:p>
        </p:txBody>
      </p:sp>
      <p:sp>
        <p:nvSpPr>
          <p:cNvPr id="19" name="Oval 18"/>
          <p:cNvSpPr/>
          <p:nvPr/>
        </p:nvSpPr>
        <p:spPr>
          <a:xfrm>
            <a:off x="2047991" y="1779786"/>
            <a:ext cx="2209800" cy="1447800"/>
          </a:xfrm>
          <a:prstGeom prst="ellipse">
            <a:avLst/>
          </a:prstGeom>
          <a:solidFill>
            <a:srgbClr val="66627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lang="en-GB" kern="0" dirty="0">
                <a:solidFill>
                  <a:prstClr val="white"/>
                </a:solidFill>
                <a:latin typeface="Arial"/>
              </a:rPr>
              <a:t>ST[11]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 Time-based Scheduling</a:t>
            </a:r>
          </a:p>
        </p:txBody>
      </p:sp>
      <p:sp>
        <p:nvSpPr>
          <p:cNvPr id="20" name="Oval 19"/>
          <p:cNvSpPr/>
          <p:nvPr/>
        </p:nvSpPr>
        <p:spPr>
          <a:xfrm>
            <a:off x="5787154" y="1217995"/>
            <a:ext cx="2209800" cy="1447800"/>
          </a:xfrm>
          <a:prstGeom prst="ellipse">
            <a:avLst/>
          </a:prstGeom>
          <a:solidFill>
            <a:srgbClr val="66627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Any configurable service</a:t>
            </a:r>
          </a:p>
        </p:txBody>
      </p:sp>
      <p:cxnSp>
        <p:nvCxnSpPr>
          <p:cNvPr id="21" name="Straight Arrow Connector 20"/>
          <p:cNvCxnSpPr>
            <a:stCxn id="18" idx="5"/>
          </p:cNvCxnSpPr>
          <p:nvPr/>
        </p:nvCxnSpPr>
        <p:spPr>
          <a:xfrm>
            <a:off x="2019532" y="4858522"/>
            <a:ext cx="2133368" cy="665978"/>
          </a:xfrm>
          <a:prstGeom prst="straightConnector1">
            <a:avLst/>
          </a:prstGeom>
          <a:noFill/>
          <a:ln w="9525" cap="flat" cmpd="sng" algn="ctr">
            <a:solidFill>
              <a:srgbClr val="66627F"/>
            </a:solidFill>
            <a:prstDash val="solid"/>
            <a:tailEnd type="arrow"/>
          </a:ln>
          <a:effectLst/>
        </p:spPr>
      </p:cxnSp>
      <p:cxnSp>
        <p:nvCxnSpPr>
          <p:cNvPr id="22" name="Straight Arrow Connector 21"/>
          <p:cNvCxnSpPr>
            <a:cxnSpLocks/>
            <a:stCxn id="19" idx="5"/>
            <a:endCxn id="15" idx="0"/>
          </p:cNvCxnSpPr>
          <p:nvPr/>
        </p:nvCxnSpPr>
        <p:spPr>
          <a:xfrm>
            <a:off x="3934173" y="3015561"/>
            <a:ext cx="1210357" cy="1708839"/>
          </a:xfrm>
          <a:prstGeom prst="straightConnector1">
            <a:avLst/>
          </a:prstGeom>
          <a:noFill/>
          <a:ln w="9525" cap="flat" cmpd="sng" algn="ctr">
            <a:solidFill>
              <a:srgbClr val="66627F"/>
            </a:solidFill>
            <a:prstDash val="solid"/>
            <a:tailEnd type="arrow"/>
          </a:ln>
          <a:effectLst/>
        </p:spPr>
      </p:cxnSp>
      <p:cxnSp>
        <p:nvCxnSpPr>
          <p:cNvPr id="23" name="Straight Arrow Connector 22"/>
          <p:cNvCxnSpPr>
            <a:cxnSpLocks/>
            <a:stCxn id="17" idx="5"/>
            <a:endCxn id="15" idx="0"/>
          </p:cNvCxnSpPr>
          <p:nvPr/>
        </p:nvCxnSpPr>
        <p:spPr>
          <a:xfrm>
            <a:off x="4553182" y="2395350"/>
            <a:ext cx="591348" cy="2329050"/>
          </a:xfrm>
          <a:prstGeom prst="straightConnector1">
            <a:avLst/>
          </a:prstGeom>
          <a:noFill/>
          <a:ln w="9525" cap="flat" cmpd="sng" algn="ctr">
            <a:solidFill>
              <a:srgbClr val="66627F"/>
            </a:solidFill>
            <a:prstDash val="solid"/>
            <a:tailEnd type="arrow"/>
          </a:ln>
          <a:effectLst/>
        </p:spPr>
      </p:cxnSp>
      <p:cxnSp>
        <p:nvCxnSpPr>
          <p:cNvPr id="24" name="Straight Arrow Connector 23"/>
          <p:cNvCxnSpPr>
            <a:cxnSpLocks/>
            <a:stCxn id="20" idx="4"/>
            <a:endCxn id="15" idx="0"/>
          </p:cNvCxnSpPr>
          <p:nvPr/>
        </p:nvCxnSpPr>
        <p:spPr>
          <a:xfrm flipH="1">
            <a:off x="5144530" y="2665795"/>
            <a:ext cx="1747524" cy="2058605"/>
          </a:xfrm>
          <a:prstGeom prst="straightConnector1">
            <a:avLst/>
          </a:prstGeom>
          <a:noFill/>
          <a:ln w="9525" cap="flat" cmpd="sng" algn="ctr">
            <a:solidFill>
              <a:srgbClr val="66627F"/>
            </a:solidFill>
            <a:prstDash val="solid"/>
            <a:tailEnd type="arrow"/>
          </a:ln>
          <a:effectLst/>
        </p:spPr>
      </p:cxnSp>
      <p:sp>
        <p:nvSpPr>
          <p:cNvPr id="25" name="TextBox 24"/>
          <p:cNvSpPr txBox="1"/>
          <p:nvPr/>
        </p:nvSpPr>
        <p:spPr>
          <a:xfrm>
            <a:off x="989562" y="5149038"/>
            <a:ext cx="2059940" cy="369332"/>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Telemetry files</a:t>
            </a:r>
          </a:p>
        </p:txBody>
      </p:sp>
      <p:sp>
        <p:nvSpPr>
          <p:cNvPr id="26" name="TextBox 25"/>
          <p:cNvSpPr txBox="1"/>
          <p:nvPr/>
        </p:nvSpPr>
        <p:spPr>
          <a:xfrm>
            <a:off x="2667000" y="3396734"/>
            <a:ext cx="2059940" cy="646331"/>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Complete timelines</a:t>
            </a:r>
          </a:p>
        </p:txBody>
      </p:sp>
      <p:sp>
        <p:nvSpPr>
          <p:cNvPr id="27" name="TextBox 26"/>
          <p:cNvSpPr txBox="1"/>
          <p:nvPr/>
        </p:nvSpPr>
        <p:spPr>
          <a:xfrm>
            <a:off x="6238875" y="3223649"/>
            <a:ext cx="2059940" cy="923330"/>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Complete configuration tables</a:t>
            </a:r>
          </a:p>
        </p:txBody>
      </p:sp>
      <p:sp>
        <p:nvSpPr>
          <p:cNvPr id="28" name="TextBox 27"/>
          <p:cNvSpPr txBox="1"/>
          <p:nvPr/>
        </p:nvSpPr>
        <p:spPr>
          <a:xfrm>
            <a:off x="439652" y="2095500"/>
            <a:ext cx="1099820" cy="646331"/>
          </a:xfrm>
          <a:prstGeom prst="rect">
            <a:avLst/>
          </a:prstGeom>
          <a:noFill/>
        </p:spPr>
        <p:txBody>
          <a:bodyPr wrap="square" rtlCol="0">
            <a:spAutoFit/>
          </a:bodyPr>
          <a:lstStyle/>
          <a:p>
            <a:pPr fontAlgn="auto">
              <a:spcBef>
                <a:spcPts val="0"/>
              </a:spcBef>
              <a:spcAft>
                <a:spcPts val="0"/>
              </a:spcAft>
            </a:pPr>
            <a:r>
              <a:rPr lang="en-GB" dirty="0">
                <a:solidFill>
                  <a:srgbClr val="66627F"/>
                </a:solidFill>
                <a:latin typeface="Arial"/>
              </a:rPr>
              <a:t>Future usage ?</a:t>
            </a:r>
          </a:p>
        </p:txBody>
      </p:sp>
    </p:spTree>
    <p:extLst>
      <p:ext uri="{BB962C8B-B14F-4D97-AF65-F5344CB8AC3E}">
        <p14:creationId xmlns:p14="http://schemas.microsoft.com/office/powerpoint/2010/main" val="31083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circle(in)">
                                      <p:cBhvr>
                                        <p:cTn id="10" dur="2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
                                          <p:val>
                                            <p:strVal val="#ppt_w"/>
                                          </p:val>
                                        </p:tav>
                                      </p:tavLst>
                                    </p:anim>
                                    <p:anim calcmode="lin" valueType="num">
                                      <p:cBhvr>
                                        <p:cTn id="16" dur="500" fill="hold"/>
                                        <p:tgtEl>
                                          <p:spTgt spid="18"/>
                                        </p:tgtEl>
                                        <p:attrNameLst>
                                          <p:attrName>ppt_h</p:attrName>
                                        </p:attrNameLst>
                                      </p:cBhvr>
                                      <p:tavLst>
                                        <p:tav tm="0%">
                                          <p:val>
                                            <p:fltVal val="0"/>
                                          </p:val>
                                        </p:tav>
                                        <p:tav tm="100%">
                                          <p:val>
                                            <p:strVal val="#ppt_h"/>
                                          </p:val>
                                        </p:tav>
                                      </p:tavLst>
                                    </p:anim>
                                    <p:animEffect transition="in" filter="fade">
                                      <p:cBhvr>
                                        <p:cTn id="17" dur="500"/>
                                        <p:tgtEl>
                                          <p:spTgt spid="1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
                                          <p:val>
                                            <p:strVal val="#ppt_w"/>
                                          </p:val>
                                        </p:tav>
                                      </p:tavLst>
                                    </p:anim>
                                    <p:anim calcmode="lin" valueType="num">
                                      <p:cBhvr>
                                        <p:cTn id="30" dur="500" fill="hold"/>
                                        <p:tgtEl>
                                          <p:spTgt spid="17"/>
                                        </p:tgtEl>
                                        <p:attrNameLst>
                                          <p:attrName>ppt_h</p:attrName>
                                        </p:attrNameLst>
                                      </p:cBhvr>
                                      <p:tavLst>
                                        <p:tav tm="0%">
                                          <p:val>
                                            <p:fltVal val="0"/>
                                          </p:val>
                                        </p:tav>
                                        <p:tav tm="100%">
                                          <p:val>
                                            <p:strVal val="#ppt_h"/>
                                          </p:val>
                                        </p:tav>
                                      </p:tavLst>
                                    </p:anim>
                                    <p:animEffect transition="in" filter="fade">
                                      <p:cBhvr>
                                        <p:cTn id="31" dur="500"/>
                                        <p:tgtEl>
                                          <p:spTgt spid="17"/>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
                                          <p:val>
                                            <p:strVal val="#ppt_w"/>
                                          </p:val>
                                        </p:tav>
                                      </p:tavLst>
                                    </p:anim>
                                    <p:anim calcmode="lin" valueType="num">
                                      <p:cBhvr>
                                        <p:cTn id="36" dur="500" fill="hold"/>
                                        <p:tgtEl>
                                          <p:spTgt spid="19"/>
                                        </p:tgtEl>
                                        <p:attrNameLst>
                                          <p:attrName>ppt_h</p:attrName>
                                        </p:attrNameLst>
                                      </p:cBhvr>
                                      <p:tavLst>
                                        <p:tav tm="0%">
                                          <p:val>
                                            <p:fltVal val="0"/>
                                          </p:val>
                                        </p:tav>
                                        <p:tav tm="100%">
                                          <p:val>
                                            <p:strVal val="#ppt_h"/>
                                          </p:val>
                                        </p:tav>
                                      </p:tavLst>
                                    </p:anim>
                                    <p:animEffect transition="in" filter="fade">
                                      <p:cBhvr>
                                        <p:cTn id="37" dur="500"/>
                                        <p:tgtEl>
                                          <p:spTgt spid="19"/>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
                                          <p:val>
                                            <p:strVal val="#ppt_w"/>
                                          </p:val>
                                        </p:tav>
                                      </p:tavLst>
                                    </p:anim>
                                    <p:anim calcmode="lin" valueType="num">
                                      <p:cBhvr>
                                        <p:cTn id="53" dur="500" fill="hold"/>
                                        <p:tgtEl>
                                          <p:spTgt spid="20"/>
                                        </p:tgtEl>
                                        <p:attrNameLst>
                                          <p:attrName>ppt_h</p:attrName>
                                        </p:attrNameLst>
                                      </p:cBhvr>
                                      <p:tavLst>
                                        <p:tav tm="0%">
                                          <p:val>
                                            <p:fltVal val="0"/>
                                          </p:val>
                                        </p:tav>
                                        <p:tav tm="100%">
                                          <p:val>
                                            <p:strVal val="#ppt_h"/>
                                          </p:val>
                                        </p:tav>
                                      </p:tavLst>
                                    </p:anim>
                                    <p:animEffect transition="in" filter="fade">
                                      <p:cBhvr>
                                        <p:cTn id="54" dur="500"/>
                                        <p:tgtEl>
                                          <p:spTgt spid="20"/>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19" grpId="0" animBg="1"/>
      <p:bldP spid="20" grpId="0" animBg="1"/>
      <p:bldP spid="25" grpId="0"/>
      <p:bldP spid="26" grpId="0"/>
      <p:bldP spid="27" grpId="0"/>
      <p:bldP spid="28" grpId="0"/>
    </p:bldLst>
  </p:timing>
</p:sld>
</file>

<file path=ppt/slides/slide2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5" name="Picture 16" descr="small-logo-blue"/>
          <p:cNvPicPr>
            <a:picLocks noChangeAspect="1" noChangeArrowheads="1"/>
          </p:cNvPicPr>
          <p:nvPr/>
        </p:nvPicPr>
        <p:blipFill>
          <a:blip r:embed="rId3" cstate="print"/>
          <a:srcRect/>
          <a:stretch>
            <a:fillRect/>
          </a:stretch>
        </p:blipFill>
        <p:spPr bwMode="auto">
          <a:xfrm>
            <a:off x="625475" y="379413"/>
            <a:ext cx="1228725" cy="428625"/>
          </a:xfrm>
          <a:prstGeom prst="rect">
            <a:avLst/>
          </a:prstGeom>
          <a:noFill/>
          <a:ln w="9525">
            <a:noFill/>
            <a:miter lim="800%"/>
            <a:headEnd/>
            <a:tailEnd/>
          </a:ln>
        </p:spPr>
      </p:pic>
      <p:pic>
        <p:nvPicPr>
          <p:cNvPr id="11" name="Picture 10"/>
          <p:cNvPicPr>
            <a:picLocks noChangeAspect="1"/>
          </p:cNvPicPr>
          <p:nvPr/>
        </p:nvPicPr>
        <p:blipFill>
          <a:blip r:embed="rId4"/>
          <a:stretch>
            <a:fillRect/>
          </a:stretch>
        </p:blipFill>
        <p:spPr>
          <a:xfrm>
            <a:off x="890954" y="1275216"/>
            <a:ext cx="7362092" cy="5140960"/>
          </a:xfrm>
          <a:prstGeom prst="rect">
            <a:avLst/>
          </a:prstGeom>
        </p:spPr>
      </p:pic>
    </p:spTree>
    <p:extLst>
      <p:ext uri="{BB962C8B-B14F-4D97-AF65-F5344CB8AC3E}">
        <p14:creationId xmlns:p14="http://schemas.microsoft.com/office/powerpoint/2010/main" val="223955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3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File usage – where we are going</a:t>
            </a:r>
          </a:p>
        </p:txBody>
      </p:sp>
      <p:sp>
        <p:nvSpPr>
          <p:cNvPr id="3" name="TextBox 2"/>
          <p:cNvSpPr txBox="1"/>
          <p:nvPr/>
        </p:nvSpPr>
        <p:spPr>
          <a:xfrm>
            <a:off x="609600" y="1726168"/>
            <a:ext cx="909320" cy="369332"/>
          </a:xfrm>
          <a:prstGeom prst="rect">
            <a:avLst/>
          </a:prstGeom>
          <a:noFill/>
        </p:spPr>
        <p:txBody>
          <a:bodyPr wrap="square" rtlCol="0">
            <a:spAutoFit/>
          </a:bodyPr>
          <a:lstStyle/>
          <a:p>
            <a:pPr fontAlgn="auto">
              <a:spcBef>
                <a:spcPts val="0"/>
              </a:spcBef>
              <a:spcAft>
                <a:spcPts val="0"/>
              </a:spcAft>
            </a:pPr>
            <a:r>
              <a:rPr lang="en-GB">
                <a:solidFill>
                  <a:srgbClr val="66627F"/>
                </a:solidFill>
                <a:latin typeface="Arial"/>
              </a:rPr>
              <a:t>PUS-C</a:t>
            </a:r>
            <a:endParaRPr lang="en-GB" dirty="0">
              <a:solidFill>
                <a:srgbClr val="66627F"/>
              </a:solidFill>
              <a:latin typeface="Arial"/>
            </a:endParaRPr>
          </a:p>
        </p:txBody>
      </p:sp>
      <p:sp>
        <p:nvSpPr>
          <p:cNvPr id="4" name="Oval 3"/>
          <p:cNvSpPr/>
          <p:nvPr/>
        </p:nvSpPr>
        <p:spPr>
          <a:xfrm>
            <a:off x="228600" y="33528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6 – Memory Management</a:t>
            </a:r>
          </a:p>
        </p:txBody>
      </p:sp>
      <p:cxnSp>
        <p:nvCxnSpPr>
          <p:cNvPr id="5" name="Straight Arrow Connector 4"/>
          <p:cNvCxnSpPr>
            <a:stCxn id="4" idx="5"/>
            <a:endCxn id="15" idx="1"/>
          </p:cNvCxnSpPr>
          <p:nvPr/>
        </p:nvCxnSpPr>
        <p:spPr>
          <a:xfrm>
            <a:off x="2114782" y="4588575"/>
            <a:ext cx="2076218" cy="935925"/>
          </a:xfrm>
          <a:prstGeom prst="straightConnector1">
            <a:avLst/>
          </a:prstGeom>
          <a:noFill/>
          <a:ln w="9525" cap="flat" cmpd="sng" algn="ctr">
            <a:solidFill>
              <a:srgbClr val="D5E3FF">
                <a:shade val="60%"/>
                <a:satMod val="300%"/>
              </a:srgbClr>
            </a:solidFill>
            <a:prstDash val="solid"/>
            <a:tailEnd type="arrow"/>
          </a:ln>
          <a:effectLst/>
        </p:spPr>
      </p:cxnSp>
      <p:sp>
        <p:nvSpPr>
          <p:cNvPr id="6" name="Oval 5"/>
          <p:cNvSpPr/>
          <p:nvPr/>
        </p:nvSpPr>
        <p:spPr>
          <a:xfrm>
            <a:off x="1981200" y="13716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18 - OBCP</a:t>
            </a:r>
          </a:p>
        </p:txBody>
      </p:sp>
      <p:sp>
        <p:nvSpPr>
          <p:cNvPr id="7" name="Oval 6"/>
          <p:cNvSpPr/>
          <p:nvPr/>
        </p:nvSpPr>
        <p:spPr>
          <a:xfrm>
            <a:off x="6096000" y="13716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21 – Request Sequencing</a:t>
            </a:r>
          </a:p>
        </p:txBody>
      </p:sp>
      <p:cxnSp>
        <p:nvCxnSpPr>
          <p:cNvPr id="8" name="Straight Arrow Connector 7"/>
          <p:cNvCxnSpPr>
            <a:stCxn id="6" idx="5"/>
            <a:endCxn id="15" idx="0"/>
          </p:cNvCxnSpPr>
          <p:nvPr/>
        </p:nvCxnSpPr>
        <p:spPr>
          <a:xfrm>
            <a:off x="3867382" y="2607375"/>
            <a:ext cx="1277148" cy="2117025"/>
          </a:xfrm>
          <a:prstGeom prst="straightConnector1">
            <a:avLst/>
          </a:prstGeom>
          <a:noFill/>
          <a:ln w="9525" cap="flat" cmpd="sng" algn="ctr">
            <a:solidFill>
              <a:srgbClr val="D5E3FF">
                <a:shade val="60%"/>
                <a:satMod val="300%"/>
              </a:srgbClr>
            </a:solidFill>
            <a:prstDash val="solid"/>
            <a:tailEnd type="arrow"/>
          </a:ln>
          <a:effectLst/>
        </p:spPr>
      </p:cxnSp>
      <p:cxnSp>
        <p:nvCxnSpPr>
          <p:cNvPr id="9" name="Straight Arrow Connector 8"/>
          <p:cNvCxnSpPr>
            <a:stCxn id="7" idx="3"/>
            <a:endCxn id="15" idx="0"/>
          </p:cNvCxnSpPr>
          <p:nvPr/>
        </p:nvCxnSpPr>
        <p:spPr>
          <a:xfrm flipH="1">
            <a:off x="5144530" y="2607375"/>
            <a:ext cx="1275088" cy="2117025"/>
          </a:xfrm>
          <a:prstGeom prst="straightConnector1">
            <a:avLst/>
          </a:prstGeom>
          <a:noFill/>
          <a:ln w="9525" cap="flat" cmpd="sng" algn="ctr">
            <a:solidFill>
              <a:srgbClr val="D5E3FF">
                <a:shade val="60%"/>
                <a:satMod val="300%"/>
              </a:srgbClr>
            </a:solidFill>
            <a:prstDash val="solid"/>
            <a:tailEnd type="arrow"/>
          </a:ln>
          <a:effectLst/>
        </p:spPr>
      </p:cxnSp>
      <p:sp>
        <p:nvSpPr>
          <p:cNvPr id="10" name="TextBox 9"/>
          <p:cNvSpPr txBox="1"/>
          <p:nvPr/>
        </p:nvSpPr>
        <p:spPr>
          <a:xfrm>
            <a:off x="533400" y="5070547"/>
            <a:ext cx="3619500" cy="923330"/>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Low level access (read/write)</a:t>
            </a:r>
          </a:p>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Load from file (e.g. patches)</a:t>
            </a:r>
          </a:p>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Dump to file</a:t>
            </a:r>
          </a:p>
        </p:txBody>
      </p:sp>
      <p:sp>
        <p:nvSpPr>
          <p:cNvPr id="11" name="TextBox 10"/>
          <p:cNvSpPr txBox="1"/>
          <p:nvPr/>
        </p:nvSpPr>
        <p:spPr>
          <a:xfrm>
            <a:off x="3819525" y="3048000"/>
            <a:ext cx="2419350" cy="369332"/>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Load by reference</a:t>
            </a:r>
          </a:p>
        </p:txBody>
      </p:sp>
      <p:sp>
        <p:nvSpPr>
          <p:cNvPr id="12" name="Oval 11"/>
          <p:cNvSpPr/>
          <p:nvPr/>
        </p:nvSpPr>
        <p:spPr>
          <a:xfrm>
            <a:off x="3992880" y="3581400"/>
            <a:ext cx="2209800" cy="14478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a:t>
            </a:r>
            <a:br>
              <a:rPr kumimoji="0" lang="en-GB" sz="1800" b="0" i="0" u="none" strike="noStrike" kern="0" cap="none" spc="0" normalizeH="0" baseline="0%" noProof="0" dirty="0">
                <a:ln>
                  <a:noFill/>
                </a:ln>
                <a:solidFill>
                  <a:prstClr val="white"/>
                </a:solidFill>
                <a:effectLst/>
                <a:uLnTx/>
                <a:uFillTx/>
                <a:latin typeface="Arial"/>
                <a:ea typeface="+mn-ea"/>
                <a:cs typeface="+mn-cs"/>
              </a:rPr>
            </a:br>
            <a:r>
              <a:rPr kumimoji="0" lang="en-GB" sz="1800" b="0" i="0" u="none" strike="noStrike" kern="0" cap="none" spc="0" normalizeH="0" baseline="0%" noProof="0" dirty="0">
                <a:ln>
                  <a:noFill/>
                </a:ln>
                <a:solidFill>
                  <a:prstClr val="white"/>
                </a:solidFill>
                <a:effectLst/>
                <a:uLnTx/>
                <a:uFillTx/>
                <a:latin typeface="Arial"/>
                <a:ea typeface="+mn-ea"/>
                <a:cs typeface="+mn-cs"/>
              </a:rPr>
              <a:t>23 – File Management</a:t>
            </a:r>
          </a:p>
        </p:txBody>
      </p:sp>
      <p:sp>
        <p:nvSpPr>
          <p:cNvPr id="13" name="Rectangle 12"/>
          <p:cNvSpPr/>
          <p:nvPr/>
        </p:nvSpPr>
        <p:spPr>
          <a:xfrm>
            <a:off x="133350" y="1190776"/>
            <a:ext cx="6105525" cy="5275580"/>
          </a:xfrm>
          <a:prstGeom prst="rect">
            <a:avLst/>
          </a:prstGeom>
          <a:solidFill>
            <a:sysClr val="window" lastClr="FFFFFF">
              <a:alpha val="80%"/>
            </a:sysClr>
          </a:solidFill>
          <a:ln w="19050" cap="flat" cmpd="sng" algn="ctr">
            <a:no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4" name="Can 13"/>
          <p:cNvSpPr/>
          <p:nvPr/>
        </p:nvSpPr>
        <p:spPr>
          <a:xfrm>
            <a:off x="6629400" y="4648200"/>
            <a:ext cx="1828800" cy="1752600"/>
          </a:xfrm>
          <a:prstGeom prst="can">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Memory</a:t>
            </a:r>
          </a:p>
        </p:txBody>
      </p:sp>
      <p:sp>
        <p:nvSpPr>
          <p:cNvPr id="15" name="Flowchart: Multidocument 14"/>
          <p:cNvSpPr/>
          <p:nvPr/>
        </p:nvSpPr>
        <p:spPr>
          <a:xfrm>
            <a:off x="4191000" y="4724400"/>
            <a:ext cx="1676400" cy="1600200"/>
          </a:xfrm>
          <a:prstGeom prst="flowChartMultidocument">
            <a:avLst/>
          </a:prstGeom>
          <a:solidFill>
            <a:schemeClr val="accent3">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File System</a:t>
            </a:r>
          </a:p>
        </p:txBody>
      </p:sp>
      <p:cxnSp>
        <p:nvCxnSpPr>
          <p:cNvPr id="16" name="Straight Arrow Connector 15"/>
          <p:cNvCxnSpPr>
            <a:stCxn id="15" idx="3"/>
            <a:endCxn id="14" idx="2"/>
          </p:cNvCxnSpPr>
          <p:nvPr/>
        </p:nvCxnSpPr>
        <p:spPr>
          <a:xfrm>
            <a:off x="5867400" y="5524500"/>
            <a:ext cx="762000" cy="0"/>
          </a:xfrm>
          <a:prstGeom prst="straightConnector1">
            <a:avLst/>
          </a:prstGeom>
          <a:noFill/>
          <a:ln w="9525" cap="flat" cmpd="sng" algn="ctr">
            <a:solidFill>
              <a:srgbClr val="D5E3FF">
                <a:shade val="60%"/>
                <a:satMod val="300%"/>
              </a:srgbClr>
            </a:solidFill>
            <a:prstDash val="solid"/>
            <a:tailEnd type="arrow"/>
          </a:ln>
          <a:effectLst/>
        </p:spPr>
      </p:cxnSp>
      <p:sp>
        <p:nvSpPr>
          <p:cNvPr id="17" name="Oval 16"/>
          <p:cNvSpPr/>
          <p:nvPr/>
        </p:nvSpPr>
        <p:spPr>
          <a:xfrm>
            <a:off x="2667000" y="1159575"/>
            <a:ext cx="2209800" cy="1447800"/>
          </a:xfrm>
          <a:prstGeom prst="ellipse">
            <a:avLst/>
          </a:prstGeom>
          <a:solidFill>
            <a:srgbClr val="66627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ST[22] Position-based Scheduling</a:t>
            </a:r>
          </a:p>
        </p:txBody>
      </p:sp>
      <p:sp>
        <p:nvSpPr>
          <p:cNvPr id="18" name="Oval 17"/>
          <p:cNvSpPr/>
          <p:nvPr/>
        </p:nvSpPr>
        <p:spPr>
          <a:xfrm>
            <a:off x="133350" y="3622747"/>
            <a:ext cx="2209800" cy="1447800"/>
          </a:xfrm>
          <a:prstGeom prst="ellipse">
            <a:avLst/>
          </a:prstGeom>
          <a:solidFill>
            <a:srgbClr val="66627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ST[25]</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 </a:t>
            </a:r>
            <a:r>
              <a:rPr lang="en-GB" kern="0" dirty="0">
                <a:solidFill>
                  <a:prstClr val="white"/>
                </a:solidFill>
                <a:latin typeface="Arial"/>
              </a:rPr>
              <a:t>Data source management</a:t>
            </a: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9" name="Oval 18"/>
          <p:cNvSpPr/>
          <p:nvPr/>
        </p:nvSpPr>
        <p:spPr>
          <a:xfrm>
            <a:off x="2047991" y="1779786"/>
            <a:ext cx="2209800" cy="1447800"/>
          </a:xfrm>
          <a:prstGeom prst="ellipse">
            <a:avLst/>
          </a:prstGeom>
          <a:solidFill>
            <a:srgbClr val="66627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lang="en-GB" kern="0" dirty="0">
                <a:solidFill>
                  <a:prstClr val="white"/>
                </a:solidFill>
                <a:latin typeface="Arial"/>
              </a:rPr>
              <a:t>ST[11]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 Time-based Scheduling</a:t>
            </a:r>
          </a:p>
        </p:txBody>
      </p:sp>
      <p:cxnSp>
        <p:nvCxnSpPr>
          <p:cNvPr id="21" name="Straight Arrow Connector 20"/>
          <p:cNvCxnSpPr>
            <a:stCxn id="18" idx="5"/>
          </p:cNvCxnSpPr>
          <p:nvPr/>
        </p:nvCxnSpPr>
        <p:spPr>
          <a:xfrm>
            <a:off x="2019532" y="4858522"/>
            <a:ext cx="2133368" cy="665978"/>
          </a:xfrm>
          <a:prstGeom prst="straightConnector1">
            <a:avLst/>
          </a:prstGeom>
          <a:noFill/>
          <a:ln w="9525" cap="flat" cmpd="sng" algn="ctr">
            <a:solidFill>
              <a:srgbClr val="66627F"/>
            </a:solidFill>
            <a:prstDash val="solid"/>
            <a:tailEnd type="arrow"/>
          </a:ln>
          <a:effectLst/>
        </p:spPr>
      </p:cxnSp>
      <p:cxnSp>
        <p:nvCxnSpPr>
          <p:cNvPr id="22" name="Straight Arrow Connector 21"/>
          <p:cNvCxnSpPr>
            <a:cxnSpLocks/>
          </p:cNvCxnSpPr>
          <p:nvPr/>
        </p:nvCxnSpPr>
        <p:spPr>
          <a:xfrm flipV="1">
            <a:off x="4191000" y="2181439"/>
            <a:ext cx="1917065" cy="464790"/>
          </a:xfrm>
          <a:prstGeom prst="straightConnector1">
            <a:avLst/>
          </a:prstGeom>
          <a:noFill/>
          <a:ln w="9525" cap="flat" cmpd="sng" algn="ctr">
            <a:solidFill>
              <a:srgbClr val="66627F"/>
            </a:solidFill>
            <a:prstDash val="solid"/>
            <a:tailEnd type="arrow"/>
          </a:ln>
          <a:effectLst/>
        </p:spPr>
      </p:cxnSp>
      <p:cxnSp>
        <p:nvCxnSpPr>
          <p:cNvPr id="23" name="Straight Arrow Connector 22"/>
          <p:cNvCxnSpPr>
            <a:cxnSpLocks/>
          </p:cNvCxnSpPr>
          <p:nvPr/>
        </p:nvCxnSpPr>
        <p:spPr>
          <a:xfrm>
            <a:off x="4876800" y="1726168"/>
            <a:ext cx="1219200" cy="328157"/>
          </a:xfrm>
          <a:prstGeom prst="straightConnector1">
            <a:avLst/>
          </a:prstGeom>
          <a:noFill/>
          <a:ln w="9525" cap="flat" cmpd="sng" algn="ctr">
            <a:solidFill>
              <a:srgbClr val="66627F"/>
            </a:solidFill>
            <a:prstDash val="solid"/>
            <a:tailEnd type="arrow"/>
          </a:ln>
          <a:effectLst/>
        </p:spPr>
      </p:cxnSp>
      <p:sp>
        <p:nvSpPr>
          <p:cNvPr id="25" name="TextBox 24"/>
          <p:cNvSpPr txBox="1"/>
          <p:nvPr/>
        </p:nvSpPr>
        <p:spPr>
          <a:xfrm>
            <a:off x="304800" y="5149038"/>
            <a:ext cx="3562582" cy="1477328"/>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US" dirty="0">
                <a:solidFill>
                  <a:srgbClr val="66627F"/>
                </a:solidFill>
                <a:latin typeface="Arial"/>
              </a:rPr>
              <a:t>Mapping of data sources to files (e.g. by Spacewire Logical Address)</a:t>
            </a:r>
          </a:p>
          <a:p>
            <a:pPr marL="285750" indent="-285750" fontAlgn="auto">
              <a:spcBef>
                <a:spcPts val="0"/>
              </a:spcBef>
              <a:spcAft>
                <a:spcPts val="0"/>
              </a:spcAft>
              <a:buFont typeface="Arial" panose="020B0604020202020204" pitchFamily="34" charset="0"/>
              <a:buChar char="•"/>
            </a:pPr>
            <a:r>
              <a:rPr lang="en-US" dirty="0">
                <a:solidFill>
                  <a:srgbClr val="66627F"/>
                </a:solidFill>
                <a:latin typeface="Arial"/>
              </a:rPr>
              <a:t>Routing of certain packets to files similar to Packet stores </a:t>
            </a:r>
            <a:endParaRPr lang="en-GB" dirty="0">
              <a:solidFill>
                <a:srgbClr val="66627F"/>
              </a:solidFill>
              <a:latin typeface="Arial"/>
            </a:endParaRPr>
          </a:p>
        </p:txBody>
      </p:sp>
      <p:sp>
        <p:nvSpPr>
          <p:cNvPr id="26" name="TextBox 25"/>
          <p:cNvSpPr txBox="1"/>
          <p:nvPr/>
        </p:nvSpPr>
        <p:spPr>
          <a:xfrm>
            <a:off x="4731501" y="1148373"/>
            <a:ext cx="2059940" cy="646331"/>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66627F"/>
                </a:solidFill>
                <a:latin typeface="Arial"/>
              </a:rPr>
              <a:t>Complete timelines</a:t>
            </a:r>
          </a:p>
        </p:txBody>
      </p:sp>
      <p:sp>
        <p:nvSpPr>
          <p:cNvPr id="28" name="TextBox 27"/>
          <p:cNvSpPr txBox="1"/>
          <p:nvPr/>
        </p:nvSpPr>
        <p:spPr>
          <a:xfrm>
            <a:off x="439651" y="2095500"/>
            <a:ext cx="1360805" cy="923330"/>
          </a:xfrm>
          <a:prstGeom prst="rect">
            <a:avLst/>
          </a:prstGeom>
          <a:noFill/>
        </p:spPr>
        <p:txBody>
          <a:bodyPr wrap="square" rtlCol="0">
            <a:spAutoFit/>
          </a:bodyPr>
          <a:lstStyle/>
          <a:p>
            <a:pPr fontAlgn="auto">
              <a:spcBef>
                <a:spcPts val="0"/>
              </a:spcBef>
              <a:spcAft>
                <a:spcPts val="0"/>
              </a:spcAft>
            </a:pPr>
            <a:r>
              <a:rPr lang="en-GB" b="1" dirty="0">
                <a:solidFill>
                  <a:srgbClr val="66627F"/>
                </a:solidFill>
                <a:latin typeface="Arial"/>
              </a:rPr>
              <a:t>Revision 1 under drafting</a:t>
            </a:r>
          </a:p>
        </p:txBody>
      </p:sp>
      <p:sp>
        <p:nvSpPr>
          <p:cNvPr id="33" name="Oval 32">
            <a:extLst>
              <a:ext uri="{FF2B5EF4-FFF2-40B4-BE49-F238E27FC236}">
                <a16:creationId xmlns:a16="http://schemas.microsoft.com/office/drawing/2014/main" id="{59109B19-1169-7724-5B7D-3D4E69FC4F5C}"/>
              </a:ext>
            </a:extLst>
          </p:cNvPr>
          <p:cNvSpPr/>
          <p:nvPr/>
        </p:nvSpPr>
        <p:spPr>
          <a:xfrm>
            <a:off x="4342160" y="3553157"/>
            <a:ext cx="2209800" cy="1447800"/>
          </a:xfrm>
          <a:prstGeom prst="ellipse">
            <a:avLst/>
          </a:prstGeom>
          <a:solidFill>
            <a:srgbClr val="66627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ST[24]</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 </a:t>
            </a:r>
            <a:r>
              <a:rPr lang="en-GB" kern="0" dirty="0">
                <a:solidFill>
                  <a:prstClr val="white"/>
                </a:solidFill>
                <a:latin typeface="Arial"/>
              </a:rPr>
              <a:t>Downlink management</a:t>
            </a: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34" name="TextBox 33">
            <a:extLst>
              <a:ext uri="{FF2B5EF4-FFF2-40B4-BE49-F238E27FC236}">
                <a16:creationId xmlns:a16="http://schemas.microsoft.com/office/drawing/2014/main" id="{CDC4D304-6CD8-496A-2E26-F8FC483FC6EC}"/>
              </a:ext>
            </a:extLst>
          </p:cNvPr>
          <p:cNvSpPr txBox="1"/>
          <p:nvPr/>
        </p:nvSpPr>
        <p:spPr>
          <a:xfrm>
            <a:off x="6304709" y="3064962"/>
            <a:ext cx="2568661" cy="1477328"/>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US" dirty="0">
                <a:solidFill>
                  <a:srgbClr val="66627F"/>
                </a:solidFill>
                <a:latin typeface="Arial"/>
              </a:rPr>
              <a:t>Control of downlink entities</a:t>
            </a:r>
          </a:p>
          <a:p>
            <a:pPr marL="285750" indent="-285750" fontAlgn="auto">
              <a:spcBef>
                <a:spcPts val="0"/>
              </a:spcBef>
              <a:spcAft>
                <a:spcPts val="0"/>
              </a:spcAft>
              <a:buFont typeface="Arial" panose="020B0604020202020204" pitchFamily="34" charset="0"/>
              <a:buChar char="•"/>
            </a:pPr>
            <a:r>
              <a:rPr lang="en-US" dirty="0">
                <a:solidFill>
                  <a:srgbClr val="66627F"/>
                </a:solidFill>
                <a:latin typeface="Arial"/>
              </a:rPr>
              <a:t>Queue management with prioritization for automatic downlink</a:t>
            </a:r>
            <a:endParaRPr lang="en-GB" dirty="0">
              <a:solidFill>
                <a:srgbClr val="66627F"/>
              </a:solidFill>
              <a:latin typeface="Arial"/>
            </a:endParaRPr>
          </a:p>
        </p:txBody>
      </p:sp>
    </p:spTree>
    <p:extLst>
      <p:ext uri="{BB962C8B-B14F-4D97-AF65-F5344CB8AC3E}">
        <p14:creationId xmlns:p14="http://schemas.microsoft.com/office/powerpoint/2010/main" val="60487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circle(in)">
                                      <p:cBhvr>
                                        <p:cTn id="10" dur="2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
                                          <p:val>
                                            <p:strVal val="#ppt_w"/>
                                          </p:val>
                                        </p:tav>
                                      </p:tavLst>
                                    </p:anim>
                                    <p:anim calcmode="lin" valueType="num">
                                      <p:cBhvr>
                                        <p:cTn id="16" dur="500" fill="hold"/>
                                        <p:tgtEl>
                                          <p:spTgt spid="18"/>
                                        </p:tgtEl>
                                        <p:attrNameLst>
                                          <p:attrName>ppt_h</p:attrName>
                                        </p:attrNameLst>
                                      </p:cBhvr>
                                      <p:tavLst>
                                        <p:tav tm="0%">
                                          <p:val>
                                            <p:fltVal val="0"/>
                                          </p:val>
                                        </p:tav>
                                        <p:tav tm="100%">
                                          <p:val>
                                            <p:strVal val="#ppt_h"/>
                                          </p:val>
                                        </p:tav>
                                      </p:tavLst>
                                    </p:anim>
                                    <p:animEffect transition="in" filter="fade">
                                      <p:cBhvr>
                                        <p:cTn id="17" dur="500"/>
                                        <p:tgtEl>
                                          <p:spTgt spid="1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
                                          <p:val>
                                            <p:strVal val="#ppt_w"/>
                                          </p:val>
                                        </p:tav>
                                      </p:tavLst>
                                    </p:anim>
                                    <p:anim calcmode="lin" valueType="num">
                                      <p:cBhvr>
                                        <p:cTn id="30" dur="500" fill="hold"/>
                                        <p:tgtEl>
                                          <p:spTgt spid="17"/>
                                        </p:tgtEl>
                                        <p:attrNameLst>
                                          <p:attrName>ppt_h</p:attrName>
                                        </p:attrNameLst>
                                      </p:cBhvr>
                                      <p:tavLst>
                                        <p:tav tm="0%">
                                          <p:val>
                                            <p:fltVal val="0"/>
                                          </p:val>
                                        </p:tav>
                                        <p:tav tm="100%">
                                          <p:val>
                                            <p:strVal val="#ppt_h"/>
                                          </p:val>
                                        </p:tav>
                                      </p:tavLst>
                                    </p:anim>
                                    <p:animEffect transition="in" filter="fade">
                                      <p:cBhvr>
                                        <p:cTn id="31" dur="500"/>
                                        <p:tgtEl>
                                          <p:spTgt spid="17"/>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
                                          <p:val>
                                            <p:strVal val="#ppt_w"/>
                                          </p:val>
                                        </p:tav>
                                      </p:tavLst>
                                    </p:anim>
                                    <p:anim calcmode="lin" valueType="num">
                                      <p:cBhvr>
                                        <p:cTn id="36" dur="500" fill="hold"/>
                                        <p:tgtEl>
                                          <p:spTgt spid="19"/>
                                        </p:tgtEl>
                                        <p:attrNameLst>
                                          <p:attrName>ppt_h</p:attrName>
                                        </p:attrNameLst>
                                      </p:cBhvr>
                                      <p:tavLst>
                                        <p:tav tm="0%">
                                          <p:val>
                                            <p:fltVal val="0"/>
                                          </p:val>
                                        </p:tav>
                                        <p:tav tm="100%">
                                          <p:val>
                                            <p:strVal val="#ppt_h"/>
                                          </p:val>
                                        </p:tav>
                                      </p:tavLst>
                                    </p:anim>
                                    <p:animEffect transition="in" filter="fade">
                                      <p:cBhvr>
                                        <p:cTn id="37" dur="500"/>
                                        <p:tgtEl>
                                          <p:spTgt spid="19"/>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
                                          <p:val>
                                            <p:strVal val="#ppt_w"/>
                                          </p:val>
                                        </p:tav>
                                      </p:tavLst>
                                    </p:anim>
                                    <p:anim calcmode="lin" valueType="num">
                                      <p:cBhvr>
                                        <p:cTn id="53" dur="500" fill="hold"/>
                                        <p:tgtEl>
                                          <p:spTgt spid="33"/>
                                        </p:tgtEl>
                                        <p:attrNameLst>
                                          <p:attrName>ppt_h</p:attrName>
                                        </p:attrNameLst>
                                      </p:cBhvr>
                                      <p:tavLst>
                                        <p:tav tm="0%">
                                          <p:val>
                                            <p:fltVal val="0"/>
                                          </p:val>
                                        </p:tav>
                                        <p:tav tm="100%">
                                          <p:val>
                                            <p:strVal val="#ppt_h"/>
                                          </p:val>
                                        </p:tav>
                                      </p:tavLst>
                                    </p:anim>
                                    <p:animEffect transition="in" filter="fade">
                                      <p:cBhvr>
                                        <p:cTn id="54" dur="500"/>
                                        <p:tgtEl>
                                          <p:spTgt spid="3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19" grpId="0" animBg="1"/>
      <p:bldP spid="25" grpId="0"/>
      <p:bldP spid="26" grpId="0"/>
      <p:bldP spid="28" grpId="0"/>
      <p:bldP spid="33" grpId="0" animBg="1"/>
      <p:bldP spid="34" grpId="0"/>
    </p:bldLst>
  </p:timing>
</p:sld>
</file>

<file path=ppt/slides/slide23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Wrap-Up</a:t>
            </a:r>
          </a:p>
        </p:txBody>
      </p:sp>
      <p:pic>
        <p:nvPicPr>
          <p:cNvPr id="29"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0817" y="2259009"/>
            <a:ext cx="7552183" cy="4248471"/>
          </a:xfrm>
          <a:prstGeom prst="rect">
            <a:avLst/>
          </a:prstGeom>
          <a:noFill/>
        </p:spPr>
      </p:pic>
      <p:sp>
        <p:nvSpPr>
          <p:cNvPr id="30" name="Oval 29"/>
          <p:cNvSpPr/>
          <p:nvPr/>
        </p:nvSpPr>
        <p:spPr>
          <a:xfrm>
            <a:off x="228600" y="4907280"/>
            <a:ext cx="1752600" cy="9144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6</a:t>
            </a:r>
            <a:br>
              <a:rPr kumimoji="0" lang="en-GB" sz="1800" b="0" i="0" u="none" strike="noStrike" kern="0" cap="none" spc="0" normalizeH="0" baseline="0%" noProof="0" dirty="0">
                <a:ln>
                  <a:noFill/>
                </a:ln>
                <a:solidFill>
                  <a:prstClr val="white"/>
                </a:solidFill>
                <a:effectLst/>
                <a:uLnTx/>
                <a:uFillTx/>
                <a:latin typeface="Arial"/>
                <a:ea typeface="+mn-ea"/>
                <a:cs typeface="+mn-cs"/>
              </a:rPr>
            </a:br>
            <a:r>
              <a:rPr kumimoji="0" lang="en-GB" sz="1800" b="0" i="0" u="none" strike="noStrike" kern="0" cap="none" spc="0" normalizeH="0" baseline="0%" noProof="0" dirty="0">
                <a:ln>
                  <a:noFill/>
                </a:ln>
                <a:solidFill>
                  <a:prstClr val="white"/>
                </a:solidFill>
                <a:effectLst/>
                <a:uLnTx/>
                <a:uFillTx/>
                <a:latin typeface="Arial"/>
                <a:ea typeface="+mn-ea"/>
                <a:cs typeface="+mn-cs"/>
              </a:rPr>
              <a:t>Raw</a:t>
            </a:r>
          </a:p>
        </p:txBody>
      </p:sp>
      <p:sp>
        <p:nvSpPr>
          <p:cNvPr id="31" name="Oval 30"/>
          <p:cNvSpPr/>
          <p:nvPr/>
        </p:nvSpPr>
        <p:spPr>
          <a:xfrm>
            <a:off x="266700" y="1815150"/>
            <a:ext cx="1752600" cy="9144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6</a:t>
            </a:r>
            <a:br>
              <a:rPr kumimoji="0" lang="en-GB" sz="1800" b="0" i="0" u="none" strike="noStrike" kern="0" cap="none" spc="0" normalizeH="0" baseline="0%" noProof="0" dirty="0">
                <a:ln>
                  <a:noFill/>
                </a:ln>
                <a:solidFill>
                  <a:prstClr val="white"/>
                </a:solidFill>
                <a:effectLst/>
                <a:uLnTx/>
                <a:uFillTx/>
                <a:latin typeface="Arial"/>
                <a:ea typeface="+mn-ea"/>
                <a:cs typeface="+mn-cs"/>
              </a:rPr>
            </a:br>
            <a:r>
              <a:rPr kumimoji="0" lang="en-GB" sz="1800" b="0" i="0" u="none" strike="noStrike" kern="0" cap="none" spc="0" normalizeH="0" baseline="0%" noProof="0" dirty="0">
                <a:ln>
                  <a:noFill/>
                </a:ln>
                <a:solidFill>
                  <a:prstClr val="white"/>
                </a:solidFill>
                <a:effectLst/>
                <a:uLnTx/>
                <a:uFillTx/>
                <a:latin typeface="Arial"/>
                <a:ea typeface="+mn-ea"/>
                <a:cs typeface="+mn-cs"/>
              </a:rPr>
              <a:t>Structured</a:t>
            </a:r>
          </a:p>
        </p:txBody>
      </p:sp>
      <p:sp>
        <p:nvSpPr>
          <p:cNvPr id="32" name="Oval 31"/>
          <p:cNvSpPr/>
          <p:nvPr/>
        </p:nvSpPr>
        <p:spPr>
          <a:xfrm>
            <a:off x="7010400" y="2016760"/>
            <a:ext cx="1828800" cy="9144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15</a:t>
            </a:r>
          </a:p>
        </p:txBody>
      </p:sp>
      <p:sp>
        <p:nvSpPr>
          <p:cNvPr id="33" name="Oval 32"/>
          <p:cNvSpPr/>
          <p:nvPr/>
        </p:nvSpPr>
        <p:spPr>
          <a:xfrm>
            <a:off x="5334000" y="1255555"/>
            <a:ext cx="1828800" cy="9144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23</a:t>
            </a:r>
            <a:br>
              <a:rPr kumimoji="0" lang="en-GB" sz="1800" b="0" i="0" u="none" strike="noStrike" kern="0" cap="none" spc="0" normalizeH="0" baseline="0%" noProof="0" dirty="0">
                <a:ln>
                  <a:noFill/>
                </a:ln>
                <a:solidFill>
                  <a:prstClr val="white"/>
                </a:solidFill>
                <a:effectLst/>
                <a:uLnTx/>
                <a:uFillTx/>
                <a:latin typeface="Arial"/>
                <a:ea typeface="+mn-ea"/>
                <a:cs typeface="+mn-cs"/>
              </a:rPr>
            </a:br>
            <a:r>
              <a:rPr kumimoji="0" lang="en-GB" sz="1800" b="0" i="0" u="none" strike="noStrike" kern="0" cap="none" spc="0" normalizeH="0" baseline="0%" noProof="0" dirty="0">
                <a:ln>
                  <a:noFill/>
                </a:ln>
                <a:solidFill>
                  <a:prstClr val="white"/>
                </a:solidFill>
                <a:effectLst/>
                <a:uLnTx/>
                <a:uFillTx/>
                <a:latin typeface="Arial"/>
                <a:ea typeface="+mn-ea"/>
                <a:cs typeface="+mn-cs"/>
              </a:rPr>
              <a:t>Handling</a:t>
            </a:r>
          </a:p>
        </p:txBody>
      </p:sp>
      <p:cxnSp>
        <p:nvCxnSpPr>
          <p:cNvPr id="34" name="Straight Arrow Connector 33"/>
          <p:cNvCxnSpPr>
            <a:stCxn id="30" idx="7"/>
          </p:cNvCxnSpPr>
          <p:nvPr/>
        </p:nvCxnSpPr>
        <p:spPr>
          <a:xfrm flipV="1">
            <a:off x="1724538" y="4383244"/>
            <a:ext cx="561462" cy="657947"/>
          </a:xfrm>
          <a:prstGeom prst="straightConnector1">
            <a:avLst/>
          </a:prstGeom>
          <a:noFill/>
          <a:ln w="28575" cap="flat" cmpd="sng" algn="ctr">
            <a:solidFill>
              <a:srgbClr val="D5E3FF">
                <a:shade val="60%"/>
                <a:satMod val="300%"/>
              </a:srgbClr>
            </a:solidFill>
            <a:prstDash val="solid"/>
            <a:tailEnd type="arrow"/>
          </a:ln>
          <a:effectLst/>
        </p:spPr>
      </p:cxnSp>
      <p:cxnSp>
        <p:nvCxnSpPr>
          <p:cNvPr id="35" name="Straight Arrow Connector 34"/>
          <p:cNvCxnSpPr>
            <a:stCxn id="31" idx="4"/>
          </p:cNvCxnSpPr>
          <p:nvPr/>
        </p:nvCxnSpPr>
        <p:spPr>
          <a:xfrm>
            <a:off x="1143000" y="2729550"/>
            <a:ext cx="1066800" cy="949960"/>
          </a:xfrm>
          <a:prstGeom prst="straightConnector1">
            <a:avLst/>
          </a:prstGeom>
          <a:noFill/>
          <a:ln w="28575" cap="flat" cmpd="sng" algn="ctr">
            <a:solidFill>
              <a:srgbClr val="D5E3FF">
                <a:shade val="60%"/>
                <a:satMod val="300%"/>
              </a:srgbClr>
            </a:solidFill>
            <a:prstDash val="solid"/>
            <a:tailEnd type="arrow"/>
          </a:ln>
          <a:effectLst/>
        </p:spPr>
      </p:cxnSp>
      <p:cxnSp>
        <p:nvCxnSpPr>
          <p:cNvPr id="36" name="Straight Arrow Connector 35"/>
          <p:cNvCxnSpPr>
            <a:stCxn id="32" idx="3"/>
          </p:cNvCxnSpPr>
          <p:nvPr/>
        </p:nvCxnSpPr>
        <p:spPr>
          <a:xfrm flipH="1">
            <a:off x="6248400" y="2797249"/>
            <a:ext cx="1029822" cy="205031"/>
          </a:xfrm>
          <a:prstGeom prst="straightConnector1">
            <a:avLst/>
          </a:prstGeom>
          <a:noFill/>
          <a:ln w="28575" cap="flat" cmpd="sng" algn="ctr">
            <a:solidFill>
              <a:srgbClr val="D5E3FF">
                <a:shade val="60%"/>
                <a:satMod val="300%"/>
              </a:srgbClr>
            </a:solidFill>
            <a:prstDash val="solid"/>
            <a:tailEnd type="arrow"/>
          </a:ln>
          <a:effectLst/>
        </p:spPr>
      </p:cxnSp>
      <p:cxnSp>
        <p:nvCxnSpPr>
          <p:cNvPr id="37" name="Straight Arrow Connector 36"/>
          <p:cNvCxnSpPr>
            <a:stCxn id="33" idx="3"/>
          </p:cNvCxnSpPr>
          <p:nvPr/>
        </p:nvCxnSpPr>
        <p:spPr>
          <a:xfrm flipH="1">
            <a:off x="4038600" y="2036044"/>
            <a:ext cx="1563222" cy="966236"/>
          </a:xfrm>
          <a:prstGeom prst="straightConnector1">
            <a:avLst/>
          </a:prstGeom>
          <a:noFill/>
          <a:ln w="28575" cap="flat" cmpd="sng" algn="ctr">
            <a:solidFill>
              <a:srgbClr val="D5E3FF">
                <a:shade val="60%"/>
                <a:satMod val="300%"/>
              </a:srgbClr>
            </a:solidFill>
            <a:prstDash val="solid"/>
            <a:tailEnd type="arrow"/>
          </a:ln>
          <a:effectLst/>
        </p:spPr>
      </p:cxnSp>
      <p:sp>
        <p:nvSpPr>
          <p:cNvPr id="38" name="Oval 37"/>
          <p:cNvSpPr/>
          <p:nvPr/>
        </p:nvSpPr>
        <p:spPr>
          <a:xfrm>
            <a:off x="2895600" y="1229360"/>
            <a:ext cx="1828800" cy="914400"/>
          </a:xfrm>
          <a:prstGeom prst="ellipse">
            <a:avLst/>
          </a:prstGeom>
          <a:solidFill>
            <a:schemeClr val="accent5">
              <a:lumMod val="7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Service 23</a:t>
            </a:r>
            <a:br>
              <a:rPr kumimoji="0" lang="en-GB" sz="1800" b="0" i="0" u="none" strike="noStrike" kern="0" cap="none" spc="0" normalizeH="0" baseline="0%" noProof="0" dirty="0">
                <a:ln>
                  <a:noFill/>
                </a:ln>
                <a:solidFill>
                  <a:prstClr val="white"/>
                </a:solidFill>
                <a:effectLst/>
                <a:uLnTx/>
                <a:uFillTx/>
                <a:latin typeface="Arial"/>
                <a:ea typeface="+mn-ea"/>
                <a:cs typeface="+mn-cs"/>
              </a:rPr>
            </a:br>
            <a:r>
              <a:rPr kumimoji="0" lang="en-GB" sz="1800" b="0" i="0" u="none" strike="noStrike" kern="0" cap="none" spc="0" normalizeH="0" baseline="0%" noProof="0" dirty="0">
                <a:ln>
                  <a:noFill/>
                </a:ln>
                <a:solidFill>
                  <a:prstClr val="white"/>
                </a:solidFill>
                <a:effectLst/>
                <a:uLnTx/>
                <a:uFillTx/>
                <a:latin typeface="Arial"/>
                <a:ea typeface="+mn-ea"/>
                <a:cs typeface="+mn-cs"/>
              </a:rPr>
              <a:t>Copy</a:t>
            </a:r>
          </a:p>
        </p:txBody>
      </p:sp>
      <p:cxnSp>
        <p:nvCxnSpPr>
          <p:cNvPr id="39" name="Straight Arrow Connector 38"/>
          <p:cNvCxnSpPr>
            <a:stCxn id="38" idx="3"/>
          </p:cNvCxnSpPr>
          <p:nvPr/>
        </p:nvCxnSpPr>
        <p:spPr>
          <a:xfrm flipH="1">
            <a:off x="2667000" y="2009849"/>
            <a:ext cx="496422" cy="306631"/>
          </a:xfrm>
          <a:prstGeom prst="straightConnector1">
            <a:avLst/>
          </a:prstGeom>
          <a:noFill/>
          <a:ln w="28575" cap="flat" cmpd="sng" algn="ctr">
            <a:solidFill>
              <a:srgbClr val="D5E3FF">
                <a:shade val="60%"/>
                <a:satMod val="300%"/>
              </a:srgbClr>
            </a:solidFill>
            <a:prstDash val="solid"/>
            <a:tailEnd type="arrow"/>
          </a:ln>
          <a:effectLst/>
        </p:spPr>
      </p:cxnSp>
    </p:spTree>
    <p:extLst>
      <p:ext uri="{BB962C8B-B14F-4D97-AF65-F5344CB8AC3E}">
        <p14:creationId xmlns:p14="http://schemas.microsoft.com/office/powerpoint/2010/main" val="400923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
                                          <p:val>
                                            <p:strVal val="#ppt_w"/>
                                          </p:val>
                                        </p:tav>
                                      </p:tavLst>
                                    </p:anim>
                                    <p:anim calcmode="lin" valueType="num">
                                      <p:cBhvr>
                                        <p:cTn id="8" dur="500" fill="hold"/>
                                        <p:tgtEl>
                                          <p:spTgt spid="30"/>
                                        </p:tgtEl>
                                        <p:attrNameLst>
                                          <p:attrName>ppt_h</p:attrName>
                                        </p:attrNameLst>
                                      </p:cBhvr>
                                      <p:tavLst>
                                        <p:tav tm="0%">
                                          <p:val>
                                            <p:fltVal val="0"/>
                                          </p:val>
                                        </p:tav>
                                        <p:tav tm="1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
                                          <p:val>
                                            <p:strVal val="#ppt_w"/>
                                          </p:val>
                                        </p:tav>
                                      </p:tavLst>
                                    </p:anim>
                                    <p:anim calcmode="lin" valueType="num">
                                      <p:cBhvr>
                                        <p:cTn id="19" dur="500" fill="hold"/>
                                        <p:tgtEl>
                                          <p:spTgt spid="31"/>
                                        </p:tgtEl>
                                        <p:attrNameLst>
                                          <p:attrName>ppt_h</p:attrName>
                                        </p:attrNameLst>
                                      </p:cBhvr>
                                      <p:tavLst>
                                        <p:tav tm="0%">
                                          <p:val>
                                            <p:fltVal val="0"/>
                                          </p:val>
                                        </p:tav>
                                        <p:tav tm="100%">
                                          <p:val>
                                            <p:strVal val="#ppt_h"/>
                                          </p:val>
                                        </p:tav>
                                      </p:tavLst>
                                    </p:anim>
                                    <p:animEffect transition="in" filter="fade">
                                      <p:cBhvr>
                                        <p:cTn id="20" dur="500"/>
                                        <p:tgtEl>
                                          <p:spTgt spid="3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
                                          <p:val>
                                            <p:strVal val="#ppt_w"/>
                                          </p:val>
                                        </p:tav>
                                      </p:tavLst>
                                    </p:anim>
                                    <p:anim calcmode="lin" valueType="num">
                                      <p:cBhvr>
                                        <p:cTn id="30" dur="500" fill="hold"/>
                                        <p:tgtEl>
                                          <p:spTgt spid="32"/>
                                        </p:tgtEl>
                                        <p:attrNameLst>
                                          <p:attrName>ppt_h</p:attrName>
                                        </p:attrNameLst>
                                      </p:cBhvr>
                                      <p:tavLst>
                                        <p:tav tm="0%">
                                          <p:val>
                                            <p:fltVal val="0"/>
                                          </p:val>
                                        </p:tav>
                                        <p:tav tm="100%">
                                          <p:val>
                                            <p:strVal val="#ppt_h"/>
                                          </p:val>
                                        </p:tav>
                                      </p:tavLst>
                                    </p:anim>
                                    <p:animEffect transition="in" filter="fade">
                                      <p:cBhvr>
                                        <p:cTn id="31" dur="500"/>
                                        <p:tgtEl>
                                          <p:spTgt spid="3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p:cTn id="40" dur="500" fill="hold"/>
                                        <p:tgtEl>
                                          <p:spTgt spid="33"/>
                                        </p:tgtEl>
                                        <p:attrNameLst>
                                          <p:attrName>ppt_w</p:attrName>
                                        </p:attrNameLst>
                                      </p:cBhvr>
                                      <p:tavLst>
                                        <p:tav tm="0%">
                                          <p:val>
                                            <p:fltVal val="0"/>
                                          </p:val>
                                        </p:tav>
                                        <p:tav tm="100%">
                                          <p:val>
                                            <p:strVal val="#ppt_w"/>
                                          </p:val>
                                        </p:tav>
                                      </p:tavLst>
                                    </p:anim>
                                    <p:anim calcmode="lin" valueType="num">
                                      <p:cBhvr>
                                        <p:cTn id="41" dur="500" fill="hold"/>
                                        <p:tgtEl>
                                          <p:spTgt spid="33"/>
                                        </p:tgtEl>
                                        <p:attrNameLst>
                                          <p:attrName>ppt_h</p:attrName>
                                        </p:attrNameLst>
                                      </p:cBhvr>
                                      <p:tavLst>
                                        <p:tav tm="0%">
                                          <p:val>
                                            <p:fltVal val="0"/>
                                          </p:val>
                                        </p:tav>
                                        <p:tav tm="100%">
                                          <p:val>
                                            <p:strVal val="#ppt_h"/>
                                          </p:val>
                                        </p:tav>
                                      </p:tavLst>
                                    </p:anim>
                                    <p:animEffect transition="in" filter="fade">
                                      <p:cBhvr>
                                        <p:cTn id="42" dur="500"/>
                                        <p:tgtEl>
                                          <p:spTgt spid="3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
                                          <p:val>
                                            <p:strVal val="#ppt_w"/>
                                          </p:val>
                                        </p:tav>
                                      </p:tavLst>
                                    </p:anim>
                                    <p:anim calcmode="lin" valueType="num">
                                      <p:cBhvr>
                                        <p:cTn id="52" dur="500" fill="hold"/>
                                        <p:tgtEl>
                                          <p:spTgt spid="38"/>
                                        </p:tgtEl>
                                        <p:attrNameLst>
                                          <p:attrName>ppt_h</p:attrName>
                                        </p:attrNameLst>
                                      </p:cBhvr>
                                      <p:tavLst>
                                        <p:tav tm="0%">
                                          <p:val>
                                            <p:fltVal val="0"/>
                                          </p:val>
                                        </p:tav>
                                        <p:tav tm="100%">
                                          <p:val>
                                            <p:strVal val="#ppt_h"/>
                                          </p:val>
                                        </p:tav>
                                      </p:tavLst>
                                    </p:anim>
                                    <p:animEffect transition="in" filter="fade">
                                      <p:cBhvr>
                                        <p:cTn id="53" dur="500"/>
                                        <p:tgtEl>
                                          <p:spTgt spid="3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8" grpId="0" animBg="1"/>
    </p:bldLst>
  </p:timing>
</p:sld>
</file>

<file path=ppt/slides/slide23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74638"/>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7"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1400" b="1" i="1" dirty="0">
                <a:solidFill>
                  <a:schemeClr val="bg1"/>
                </a:solidFill>
                <a:ea typeface="ＭＳ Ｐゴシック" charset="-128"/>
              </a:rPr>
              <a:t>PUS for </a:t>
            </a:r>
            <a:r>
              <a:rPr lang="en-GB" sz="1400" b="1" i="1" dirty="0">
                <a:solidFill>
                  <a:schemeClr val="bg1"/>
                </a:solidFill>
                <a:ea typeface="ＭＳ Ｐゴシック" charset="-128"/>
                <a:sym typeface="Wingdings" panose="05000000000000000000" pitchFamily="2" charset="2"/>
              </a:rPr>
              <a:t></a:t>
            </a:r>
            <a:endParaRPr lang="en-GB" sz="1400" b="1" i="1" dirty="0">
              <a:solidFill>
                <a:schemeClr val="bg1"/>
              </a:solidFill>
              <a:ea typeface="ＭＳ Ｐゴシック" charset="-128"/>
            </a:endParaRPr>
          </a:p>
          <a:p>
            <a:pPr marL="355600">
              <a:spcBef>
                <a:spcPct val="25%"/>
              </a:spcBef>
              <a:buFont typeface="NotesEsa" pitchFamily="2" charset="0"/>
              <a:buNone/>
            </a:pPr>
            <a:r>
              <a:rPr lang="en-GB" sz="2000" b="1" dirty="0">
                <a:solidFill>
                  <a:schemeClr val="bg1"/>
                </a:solidFill>
                <a:ea typeface="ＭＳ Ｐゴシック" charset="-128"/>
              </a:rPr>
              <a:t>On-board parameters</a:t>
            </a:r>
          </a:p>
        </p:txBody>
      </p:sp>
    </p:spTree>
    <p:extLst>
      <p:ext uri="{BB962C8B-B14F-4D97-AF65-F5344CB8AC3E}">
        <p14:creationId xmlns:p14="http://schemas.microsoft.com/office/powerpoint/2010/main" val="277715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3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GB" noProof="0" dirty="0">
                <a:solidFill>
                  <a:srgbClr val="7030A0"/>
                </a:solidFill>
              </a:rPr>
              <a:t>SET – On-board parameters</a:t>
            </a:r>
          </a:p>
        </p:txBody>
      </p:sp>
      <p:sp>
        <p:nvSpPr>
          <p:cNvPr id="4" name="Text Placeholder 3"/>
          <p:cNvSpPr>
            <a:spLocks noGrp="1"/>
          </p:cNvSpPr>
          <p:nvPr>
            <p:ph type="body" idx="11"/>
          </p:nvPr>
        </p:nvSpPr>
        <p:spPr/>
        <p:txBody>
          <a:bodyPr/>
          <a:lstStyle/>
          <a:p>
            <a:r>
              <a:rPr lang="en-GB" dirty="0"/>
              <a:t>On-board parameters</a:t>
            </a:r>
          </a:p>
        </p:txBody>
      </p:sp>
      <p:sp>
        <p:nvSpPr>
          <p:cNvPr id="5" name="Content Placeholder 4"/>
          <p:cNvSpPr>
            <a:spLocks noGrp="1"/>
          </p:cNvSpPr>
          <p:nvPr>
            <p:ph sz="quarter" idx="12"/>
          </p:nvPr>
        </p:nvSpPr>
        <p:spPr/>
        <p:txBody>
          <a:bodyPr/>
          <a:lstStyle/>
          <a:p>
            <a:r>
              <a:rPr lang="en-US" dirty="0"/>
              <a:t>The standard service types gathered in this set are all involved with the management, observation, modification or monitoring of on board parameters.</a:t>
            </a:r>
          </a:p>
          <a:p>
            <a:r>
              <a:rPr lang="en-US" dirty="0"/>
              <a:t>The PUS standard defines a “parameter” as the lowest level of elementary data item on-board. Practically, it can represent any on-board item, such as a measurement from a sensor, actuations computed by the GNC, or current state of a software process. They are accessed through a single identifier, named parameter identifier.</a:t>
            </a:r>
          </a:p>
          <a:p>
            <a:r>
              <a:rPr lang="en-US" dirty="0"/>
              <a:t>Operationally, most, if not all parameters are statically defined. A common implementation is to have a centralized data-pool, but such an implementation cannot be assumed.</a:t>
            </a:r>
          </a:p>
          <a:p>
            <a:r>
              <a:rPr lang="en-US" dirty="0"/>
              <a:t>The standard links four capabilities to parameters:</a:t>
            </a:r>
          </a:p>
          <a:p>
            <a:r>
              <a:rPr lang="en-US" dirty="0"/>
              <a:t>Cyclically reporting their value;</a:t>
            </a:r>
          </a:p>
          <a:p>
            <a:r>
              <a:rPr lang="en-US" dirty="0"/>
              <a:t>Providing statistics on their evolution;</a:t>
            </a:r>
          </a:p>
          <a:p>
            <a:r>
              <a:rPr lang="en-US" dirty="0"/>
              <a:t>Monitoring their value against provided references;</a:t>
            </a:r>
          </a:p>
          <a:p>
            <a:r>
              <a:rPr lang="en-US" dirty="0"/>
              <a:t>Directly accessing their value or modifying their definition for increased flexibility in observation.</a:t>
            </a:r>
          </a:p>
          <a:p>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2238706061"/>
              </p:ext>
            </p:extLst>
          </p:nvPr>
        </p:nvGraphicFramePr>
        <p:xfrm>
          <a:off x="203200" y="1320800"/>
          <a:ext cx="4483101" cy="32131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endParaRPr lang="en-GB"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gradFill>
                      <a:gsLst>
                        <a:gs pos="0%">
                          <a:srgbClr val="7030A0"/>
                        </a:gs>
                        <a:gs pos="20%">
                          <a:srgbClr val="E593F5"/>
                        </a:gs>
                        <a:gs pos="100%">
                          <a:srgbClr val="E593F5"/>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request verification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device access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t>ST[03]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tx1"/>
                          </a:solidFill>
                        </a:rPr>
                        <a:t>housekeeping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dirty="0"/>
                        <a:t>ST[04]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tx1"/>
                          </a:solidFill>
                          <a:latin typeface="+mn-lt"/>
                          <a:ea typeface="+mn-ea"/>
                          <a:cs typeface="+mn-cs"/>
                        </a:rPr>
                        <a:t>parameter statistics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event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5"/>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parameter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6"/>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time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7"/>
                  </a:ext>
                </a:extLst>
              </a:tr>
              <a:tr h="292100">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r>
                        <a:rPr lang="en-GB" sz="1200" baseline="0%" dirty="0"/>
                        <a:t>ST[12]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chemeClr val="tx1"/>
                          </a:solidFill>
                        </a:rPr>
                        <a:t>on-board monitoring</a:t>
                      </a:r>
                      <a:endParaRPr lang="en-GB" sz="12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8"/>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event-action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9"/>
                  </a:ext>
                </a:extLst>
              </a:tr>
              <a:tr h="292100">
                <a:tc>
                  <a:txBody>
                    <a:bodyPr/>
                    <a:lstStyle/>
                    <a:p>
                      <a:pPr marL="0" lvl="0" indent="-279400">
                        <a:buFont typeface="Arial" pitchFamily="34" charset="0"/>
                        <a:buNone/>
                      </a:pPr>
                      <a:r>
                        <a:rPr lang="en-GB" sz="1200" baseline="0%" dirty="0"/>
                        <a:t>ST[20]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parameter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4763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3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On-board parameters</a:t>
            </a:r>
          </a:p>
        </p:txBody>
      </p:sp>
      <p:pic>
        <p:nvPicPr>
          <p:cNvPr id="4" name="Picture 5" descr="MONtmDesk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25" y="1687681"/>
            <a:ext cx="4740275" cy="309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5" name="Picture 6" descr="Pictu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69" y="2678298"/>
            <a:ext cx="4392613" cy="247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8"/>
          <p:cNvSpPr txBox="1">
            <a:spLocks noChangeArrowheads="1"/>
          </p:cNvSpPr>
          <p:nvPr/>
        </p:nvSpPr>
        <p:spPr bwMode="auto">
          <a:xfrm>
            <a:off x="6113938" y="5073328"/>
            <a:ext cx="244743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000" dirty="0">
                <a:solidFill>
                  <a:srgbClr val="002060"/>
                </a:solidFill>
                <a:latin typeface="Tahoma" pitchFamily="34" charset="0"/>
                <a:cs typeface="Tahoma" pitchFamily="34" charset="0"/>
              </a:rPr>
              <a:t>Monitoring &amp; Control</a:t>
            </a:r>
          </a:p>
          <a:p>
            <a:pPr algn="ctr"/>
            <a:r>
              <a:rPr lang="en-GB" altLang="en-US" sz="2000" dirty="0">
                <a:solidFill>
                  <a:srgbClr val="002060"/>
                </a:solidFill>
                <a:latin typeface="Tahoma" pitchFamily="34" charset="0"/>
                <a:cs typeface="Tahoma" pitchFamily="34" charset="0"/>
              </a:rPr>
              <a:t>Displays</a:t>
            </a:r>
          </a:p>
        </p:txBody>
      </p:sp>
    </p:spTree>
    <p:extLst>
      <p:ext uri="{BB962C8B-B14F-4D97-AF65-F5344CB8AC3E}">
        <p14:creationId xmlns:p14="http://schemas.microsoft.com/office/powerpoint/2010/main" val="287425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3650" y="380357"/>
            <a:ext cx="7091042" cy="430887"/>
          </a:xfrm>
          <a:solidFill>
            <a:schemeClr val="bg1"/>
          </a:solidFill>
        </p:spPr>
        <p:txBody>
          <a:bodyPr/>
          <a:lstStyle/>
          <a:p>
            <a:r>
              <a:rPr lang="en-GB" dirty="0">
                <a:solidFill>
                  <a:srgbClr val="00B050"/>
                </a:solidFill>
              </a:rPr>
              <a:t>ST[20] – On-board parameter management</a:t>
            </a:r>
          </a:p>
        </p:txBody>
      </p:sp>
      <p:sp>
        <p:nvSpPr>
          <p:cNvPr id="5" name="Text Placeholder 4"/>
          <p:cNvSpPr>
            <a:spLocks noGrp="1"/>
          </p:cNvSpPr>
          <p:nvPr>
            <p:ph type="body" idx="11"/>
          </p:nvPr>
        </p:nvSpPr>
        <p:spPr/>
        <p:txBody>
          <a:bodyPr/>
          <a:lstStyle/>
          <a:p>
            <a:r>
              <a:rPr lang="en-GB" dirty="0"/>
              <a:t>ST[20] scope</a:t>
            </a:r>
          </a:p>
        </p:txBody>
      </p:sp>
      <p:sp>
        <p:nvSpPr>
          <p:cNvPr id="6" name="Content Placeholder 5"/>
          <p:cNvSpPr>
            <a:spLocks noGrp="1"/>
          </p:cNvSpPr>
          <p:nvPr>
            <p:ph sz="quarter" idx="12"/>
          </p:nvPr>
        </p:nvSpPr>
        <p:spPr/>
        <p:txBody>
          <a:bodyPr/>
          <a:lstStyle/>
          <a:p>
            <a:r>
              <a:rPr lang="en-US" dirty="0"/>
              <a:t>The parameter management subservice relates to the management of on-board parameters, providing the capability to read their current values and set new values.</a:t>
            </a:r>
          </a:p>
          <a:p>
            <a:r>
              <a:rPr lang="en-US" dirty="0"/>
              <a:t>The service can also be used to change the definition of some of these parameters. In the context of this service, the parameter definition consists of the mapped on-board memory address and the packet field type code (PTC) and format code (PFC).</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374026236"/>
              </p:ext>
            </p:extLst>
          </p:nvPr>
        </p:nvGraphicFramePr>
        <p:xfrm>
          <a:off x="203200" y="1320800"/>
          <a:ext cx="4483101" cy="1625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On-board parameters</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housekeeping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solidFill>
                            <a:schemeClr val="bg1">
                              <a:lumMod val="65%"/>
                            </a:schemeClr>
                          </a:solidFill>
                        </a:rPr>
                        <a:t>ST[04]</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parameter statistics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solidFill>
                            <a:schemeClr val="bg1">
                              <a:lumMod val="65%"/>
                            </a:schemeClr>
                          </a:solidFill>
                        </a:rPr>
                        <a:t>ST[12]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bg1">
                              <a:lumMod val="65%"/>
                            </a:schemeClr>
                          </a:solidFill>
                        </a:rPr>
                        <a:t>on-board monitoring</a:t>
                      </a:r>
                      <a:endParaRPr lang="en-GB" sz="1200" b="1" kern="1200" dirty="0">
                        <a:solidFill>
                          <a:schemeClr val="bg1">
                            <a:lumMod val="65%"/>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t>ST[20]</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on-board parameter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ctr"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Right Arrow 7"/>
          <p:cNvSpPr/>
          <p:nvPr/>
        </p:nvSpPr>
        <p:spPr>
          <a:xfrm flipH="1">
            <a:off x="4724400" y="258318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134207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3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ST[20] – Standardized subservice type</a:t>
            </a:r>
          </a:p>
        </p:txBody>
      </p:sp>
      <p:sp>
        <p:nvSpPr>
          <p:cNvPr id="6" name="Text Placeholder 5"/>
          <p:cNvSpPr>
            <a:spLocks noGrp="1"/>
          </p:cNvSpPr>
          <p:nvPr>
            <p:ph type="body" idx="1"/>
          </p:nvPr>
        </p:nvSpPr>
        <p:spPr/>
        <p:txBody>
          <a:bodyPr/>
          <a:lstStyle/>
          <a:p>
            <a:r>
              <a:rPr lang="en-GB" dirty="0"/>
              <a:t>Parameter management</a:t>
            </a:r>
          </a:p>
        </p:txBody>
      </p:sp>
      <p:sp>
        <p:nvSpPr>
          <p:cNvPr id="7" name="Content Placeholder 6"/>
          <p:cNvSpPr>
            <a:spLocks noGrp="1"/>
          </p:cNvSpPr>
          <p:nvPr>
            <p:ph sz="quarter" idx="10"/>
          </p:nvPr>
        </p:nvSpPr>
        <p:spPr>
          <a:xfrm>
            <a:off x="447041" y="1901680"/>
            <a:ext cx="6783492" cy="4191822"/>
          </a:xfrm>
        </p:spPr>
        <p:txBody>
          <a:bodyPr/>
          <a:lstStyle/>
          <a:p>
            <a:r>
              <a:rPr lang="en-US" dirty="0"/>
              <a:t>The parameter management subservice type includes the capability to maintain a list of parameter definitions, where each definition consists of the parameter identifier, the mapped on-board memory address and the packet field code. </a:t>
            </a:r>
          </a:p>
          <a:p>
            <a:r>
              <a:rPr lang="en-US" dirty="0"/>
              <a:t>The parameter identifiers are predefined and unique within the context of the spacecraft. </a:t>
            </a:r>
          </a:p>
          <a:p>
            <a:r>
              <a:rPr lang="en-US" dirty="0"/>
              <a:t>The packet field code contains a packet field type code (PTC) and format code (PFC).</a:t>
            </a:r>
          </a:p>
          <a:p>
            <a:endParaRPr lang="en-US" dirty="0"/>
          </a:p>
          <a:p>
            <a:r>
              <a:rPr lang="en-US" dirty="0"/>
              <a:t>The parameter management subservice type includes optional capability to create new parameters by associating a new parameter memory location or a new field code to a predefined parameter identifier. For example, a new parameter can be used for an OBCP or for exporting an existing internal variable as a parameter for housekeeping or monitoring.</a:t>
            </a:r>
          </a:p>
          <a:p>
            <a:endParaRPr lang="en-GB" dirty="0"/>
          </a:p>
        </p:txBody>
      </p:sp>
      <p:sp>
        <p:nvSpPr>
          <p:cNvPr id="8" name="Rectangle 7"/>
          <p:cNvSpPr/>
          <p:nvPr/>
        </p:nvSpPr>
        <p:spPr>
          <a:xfrm>
            <a:off x="0" y="1155785"/>
            <a:ext cx="5611151"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On-board parameter management service</a:t>
            </a:r>
          </a:p>
        </p:txBody>
      </p:sp>
    </p:spTree>
    <p:extLst>
      <p:ext uri="{BB962C8B-B14F-4D97-AF65-F5344CB8AC3E}">
        <p14:creationId xmlns:p14="http://schemas.microsoft.com/office/powerpoint/2010/main" val="124211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p:cTn id="15"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6"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7"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8" dur="1000"/>
                                        <p:tgtEl>
                                          <p:spTgt spid="7">
                                            <p:txEl>
                                              <p:pRg st="1" end="1"/>
                                            </p:txEl>
                                          </p:spTgt>
                                        </p:tgtEl>
                                      </p:cBhvr>
                                    </p:animEffect>
                                  </p:childTnLst>
                                </p:cTn>
                              </p:par>
                              <p:par>
                                <p:cTn id="19" presetID="3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2"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3"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4" dur="1000"/>
                                        <p:tgtEl>
                                          <p:spTgt spid="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p:cTn id="29" dur="1000" fill="hold"/>
                                        <p:tgtEl>
                                          <p:spTgt spid="7">
                                            <p:txEl>
                                              <p:pRg st="4" end="4"/>
                                            </p:txEl>
                                          </p:spTgt>
                                        </p:tgtEl>
                                        <p:attrNameLst>
                                          <p:attrName>ppt_w</p:attrName>
                                        </p:attrNameLst>
                                      </p:cBhvr>
                                      <p:tavLst>
                                        <p:tav tm="0%">
                                          <p:val>
                                            <p:fltVal val="0"/>
                                          </p:val>
                                        </p:tav>
                                        <p:tav tm="100%">
                                          <p:val>
                                            <p:strVal val="#ppt_w"/>
                                          </p:val>
                                        </p:tav>
                                      </p:tavLst>
                                    </p:anim>
                                    <p:anim calcmode="lin" valueType="num">
                                      <p:cBhvr>
                                        <p:cTn id="30" dur="1000" fill="hold"/>
                                        <p:tgtEl>
                                          <p:spTgt spid="7">
                                            <p:txEl>
                                              <p:pRg st="4" end="4"/>
                                            </p:txEl>
                                          </p:spTgt>
                                        </p:tgtEl>
                                        <p:attrNameLst>
                                          <p:attrName>ppt_h</p:attrName>
                                        </p:attrNameLst>
                                      </p:cBhvr>
                                      <p:tavLst>
                                        <p:tav tm="0%">
                                          <p:val>
                                            <p:fltVal val="0"/>
                                          </p:val>
                                        </p:tav>
                                        <p:tav tm="100%">
                                          <p:val>
                                            <p:strVal val="#ppt_h"/>
                                          </p:val>
                                        </p:tav>
                                      </p:tavLst>
                                    </p:anim>
                                    <p:anim calcmode="lin" valueType="num">
                                      <p:cBhvr>
                                        <p:cTn id="31" dur="1000" fill="hold"/>
                                        <p:tgtEl>
                                          <p:spTgt spid="7">
                                            <p:txEl>
                                              <p:pRg st="4" end="4"/>
                                            </p:txEl>
                                          </p:spTgt>
                                        </p:tgtEl>
                                        <p:attrNameLst>
                                          <p:attrName>style.rotation</p:attrName>
                                        </p:attrNameLst>
                                      </p:cBhvr>
                                      <p:tavLst>
                                        <p:tav tm="0%">
                                          <p:val>
                                            <p:fltVal val="90"/>
                                          </p:val>
                                        </p:tav>
                                        <p:tav tm="100%">
                                          <p:val>
                                            <p:fltVal val="0"/>
                                          </p:val>
                                        </p:tav>
                                      </p:tavLst>
                                    </p:anim>
                                    <p:animEffect transition="in" filter="fade">
                                      <p:cBhvr>
                                        <p:cTn id="32"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ST[20] – Overview</a:t>
            </a:r>
          </a:p>
        </p:txBody>
      </p:sp>
      <p:sp>
        <p:nvSpPr>
          <p:cNvPr id="9" name="Content Placeholder 8"/>
          <p:cNvSpPr>
            <a:spLocks noGrp="1"/>
          </p:cNvSpPr>
          <p:nvPr>
            <p:ph idx="1"/>
          </p:nvPr>
        </p:nvSpPr>
        <p:spPr/>
        <p:txBody>
          <a:bodyPr/>
          <a:lstStyle/>
          <a:p>
            <a:pPr marL="0" indent="0">
              <a:buNone/>
            </a:pPr>
            <a:r>
              <a:rPr lang="en-GB" dirty="0"/>
              <a:t>New service introduced </a:t>
            </a:r>
            <a:r>
              <a:rPr lang="en-GB"/>
              <a:t>in PUS-C</a:t>
            </a:r>
            <a:endParaRPr lang="en-GB" dirty="0"/>
          </a:p>
          <a:p>
            <a:pPr>
              <a:buFont typeface="Arial" panose="020B0604020202020204" pitchFamily="34" charset="0"/>
              <a:buChar char="•"/>
            </a:pPr>
            <a:r>
              <a:rPr lang="en-GB" dirty="0"/>
              <a:t>Most missions were already implementing part of this service, which made it obvious for standardization</a:t>
            </a:r>
          </a:p>
          <a:p>
            <a:pPr>
              <a:buFont typeface="Arial" panose="020B0604020202020204" pitchFamily="34" charset="0"/>
              <a:buChar char="•"/>
            </a:pPr>
            <a:endParaRPr lang="en-GB" dirty="0"/>
          </a:p>
          <a:p>
            <a:pPr marL="0" indent="0">
              <a:buNone/>
            </a:pPr>
            <a:r>
              <a:rPr lang="en-GB" dirty="0"/>
              <a:t>Two aspects:</a:t>
            </a:r>
          </a:p>
          <a:p>
            <a:pPr>
              <a:buFont typeface="Arial" panose="020B0604020202020204" pitchFamily="34" charset="0"/>
              <a:buChar char="•"/>
            </a:pPr>
            <a:r>
              <a:rPr lang="en-GB" dirty="0"/>
              <a:t>Manage parameter values:</a:t>
            </a:r>
          </a:p>
          <a:p>
            <a:pPr lvl="1">
              <a:buFont typeface="Arial" panose="020B0604020202020204" pitchFamily="34" charset="0"/>
              <a:buChar char="•"/>
            </a:pPr>
            <a:r>
              <a:rPr lang="en-GB" dirty="0"/>
              <a:t>Read parameter value</a:t>
            </a:r>
          </a:p>
          <a:p>
            <a:pPr lvl="1">
              <a:buFont typeface="Arial" panose="020B0604020202020204" pitchFamily="34" charset="0"/>
              <a:buChar char="•"/>
            </a:pPr>
            <a:r>
              <a:rPr lang="en-GB" dirty="0"/>
              <a:t>Write parameter value (!)</a:t>
            </a:r>
          </a:p>
          <a:p>
            <a:pPr>
              <a:buFont typeface="Arial" panose="020B0604020202020204" pitchFamily="34" charset="0"/>
              <a:buChar char="•"/>
            </a:pPr>
            <a:r>
              <a:rPr lang="en-GB" dirty="0"/>
              <a:t>Manage parameter definitions:</a:t>
            </a:r>
          </a:p>
          <a:p>
            <a:pPr lvl="1">
              <a:buFont typeface="Arial" panose="020B0604020202020204" pitchFamily="34" charset="0"/>
              <a:buChar char="•"/>
            </a:pPr>
            <a:r>
              <a:rPr lang="en-GB" dirty="0"/>
              <a:t>Change definitions (!)</a:t>
            </a:r>
          </a:p>
          <a:p>
            <a:pPr lvl="1">
              <a:buFont typeface="Arial" panose="020B0604020202020204" pitchFamily="34" charset="0"/>
              <a:buChar char="•"/>
            </a:pPr>
            <a:r>
              <a:rPr lang="en-GB" dirty="0"/>
              <a:t>Report definitions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70384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3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ST[20] – Important concepts</a:t>
            </a:r>
          </a:p>
        </p:txBody>
      </p:sp>
      <p:sp>
        <p:nvSpPr>
          <p:cNvPr id="4" name="Rectangle 7"/>
          <p:cNvSpPr txBox="1">
            <a:spLocks noChangeArrowheads="1"/>
          </p:cNvSpPr>
          <p:nvPr/>
        </p:nvSpPr>
        <p:spPr>
          <a:xfrm>
            <a:off x="176311" y="1263680"/>
            <a:ext cx="4929089" cy="4896544"/>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0" marR="0" lvl="0" indent="0" defTabSz="914400" latinLnBrk="0">
              <a:lnSpc>
                <a:spcPct val="119%"/>
              </a:lnSpc>
              <a:buClr>
                <a:schemeClr val="accent1"/>
              </a:buClr>
              <a:buSzPct val="80%"/>
              <a:buNone/>
              <a:tabLst/>
              <a:defRPr/>
            </a:pPr>
            <a:r>
              <a:rPr lang="en-GB" sz="1600" b="1" dirty="0">
                <a:solidFill>
                  <a:schemeClr val="bg2"/>
                </a:solidFill>
                <a:latin typeface="+mn-lt"/>
                <a:cs typeface="+mn-cs"/>
              </a:rPr>
              <a:t>Parameter definition</a:t>
            </a:r>
          </a:p>
          <a:p>
            <a:pPr marL="342900" marR="0" lvl="0" indent="-342900" defTabSz="914400" latinLnBrk="0">
              <a:lnSpc>
                <a:spcPct val="119%"/>
              </a:lnSpc>
              <a:buClr>
                <a:schemeClr val="accent1"/>
              </a:buClr>
              <a:buSzPct val="80%"/>
              <a:buFont typeface="Arial" panose="020B0604020202020204" pitchFamily="34" charset="0"/>
              <a:buChar char="•"/>
              <a:tabLst/>
              <a:defRPr/>
            </a:pPr>
            <a:endParaRPr lang="en-GB" sz="1600" dirty="0">
              <a:solidFill>
                <a:schemeClr val="bg2"/>
              </a:solidFill>
              <a:latin typeface="+mn-lt"/>
              <a:cs typeface="+mn-cs"/>
            </a:endParaRPr>
          </a:p>
          <a:p>
            <a:pPr marL="342900" marR="0" lvl="0" indent="-342900" defTabSz="914400" latinLnBrk="0">
              <a:lnSpc>
                <a:spcPct val="119%"/>
              </a:lnSpc>
              <a:buClr>
                <a:schemeClr val="accent1"/>
              </a:buClr>
              <a:buSzPct val="80%"/>
              <a:buFont typeface="Arial" panose="020B0604020202020204" pitchFamily="34" charset="0"/>
              <a:buChar char="•"/>
              <a:tabLst/>
              <a:defRPr/>
            </a:pPr>
            <a:r>
              <a:rPr lang="en-GB" sz="1600" dirty="0">
                <a:solidFill>
                  <a:schemeClr val="bg2"/>
                </a:solidFill>
                <a:latin typeface="+mn-lt"/>
                <a:cs typeface="+mn-cs"/>
              </a:rPr>
              <a:t>Indicate where to find it</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Using one of the addressing schemes allowed for the memory as presented for service 6</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One request exists to define a parameter for each addressing scheme</a:t>
            </a:r>
          </a:p>
          <a:p>
            <a:pPr marL="342900" marR="0" lvl="1" indent="-342900" defTabSz="914400" latinLnBrk="0">
              <a:lnSpc>
                <a:spcPct val="119%"/>
              </a:lnSpc>
              <a:buClr>
                <a:schemeClr val="accent1"/>
              </a:buClr>
              <a:buSzPct val="90%"/>
              <a:buFont typeface="Arial" panose="020B0604020202020204" pitchFamily="34" charset="0"/>
              <a:buChar char="•"/>
              <a:tabLst/>
              <a:defRPr/>
            </a:pPr>
            <a:endParaRPr lang="en-GB" sz="1600" dirty="0">
              <a:solidFill>
                <a:schemeClr val="bg2"/>
              </a:solidFill>
              <a:latin typeface="+mn-lt"/>
              <a:cs typeface="+mn-cs"/>
            </a:endParaRPr>
          </a:p>
          <a:p>
            <a:pPr marL="342900" marR="0" lvl="0" indent="-342900" defTabSz="914400" latinLnBrk="0">
              <a:lnSpc>
                <a:spcPct val="119%"/>
              </a:lnSpc>
              <a:buClr>
                <a:schemeClr val="accent1"/>
              </a:buClr>
              <a:buSzPct val="80%"/>
              <a:buFont typeface="Arial" panose="020B0604020202020204" pitchFamily="34" charset="0"/>
              <a:buChar char="•"/>
              <a:tabLst/>
              <a:defRPr/>
            </a:pPr>
            <a:r>
              <a:rPr lang="en-GB" sz="1600" dirty="0">
                <a:solidFill>
                  <a:schemeClr val="bg2"/>
                </a:solidFill>
                <a:latin typeface="+mn-lt"/>
                <a:cs typeface="+mn-cs"/>
              </a:rPr>
              <a:t>Indicate how to interpret it</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Address is not enough </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e.g. the size needs to be known</a:t>
            </a:r>
          </a:p>
          <a:p>
            <a:pPr marL="626342" lvl="2" indent="-342900">
              <a:lnSpc>
                <a:spcPct val="119%"/>
              </a:lnSpc>
              <a:buClr>
                <a:schemeClr val="accent1"/>
              </a:buClr>
              <a:buSzPct val="90%"/>
              <a:buFont typeface="Arial" panose="020B0604020202020204" pitchFamily="34" charset="0"/>
              <a:buChar char="•"/>
            </a:pPr>
            <a:r>
              <a:rPr lang="en-GB" sz="1400" dirty="0">
                <a:solidFill>
                  <a:schemeClr val="bg2"/>
                </a:solidFill>
                <a:latin typeface="+mn-lt"/>
                <a:cs typeface="+mn-cs"/>
              </a:rPr>
              <a:t>Parameter types are described using the « packet field code » representation</a:t>
            </a:r>
          </a:p>
          <a:p>
            <a:pPr marL="420591" marR="0" lvl="0" indent="-384018"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Char char="●"/>
              <a:tabLst/>
              <a:defRPr/>
            </a:pPr>
            <a:endParaRPr kumimoji="0" lang="en-GB" sz="2000" b="0" i="0" u="none" strike="noStrike" kern="1200" cap="none" spc="0" normalizeH="0" baseline="0%" noProof="0" dirty="0">
              <a:ln>
                <a:noFill/>
              </a:ln>
              <a:solidFill>
                <a:srgbClr val="002060"/>
              </a:solidFill>
              <a:effectLst/>
              <a:uLnTx/>
              <a:uFillTx/>
            </a:endParaRPr>
          </a:p>
          <a:p>
            <a:pPr marL="722320" marR="0" lvl="1" indent="-274299"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Char char="●"/>
              <a:tabLst/>
              <a:defRPr/>
            </a:pPr>
            <a:endParaRPr kumimoji="0" lang="en-GB" sz="1600" b="0" i="0" u="none" strike="noStrike" kern="1200" cap="none" spc="0" normalizeH="0" baseline="0%" noProof="0" dirty="0">
              <a:ln>
                <a:noFill/>
              </a:ln>
              <a:solidFill>
                <a:srgbClr val="002060"/>
              </a:solidFill>
              <a:effectLst/>
              <a:uLnTx/>
              <a:uFillTx/>
            </a:endParaRPr>
          </a:p>
          <a:p>
            <a:pPr marL="722320" marR="0" lvl="1" indent="-274299"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Char char="●"/>
              <a:tabLst/>
              <a:defRPr/>
            </a:pPr>
            <a:endParaRPr kumimoji="0" lang="en-GB" sz="2000" b="0" i="0" u="none" strike="noStrike" kern="1200" cap="none" spc="0" normalizeH="0" baseline="0%" noProof="0" dirty="0">
              <a:ln>
                <a:noFill/>
              </a:ln>
              <a:solidFill>
                <a:srgbClr val="002060"/>
              </a:solidFill>
              <a:effectLst/>
              <a:uLnTx/>
              <a:uFillTx/>
            </a:endParaRPr>
          </a:p>
          <a:p>
            <a:pPr marL="448021" marR="0" lvl="1" indent="0"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None/>
              <a:tabLst/>
              <a:defRPr/>
            </a:pPr>
            <a:endParaRPr kumimoji="0" lang="en-GB" sz="2000" b="0" i="0" u="none" strike="noStrike" kern="1200" cap="none" spc="0" normalizeH="0" baseline="0%" noProof="0" dirty="0">
              <a:ln>
                <a:noFill/>
              </a:ln>
              <a:solidFill>
                <a:srgbClr val="002060"/>
              </a:solidFill>
              <a:effectLst/>
              <a:uLnTx/>
              <a:uFillTx/>
            </a:endParaRPr>
          </a:p>
        </p:txBody>
      </p:sp>
      <p:sp>
        <p:nvSpPr>
          <p:cNvPr id="5" name="Can 4"/>
          <p:cNvSpPr/>
          <p:nvPr/>
        </p:nvSpPr>
        <p:spPr>
          <a:xfrm>
            <a:off x="5181600" y="2193032"/>
            <a:ext cx="3657600" cy="3048000"/>
          </a:xfrm>
          <a:prstGeom prst="can">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123a3d4c6e2348621b65c143514a616de8543621690849510b984009840e984a09840d9840984138713984261c9842621eda57568740f8465f846578621048eada968504895426b87561a21357821590792c984e632846a201568e40d65210786c51a657</a:t>
            </a:r>
          </a:p>
        </p:txBody>
      </p:sp>
      <p:sp>
        <p:nvSpPr>
          <p:cNvPr id="6" name="Rectangle 5"/>
          <p:cNvSpPr/>
          <p:nvPr/>
        </p:nvSpPr>
        <p:spPr>
          <a:xfrm>
            <a:off x="6050280" y="3352800"/>
            <a:ext cx="1066800" cy="304800"/>
          </a:xfrm>
          <a:prstGeom prst="rect">
            <a:avLst/>
          </a:prstGeom>
          <a:noFill/>
          <a:ln w="38100" cap="flat" cmpd="sng" algn="ctr">
            <a:solidFill>
              <a:srgbClr val="9E9273"/>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7" name="TextBox 6"/>
          <p:cNvSpPr txBox="1"/>
          <p:nvPr/>
        </p:nvSpPr>
        <p:spPr>
          <a:xfrm rot="19576796">
            <a:off x="5027394" y="2892041"/>
            <a:ext cx="2286000" cy="338554"/>
          </a:xfrm>
          <a:prstGeom prst="rect">
            <a:avLst/>
          </a:prstGeom>
          <a:noFill/>
        </p:spPr>
        <p:txBody>
          <a:bodyPr wrap="square" rtlCol="0">
            <a:spAutoFit/>
          </a:bodyPr>
          <a:lstStyle/>
          <a:p>
            <a:pPr fontAlgn="auto">
              <a:spcBef>
                <a:spcPts val="0"/>
              </a:spcBef>
              <a:spcAft>
                <a:spcPts val="0"/>
              </a:spcAft>
            </a:pPr>
            <a:r>
              <a:rPr lang="en-GB" sz="1600" b="1" dirty="0">
                <a:solidFill>
                  <a:srgbClr val="748560"/>
                </a:solidFill>
                <a:latin typeface="Arial"/>
              </a:rPr>
              <a:t>Unsigned integer ?</a:t>
            </a:r>
          </a:p>
        </p:txBody>
      </p:sp>
      <p:sp>
        <p:nvSpPr>
          <p:cNvPr id="8" name="TextBox 7"/>
          <p:cNvSpPr txBox="1"/>
          <p:nvPr/>
        </p:nvSpPr>
        <p:spPr>
          <a:xfrm rot="1720292">
            <a:off x="6691083" y="3038571"/>
            <a:ext cx="1561545" cy="584775"/>
          </a:xfrm>
          <a:prstGeom prst="rect">
            <a:avLst/>
          </a:prstGeom>
          <a:noFill/>
        </p:spPr>
        <p:txBody>
          <a:bodyPr wrap="square" rtlCol="0">
            <a:spAutoFit/>
          </a:bodyPr>
          <a:lstStyle/>
          <a:p>
            <a:pPr algn="ctr" fontAlgn="auto">
              <a:spcBef>
                <a:spcPts val="0"/>
              </a:spcBef>
              <a:spcAft>
                <a:spcPts val="0"/>
              </a:spcAft>
            </a:pPr>
            <a:r>
              <a:rPr lang="en-GB" sz="1600" b="1" dirty="0">
                <a:solidFill>
                  <a:srgbClr val="748560"/>
                </a:solidFill>
                <a:latin typeface="Arial"/>
              </a:rPr>
              <a:t>IEEE Floating point ?</a:t>
            </a:r>
          </a:p>
        </p:txBody>
      </p:sp>
      <p:sp>
        <p:nvSpPr>
          <p:cNvPr id="10" name="TextBox 9"/>
          <p:cNvSpPr txBox="1"/>
          <p:nvPr/>
        </p:nvSpPr>
        <p:spPr>
          <a:xfrm rot="274075">
            <a:off x="5818825" y="3850370"/>
            <a:ext cx="2034136" cy="338554"/>
          </a:xfrm>
          <a:prstGeom prst="rect">
            <a:avLst/>
          </a:prstGeom>
          <a:noFill/>
        </p:spPr>
        <p:txBody>
          <a:bodyPr wrap="square" rtlCol="0">
            <a:spAutoFit/>
          </a:bodyPr>
          <a:lstStyle/>
          <a:p>
            <a:pPr fontAlgn="auto">
              <a:spcBef>
                <a:spcPts val="0"/>
              </a:spcBef>
              <a:spcAft>
                <a:spcPts val="0"/>
              </a:spcAft>
            </a:pPr>
            <a:r>
              <a:rPr lang="en-GB" sz="1600" b="1" dirty="0">
                <a:solidFill>
                  <a:srgbClr val="748560"/>
                </a:solidFill>
                <a:latin typeface="Arial"/>
              </a:rPr>
              <a:t>Signed integer ?</a:t>
            </a:r>
          </a:p>
        </p:txBody>
      </p:sp>
    </p:spTree>
    <p:extLst>
      <p:ext uri="{BB962C8B-B14F-4D97-AF65-F5344CB8AC3E}">
        <p14:creationId xmlns:p14="http://schemas.microsoft.com/office/powerpoint/2010/main" val="17137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par>
                          <p:cTn id="13" fill="hold">
                            <p:stCondLst>
                              <p:cond delay="500"/>
                            </p:stCondLst>
                            <p:childTnLst>
                              <p:par>
                                <p:cTn id="14" presetID="16" presetClass="entr" presetSubtype="21" fill="hold" grpId="0" nodeType="afterEffect">
                                  <p:stCondLst>
                                    <p:cond delay="150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par>
                          <p:cTn id="17" fill="hold">
                            <p:stCondLst>
                              <p:cond delay="2500"/>
                            </p:stCondLst>
                            <p:childTnLst>
                              <p:par>
                                <p:cTn id="18" presetID="42" presetClass="entr" presetSubtype="0" fill="hold" nodeType="after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1000"/>
                                        <p:tgtEl>
                                          <p:spTgt spid="4">
                                            <p:txEl>
                                              <p:pRg st="3" end="3"/>
                                            </p:txEl>
                                          </p:spTgt>
                                        </p:tgtEl>
                                      </p:cBhvr>
                                    </p:animEffect>
                                    <p:anim calcmode="lin" valueType="num">
                                      <p:cBhvr>
                                        <p:cTn id="21" dur="1000" fill="hold"/>
                                        <p:tgtEl>
                                          <p:spTgt spid="4">
                                            <p:txEl>
                                              <p:pRg st="3" end="3"/>
                                            </p:txEl>
                                          </p:spTgt>
                                        </p:tgtEl>
                                        <p:attrNameLst>
                                          <p:attrName>ppt_x</p:attrName>
                                        </p:attrNameLst>
                                      </p:cBhvr>
                                      <p:tavLst>
                                        <p:tav tm="0%">
                                          <p:val>
                                            <p:strVal val="#ppt_x"/>
                                          </p:val>
                                        </p:tav>
                                        <p:tav tm="100%">
                                          <p:val>
                                            <p:strVal val="#ppt_x"/>
                                          </p:val>
                                        </p:tav>
                                      </p:tavLst>
                                    </p:anim>
                                    <p:anim calcmode="lin" valueType="num">
                                      <p:cBhvr>
                                        <p:cTn id="22" dur="1000" fill="hold"/>
                                        <p:tgtEl>
                                          <p:spTgt spid="4">
                                            <p:txEl>
                                              <p:pRg st="3" end="3"/>
                                            </p:txEl>
                                          </p:spTgt>
                                        </p:tgtEl>
                                        <p:attrNameLst>
                                          <p:attrName>ppt_y</p:attrName>
                                        </p:attrNameLst>
                                      </p:cBhvr>
                                      <p:tavLst>
                                        <p:tav tm="0%">
                                          <p:val>
                                            <p:strVal val="#ppt_y+.1"/>
                                          </p:val>
                                        </p:tav>
                                        <p:tav tm="100%">
                                          <p:val>
                                            <p:strVal val="#ppt_y"/>
                                          </p:val>
                                        </p:tav>
                                      </p:tavLst>
                                    </p:anim>
                                  </p:childTnLst>
                                </p:cTn>
                              </p:par>
                            </p:childTnLst>
                          </p:cTn>
                        </p:par>
                        <p:par>
                          <p:cTn id="23" fill="hold">
                            <p:stCondLst>
                              <p:cond delay="3500"/>
                            </p:stCondLst>
                            <p:childTnLst>
                              <p:par>
                                <p:cTn id="24" presetID="42" presetClass="entr" presetSubtype="0" fill="hold" nodeType="after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1000"/>
                                        <p:tgtEl>
                                          <p:spTgt spid="4">
                                            <p:txEl>
                                              <p:pRg st="4" end="4"/>
                                            </p:txEl>
                                          </p:spTgt>
                                        </p:tgtEl>
                                      </p:cBhvr>
                                    </p:animEffect>
                                    <p:anim calcmode="lin" valueType="num">
                                      <p:cBhvr>
                                        <p:cTn id="27" dur="1000" fill="hold"/>
                                        <p:tgtEl>
                                          <p:spTgt spid="4">
                                            <p:txEl>
                                              <p:pRg st="4" end="4"/>
                                            </p:txEl>
                                          </p:spTgt>
                                        </p:tgtEl>
                                        <p:attrNameLst>
                                          <p:attrName>ppt_x</p:attrName>
                                        </p:attrNameLst>
                                      </p:cBhvr>
                                      <p:tavLst>
                                        <p:tav tm="0%">
                                          <p:val>
                                            <p:strVal val="#ppt_x"/>
                                          </p:val>
                                        </p:tav>
                                        <p:tav tm="100%">
                                          <p:val>
                                            <p:strVal val="#ppt_x"/>
                                          </p:val>
                                        </p:tav>
                                      </p:tavLst>
                                    </p:anim>
                                    <p:anim calcmode="lin" valueType="num">
                                      <p:cBhvr>
                                        <p:cTn id="28" dur="1000" fill="hold"/>
                                        <p:tgtEl>
                                          <p:spTgt spid="4">
                                            <p:txEl>
                                              <p:pRg st="4" end="4"/>
                                            </p:txEl>
                                          </p:spTgt>
                                        </p:tgtEl>
                                        <p:attrNameLst>
                                          <p:attrName>ppt_y</p:attrName>
                                        </p:attrNameLst>
                                      </p:cBhvr>
                                      <p:tavLst>
                                        <p:tav tm="0%">
                                          <p:val>
                                            <p:strVal val="#ppt_y+.1"/>
                                          </p:val>
                                        </p:tav>
                                        <p:tav tm="1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par>
                          <p:cTn id="34" fill="hold">
                            <p:stCondLst>
                              <p:cond delay="500"/>
                            </p:stCondLst>
                            <p:childTnLst>
                              <p:par>
                                <p:cTn id="35" presetID="10" presetClass="entr" presetSubtype="0" fill="hold" grpId="0" nodeType="after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
                                          <p:val>
                                            <p:strVal val="#ppt_y"/>
                                          </p:val>
                                        </p:tav>
                                      </p:tavLst>
                                    </p:anim>
                                  </p:childTnLst>
                                </p:cTn>
                              </p:par>
                            </p:childTnLst>
                          </p:cTn>
                        </p:par>
                        <p:par>
                          <p:cTn id="52" fill="hold">
                            <p:stCondLst>
                              <p:cond delay="4500"/>
                            </p:stCondLst>
                            <p:childTnLst>
                              <p:par>
                                <p:cTn id="53" presetID="42" presetClass="entr" presetSubtype="0" fill="hold" nodeType="after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Effect transition="in" filter="fade">
                                      <p:cBhvr>
                                        <p:cTn id="55" dur="1000"/>
                                        <p:tgtEl>
                                          <p:spTgt spid="4">
                                            <p:txEl>
                                              <p:pRg st="8" end="8"/>
                                            </p:txEl>
                                          </p:spTgt>
                                        </p:tgtEl>
                                      </p:cBhvr>
                                    </p:animEffect>
                                    <p:anim calcmode="lin" valueType="num">
                                      <p:cBhvr>
                                        <p:cTn id="56" dur="1000" fill="hold"/>
                                        <p:tgtEl>
                                          <p:spTgt spid="4">
                                            <p:txEl>
                                              <p:pRg st="8" end="8"/>
                                            </p:txEl>
                                          </p:spTgt>
                                        </p:tgtEl>
                                        <p:attrNameLst>
                                          <p:attrName>ppt_x</p:attrName>
                                        </p:attrNameLst>
                                      </p:cBhvr>
                                      <p:tavLst>
                                        <p:tav tm="0%">
                                          <p:val>
                                            <p:strVal val="#ppt_x"/>
                                          </p:val>
                                        </p:tav>
                                        <p:tav tm="100%">
                                          <p:val>
                                            <p:strVal val="#ppt_x"/>
                                          </p:val>
                                        </p:tav>
                                      </p:tavLst>
                                    </p:anim>
                                    <p:anim calcmode="lin" valueType="num">
                                      <p:cBhvr>
                                        <p:cTn id="57" dur="1000" fill="hold"/>
                                        <p:tgtEl>
                                          <p:spTgt spid="4">
                                            <p:txEl>
                                              <p:pRg st="8" end="8"/>
                                            </p:txEl>
                                          </p:spTgt>
                                        </p:tgtEl>
                                        <p:attrNameLst>
                                          <p:attrName>ppt_y</p:attrName>
                                        </p:attrNameLst>
                                      </p:cBhvr>
                                      <p:tavLst>
                                        <p:tav tm="0%">
                                          <p:val>
                                            <p:strVal val="#ppt_y+.1"/>
                                          </p:val>
                                        </p:tav>
                                        <p:tav tm="100%">
                                          <p:val>
                                            <p:strVal val="#ppt_y"/>
                                          </p:val>
                                        </p:tav>
                                      </p:tavLst>
                                    </p:anim>
                                  </p:childTnLst>
                                </p:cTn>
                              </p:par>
                            </p:childTnLst>
                          </p:cTn>
                        </p:par>
                        <p:par>
                          <p:cTn id="58" fill="hold">
                            <p:stCondLst>
                              <p:cond delay="5500"/>
                            </p:stCondLst>
                            <p:childTnLst>
                              <p:par>
                                <p:cTn id="59" presetID="42" presetClass="entr" presetSubtype="0" fill="hold" nodeType="after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Effect transition="in" filter="fade">
                                      <p:cBhvr>
                                        <p:cTn id="61" dur="1000"/>
                                        <p:tgtEl>
                                          <p:spTgt spid="4">
                                            <p:txEl>
                                              <p:pRg st="9" end="9"/>
                                            </p:txEl>
                                          </p:spTgt>
                                        </p:tgtEl>
                                      </p:cBhvr>
                                    </p:animEffect>
                                    <p:anim calcmode="lin" valueType="num">
                                      <p:cBhvr>
                                        <p:cTn id="62" dur="1000" fill="hold"/>
                                        <p:tgtEl>
                                          <p:spTgt spid="4">
                                            <p:txEl>
                                              <p:pRg st="9" end="9"/>
                                            </p:txEl>
                                          </p:spTgt>
                                        </p:tgtEl>
                                        <p:attrNameLst>
                                          <p:attrName>ppt_x</p:attrName>
                                        </p:attrNameLst>
                                      </p:cBhvr>
                                      <p:tavLst>
                                        <p:tav tm="0%">
                                          <p:val>
                                            <p:strVal val="#ppt_x"/>
                                          </p:val>
                                        </p:tav>
                                        <p:tav tm="100%">
                                          <p:val>
                                            <p:strVal val="#ppt_x"/>
                                          </p:val>
                                        </p:tav>
                                      </p:tavLst>
                                    </p:anim>
                                    <p:anim calcmode="lin" valueType="num">
                                      <p:cBhvr>
                                        <p:cTn id="63" dur="1000" fill="hold"/>
                                        <p:tgtEl>
                                          <p:spTgt spid="4">
                                            <p:txEl>
                                              <p:pRg st="9" end="9"/>
                                            </p:txEl>
                                          </p:spTgt>
                                        </p:tgtEl>
                                        <p:attrNameLst>
                                          <p:attrName>ppt_y</p:attrName>
                                        </p:attrNameLst>
                                      </p:cBhvr>
                                      <p:tavLst>
                                        <p:tav tm="0%">
                                          <p:val>
                                            <p:strVal val="#ppt_y+.1"/>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0" grpId="0"/>
    </p:bldLst>
  </p:timing>
</p:sld>
</file>

<file path=ppt/slides/slide23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ST[20] – Important concepts</a:t>
            </a:r>
          </a:p>
        </p:txBody>
      </p:sp>
      <p:sp>
        <p:nvSpPr>
          <p:cNvPr id="6" name="Rectangle 7"/>
          <p:cNvSpPr txBox="1">
            <a:spLocks noChangeArrowheads="1"/>
          </p:cNvSpPr>
          <p:nvPr/>
        </p:nvSpPr>
        <p:spPr>
          <a:xfrm>
            <a:off x="176311" y="1263680"/>
            <a:ext cx="8129489" cy="4896544"/>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0" marR="0" lvl="0" indent="0" defTabSz="914400" latinLnBrk="0">
              <a:lnSpc>
                <a:spcPct val="119%"/>
              </a:lnSpc>
              <a:buClr>
                <a:schemeClr val="accent1"/>
              </a:buClr>
              <a:buSzPct val="80%"/>
              <a:buNone/>
              <a:tabLst/>
              <a:defRPr/>
            </a:pPr>
            <a:r>
              <a:rPr lang="en-GB" sz="1600" dirty="0">
                <a:solidFill>
                  <a:schemeClr val="bg2"/>
                </a:solidFill>
                <a:latin typeface="+mn-lt"/>
                <a:cs typeface="+mn-cs"/>
              </a:rPr>
              <a:t>A standard notation exists to define parameter types:</a:t>
            </a:r>
          </a:p>
          <a:p>
            <a:pPr marL="0" marR="0" lvl="0" indent="0" defTabSz="914400" latinLnBrk="0">
              <a:lnSpc>
                <a:spcPct val="119%"/>
              </a:lnSpc>
              <a:buClr>
                <a:schemeClr val="accent1"/>
              </a:buClr>
              <a:buSzPct val="80%"/>
              <a:buNone/>
              <a:tabLst/>
              <a:defRPr/>
            </a:pPr>
            <a:endParaRPr lang="en-GB" sz="1600" dirty="0">
              <a:solidFill>
                <a:schemeClr val="bg2"/>
              </a:solidFill>
              <a:latin typeface="+mn-lt"/>
              <a:cs typeface="+mn-cs"/>
            </a:endParaRPr>
          </a:p>
          <a:p>
            <a:pPr marL="342900" lvl="1" indent="-342900">
              <a:lnSpc>
                <a:spcPct val="119%"/>
              </a:lnSpc>
              <a:buClr>
                <a:schemeClr val="accent1"/>
              </a:buClr>
              <a:buFont typeface="Arial" panose="020B0604020202020204" pitchFamily="34" charset="0"/>
              <a:buChar char="•"/>
            </a:pPr>
            <a:r>
              <a:rPr lang="en-GB" sz="1600" dirty="0">
                <a:solidFill>
                  <a:schemeClr val="bg2"/>
                </a:solidFill>
              </a:rPr>
              <a:t>the « </a:t>
            </a:r>
            <a:r>
              <a:rPr lang="en-GB" sz="1600" b="1" u="sng" dirty="0">
                <a:solidFill>
                  <a:schemeClr val="bg2"/>
                </a:solidFill>
              </a:rPr>
              <a:t>P</a:t>
            </a:r>
            <a:r>
              <a:rPr lang="en-GB" sz="1600" dirty="0">
                <a:solidFill>
                  <a:schemeClr val="bg2"/>
                </a:solidFill>
              </a:rPr>
              <a:t>acket field </a:t>
            </a:r>
            <a:r>
              <a:rPr lang="en-GB" sz="1600" b="1" u="sng" dirty="0">
                <a:solidFill>
                  <a:schemeClr val="bg2"/>
                </a:solidFill>
              </a:rPr>
              <a:t>T</a:t>
            </a:r>
            <a:r>
              <a:rPr lang="en-GB" sz="1600" dirty="0">
                <a:solidFill>
                  <a:schemeClr val="bg2"/>
                </a:solidFill>
              </a:rPr>
              <a:t>ype </a:t>
            </a:r>
            <a:r>
              <a:rPr lang="en-GB" sz="1600" b="1" u="sng" dirty="0">
                <a:solidFill>
                  <a:schemeClr val="bg2"/>
                </a:solidFill>
              </a:rPr>
              <a:t>C</a:t>
            </a:r>
            <a:r>
              <a:rPr lang="en-GB" sz="1600" dirty="0">
                <a:solidFill>
                  <a:schemeClr val="bg2"/>
                </a:solidFill>
              </a:rPr>
              <a:t>ode »</a:t>
            </a:r>
          </a:p>
          <a:p>
            <a:pPr marL="626342" marR="0" lvl="2" indent="-342900" defTabSz="914400">
              <a:lnSpc>
                <a:spcPct val="119%"/>
              </a:lnSpc>
              <a:buClr>
                <a:schemeClr val="accent1"/>
              </a:buClr>
              <a:buSzPct val="90%"/>
              <a:buFont typeface="Arial" panose="020B0604020202020204" pitchFamily="34" charset="0"/>
              <a:buChar char="•"/>
              <a:tabLst/>
              <a:defRPr/>
            </a:pPr>
            <a:r>
              <a:rPr lang="en-GB" sz="1400" dirty="0">
                <a:solidFill>
                  <a:schemeClr val="bg2"/>
                </a:solidFill>
              </a:rPr>
              <a:t>determines the data type of the </a:t>
            </a:r>
            <a:br>
              <a:rPr lang="en-GB" sz="1400" dirty="0">
                <a:solidFill>
                  <a:schemeClr val="bg2"/>
                </a:solidFill>
              </a:rPr>
            </a:br>
            <a:r>
              <a:rPr lang="en-GB" sz="1400" dirty="0">
                <a:solidFill>
                  <a:schemeClr val="bg2"/>
                </a:solidFill>
              </a:rPr>
              <a:t>parameter</a:t>
            </a:r>
            <a:endParaRPr lang="en-GB" sz="1600" dirty="0">
              <a:solidFill>
                <a:schemeClr val="bg2"/>
              </a:solidFill>
              <a:latin typeface="+mn-lt"/>
              <a:cs typeface="+mn-cs"/>
            </a:endParaRPr>
          </a:p>
          <a:p>
            <a:pPr marL="0" marR="0" lvl="1" indent="0" defTabSz="914400" latinLnBrk="0">
              <a:lnSpc>
                <a:spcPct val="119%"/>
              </a:lnSpc>
              <a:buClr>
                <a:schemeClr val="accent1"/>
              </a:buClr>
              <a:buSzPct val="90%"/>
              <a:buNone/>
              <a:tabLst/>
              <a:defRPr/>
            </a:pPr>
            <a:endParaRPr lang="en-GB" sz="1600" dirty="0">
              <a:solidFill>
                <a:schemeClr val="bg2"/>
              </a:solidFill>
              <a:latin typeface="+mn-lt"/>
              <a:cs typeface="+mn-cs"/>
            </a:endParaRPr>
          </a:p>
          <a:p>
            <a:pPr marL="0" marR="0" lvl="1" indent="0" defTabSz="914400" latinLnBrk="0">
              <a:lnSpc>
                <a:spcPct val="119%"/>
              </a:lnSpc>
              <a:buClr>
                <a:schemeClr val="accent1"/>
              </a:buClr>
              <a:buSzPct val="90%"/>
              <a:buNone/>
              <a:tabLst/>
              <a:defRPr/>
            </a:pPr>
            <a:endParaRPr lang="en-GB" sz="1600" dirty="0">
              <a:solidFill>
                <a:schemeClr val="bg2"/>
              </a:solidFill>
              <a:latin typeface="+mn-lt"/>
              <a:cs typeface="+mn-cs"/>
            </a:endParaRPr>
          </a:p>
          <a:p>
            <a:pPr marL="0" marR="0" lvl="1" indent="0" defTabSz="914400" latinLnBrk="0">
              <a:lnSpc>
                <a:spcPct val="119%"/>
              </a:lnSpc>
              <a:buClr>
                <a:schemeClr val="accent1"/>
              </a:buClr>
              <a:buSzPct val="90%"/>
              <a:buNone/>
              <a:tabLst/>
              <a:defRPr/>
            </a:pPr>
            <a:endParaRPr lang="en-GB" sz="1600" dirty="0">
              <a:solidFill>
                <a:schemeClr val="bg2"/>
              </a:solidFill>
              <a:latin typeface="+mn-lt"/>
              <a:cs typeface="+mn-cs"/>
            </a:endParaRPr>
          </a:p>
        </p:txBody>
      </p:sp>
      <p:graphicFrame>
        <p:nvGraphicFramePr>
          <p:cNvPr id="7" name="Table 6"/>
          <p:cNvGraphicFramePr>
            <a:graphicFrameLocks noGrp="1"/>
          </p:cNvGraphicFramePr>
          <p:nvPr>
            <p:extLst>
              <p:ext uri="{D42A27DB-BD31-4B8C-83A1-F6EECF244321}">
                <p14:modId xmlns:p14="http://schemas.microsoft.com/office/powerpoint/2010/main" val="132170056"/>
              </p:ext>
            </p:extLst>
          </p:nvPr>
        </p:nvGraphicFramePr>
        <p:xfrm>
          <a:off x="5072380" y="1752600"/>
          <a:ext cx="3690620" cy="3384550"/>
        </p:xfrm>
        <a:graphic>
          <a:graphicData uri="http://purl.oclc.org/ooxml/drawingml/table">
            <a:tbl>
              <a:tblPr firstRow="1"/>
              <a:tblGrid>
                <a:gridCol w="540385">
                  <a:extLst>
                    <a:ext uri="{9D8B030D-6E8A-4147-A177-3AD203B41FA5}">
                      <a16:colId xmlns:a16="http://schemas.microsoft.com/office/drawing/2014/main" val="20000"/>
                    </a:ext>
                  </a:extLst>
                </a:gridCol>
                <a:gridCol w="3150235">
                  <a:extLst>
                    <a:ext uri="{9D8B030D-6E8A-4147-A177-3AD203B41FA5}">
                      <a16:colId xmlns:a16="http://schemas.microsoft.com/office/drawing/2014/main" val="20001"/>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PTC</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simple type correspondence</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Boolean</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2</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enumerated</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3</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unsigned integer</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4</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signed integer</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4"/>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5</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real</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5"/>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6</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bit-string</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6"/>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7</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octet-string</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7"/>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8</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character-string</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8"/>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9</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absolute time</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9"/>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10</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relative time</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1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11</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deduced</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1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12</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packet</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4630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EGSE &amp; ECSS</a:t>
            </a:r>
          </a:p>
        </p:txBody>
      </p:sp>
      <p:grpSp>
        <p:nvGrpSpPr>
          <p:cNvPr id="100" name="Group 129"/>
          <p:cNvGrpSpPr>
            <a:grpSpLocks/>
          </p:cNvGrpSpPr>
          <p:nvPr/>
        </p:nvGrpSpPr>
        <p:grpSpPr bwMode="auto">
          <a:xfrm>
            <a:off x="7997825" y="4875213"/>
            <a:ext cx="728663" cy="1016000"/>
            <a:chOff x="5102" y="3071"/>
            <a:chExt cx="459" cy="640"/>
          </a:xfrm>
        </p:grpSpPr>
        <p:grpSp>
          <p:nvGrpSpPr>
            <p:cNvPr id="101" name="Group 128"/>
            <p:cNvGrpSpPr>
              <a:grpSpLocks/>
            </p:cNvGrpSpPr>
            <p:nvPr/>
          </p:nvGrpSpPr>
          <p:grpSpPr bwMode="auto">
            <a:xfrm>
              <a:off x="5102" y="3071"/>
              <a:ext cx="447" cy="640"/>
              <a:chOff x="5102" y="3071"/>
              <a:chExt cx="447" cy="640"/>
            </a:xfrm>
          </p:grpSpPr>
          <p:grpSp>
            <p:nvGrpSpPr>
              <p:cNvPr id="103" name="Group 127"/>
              <p:cNvGrpSpPr>
                <a:grpSpLocks/>
              </p:cNvGrpSpPr>
              <p:nvPr/>
            </p:nvGrpSpPr>
            <p:grpSpPr bwMode="auto">
              <a:xfrm>
                <a:off x="5102" y="3071"/>
                <a:ext cx="447" cy="640"/>
                <a:chOff x="5102" y="3071"/>
                <a:chExt cx="447" cy="640"/>
              </a:xfrm>
            </p:grpSpPr>
            <p:sp>
              <p:nvSpPr>
                <p:cNvPr id="105" name="Rectangle 23">
                  <a:hlinkClick r:id="rId3" action="ppaction://hlinksldjump"/>
                </p:cNvPr>
                <p:cNvSpPr>
                  <a:spLocks noChangeArrowheads="1"/>
                </p:cNvSpPr>
                <p:nvPr/>
              </p:nvSpPr>
              <p:spPr bwMode="auto">
                <a:xfrm>
                  <a:off x="5104" y="3071"/>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06" name="Rectangle 24"/>
                <p:cNvSpPr>
                  <a:spLocks noChangeArrowheads="1"/>
                </p:cNvSpPr>
                <p:nvPr/>
              </p:nvSpPr>
              <p:spPr bwMode="auto">
                <a:xfrm>
                  <a:off x="5102" y="3072"/>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07" name="Rectangle 25"/>
                <p:cNvSpPr>
                  <a:spLocks noChangeArrowheads="1"/>
                </p:cNvSpPr>
                <p:nvPr/>
              </p:nvSpPr>
              <p:spPr bwMode="auto">
                <a:xfrm>
                  <a:off x="5118" y="3072"/>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104"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7" y="3083"/>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02" name="Text Box 27"/>
            <p:cNvSpPr txBox="1">
              <a:spLocks noChangeArrowheads="1"/>
            </p:cNvSpPr>
            <p:nvPr/>
          </p:nvSpPr>
          <p:spPr bwMode="auto">
            <a:xfrm>
              <a:off x="5150" y="3337"/>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E-70-01</a:t>
              </a:r>
            </a:p>
            <a:p>
              <a:pPr algn="ctr">
                <a:spcBef>
                  <a:spcPct val="50%"/>
                </a:spcBef>
              </a:pPr>
              <a:r>
                <a:rPr lang="en-GB" altLang="en-US" sz="500" b="1" dirty="0">
                  <a:solidFill>
                    <a:srgbClr val="003366"/>
                  </a:solidFill>
                  <a:latin typeface="Arial" panose="020B0604020202020204" pitchFamily="34" charset="0"/>
                </a:rPr>
                <a:t>Satellite On-board Control Procedures</a:t>
              </a:r>
            </a:p>
          </p:txBody>
        </p:sp>
      </p:grpSp>
      <p:grpSp>
        <p:nvGrpSpPr>
          <p:cNvPr id="108" name="Group 28"/>
          <p:cNvGrpSpPr>
            <a:grpSpLocks/>
          </p:cNvGrpSpPr>
          <p:nvPr/>
        </p:nvGrpSpPr>
        <p:grpSpPr bwMode="auto">
          <a:xfrm>
            <a:off x="3205163" y="5243513"/>
            <a:ext cx="728662" cy="1016000"/>
            <a:chOff x="4491" y="3250"/>
            <a:chExt cx="459" cy="640"/>
          </a:xfrm>
        </p:grpSpPr>
        <p:grpSp>
          <p:nvGrpSpPr>
            <p:cNvPr id="109" name="Group 29"/>
            <p:cNvGrpSpPr>
              <a:grpSpLocks/>
            </p:cNvGrpSpPr>
            <p:nvPr/>
          </p:nvGrpSpPr>
          <p:grpSpPr bwMode="auto">
            <a:xfrm>
              <a:off x="4491" y="3250"/>
              <a:ext cx="447" cy="640"/>
              <a:chOff x="4491" y="3250"/>
              <a:chExt cx="447" cy="640"/>
            </a:xfrm>
          </p:grpSpPr>
          <p:grpSp>
            <p:nvGrpSpPr>
              <p:cNvPr id="111" name="Group 30"/>
              <p:cNvGrpSpPr>
                <a:grpSpLocks/>
              </p:cNvGrpSpPr>
              <p:nvPr/>
            </p:nvGrpSpPr>
            <p:grpSpPr bwMode="auto">
              <a:xfrm>
                <a:off x="4491" y="3250"/>
                <a:ext cx="447" cy="640"/>
                <a:chOff x="4491" y="3250"/>
                <a:chExt cx="447" cy="640"/>
              </a:xfrm>
            </p:grpSpPr>
            <p:sp>
              <p:nvSpPr>
                <p:cNvPr id="113" name="Rectangle 31"/>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14" name="Rectangle 32"/>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15" name="Rectangle 33"/>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112" name="Picture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Text Box 35"/>
            <p:cNvSpPr txBox="1">
              <a:spLocks noChangeArrowheads="1"/>
            </p:cNvSpPr>
            <p:nvPr/>
          </p:nvSpPr>
          <p:spPr bwMode="auto">
            <a:xfrm>
              <a:off x="4539" y="3516"/>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E-70-21</a:t>
              </a:r>
            </a:p>
            <a:p>
              <a:pPr algn="ctr">
                <a:spcBef>
                  <a:spcPct val="50%"/>
                </a:spcBef>
              </a:pPr>
              <a:r>
                <a:rPr lang="en-GB" altLang="en-US" sz="500" b="1" dirty="0">
                  <a:solidFill>
                    <a:srgbClr val="003366"/>
                  </a:solidFill>
                  <a:latin typeface="Arial" panose="020B0604020202020204" pitchFamily="34" charset="0"/>
                </a:rPr>
                <a:t>EGSE and Mission Control System</a:t>
              </a:r>
            </a:p>
          </p:txBody>
        </p:sp>
      </p:grpSp>
      <p:grpSp>
        <p:nvGrpSpPr>
          <p:cNvPr id="116" name="Group 44"/>
          <p:cNvGrpSpPr>
            <a:grpSpLocks/>
          </p:cNvGrpSpPr>
          <p:nvPr/>
        </p:nvGrpSpPr>
        <p:grpSpPr bwMode="auto">
          <a:xfrm>
            <a:off x="1600200" y="5240338"/>
            <a:ext cx="728663" cy="1016000"/>
            <a:chOff x="4491" y="3250"/>
            <a:chExt cx="459" cy="640"/>
          </a:xfrm>
        </p:grpSpPr>
        <p:grpSp>
          <p:nvGrpSpPr>
            <p:cNvPr id="117" name="Group 45"/>
            <p:cNvGrpSpPr>
              <a:grpSpLocks/>
            </p:cNvGrpSpPr>
            <p:nvPr/>
          </p:nvGrpSpPr>
          <p:grpSpPr bwMode="auto">
            <a:xfrm>
              <a:off x="4491" y="3250"/>
              <a:ext cx="447" cy="640"/>
              <a:chOff x="4491" y="3250"/>
              <a:chExt cx="447" cy="640"/>
            </a:xfrm>
          </p:grpSpPr>
          <p:grpSp>
            <p:nvGrpSpPr>
              <p:cNvPr id="119" name="Group 46"/>
              <p:cNvGrpSpPr>
                <a:grpSpLocks/>
              </p:cNvGrpSpPr>
              <p:nvPr/>
            </p:nvGrpSpPr>
            <p:grpSpPr bwMode="auto">
              <a:xfrm>
                <a:off x="4491" y="3250"/>
                <a:ext cx="447" cy="640"/>
                <a:chOff x="4491" y="3250"/>
                <a:chExt cx="447" cy="640"/>
              </a:xfrm>
            </p:grpSpPr>
            <p:sp>
              <p:nvSpPr>
                <p:cNvPr id="121" name="Rectangle 47"/>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22" name="Rectangle 48"/>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23" name="Rectangle 49"/>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120" name="Picture 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Text Box 51"/>
            <p:cNvSpPr txBox="1">
              <a:spLocks noChangeArrowheads="1"/>
            </p:cNvSpPr>
            <p:nvPr/>
          </p:nvSpPr>
          <p:spPr bwMode="auto">
            <a:xfrm>
              <a:off x="4539" y="3516"/>
              <a:ext cx="411"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E-70-32</a:t>
              </a:r>
            </a:p>
            <a:p>
              <a:pPr algn="ctr">
                <a:spcBef>
                  <a:spcPct val="50%"/>
                </a:spcBef>
              </a:pPr>
              <a:r>
                <a:rPr lang="en-GB" altLang="en-US" sz="500" b="1" dirty="0">
                  <a:solidFill>
                    <a:srgbClr val="003366"/>
                  </a:solidFill>
                  <a:latin typeface="Arial" panose="020B0604020202020204" pitchFamily="34" charset="0"/>
                </a:rPr>
                <a:t>Test and Operations Procedure Language</a:t>
              </a:r>
            </a:p>
          </p:txBody>
        </p:sp>
      </p:grpSp>
      <p:grpSp>
        <p:nvGrpSpPr>
          <p:cNvPr id="124" name="Group 94"/>
          <p:cNvGrpSpPr>
            <a:grpSpLocks/>
          </p:cNvGrpSpPr>
          <p:nvPr/>
        </p:nvGrpSpPr>
        <p:grpSpPr bwMode="auto">
          <a:xfrm>
            <a:off x="2411413" y="1719263"/>
            <a:ext cx="728662" cy="1016000"/>
            <a:chOff x="1691" y="1083"/>
            <a:chExt cx="459" cy="640"/>
          </a:xfrm>
        </p:grpSpPr>
        <p:sp>
          <p:nvSpPr>
            <p:cNvPr id="125" name="Rectangle 55"/>
            <p:cNvSpPr>
              <a:spLocks noChangeArrowheads="1"/>
            </p:cNvSpPr>
            <p:nvPr/>
          </p:nvSpPr>
          <p:spPr bwMode="auto">
            <a:xfrm>
              <a:off x="1693" y="1083"/>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26" name="Rectangle 56">
              <a:hlinkClick r:id="" action="ppaction://noaction"/>
            </p:cNvPr>
            <p:cNvSpPr>
              <a:spLocks noChangeArrowheads="1"/>
            </p:cNvSpPr>
            <p:nvPr/>
          </p:nvSpPr>
          <p:spPr bwMode="auto">
            <a:xfrm>
              <a:off x="1691" y="1084"/>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27" name="Rectangle 57"/>
            <p:cNvSpPr>
              <a:spLocks noChangeArrowheads="1"/>
            </p:cNvSpPr>
            <p:nvPr/>
          </p:nvSpPr>
          <p:spPr bwMode="auto">
            <a:xfrm>
              <a:off x="1707" y="1084"/>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pic>
          <p:nvPicPr>
            <p:cNvPr id="128"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1095"/>
              <a:ext cx="279" cy="178"/>
            </a:xfrm>
            <a:prstGeom prst="rect">
              <a:avLst/>
            </a:prstGeom>
            <a:noFill/>
            <a:extLst>
              <a:ext uri="{909E8E84-426E-40DD-AFC4-6F175D3DCCD1}">
                <a14:hiddenFill xmlns:a14="http://schemas.microsoft.com/office/drawing/2010/main">
                  <a:solidFill>
                    <a:srgbClr val="FFFFFF"/>
                  </a:solidFill>
                </a14:hiddenFill>
              </a:ext>
            </a:extLst>
          </p:spPr>
        </p:pic>
        <p:sp>
          <p:nvSpPr>
            <p:cNvPr id="129" name="Text Box 59"/>
            <p:cNvSpPr txBox="1">
              <a:spLocks noChangeArrowheads="1"/>
            </p:cNvSpPr>
            <p:nvPr/>
          </p:nvSpPr>
          <p:spPr bwMode="auto">
            <a:xfrm>
              <a:off x="1739" y="1349"/>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E-70-31</a:t>
              </a:r>
            </a:p>
            <a:p>
              <a:pPr algn="ctr">
                <a:spcBef>
                  <a:spcPct val="50%"/>
                </a:spcBef>
              </a:pPr>
              <a:r>
                <a:rPr lang="en-GB" altLang="en-US" sz="500" b="1" dirty="0">
                  <a:solidFill>
                    <a:srgbClr val="003366"/>
                  </a:solidFill>
                  <a:latin typeface="Arial" panose="020B0604020202020204" pitchFamily="34" charset="0"/>
                </a:rPr>
                <a:t>Monitoring and Control Data Definition</a:t>
              </a:r>
            </a:p>
          </p:txBody>
        </p:sp>
      </p:grpSp>
      <p:grpSp>
        <p:nvGrpSpPr>
          <p:cNvPr id="130" name="Group 112"/>
          <p:cNvGrpSpPr>
            <a:grpSpLocks/>
          </p:cNvGrpSpPr>
          <p:nvPr/>
        </p:nvGrpSpPr>
        <p:grpSpPr bwMode="auto">
          <a:xfrm>
            <a:off x="6281738" y="5213350"/>
            <a:ext cx="728662" cy="1016000"/>
            <a:chOff x="4021" y="3284"/>
            <a:chExt cx="459" cy="640"/>
          </a:xfrm>
        </p:grpSpPr>
        <p:grpSp>
          <p:nvGrpSpPr>
            <p:cNvPr id="131" name="Group 92"/>
            <p:cNvGrpSpPr>
              <a:grpSpLocks/>
            </p:cNvGrpSpPr>
            <p:nvPr/>
          </p:nvGrpSpPr>
          <p:grpSpPr bwMode="auto">
            <a:xfrm>
              <a:off x="4021" y="3284"/>
              <a:ext cx="447" cy="640"/>
              <a:chOff x="4129" y="3284"/>
              <a:chExt cx="447" cy="640"/>
            </a:xfrm>
          </p:grpSpPr>
          <p:grpSp>
            <p:nvGrpSpPr>
              <p:cNvPr id="133" name="Group 91"/>
              <p:cNvGrpSpPr>
                <a:grpSpLocks/>
              </p:cNvGrpSpPr>
              <p:nvPr/>
            </p:nvGrpSpPr>
            <p:grpSpPr bwMode="auto">
              <a:xfrm>
                <a:off x="4129" y="3284"/>
                <a:ext cx="447" cy="640"/>
                <a:chOff x="4129" y="3284"/>
                <a:chExt cx="447" cy="640"/>
              </a:xfrm>
            </p:grpSpPr>
            <p:sp>
              <p:nvSpPr>
                <p:cNvPr id="135" name="Rectangle 63"/>
                <p:cNvSpPr>
                  <a:spLocks noChangeArrowheads="1"/>
                </p:cNvSpPr>
                <p:nvPr/>
              </p:nvSpPr>
              <p:spPr bwMode="auto">
                <a:xfrm>
                  <a:off x="4131" y="3284"/>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36" name="Rectangle 64"/>
                <p:cNvSpPr>
                  <a:spLocks noChangeArrowheads="1"/>
                </p:cNvSpPr>
                <p:nvPr/>
              </p:nvSpPr>
              <p:spPr bwMode="auto">
                <a:xfrm>
                  <a:off x="4129" y="3285"/>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37" name="Rectangle 65"/>
                <p:cNvSpPr>
                  <a:spLocks noChangeArrowheads="1"/>
                </p:cNvSpPr>
                <p:nvPr/>
              </p:nvSpPr>
              <p:spPr bwMode="auto">
                <a:xfrm>
                  <a:off x="4145" y="3285"/>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134"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4" y="3296"/>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32" name="Text Box 67"/>
            <p:cNvSpPr txBox="1">
              <a:spLocks noChangeArrowheads="1"/>
            </p:cNvSpPr>
            <p:nvPr/>
          </p:nvSpPr>
          <p:spPr bwMode="auto">
            <a:xfrm>
              <a:off x="4069" y="3550"/>
              <a:ext cx="411"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E-70-41</a:t>
              </a:r>
            </a:p>
            <a:p>
              <a:pPr algn="ctr">
                <a:spcBef>
                  <a:spcPct val="50%"/>
                </a:spcBef>
              </a:pPr>
              <a:r>
                <a:rPr lang="en-GB" altLang="en-US" sz="500" b="1" dirty="0">
                  <a:solidFill>
                    <a:srgbClr val="003366"/>
                  </a:solidFill>
                  <a:latin typeface="Arial" panose="020B0604020202020204" pitchFamily="34" charset="0"/>
                </a:rPr>
                <a:t>Telemetry and Telecommand Packet Utilisation</a:t>
              </a:r>
            </a:p>
          </p:txBody>
        </p:sp>
      </p:grpSp>
      <p:sp>
        <p:nvSpPr>
          <p:cNvPr id="138" name="Line 68"/>
          <p:cNvSpPr>
            <a:spLocks noChangeShapeType="1"/>
          </p:cNvSpPr>
          <p:nvPr/>
        </p:nvSpPr>
        <p:spPr bwMode="auto">
          <a:xfrm>
            <a:off x="3170238" y="2238375"/>
            <a:ext cx="481012" cy="381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39" name="Line 71"/>
          <p:cNvSpPr>
            <a:spLocks noChangeShapeType="1"/>
          </p:cNvSpPr>
          <p:nvPr/>
        </p:nvSpPr>
        <p:spPr bwMode="auto">
          <a:xfrm>
            <a:off x="6162675" y="2754313"/>
            <a:ext cx="357188" cy="97155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40" name="Line 72"/>
          <p:cNvSpPr>
            <a:spLocks noChangeShapeType="1"/>
          </p:cNvSpPr>
          <p:nvPr/>
        </p:nvSpPr>
        <p:spPr bwMode="auto">
          <a:xfrm flipH="1">
            <a:off x="6686550" y="2725738"/>
            <a:ext cx="142875" cy="981075"/>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41" name="Line 73"/>
          <p:cNvSpPr>
            <a:spLocks noChangeShapeType="1"/>
          </p:cNvSpPr>
          <p:nvPr/>
        </p:nvSpPr>
        <p:spPr bwMode="auto">
          <a:xfrm flipH="1" flipV="1">
            <a:off x="7694613" y="3873500"/>
            <a:ext cx="277812" cy="333375"/>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42" name="Line 74"/>
          <p:cNvSpPr>
            <a:spLocks noChangeShapeType="1"/>
          </p:cNvSpPr>
          <p:nvPr/>
        </p:nvSpPr>
        <p:spPr bwMode="auto">
          <a:xfrm flipV="1">
            <a:off x="1979613" y="4559300"/>
            <a:ext cx="334962" cy="611188"/>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43" name="Line 75"/>
          <p:cNvSpPr>
            <a:spLocks noChangeShapeType="1"/>
          </p:cNvSpPr>
          <p:nvPr/>
        </p:nvSpPr>
        <p:spPr bwMode="auto">
          <a:xfrm flipV="1">
            <a:off x="3511550" y="4470400"/>
            <a:ext cx="23813" cy="7239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44" name="Line 76"/>
          <p:cNvSpPr>
            <a:spLocks noChangeShapeType="1"/>
          </p:cNvSpPr>
          <p:nvPr/>
        </p:nvSpPr>
        <p:spPr bwMode="auto">
          <a:xfrm flipV="1">
            <a:off x="6662738" y="4049713"/>
            <a:ext cx="4762" cy="1128712"/>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nvGrpSpPr>
          <p:cNvPr id="145" name="Group 114"/>
          <p:cNvGrpSpPr>
            <a:grpSpLocks/>
          </p:cNvGrpSpPr>
          <p:nvPr/>
        </p:nvGrpSpPr>
        <p:grpSpPr bwMode="auto">
          <a:xfrm>
            <a:off x="669925" y="3449638"/>
            <a:ext cx="728663" cy="1016000"/>
            <a:chOff x="486" y="2173"/>
            <a:chExt cx="459" cy="640"/>
          </a:xfrm>
        </p:grpSpPr>
        <p:grpSp>
          <p:nvGrpSpPr>
            <p:cNvPr id="146" name="Group 113"/>
            <p:cNvGrpSpPr>
              <a:grpSpLocks/>
            </p:cNvGrpSpPr>
            <p:nvPr/>
          </p:nvGrpSpPr>
          <p:grpSpPr bwMode="auto">
            <a:xfrm>
              <a:off x="486" y="2173"/>
              <a:ext cx="447" cy="640"/>
              <a:chOff x="486" y="2173"/>
              <a:chExt cx="447" cy="640"/>
            </a:xfrm>
          </p:grpSpPr>
          <p:grpSp>
            <p:nvGrpSpPr>
              <p:cNvPr id="148" name="Group 89"/>
              <p:cNvGrpSpPr>
                <a:grpSpLocks/>
              </p:cNvGrpSpPr>
              <p:nvPr/>
            </p:nvGrpSpPr>
            <p:grpSpPr bwMode="auto">
              <a:xfrm>
                <a:off x="486" y="2173"/>
                <a:ext cx="447" cy="640"/>
                <a:chOff x="294" y="2155"/>
                <a:chExt cx="447" cy="640"/>
              </a:xfrm>
            </p:grpSpPr>
            <p:sp>
              <p:nvSpPr>
                <p:cNvPr id="150" name="Rectangle 81"/>
                <p:cNvSpPr>
                  <a:spLocks noChangeArrowheads="1"/>
                </p:cNvSpPr>
                <p:nvPr/>
              </p:nvSpPr>
              <p:spPr bwMode="auto">
                <a:xfrm>
                  <a:off x="296" y="2155"/>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51" name="Rectangle 82"/>
                <p:cNvSpPr>
                  <a:spLocks noChangeArrowheads="1"/>
                </p:cNvSpPr>
                <p:nvPr/>
              </p:nvSpPr>
              <p:spPr bwMode="auto">
                <a:xfrm>
                  <a:off x="294" y="2156"/>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52" name="Rectangle 83">
                  <a:hlinkClick r:id="" action="ppaction://noaction"/>
                </p:cNvPr>
                <p:cNvSpPr>
                  <a:spLocks noChangeArrowheads="1"/>
                </p:cNvSpPr>
                <p:nvPr/>
              </p:nvSpPr>
              <p:spPr bwMode="auto">
                <a:xfrm>
                  <a:off x="310" y="2156"/>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14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 y="2185"/>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Text Box 85"/>
            <p:cNvSpPr txBox="1">
              <a:spLocks noChangeArrowheads="1"/>
            </p:cNvSpPr>
            <p:nvPr/>
          </p:nvSpPr>
          <p:spPr bwMode="auto">
            <a:xfrm>
              <a:off x="534" y="2439"/>
              <a:ext cx="411"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a:t>
              </a:r>
            </a:p>
            <a:p>
              <a:pPr algn="ctr">
                <a:spcBef>
                  <a:spcPct val="50%"/>
                </a:spcBef>
              </a:pPr>
              <a:r>
                <a:rPr lang="en-GB" altLang="en-US" sz="500" b="1" dirty="0">
                  <a:solidFill>
                    <a:srgbClr val="003366"/>
                  </a:solidFill>
                  <a:latin typeface="Arial" panose="020B0604020202020204" pitchFamily="34" charset="0"/>
                </a:rPr>
                <a:t>Ground Systems and Operations: Principles and Requirements</a:t>
              </a:r>
            </a:p>
          </p:txBody>
        </p:sp>
      </p:grpSp>
      <p:sp>
        <p:nvSpPr>
          <p:cNvPr id="153" name="Line 86"/>
          <p:cNvSpPr>
            <a:spLocks noChangeShapeType="1"/>
          </p:cNvSpPr>
          <p:nvPr/>
        </p:nvSpPr>
        <p:spPr bwMode="auto">
          <a:xfrm flipV="1">
            <a:off x="1385888" y="3965575"/>
            <a:ext cx="806450" cy="1588"/>
          </a:xfrm>
          <a:prstGeom prst="line">
            <a:avLst/>
          </a:prstGeom>
          <a:noFill/>
          <a:ln w="1524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pic>
        <p:nvPicPr>
          <p:cNvPr id="154" name="Picture 87" descr="Packet Telecommand Standard">
            <a:hlinkClick r:id="" action="ppaction://noaction"/>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6350" y="1708150"/>
            <a:ext cx="709613" cy="1001713"/>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88" descr="Packet Telemetry Standard">
            <a:hlinkClick r:id="" action="ppaction://noaction"/>
          </p:cNvPr>
          <p:cNvPicPr>
            <a:picLocks noChangeAspect="1" noChangeArrowheads="1"/>
          </p:cNvPicPr>
          <p:nvPr/>
        </p:nvPicPr>
        <p:blipFill>
          <a:blip r:embed="rId6" cstate="print">
            <a:extLst>
              <a:ext uri="{28A0092B-C50C-407E-A947-70E740481C1C}">
                <a14:useLocalDpi xmlns:a14="http://schemas.microsoft.com/office/drawing/2010/main" val="0"/>
              </a:ext>
            </a:extLst>
          </a:blip>
          <a:srcRect r="2.539%"/>
          <a:stretch>
            <a:fillRect/>
          </a:stretch>
        </p:blipFill>
        <p:spPr bwMode="auto">
          <a:xfrm>
            <a:off x="5572125" y="1706563"/>
            <a:ext cx="711200" cy="1006475"/>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95">
            <a:hlinkClick r:id="" action="ppaction://noaction"/>
          </p:cNvPr>
          <p:cNvSpPr>
            <a:spLocks noChangeArrowheads="1"/>
          </p:cNvSpPr>
          <p:nvPr/>
        </p:nvSpPr>
        <p:spPr bwMode="auto">
          <a:xfrm>
            <a:off x="2411413" y="1714500"/>
            <a:ext cx="709612" cy="1016000"/>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57" name="Rectangle 96">
            <a:hlinkClick r:id="" action="ppaction://noaction"/>
          </p:cNvPr>
          <p:cNvSpPr>
            <a:spLocks noChangeArrowheads="1"/>
          </p:cNvSpPr>
          <p:nvPr/>
        </p:nvSpPr>
        <p:spPr bwMode="auto">
          <a:xfrm>
            <a:off x="669925" y="3449638"/>
            <a:ext cx="709613" cy="1016000"/>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58" name="Rectangle 97">
            <a:hlinkClick r:id="" action="ppaction://noaction"/>
          </p:cNvPr>
          <p:cNvSpPr>
            <a:spLocks noChangeArrowheads="1"/>
          </p:cNvSpPr>
          <p:nvPr/>
        </p:nvSpPr>
        <p:spPr bwMode="auto">
          <a:xfrm>
            <a:off x="1595438" y="5241925"/>
            <a:ext cx="709612" cy="1011238"/>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59" name="Rectangle 99">
            <a:hlinkClick r:id="" action="ppaction://noaction"/>
          </p:cNvPr>
          <p:cNvSpPr>
            <a:spLocks noChangeArrowheads="1"/>
          </p:cNvSpPr>
          <p:nvPr/>
        </p:nvSpPr>
        <p:spPr bwMode="auto">
          <a:xfrm>
            <a:off x="3201988" y="5243513"/>
            <a:ext cx="709612"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60" name="Rectangle 101">
            <a:hlinkClick r:id="" action="ppaction://noaction"/>
          </p:cNvPr>
          <p:cNvSpPr>
            <a:spLocks noChangeArrowheads="1"/>
          </p:cNvSpPr>
          <p:nvPr/>
        </p:nvSpPr>
        <p:spPr bwMode="auto">
          <a:xfrm>
            <a:off x="6281738" y="5214938"/>
            <a:ext cx="709612"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61" name="Rectangle 102">
            <a:hlinkClick r:id="" action="ppaction://noaction"/>
          </p:cNvPr>
          <p:cNvSpPr>
            <a:spLocks noChangeArrowheads="1"/>
          </p:cNvSpPr>
          <p:nvPr/>
        </p:nvSpPr>
        <p:spPr bwMode="auto">
          <a:xfrm>
            <a:off x="7997825" y="4875213"/>
            <a:ext cx="709613"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nvGrpSpPr>
          <p:cNvPr id="162" name="Group 137"/>
          <p:cNvGrpSpPr>
            <a:grpSpLocks/>
          </p:cNvGrpSpPr>
          <p:nvPr/>
        </p:nvGrpSpPr>
        <p:grpSpPr bwMode="auto">
          <a:xfrm>
            <a:off x="7137400" y="1701800"/>
            <a:ext cx="730250" cy="1016000"/>
            <a:chOff x="4560" y="1072"/>
            <a:chExt cx="460" cy="640"/>
          </a:xfrm>
        </p:grpSpPr>
        <p:grpSp>
          <p:nvGrpSpPr>
            <p:cNvPr id="163" name="Group 136"/>
            <p:cNvGrpSpPr>
              <a:grpSpLocks/>
            </p:cNvGrpSpPr>
            <p:nvPr/>
          </p:nvGrpSpPr>
          <p:grpSpPr bwMode="auto">
            <a:xfrm>
              <a:off x="4561" y="1072"/>
              <a:ext cx="459" cy="640"/>
              <a:chOff x="4561" y="1072"/>
              <a:chExt cx="459" cy="640"/>
            </a:xfrm>
          </p:grpSpPr>
          <p:grpSp>
            <p:nvGrpSpPr>
              <p:cNvPr id="165" name="Group 5"/>
              <p:cNvGrpSpPr>
                <a:grpSpLocks/>
              </p:cNvGrpSpPr>
              <p:nvPr/>
            </p:nvGrpSpPr>
            <p:grpSpPr bwMode="auto">
              <a:xfrm>
                <a:off x="4561" y="1072"/>
                <a:ext cx="447" cy="640"/>
                <a:chOff x="4491" y="3250"/>
                <a:chExt cx="447" cy="640"/>
              </a:xfrm>
            </p:grpSpPr>
            <p:grpSp>
              <p:nvGrpSpPr>
                <p:cNvPr id="167" name="Group 6"/>
                <p:cNvGrpSpPr>
                  <a:grpSpLocks/>
                </p:cNvGrpSpPr>
                <p:nvPr/>
              </p:nvGrpSpPr>
              <p:grpSpPr bwMode="auto">
                <a:xfrm>
                  <a:off x="4491" y="3250"/>
                  <a:ext cx="447" cy="640"/>
                  <a:chOff x="4491" y="3250"/>
                  <a:chExt cx="447" cy="640"/>
                </a:xfrm>
              </p:grpSpPr>
              <p:sp>
                <p:nvSpPr>
                  <p:cNvPr id="169" name="Rectangle 7"/>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70" name="Rectangle 8"/>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71" name="Rectangle 9"/>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pic>
              <p:nvPicPr>
                <p:cNvPr id="16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66" name="Text Box 11"/>
              <p:cNvSpPr txBox="1">
                <a:spLocks noChangeArrowheads="1"/>
              </p:cNvSpPr>
              <p:nvPr/>
            </p:nvSpPr>
            <p:spPr bwMode="auto">
              <a:xfrm>
                <a:off x="4609" y="1338"/>
                <a:ext cx="411"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E-50-04</a:t>
                </a:r>
              </a:p>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Telecommand protocols, </a:t>
                </a:r>
                <a:r>
                  <a:rPr kumimoji="0" lang="en-GB" altLang="en-US" sz="500" b="1" i="0" u="none" strike="noStrike" kern="0" cap="none" spc="0" normalizeH="0" baseline="0%" noProof="0" dirty="0" err="1">
                    <a:ln>
                      <a:noFill/>
                    </a:ln>
                    <a:solidFill>
                      <a:srgbClr val="003366"/>
                    </a:solidFill>
                    <a:effectLst/>
                    <a:uLnTx/>
                    <a:uFillTx/>
                    <a:latin typeface="Arial" panose="020B0604020202020204" pitchFamily="34" charset="0"/>
                  </a:rPr>
                  <a:t>sychronization</a:t>
                </a: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 and channel coding</a:t>
                </a:r>
              </a:p>
            </p:txBody>
          </p:sp>
        </p:grpSp>
        <p:sp>
          <p:nvSpPr>
            <p:cNvPr id="164" name="Rectangle 103">
              <a:hlinkClick r:id="" action="ppaction://noaction"/>
            </p:cNvPr>
            <p:cNvSpPr>
              <a:spLocks noChangeArrowheads="1"/>
            </p:cNvSpPr>
            <p:nvPr/>
          </p:nvSpPr>
          <p:spPr bwMode="auto">
            <a:xfrm>
              <a:off x="4560" y="1073"/>
              <a:ext cx="447" cy="6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grpSp>
        <p:nvGrpSpPr>
          <p:cNvPr id="172" name="Group 140"/>
          <p:cNvGrpSpPr>
            <a:grpSpLocks/>
          </p:cNvGrpSpPr>
          <p:nvPr/>
        </p:nvGrpSpPr>
        <p:grpSpPr bwMode="auto">
          <a:xfrm>
            <a:off x="4772025" y="1706563"/>
            <a:ext cx="728663" cy="1016000"/>
            <a:chOff x="3070" y="1075"/>
            <a:chExt cx="459" cy="640"/>
          </a:xfrm>
        </p:grpSpPr>
        <p:grpSp>
          <p:nvGrpSpPr>
            <p:cNvPr id="173" name="Group 139"/>
            <p:cNvGrpSpPr>
              <a:grpSpLocks/>
            </p:cNvGrpSpPr>
            <p:nvPr/>
          </p:nvGrpSpPr>
          <p:grpSpPr bwMode="auto">
            <a:xfrm>
              <a:off x="3070" y="1075"/>
              <a:ext cx="459" cy="640"/>
              <a:chOff x="3070" y="1075"/>
              <a:chExt cx="459" cy="640"/>
            </a:xfrm>
          </p:grpSpPr>
          <p:grpSp>
            <p:nvGrpSpPr>
              <p:cNvPr id="175" name="Group 138"/>
              <p:cNvGrpSpPr>
                <a:grpSpLocks/>
              </p:cNvGrpSpPr>
              <p:nvPr/>
            </p:nvGrpSpPr>
            <p:grpSpPr bwMode="auto">
              <a:xfrm>
                <a:off x="3070" y="1075"/>
                <a:ext cx="447" cy="640"/>
                <a:chOff x="3070" y="1075"/>
                <a:chExt cx="447" cy="640"/>
              </a:xfrm>
            </p:grpSpPr>
            <p:grpSp>
              <p:nvGrpSpPr>
                <p:cNvPr id="177" name="Group 14"/>
                <p:cNvGrpSpPr>
                  <a:grpSpLocks/>
                </p:cNvGrpSpPr>
                <p:nvPr/>
              </p:nvGrpSpPr>
              <p:grpSpPr bwMode="auto">
                <a:xfrm>
                  <a:off x="3070" y="1075"/>
                  <a:ext cx="447" cy="640"/>
                  <a:chOff x="4491" y="3250"/>
                  <a:chExt cx="447" cy="640"/>
                </a:xfrm>
              </p:grpSpPr>
              <p:sp>
                <p:nvSpPr>
                  <p:cNvPr id="179" name="Rectangle 15"/>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80" name="Rectangle 16"/>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81" name="Rectangle 17"/>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pic>
              <p:nvPicPr>
                <p:cNvPr id="178"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5" y="1087"/>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76" name="Text Box 19"/>
              <p:cNvSpPr txBox="1">
                <a:spLocks noChangeArrowheads="1"/>
              </p:cNvSpPr>
              <p:nvPr/>
            </p:nvSpPr>
            <p:spPr bwMode="auto">
              <a:xfrm>
                <a:off x="3118" y="1341"/>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E-50-03</a:t>
                </a:r>
              </a:p>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Telemetry transfer frame protocol</a:t>
                </a:r>
              </a:p>
            </p:txBody>
          </p:sp>
        </p:grpSp>
        <p:sp>
          <p:nvSpPr>
            <p:cNvPr id="174" name="Rectangle 104">
              <a:hlinkClick r:id="" action="ppaction://noaction"/>
            </p:cNvPr>
            <p:cNvSpPr>
              <a:spLocks noChangeArrowheads="1"/>
            </p:cNvSpPr>
            <p:nvPr/>
          </p:nvSpPr>
          <p:spPr bwMode="auto">
            <a:xfrm>
              <a:off x="3070" y="1075"/>
              <a:ext cx="447" cy="6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pic>
        <p:nvPicPr>
          <p:cNvPr id="182" name="Picture 110" descr="PSS-04-151 TC decoder spec">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6875" y="2435225"/>
            <a:ext cx="711200" cy="1003300"/>
          </a:xfrm>
          <a:prstGeom prst="rect">
            <a:avLst/>
          </a:prstGeom>
          <a:noFill/>
          <a:extLst>
            <a:ext uri="{909E8E84-426E-40DD-AFC4-6F175D3DCCD1}">
              <a14:hiddenFill xmlns:a14="http://schemas.microsoft.com/office/drawing/2010/main">
                <a:solidFill>
                  <a:srgbClr val="FFFFFF"/>
                </a:solidFill>
              </a14:hiddenFill>
            </a:ext>
          </a:extLst>
        </p:spPr>
      </p:pic>
      <p:sp>
        <p:nvSpPr>
          <p:cNvPr id="183" name="Line 111"/>
          <p:cNvSpPr>
            <a:spLocks noChangeShapeType="1"/>
          </p:cNvSpPr>
          <p:nvPr/>
        </p:nvSpPr>
        <p:spPr bwMode="auto">
          <a:xfrm flipH="1">
            <a:off x="7551738" y="3336925"/>
            <a:ext cx="382587" cy="1270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nvGrpSpPr>
          <p:cNvPr id="184" name="Group 115"/>
          <p:cNvGrpSpPr>
            <a:grpSpLocks/>
          </p:cNvGrpSpPr>
          <p:nvPr/>
        </p:nvGrpSpPr>
        <p:grpSpPr bwMode="auto">
          <a:xfrm>
            <a:off x="7997825" y="3671888"/>
            <a:ext cx="728663" cy="1016000"/>
            <a:chOff x="4491" y="3250"/>
            <a:chExt cx="459" cy="640"/>
          </a:xfrm>
        </p:grpSpPr>
        <p:grpSp>
          <p:nvGrpSpPr>
            <p:cNvPr id="185" name="Group 116"/>
            <p:cNvGrpSpPr>
              <a:grpSpLocks/>
            </p:cNvGrpSpPr>
            <p:nvPr/>
          </p:nvGrpSpPr>
          <p:grpSpPr bwMode="auto">
            <a:xfrm>
              <a:off x="4491" y="3250"/>
              <a:ext cx="447" cy="640"/>
              <a:chOff x="4491" y="3250"/>
              <a:chExt cx="447" cy="640"/>
            </a:xfrm>
          </p:grpSpPr>
          <p:grpSp>
            <p:nvGrpSpPr>
              <p:cNvPr id="187" name="Group 117"/>
              <p:cNvGrpSpPr>
                <a:grpSpLocks/>
              </p:cNvGrpSpPr>
              <p:nvPr/>
            </p:nvGrpSpPr>
            <p:grpSpPr bwMode="auto">
              <a:xfrm>
                <a:off x="4491" y="3250"/>
                <a:ext cx="447" cy="640"/>
                <a:chOff x="4491" y="3250"/>
                <a:chExt cx="447" cy="640"/>
              </a:xfrm>
            </p:grpSpPr>
            <p:sp>
              <p:nvSpPr>
                <p:cNvPr id="189" name="Rectangle 118"/>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90" name="Rectangle 119"/>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91" name="Rectangle 120"/>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188" name="Picture 1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86" name="Text Box 122"/>
            <p:cNvSpPr txBox="1">
              <a:spLocks noChangeArrowheads="1"/>
            </p:cNvSpPr>
            <p:nvPr/>
          </p:nvSpPr>
          <p:spPr bwMode="auto">
            <a:xfrm>
              <a:off x="4539" y="3516"/>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E-70-11</a:t>
              </a:r>
            </a:p>
            <a:p>
              <a:pPr algn="ctr">
                <a:spcBef>
                  <a:spcPct val="50%"/>
                </a:spcBef>
              </a:pPr>
              <a:r>
                <a:rPr lang="en-GB" altLang="en-US" sz="500" b="1" dirty="0">
                  <a:solidFill>
                    <a:srgbClr val="003366"/>
                  </a:solidFill>
                  <a:latin typeface="Arial" panose="020B0604020202020204" pitchFamily="34" charset="0"/>
                </a:rPr>
                <a:t>Space Segment Operability</a:t>
              </a:r>
            </a:p>
          </p:txBody>
        </p:sp>
      </p:grpSp>
      <p:sp>
        <p:nvSpPr>
          <p:cNvPr id="192" name="Rectangle 123">
            <a:hlinkClick r:id="" action="ppaction://noaction"/>
          </p:cNvPr>
          <p:cNvSpPr>
            <a:spLocks noChangeArrowheads="1"/>
          </p:cNvSpPr>
          <p:nvPr/>
        </p:nvSpPr>
        <p:spPr bwMode="auto">
          <a:xfrm>
            <a:off x="7994650" y="3671888"/>
            <a:ext cx="709613"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93" name="Line 124"/>
          <p:cNvSpPr>
            <a:spLocks noChangeShapeType="1"/>
          </p:cNvSpPr>
          <p:nvPr/>
        </p:nvSpPr>
        <p:spPr bwMode="auto">
          <a:xfrm flipH="1" flipV="1">
            <a:off x="7672388" y="4286250"/>
            <a:ext cx="312737" cy="56515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aphicFrame>
        <p:nvGraphicFramePr>
          <p:cNvPr id="98" name="Object 97"/>
          <p:cNvGraphicFramePr>
            <a:graphicFrameLocks noChangeAspect="1"/>
          </p:cNvGraphicFramePr>
          <p:nvPr/>
        </p:nvGraphicFramePr>
        <p:xfrm>
          <a:off x="34925" y="1916113"/>
          <a:ext cx="7999413" cy="3722687"/>
        </p:xfrm>
        <a:graphic>
          <a:graphicData uri="http://purl.oclc.org/ooxml/officeDocument/oleObject">
            <mc:AlternateContent xmlns:mc="http://schemas.openxmlformats.org/markup-compatibility/2006">
              <mc:Choice xmlns:v="urn:schemas-microsoft-com:vml" Requires="v">
                <p:oleObj name="Visio" r:id="rId8" imgW="17617420" imgH="8191584" progId="Visio.Drawing.11">
                  <p:embed/>
                </p:oleObj>
              </mc:Choice>
              <mc:Fallback>
                <p:oleObj name="Visio" r:id="rId8" imgW="17617420" imgH="8191584" progId="Visio.Drawing.11">
                  <p:embed/>
                  <p:pic>
                    <p:nvPicPr>
                      <p:cNvPr id="0" name=""/>
                      <p:cNvPicPr>
                        <a:picLocks noChangeAspect="1" noChangeArrowheads="1"/>
                      </p:cNvPicPr>
                      <p:nvPr/>
                    </p:nvPicPr>
                    <p:blipFill>
                      <a:blip r:embed="rId9"/>
                      <a:srcRect/>
                      <a:stretch>
                        <a:fillRect/>
                      </a:stretch>
                    </p:blipFill>
                    <p:spPr bwMode="auto">
                      <a:xfrm>
                        <a:off x="34925" y="1916113"/>
                        <a:ext cx="7999413"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9"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36114" y="1284046"/>
            <a:ext cx="834623" cy="1086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spTree>
    <p:extLst>
      <p:ext uri="{BB962C8B-B14F-4D97-AF65-F5344CB8AC3E}">
        <p14:creationId xmlns:p14="http://schemas.microsoft.com/office/powerpoint/2010/main" val="162655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4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ST[20] – Important concepts</a:t>
            </a:r>
          </a:p>
        </p:txBody>
      </p:sp>
      <p:sp>
        <p:nvSpPr>
          <p:cNvPr id="4" name="Rectangle 7"/>
          <p:cNvSpPr txBox="1">
            <a:spLocks noChangeArrowheads="1"/>
          </p:cNvSpPr>
          <p:nvPr/>
        </p:nvSpPr>
        <p:spPr>
          <a:xfrm>
            <a:off x="176311" y="1263680"/>
            <a:ext cx="8129489" cy="4896544"/>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0" lvl="0" indent="0">
              <a:lnSpc>
                <a:spcPct val="119%"/>
              </a:lnSpc>
              <a:buClr>
                <a:schemeClr val="accent1"/>
              </a:buClr>
              <a:buNone/>
              <a:defRPr/>
            </a:pPr>
            <a:r>
              <a:rPr lang="en-GB" sz="1600" dirty="0">
                <a:solidFill>
                  <a:schemeClr val="bg2"/>
                </a:solidFill>
                <a:latin typeface="+mn-lt"/>
                <a:cs typeface="+mn-cs"/>
              </a:rPr>
              <a:t>A standard notation exists to define parameter types:</a:t>
            </a:r>
            <a:endParaRPr lang="en-GB" sz="1600" dirty="0">
              <a:solidFill>
                <a:schemeClr val="bg2"/>
              </a:solidFill>
            </a:endParaRPr>
          </a:p>
          <a:p>
            <a:pPr marL="0" lvl="0" indent="0">
              <a:lnSpc>
                <a:spcPct val="119%"/>
              </a:lnSpc>
              <a:buClr>
                <a:schemeClr val="accent1"/>
              </a:buClr>
              <a:buNone/>
              <a:defRPr/>
            </a:pPr>
            <a:endParaRPr lang="en-GB" sz="1600" dirty="0">
              <a:solidFill>
                <a:schemeClr val="bg2"/>
              </a:solidFill>
            </a:endParaRPr>
          </a:p>
          <a:p>
            <a:pPr marL="342900" lvl="1" indent="-342900">
              <a:lnSpc>
                <a:spcPct val="119%"/>
              </a:lnSpc>
              <a:buClr>
                <a:schemeClr val="accent1"/>
              </a:buClr>
              <a:buFont typeface="Arial" panose="020B0604020202020204" pitchFamily="34" charset="0"/>
              <a:buChar char="•"/>
            </a:pPr>
            <a:r>
              <a:rPr lang="en-GB" sz="1600" dirty="0">
                <a:solidFill>
                  <a:schemeClr val="bg2"/>
                </a:solidFill>
              </a:rPr>
              <a:t>the « </a:t>
            </a:r>
            <a:r>
              <a:rPr lang="en-GB" sz="1600" b="1" u="sng" dirty="0">
                <a:solidFill>
                  <a:schemeClr val="bg2"/>
                </a:solidFill>
              </a:rPr>
              <a:t>P</a:t>
            </a:r>
            <a:r>
              <a:rPr lang="en-GB" sz="1600" dirty="0">
                <a:solidFill>
                  <a:schemeClr val="bg2"/>
                </a:solidFill>
              </a:rPr>
              <a:t>acket field </a:t>
            </a:r>
            <a:r>
              <a:rPr lang="en-GB" sz="1600" b="1" u="sng" dirty="0">
                <a:solidFill>
                  <a:schemeClr val="bg2"/>
                </a:solidFill>
              </a:rPr>
              <a:t>T</a:t>
            </a:r>
            <a:r>
              <a:rPr lang="en-GB" sz="1600" dirty="0">
                <a:solidFill>
                  <a:schemeClr val="bg2"/>
                </a:solidFill>
              </a:rPr>
              <a:t>ype </a:t>
            </a:r>
            <a:r>
              <a:rPr lang="en-GB" sz="1600" b="1" u="sng" dirty="0">
                <a:solidFill>
                  <a:schemeClr val="bg2"/>
                </a:solidFill>
              </a:rPr>
              <a:t>C</a:t>
            </a:r>
            <a:r>
              <a:rPr lang="en-GB" sz="1600" dirty="0">
                <a:solidFill>
                  <a:schemeClr val="bg2"/>
                </a:solidFill>
              </a:rPr>
              <a:t>ode »</a:t>
            </a:r>
          </a:p>
          <a:p>
            <a:pPr marL="626342" marR="0" lvl="2" indent="-342900" defTabSz="914400">
              <a:lnSpc>
                <a:spcPct val="119%"/>
              </a:lnSpc>
              <a:buClr>
                <a:schemeClr val="accent1"/>
              </a:buClr>
              <a:buSzPct val="90%"/>
              <a:buFont typeface="Arial" panose="020B0604020202020204" pitchFamily="34" charset="0"/>
              <a:buChar char="•"/>
              <a:tabLst/>
              <a:defRPr/>
            </a:pPr>
            <a:r>
              <a:rPr lang="en-GB" sz="1400" dirty="0">
                <a:solidFill>
                  <a:schemeClr val="bg2"/>
                </a:solidFill>
              </a:rPr>
              <a:t>determines the data type of the </a:t>
            </a:r>
            <a:br>
              <a:rPr lang="en-GB" sz="1400" dirty="0">
                <a:solidFill>
                  <a:schemeClr val="bg2"/>
                </a:solidFill>
              </a:rPr>
            </a:br>
            <a:r>
              <a:rPr lang="en-GB" sz="1400" dirty="0">
                <a:solidFill>
                  <a:schemeClr val="bg2"/>
                </a:solidFill>
              </a:rPr>
              <a:t>parameter</a:t>
            </a:r>
            <a:endParaRPr lang="en-GB" sz="1600" dirty="0"/>
          </a:p>
          <a:p>
            <a:pPr marL="0" lvl="1" indent="0">
              <a:lnSpc>
                <a:spcPct val="119%"/>
              </a:lnSpc>
              <a:buClr>
                <a:schemeClr val="accent1"/>
              </a:buClr>
              <a:buNone/>
              <a:defRPr/>
            </a:pPr>
            <a:endParaRPr lang="en-GB" sz="1600" dirty="0">
              <a:solidFill>
                <a:schemeClr val="bg2"/>
              </a:solidFill>
            </a:endParaRPr>
          </a:p>
          <a:p>
            <a:pPr marL="342900" lvl="1" indent="-342900">
              <a:lnSpc>
                <a:spcPct val="119%"/>
              </a:lnSpc>
              <a:buClr>
                <a:schemeClr val="accent1"/>
              </a:buClr>
              <a:buFont typeface="Arial" panose="020B0604020202020204" pitchFamily="34" charset="0"/>
              <a:buChar char="•"/>
            </a:pPr>
            <a:r>
              <a:rPr lang="en-GB" sz="1600" dirty="0">
                <a:solidFill>
                  <a:schemeClr val="bg2"/>
                </a:solidFill>
              </a:rPr>
              <a:t>the « </a:t>
            </a:r>
            <a:r>
              <a:rPr lang="en-GB" sz="1600" b="1" u="sng" dirty="0">
                <a:solidFill>
                  <a:schemeClr val="bg2"/>
                </a:solidFill>
              </a:rPr>
              <a:t>P</a:t>
            </a:r>
            <a:r>
              <a:rPr lang="en-GB" sz="1600" dirty="0">
                <a:solidFill>
                  <a:schemeClr val="bg2"/>
                </a:solidFill>
              </a:rPr>
              <a:t>acket field </a:t>
            </a:r>
            <a:r>
              <a:rPr lang="en-GB" sz="1600" b="1" u="sng" dirty="0">
                <a:solidFill>
                  <a:schemeClr val="bg2"/>
                </a:solidFill>
              </a:rPr>
              <a:t>F</a:t>
            </a:r>
            <a:r>
              <a:rPr lang="en-GB" sz="1600" dirty="0">
                <a:solidFill>
                  <a:schemeClr val="bg2"/>
                </a:solidFill>
              </a:rPr>
              <a:t>ormat </a:t>
            </a:r>
            <a:r>
              <a:rPr lang="en-GB" sz="1600" b="1" u="sng" dirty="0">
                <a:solidFill>
                  <a:schemeClr val="bg2"/>
                </a:solidFill>
              </a:rPr>
              <a:t>C</a:t>
            </a:r>
            <a:r>
              <a:rPr lang="en-GB" sz="1600" dirty="0">
                <a:solidFill>
                  <a:schemeClr val="bg2"/>
                </a:solidFill>
              </a:rPr>
              <a:t>ode »</a:t>
            </a:r>
          </a:p>
          <a:p>
            <a:pPr marL="626342" lvl="2" indent="-342900">
              <a:lnSpc>
                <a:spcPct val="119%"/>
              </a:lnSpc>
              <a:buClr>
                <a:schemeClr val="accent1"/>
              </a:buClr>
              <a:buFont typeface="Arial" panose="020B0604020202020204" pitchFamily="34" charset="0"/>
              <a:buChar char="•"/>
            </a:pPr>
            <a:r>
              <a:rPr lang="en-GB" sz="1400" dirty="0">
                <a:solidFill>
                  <a:schemeClr val="bg2"/>
                </a:solidFill>
              </a:rPr>
              <a:t>determines the way the </a:t>
            </a:r>
            <a:br>
              <a:rPr lang="en-GB" sz="1400" dirty="0">
                <a:solidFill>
                  <a:schemeClr val="bg2"/>
                </a:solidFill>
              </a:rPr>
            </a:br>
            <a:r>
              <a:rPr lang="en-GB" sz="1400" dirty="0">
                <a:solidFill>
                  <a:schemeClr val="bg2"/>
                </a:solidFill>
              </a:rPr>
              <a:t>parameter is encoded</a:t>
            </a:r>
          </a:p>
          <a:p>
            <a:pPr marL="626342" lvl="2" indent="-342900">
              <a:lnSpc>
                <a:spcPct val="119%"/>
              </a:lnSpc>
              <a:buClr>
                <a:schemeClr val="accent1"/>
              </a:buClr>
              <a:buFont typeface="Arial" panose="020B0604020202020204" pitchFamily="34" charset="0"/>
              <a:buChar char="•"/>
            </a:pPr>
            <a:r>
              <a:rPr lang="en-GB" sz="1400" dirty="0">
                <a:solidFill>
                  <a:schemeClr val="bg2"/>
                </a:solidFill>
              </a:rPr>
              <a:t>depends on the PTC</a:t>
            </a:r>
          </a:p>
        </p:txBody>
      </p:sp>
      <p:graphicFrame>
        <p:nvGraphicFramePr>
          <p:cNvPr id="5" name="Table 4"/>
          <p:cNvGraphicFramePr>
            <a:graphicFrameLocks noGrp="1"/>
          </p:cNvGraphicFramePr>
          <p:nvPr>
            <p:extLst>
              <p:ext uri="{D42A27DB-BD31-4B8C-83A1-F6EECF244321}">
                <p14:modId xmlns:p14="http://schemas.microsoft.com/office/powerpoint/2010/main" val="3755129803"/>
              </p:ext>
            </p:extLst>
          </p:nvPr>
        </p:nvGraphicFramePr>
        <p:xfrm>
          <a:off x="5072380" y="1752600"/>
          <a:ext cx="3690620" cy="3384550"/>
        </p:xfrm>
        <a:graphic>
          <a:graphicData uri="http://purl.oclc.org/ooxml/drawingml/table">
            <a:tbl>
              <a:tblPr firstRow="1"/>
              <a:tblGrid>
                <a:gridCol w="540385">
                  <a:extLst>
                    <a:ext uri="{9D8B030D-6E8A-4147-A177-3AD203B41FA5}">
                      <a16:colId xmlns:a16="http://schemas.microsoft.com/office/drawing/2014/main" val="20000"/>
                    </a:ext>
                  </a:extLst>
                </a:gridCol>
                <a:gridCol w="3150235">
                  <a:extLst>
                    <a:ext uri="{9D8B030D-6E8A-4147-A177-3AD203B41FA5}">
                      <a16:colId xmlns:a16="http://schemas.microsoft.com/office/drawing/2014/main" val="20001"/>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PTC</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simple type correspondence</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Boolean</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2</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enumerated</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3</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unsigned integer</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4</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signed integer</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4"/>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5</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real</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5"/>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6</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bit-string</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6"/>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7</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octet-string</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7"/>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8</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character-string</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8"/>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9</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absolute time</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9"/>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10</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relative time</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1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11</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deduced</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1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12</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packet</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12"/>
                  </a:ext>
                </a:extLst>
              </a:tr>
            </a:tbl>
          </a:graphicData>
        </a:graphic>
      </p:graphicFrame>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462274670"/>
                  </p:ext>
                </p:extLst>
              </p:nvPr>
            </p:nvGraphicFramePr>
            <p:xfrm>
              <a:off x="176311" y="2989198"/>
              <a:ext cx="4679315" cy="2907475"/>
            </p:xfrm>
            <a:graphic>
              <a:graphicData uri="http://purl.oclc.org/ooxml/drawingml/table">
                <a:tbl>
                  <a:tblPr firstRow="1"/>
                  <a:tblGrid>
                    <a:gridCol w="900430">
                      <a:extLst>
                        <a:ext uri="{9D8B030D-6E8A-4147-A177-3AD203B41FA5}">
                          <a16:colId xmlns:a16="http://schemas.microsoft.com/office/drawing/2014/main" val="20000"/>
                        </a:ext>
                      </a:extLst>
                    </a:gridCol>
                    <a:gridCol w="1619885">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PFC</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format definition</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lowest value</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highest value</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0 to 12</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(PFC + 4) bits, unsigned</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r>
                                  <a:rPr lang="en-GB" sz="900" smtClean="0">
                                    <a:effectLst/>
                                    <a:latin typeface="Cambria Math"/>
                                  </a:rPr>
                                  <m:t>0</m:t>
                                </m:r>
                              </m:oMath>
                            </m:oMathPara>
                          </a14:m>
                          <a:endParaRPr lang="en-GB" sz="9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sSup>
                                  <m:sSupPr>
                                    <m:ctrlPr>
                                      <a:rPr lang="en-GB" sz="900" i="1" smtClean="0">
                                        <a:effectLst/>
                                        <a:latin typeface="Cambria Math" panose="02040503050406030204" pitchFamily="18" charset="0"/>
                                      </a:rPr>
                                    </m:ctrlPr>
                                  </m:sSupPr>
                                  <m:e>
                                    <m:r>
                                      <a:rPr lang="en-GB" sz="900">
                                        <a:effectLst/>
                                        <a:latin typeface="Cambria Math"/>
                                      </a:rPr>
                                      <m:t>2</m:t>
                                    </m:r>
                                  </m:e>
                                  <m:sup>
                                    <m:r>
                                      <a:rPr lang="en-GB" sz="900">
                                        <a:effectLst/>
                                        <a:latin typeface="Cambria Math"/>
                                      </a:rPr>
                                      <m:t>𝑃𝐹𝐶</m:t>
                                    </m:r>
                                    <m:r>
                                      <a:rPr lang="en-GB" sz="900">
                                        <a:effectLst/>
                                        <a:latin typeface="Cambria Math"/>
                                      </a:rPr>
                                      <m:t>+4</m:t>
                                    </m:r>
                                  </m:sup>
                                </m:sSup>
                                <m:r>
                                  <a:rPr lang="en-GB" sz="900">
                                    <a:effectLst/>
                                    <a:latin typeface="Cambria Math"/>
                                  </a:rPr>
                                  <m:t>–1 </m:t>
                                </m:r>
                              </m:oMath>
                            </m:oMathPara>
                          </a14:m>
                          <a:endParaRPr lang="en-GB" sz="900" dirty="0">
                            <a:effectLst/>
                          </a:endParaRPr>
                        </a:p>
                        <a:p>
                          <a:pPr algn="ctr">
                            <a:spcAft>
                              <a:spcPts val="0"/>
                            </a:spcAft>
                          </a:pPr>
                          <a14:m>
                            <m:oMathPara xmlns:m="http://purl.oclc.org/ooxml/officeDocument/math">
                              <m:oMathParaPr>
                                <m:jc m:val="centerGroup"/>
                              </m:oMathParaPr>
                              <m:oMath xmlns:m="http://purl.oclc.org/ooxml/officeDocument/math">
                                <m:r>
                                  <a:rPr lang="en-GB" sz="900">
                                    <a:effectLst/>
                                    <a:latin typeface="Cambria Math"/>
                                  </a:rPr>
                                  <m:t>(15 </m:t>
                                </m:r>
                                <m:r>
                                  <a:rPr lang="en-GB" sz="900">
                                    <a:effectLst/>
                                    <a:latin typeface="Cambria Math"/>
                                  </a:rPr>
                                  <m:t>𝑡𝑜</m:t>
                                </m:r>
                                <m:r>
                                  <a:rPr lang="en-GB" sz="900">
                                    <a:effectLst/>
                                    <a:latin typeface="Cambria Math"/>
                                  </a:rPr>
                                  <m:t> 65 535)</m:t>
                                </m:r>
                              </m:oMath>
                            </m:oMathPara>
                          </a14:m>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13</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3 octets, unsigned</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r>
                                  <a:rPr lang="en-GB" sz="900" smtClean="0">
                                    <a:effectLst/>
                                    <a:latin typeface="Cambria Math"/>
                                  </a:rPr>
                                  <m:t>0</m:t>
                                </m:r>
                              </m:oMath>
                            </m:oMathPara>
                          </a14:m>
                          <a:endParaRPr lang="en-GB" sz="9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sSup>
                                  <m:sSupPr>
                                    <m:ctrlPr>
                                      <a:rPr lang="en-GB" sz="900" i="1" smtClean="0">
                                        <a:effectLst/>
                                        <a:latin typeface="Cambria Math" panose="02040503050406030204" pitchFamily="18" charset="0"/>
                                      </a:rPr>
                                    </m:ctrlPr>
                                  </m:sSupPr>
                                  <m:e>
                                    <m:r>
                                      <a:rPr lang="en-GB" sz="900">
                                        <a:effectLst/>
                                        <a:latin typeface="Cambria Math"/>
                                      </a:rPr>
                                      <m:t>2</m:t>
                                    </m:r>
                                  </m:e>
                                  <m:sup>
                                    <m:r>
                                      <a:rPr lang="en-GB" sz="900">
                                        <a:effectLst/>
                                        <a:latin typeface="Cambria Math"/>
                                      </a:rPr>
                                      <m:t>24</m:t>
                                    </m:r>
                                  </m:sup>
                                </m:sSup>
                                <m:r>
                                  <a:rPr lang="en-GB" sz="900">
                                    <a:effectLst/>
                                    <a:latin typeface="Cambria Math"/>
                                  </a:rPr>
                                  <m:t>–1</m:t>
                                </m:r>
                              </m:oMath>
                            </m:oMathPara>
                          </a14:m>
                          <a:endParaRPr lang="en-GB" sz="900" dirty="0">
                            <a:effectLst/>
                          </a:endParaRPr>
                        </a:p>
                        <a:p>
                          <a:pPr algn="ctr">
                            <a:spcAft>
                              <a:spcPts val="0"/>
                            </a:spcAft>
                          </a:pPr>
                          <a14:m>
                            <m:oMathPara xmlns:m="http://purl.oclc.org/ooxml/officeDocument/math">
                              <m:oMathParaPr>
                                <m:jc m:val="centerGroup"/>
                              </m:oMathParaPr>
                              <m:oMath xmlns:m="http://purl.oclc.org/ooxml/officeDocument/math">
                                <m:r>
                                  <a:rPr lang="en-GB" sz="900">
                                    <a:effectLst/>
                                    <a:latin typeface="Cambria Math"/>
                                  </a:rPr>
                                  <m:t>(16 777 215)</m:t>
                                </m:r>
                              </m:oMath>
                            </m:oMathPara>
                          </a14:m>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14</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4 octets, unsigned</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r>
                                  <a:rPr lang="en-GB" sz="900" smtClean="0">
                                    <a:effectLst/>
                                    <a:latin typeface="Cambria Math"/>
                                  </a:rPr>
                                  <m:t>0</m:t>
                                </m:r>
                              </m:oMath>
                            </m:oMathPara>
                          </a14:m>
                          <a:endParaRPr lang="en-GB" sz="9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sSup>
                                  <m:sSupPr>
                                    <m:ctrlPr>
                                      <a:rPr lang="en-GB" sz="900" i="1" smtClean="0">
                                        <a:effectLst/>
                                        <a:latin typeface="Cambria Math" panose="02040503050406030204" pitchFamily="18" charset="0"/>
                                      </a:rPr>
                                    </m:ctrlPr>
                                  </m:sSupPr>
                                  <m:e>
                                    <m:r>
                                      <a:rPr lang="en-GB" sz="900">
                                        <a:effectLst/>
                                        <a:latin typeface="Cambria Math"/>
                                      </a:rPr>
                                      <m:t>2</m:t>
                                    </m:r>
                                  </m:e>
                                  <m:sup>
                                    <m:r>
                                      <a:rPr lang="en-GB" sz="900">
                                        <a:effectLst/>
                                        <a:latin typeface="Cambria Math"/>
                                      </a:rPr>
                                      <m:t>32</m:t>
                                    </m:r>
                                  </m:sup>
                                </m:sSup>
                                <m:r>
                                  <a:rPr lang="en-GB" sz="900">
                                    <a:effectLst/>
                                    <a:latin typeface="Cambria Math"/>
                                  </a:rPr>
                                  <m:t>–1</m:t>
                                </m:r>
                              </m:oMath>
                            </m:oMathPara>
                          </a14:m>
                          <a:endParaRPr lang="en-GB" sz="900" dirty="0">
                            <a:effectLst/>
                          </a:endParaRPr>
                        </a:p>
                        <a:p>
                          <a:pPr algn="ctr">
                            <a:spcAft>
                              <a:spcPts val="0"/>
                            </a:spcAft>
                          </a:pPr>
                          <a14:m>
                            <m:oMathPara xmlns:m="http://purl.oclc.org/ooxml/officeDocument/math">
                              <m:oMathParaPr>
                                <m:jc m:val="centerGroup"/>
                              </m:oMathParaPr>
                              <m:oMath xmlns:m="http://purl.oclc.org/ooxml/officeDocument/math">
                                <m:r>
                                  <a:rPr lang="en-GB" sz="900">
                                    <a:effectLst/>
                                    <a:latin typeface="Cambria Math"/>
                                  </a:rPr>
                                  <m:t>(≈ 4,3×</m:t>
                                </m:r>
                                <m:sSup>
                                  <m:sSupPr>
                                    <m:ctrlPr>
                                      <a:rPr lang="en-GB" sz="900" i="1">
                                        <a:effectLst/>
                                        <a:latin typeface="Cambria Math" panose="02040503050406030204" pitchFamily="18" charset="0"/>
                                      </a:rPr>
                                    </m:ctrlPr>
                                  </m:sSupPr>
                                  <m:e>
                                    <m:r>
                                      <a:rPr lang="en-GB" sz="900">
                                        <a:effectLst/>
                                        <a:latin typeface="Cambria Math"/>
                                      </a:rPr>
                                      <m:t>10</m:t>
                                    </m:r>
                                  </m:e>
                                  <m:sup>
                                    <m:r>
                                      <a:rPr lang="en-GB" sz="900">
                                        <a:effectLst/>
                                        <a:latin typeface="Cambria Math"/>
                                      </a:rPr>
                                      <m:t>9</m:t>
                                    </m:r>
                                  </m:sup>
                                </m:sSup>
                                <m:r>
                                  <a:rPr lang="en-GB" sz="900">
                                    <a:effectLst/>
                                    <a:latin typeface="Cambria Math"/>
                                  </a:rPr>
                                  <m:t>)</m:t>
                                </m:r>
                              </m:oMath>
                            </m:oMathPara>
                          </a14:m>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15</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6 octets, unsigned</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r>
                                  <a:rPr lang="en-GB" sz="900" smtClean="0">
                                    <a:effectLst/>
                                    <a:latin typeface="Cambria Math"/>
                                  </a:rPr>
                                  <m:t>0</m:t>
                                </m:r>
                              </m:oMath>
                            </m:oMathPara>
                          </a14:m>
                          <a:endParaRPr lang="en-GB" sz="9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sSup>
                                  <m:sSupPr>
                                    <m:ctrlPr>
                                      <a:rPr lang="en-GB" sz="900" i="1" smtClean="0">
                                        <a:effectLst/>
                                        <a:latin typeface="Cambria Math" panose="02040503050406030204" pitchFamily="18" charset="0"/>
                                      </a:rPr>
                                    </m:ctrlPr>
                                  </m:sSupPr>
                                  <m:e>
                                    <m:r>
                                      <a:rPr lang="en-GB" sz="900">
                                        <a:effectLst/>
                                        <a:latin typeface="Cambria Math"/>
                                      </a:rPr>
                                      <m:t>2</m:t>
                                    </m:r>
                                  </m:e>
                                  <m:sup>
                                    <m:r>
                                      <a:rPr lang="en-GB" sz="900">
                                        <a:effectLst/>
                                        <a:latin typeface="Cambria Math"/>
                                      </a:rPr>
                                      <m:t>48</m:t>
                                    </m:r>
                                  </m:sup>
                                </m:sSup>
                                <m:r>
                                  <a:rPr lang="en-GB" sz="900">
                                    <a:effectLst/>
                                    <a:latin typeface="Cambria Math"/>
                                  </a:rPr>
                                  <m:t>–1</m:t>
                                </m:r>
                              </m:oMath>
                            </m:oMathPara>
                          </a14:m>
                          <a:endParaRPr lang="en-GB" sz="900" dirty="0">
                            <a:effectLst/>
                          </a:endParaRPr>
                        </a:p>
                        <a:p>
                          <a:pPr algn="ctr">
                            <a:spcAft>
                              <a:spcPts val="0"/>
                            </a:spcAft>
                          </a:pPr>
                          <a14:m>
                            <m:oMathPara xmlns:m="http://purl.oclc.org/ooxml/officeDocument/math">
                              <m:oMathParaPr>
                                <m:jc m:val="centerGroup"/>
                              </m:oMathParaPr>
                              <m:oMath xmlns:m="http://purl.oclc.org/ooxml/officeDocument/math">
                                <m:d>
                                  <m:dPr>
                                    <m:ctrlPr>
                                      <a:rPr lang="en-GB" sz="900" i="1">
                                        <a:effectLst/>
                                        <a:latin typeface="Cambria Math" panose="02040503050406030204" pitchFamily="18" charset="0"/>
                                      </a:rPr>
                                    </m:ctrlPr>
                                  </m:dPr>
                                  <m:e>
                                    <m:r>
                                      <a:rPr lang="en-GB" sz="900">
                                        <a:effectLst/>
                                        <a:latin typeface="Cambria Math"/>
                                      </a:rPr>
                                      <m:t>≈ 2,8×</m:t>
                                    </m:r>
                                    <m:sSup>
                                      <m:sSupPr>
                                        <m:ctrlPr>
                                          <a:rPr lang="en-GB" sz="900" i="1">
                                            <a:effectLst/>
                                            <a:latin typeface="Cambria Math" panose="02040503050406030204" pitchFamily="18" charset="0"/>
                                          </a:rPr>
                                        </m:ctrlPr>
                                      </m:sSupPr>
                                      <m:e>
                                        <m:r>
                                          <a:rPr lang="en-GB" sz="900">
                                            <a:effectLst/>
                                            <a:latin typeface="Cambria Math"/>
                                          </a:rPr>
                                          <m:t>10</m:t>
                                        </m:r>
                                      </m:e>
                                      <m:sup>
                                        <m:r>
                                          <a:rPr lang="en-GB" sz="900">
                                            <a:effectLst/>
                                            <a:latin typeface="Cambria Math"/>
                                          </a:rPr>
                                          <m:t>14</m:t>
                                        </m:r>
                                      </m:sup>
                                    </m:sSup>
                                  </m:e>
                                </m:d>
                              </m:oMath>
                            </m:oMathPara>
                          </a14:m>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4"/>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16</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8 octets, unsigned</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r>
                                  <a:rPr lang="en-GB" sz="900" smtClean="0">
                                    <a:effectLst/>
                                    <a:latin typeface="Cambria Math"/>
                                  </a:rPr>
                                  <m:t>0</m:t>
                                </m:r>
                              </m:oMath>
                            </m:oMathPara>
                          </a14:m>
                          <a:endParaRPr lang="en-GB" sz="9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14:m>
                            <m:oMathPara xmlns:m="http://purl.oclc.org/ooxml/officeDocument/math">
                              <m:oMathParaPr>
                                <m:jc m:val="centerGroup"/>
                              </m:oMathParaPr>
                              <m:oMath xmlns:m="http://purl.oclc.org/ooxml/officeDocument/math">
                                <m:sSup>
                                  <m:sSupPr>
                                    <m:ctrlPr>
                                      <a:rPr lang="en-GB" sz="900" i="1" smtClean="0">
                                        <a:effectLst/>
                                        <a:latin typeface="Cambria Math" panose="02040503050406030204" pitchFamily="18" charset="0"/>
                                      </a:rPr>
                                    </m:ctrlPr>
                                  </m:sSupPr>
                                  <m:e>
                                    <m:r>
                                      <a:rPr lang="en-GB" sz="900">
                                        <a:effectLst/>
                                        <a:latin typeface="Cambria Math"/>
                                      </a:rPr>
                                      <m:t>2</m:t>
                                    </m:r>
                                  </m:e>
                                  <m:sup>
                                    <m:r>
                                      <a:rPr lang="en-GB" sz="900">
                                        <a:effectLst/>
                                        <a:latin typeface="Cambria Math"/>
                                      </a:rPr>
                                      <m:t>64</m:t>
                                    </m:r>
                                  </m:sup>
                                </m:sSup>
                                <m:r>
                                  <a:rPr lang="en-GB" sz="900">
                                    <a:effectLst/>
                                    <a:latin typeface="Cambria Math"/>
                                  </a:rPr>
                                  <m:t>–1</m:t>
                                </m:r>
                              </m:oMath>
                            </m:oMathPara>
                          </a14:m>
                          <a:endParaRPr lang="en-GB" sz="900" dirty="0">
                            <a:effectLst/>
                          </a:endParaRPr>
                        </a:p>
                        <a:p>
                          <a:pPr algn="ctr">
                            <a:spcAft>
                              <a:spcPts val="0"/>
                            </a:spcAft>
                          </a:pPr>
                          <a14:m>
                            <m:oMathPara xmlns:m="http://purl.oclc.org/ooxml/officeDocument/math">
                              <m:oMathParaPr>
                                <m:jc m:val="centerGroup"/>
                              </m:oMathParaPr>
                              <m:oMath xmlns:m="http://purl.oclc.org/ooxml/officeDocument/math">
                                <m:d>
                                  <m:dPr>
                                    <m:ctrlPr>
                                      <a:rPr lang="en-GB" sz="900" i="1">
                                        <a:effectLst/>
                                        <a:latin typeface="Cambria Math" panose="02040503050406030204" pitchFamily="18" charset="0"/>
                                      </a:rPr>
                                    </m:ctrlPr>
                                  </m:dPr>
                                  <m:e>
                                    <m:r>
                                      <a:rPr lang="en-GB" sz="900">
                                        <a:effectLst/>
                                        <a:latin typeface="Cambria Math"/>
                                      </a:rPr>
                                      <m:t>≈ 18,5×</m:t>
                                    </m:r>
                                    <m:sSup>
                                      <m:sSupPr>
                                        <m:ctrlPr>
                                          <a:rPr lang="en-GB" sz="900" i="1">
                                            <a:effectLst/>
                                            <a:latin typeface="Cambria Math" panose="02040503050406030204" pitchFamily="18" charset="0"/>
                                          </a:rPr>
                                        </m:ctrlPr>
                                      </m:sSupPr>
                                      <m:e>
                                        <m:r>
                                          <a:rPr lang="en-GB" sz="900">
                                            <a:effectLst/>
                                            <a:latin typeface="Cambria Math"/>
                                          </a:rPr>
                                          <m:t>10</m:t>
                                        </m:r>
                                      </m:e>
                                      <m:sup>
                                        <m:r>
                                          <a:rPr lang="en-GB" sz="900">
                                            <a:effectLst/>
                                            <a:latin typeface="Cambria Math"/>
                                          </a:rPr>
                                          <m:t>18</m:t>
                                        </m:r>
                                      </m:sup>
                                    </m:sSup>
                                  </m:e>
                                </m:d>
                              </m:oMath>
                            </m:oMathPara>
                          </a14:m>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5"/>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17</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1 bit, unsigned</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0</a:t>
                          </a:r>
                          <a:endParaRPr lang="en-GB" sz="9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6"/>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18</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2 bits, unsigned</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0</a:t>
                          </a:r>
                          <a:endParaRPr lang="en-GB" sz="9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3</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7"/>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19</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3 bits, unsigned</a:t>
                          </a:r>
                          <a:endParaRPr lang="en-GB"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0</a:t>
                          </a:r>
                          <a:endParaRPr lang="en-GB" sz="9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7</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8"/>
                      </a:ext>
                    </a:extLst>
                  </a:tr>
                </a:tbl>
              </a:graphicData>
            </a:graphic>
          </p:graphicFrame>
        </mc:Choice>
        <mc:Fallback xmlns="" xmlns:p="http://schemas.openxmlformats.org/presentationml/2006/main" xmlns:r="http://schemas.openxmlformats.org/officeDocument/2006/relationships" xmlns:a="http://schemas.openxmlformats.org/drawingml/2006/main">
          <p:graphicFrame>
            <p:nvGraphicFramePr>
              <p:cNvPr id="6" name="Table 5"/>
              <p:cNvGraphicFramePr>
                <a:graphicFrameLocks noGrp="1"/>
              </p:cNvGraphicFramePr>
              <p:nvPr>
                <p:extLst>
                  <p:ext uri="{D42A27DB-BD31-4B8C-83A1-F6EECF244321}">
                    <p14:modId xmlns:p14="http://schemas.microsoft.com/office/powerpoint/2010/main" val="3201292841"/>
                  </p:ext>
                </p:extLst>
              </p:nvPr>
            </p:nvGraphicFramePr>
            <p:xfrm>
              <a:off x="176311" y="2989198"/>
              <a:ext cx="4679315" cy="2907475"/>
            </p:xfrm>
            <a:graphic>
              <a:graphicData uri="http://schemas.openxmlformats.org/drawingml/2006/table">
                <a:tbl>
                  <a:tblPr firstRow="1"/>
                  <a:tblGrid>
                    <a:gridCol w="900430"/>
                    <a:gridCol w="1619885"/>
                    <a:gridCol w="990600"/>
                    <a:gridCol w="1168400"/>
                  </a:tblGrid>
                  <a:tr h="26035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PFC</a:t>
                          </a:r>
                          <a:endParaRPr lang="en-US"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format definition</a:t>
                          </a:r>
                          <a:endParaRPr lang="en-US"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lowest value</a:t>
                          </a:r>
                          <a:endParaRPr lang="en-US" sz="10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a:effectLst/>
                            </a:rPr>
                            <a:t>highest value</a:t>
                          </a:r>
                          <a:endParaRPr lang="en-US" sz="10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r>
                  <a:tr h="38271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0 to 12</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a:effectLst/>
                            </a:rPr>
                            <a:t>(PFC + 4) bits, unsigned</a:t>
                          </a:r>
                          <a:endParaRPr lang="en-US" sz="10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p>
                          <a:endParaRPr lang="en-US"/>
                        </a:p>
                      </a:txBody>
                      <a:tcPr marL="17780" marR="177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254601" t="-79365" r="-120245" b="-593651"/>
                          </a:stretch>
                        </a:blipFill>
                      </a:tcPr>
                    </a:tc>
                    <a:tc>
                      <a:txBody>
                        <a:bodyPr/>
                        <a:lstStyle/>
                        <a:p>
                          <a:endParaRPr lang="en-US"/>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301042" t="-79365" r="-2083" b="-593651"/>
                          </a:stretch>
                        </a:blipFill>
                      </a:tcPr>
                    </a:tc>
                  </a:tr>
                  <a:tr h="3822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13</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a:effectLst/>
                            </a:rPr>
                            <a:t>3 octets, unsigned</a:t>
                          </a:r>
                          <a:endParaRPr lang="en-US" sz="10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p>
                          <a:endParaRPr lang="en-US"/>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254601" t="-179365" r="-120245" b="-493651"/>
                          </a:stretch>
                        </a:blipFill>
                      </a:tcPr>
                    </a:tc>
                    <a:tc>
                      <a:txBody>
                        <a:bodyPr/>
                        <a:lstStyle/>
                        <a:p>
                          <a:endParaRPr lang="en-US"/>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301042" t="-179365" r="-2083" b="-493651"/>
                          </a:stretch>
                        </a:blipFill>
                      </a:tcPr>
                    </a:tc>
                  </a:tr>
                  <a:tr h="3822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14</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a:effectLst/>
                            </a:rPr>
                            <a:t>4 octets, unsigned</a:t>
                          </a:r>
                          <a:endParaRPr lang="en-US" sz="10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p>
                          <a:endParaRPr lang="en-US"/>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254601" t="-283871" r="-120245" b="-401613"/>
                          </a:stretch>
                        </a:blipFill>
                      </a:tcPr>
                    </a:tc>
                    <a:tc>
                      <a:txBody>
                        <a:bodyPr/>
                        <a:lstStyle/>
                        <a:p>
                          <a:endParaRPr lang="en-US"/>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301042" t="-283871" r="-2083" b="-401613"/>
                          </a:stretch>
                        </a:blipFill>
                      </a:tcPr>
                    </a:tc>
                  </a:tr>
                  <a:tr h="3822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15</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a:effectLst/>
                            </a:rPr>
                            <a:t>6 octets, unsigned</a:t>
                          </a:r>
                          <a:endParaRPr lang="en-US" sz="10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p>
                          <a:endParaRPr lang="en-US"/>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254601" t="-377778" r="-120245" b="-295238"/>
                          </a:stretch>
                        </a:blipFill>
                      </a:tcPr>
                    </a:tc>
                    <a:tc>
                      <a:txBody>
                        <a:bodyPr/>
                        <a:lstStyle/>
                        <a:p>
                          <a:endParaRPr lang="en-US"/>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301042" t="-377778" r="-2083" b="-295238"/>
                          </a:stretch>
                        </a:blipFill>
                      </a:tcPr>
                    </a:tc>
                  </a:tr>
                  <a:tr h="3822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16</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a:effectLst/>
                            </a:rPr>
                            <a:t>8 octets, unsigned</a:t>
                          </a:r>
                          <a:endParaRPr lang="en-US" sz="10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p>
                          <a:endParaRPr lang="en-US"/>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254601" t="-477778" r="-120245" b="-195238"/>
                          </a:stretch>
                        </a:blipFill>
                      </a:tcPr>
                    </a:tc>
                    <a:tc>
                      <a:txBody>
                        <a:bodyPr/>
                        <a:lstStyle/>
                        <a:p>
                          <a:endParaRPr lang="en-US"/>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rotWithShape="0">
                          <a:blip r:embed="rId3"/>
                          <a:stretch>
                            <a:fillRect l="-301042" t="-477778" r="-2083" b="-195238"/>
                          </a:stretch>
                        </a:blipFill>
                      </a:tcPr>
                    </a:tc>
                  </a:tr>
                  <a:tr h="2451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17</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a:effectLst/>
                            </a:rPr>
                            <a:t>1 bit, unsigned</a:t>
                          </a:r>
                          <a:endParaRPr lang="en-US" sz="10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0</a:t>
                          </a:r>
                          <a:endParaRPr lang="en-US" sz="9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1</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r>
                  <a:tr h="2451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18</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a:effectLst/>
                            </a:rPr>
                            <a:t>2 bits, unsigned</a:t>
                          </a:r>
                          <a:endParaRPr lang="en-US" sz="10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0</a:t>
                          </a:r>
                          <a:endParaRPr lang="en-US" sz="9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3</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r>
                  <a:tr h="2451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a:effectLst/>
                            </a:rPr>
                            <a:t>19</a:t>
                          </a:r>
                          <a:endParaRPr lang="en-US" sz="90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a:effectLst/>
                            </a:rPr>
                            <a:t>3 bits, unsigned</a:t>
                          </a:r>
                          <a:endParaRPr lang="en-US" sz="100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0</a:t>
                          </a:r>
                          <a:endParaRPr lang="en-US" sz="900" dirty="0">
                            <a:effectLst/>
                            <a:latin typeface="Palatino Linotype"/>
                            <a:ea typeface="Times New Roman"/>
                            <a:cs typeface="Times New Roman"/>
                          </a:endParaRPr>
                        </a:p>
                      </a:txBody>
                      <a:tcPr marL="17780" marR="177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7</a:t>
                          </a:r>
                          <a:endParaRPr lang="en-US"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000"/>
                          </a:srgbClr>
                        </a:solidFill>
                      </a:tcPr>
                    </a:tc>
                  </a:tr>
                </a:tbl>
              </a:graphicData>
            </a:graphic>
          </p:graphicFrame>
        </mc:Fallback>
      </mc:AlternateContent>
      <p:sp>
        <p:nvSpPr>
          <p:cNvPr id="7" name="Rectangle 6"/>
          <p:cNvSpPr/>
          <p:nvPr/>
        </p:nvSpPr>
        <p:spPr>
          <a:xfrm>
            <a:off x="5105400" y="2514600"/>
            <a:ext cx="3657600" cy="304800"/>
          </a:xfrm>
          <a:prstGeom prst="rect">
            <a:avLst/>
          </a:prstGeom>
          <a:noFill/>
          <a:ln w="19050" cap="flat" cmpd="sng" algn="ctr">
            <a:solidFill>
              <a:srgbClr val="748560"/>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8" name="Rectangle 7"/>
          <p:cNvSpPr/>
          <p:nvPr/>
        </p:nvSpPr>
        <p:spPr>
          <a:xfrm>
            <a:off x="5090160" y="3810000"/>
            <a:ext cx="3657600" cy="304800"/>
          </a:xfrm>
          <a:prstGeom prst="rect">
            <a:avLst/>
          </a:prstGeom>
          <a:noFill/>
          <a:ln w="19050" cap="flat" cmpd="sng" algn="ctr">
            <a:solidFill>
              <a:srgbClr val="748560"/>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cxnSp>
        <p:nvCxnSpPr>
          <p:cNvPr id="10" name="Straight Connector 9"/>
          <p:cNvCxnSpPr/>
          <p:nvPr/>
        </p:nvCxnSpPr>
        <p:spPr>
          <a:xfrm flipH="1">
            <a:off x="206790" y="2514600"/>
            <a:ext cx="4898611" cy="457200"/>
          </a:xfrm>
          <a:prstGeom prst="line">
            <a:avLst/>
          </a:prstGeom>
          <a:noFill/>
          <a:ln w="19050" cap="flat" cmpd="sng" algn="ctr">
            <a:solidFill>
              <a:srgbClr val="748560"/>
            </a:solidFill>
            <a:prstDash val="solid"/>
          </a:ln>
          <a:effectLst/>
        </p:spPr>
      </p:cxnSp>
      <p:cxnSp>
        <p:nvCxnSpPr>
          <p:cNvPr id="11" name="Straight Connector 10"/>
          <p:cNvCxnSpPr/>
          <p:nvPr/>
        </p:nvCxnSpPr>
        <p:spPr>
          <a:xfrm flipH="1">
            <a:off x="4876799" y="2819400"/>
            <a:ext cx="3886201" cy="3200400"/>
          </a:xfrm>
          <a:prstGeom prst="line">
            <a:avLst/>
          </a:prstGeom>
          <a:noFill/>
          <a:ln w="19050" cap="flat" cmpd="sng" algn="ctr">
            <a:solidFill>
              <a:srgbClr val="748560"/>
            </a:solidFill>
            <a:prstDash val="solid"/>
          </a:ln>
          <a:effectLst/>
        </p:spPr>
      </p:cxnSp>
      <p:sp>
        <p:nvSpPr>
          <p:cNvPr id="12" name="Rectangle 11"/>
          <p:cNvSpPr/>
          <p:nvPr/>
        </p:nvSpPr>
        <p:spPr>
          <a:xfrm>
            <a:off x="206790" y="2971800"/>
            <a:ext cx="4670009" cy="3048000"/>
          </a:xfrm>
          <a:prstGeom prst="rect">
            <a:avLst/>
          </a:prstGeom>
          <a:noFill/>
          <a:ln w="19050" cap="flat" cmpd="sng" algn="ctr">
            <a:solidFill>
              <a:srgbClr val="748560"/>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graphicFrame>
        <p:nvGraphicFramePr>
          <p:cNvPr id="13" name="Table 12"/>
          <p:cNvGraphicFramePr>
            <a:graphicFrameLocks noGrp="1"/>
          </p:cNvGraphicFramePr>
          <p:nvPr>
            <p:extLst>
              <p:ext uri="{D42A27DB-BD31-4B8C-83A1-F6EECF244321}">
                <p14:modId xmlns:p14="http://schemas.microsoft.com/office/powerpoint/2010/main" val="2434918383"/>
              </p:ext>
            </p:extLst>
          </p:nvPr>
        </p:nvGraphicFramePr>
        <p:xfrm>
          <a:off x="3031489" y="5237480"/>
          <a:ext cx="3690620" cy="933450"/>
        </p:xfrm>
        <a:graphic>
          <a:graphicData uri="http://purl.oclc.org/ooxml/drawingml/table">
            <a:tbl>
              <a:tblPr firstRow="1"/>
              <a:tblGrid>
                <a:gridCol w="540385">
                  <a:extLst>
                    <a:ext uri="{9D8B030D-6E8A-4147-A177-3AD203B41FA5}">
                      <a16:colId xmlns:a16="http://schemas.microsoft.com/office/drawing/2014/main" val="20000"/>
                    </a:ext>
                  </a:extLst>
                </a:gridCol>
                <a:gridCol w="3150235">
                  <a:extLst>
                    <a:ext uri="{9D8B030D-6E8A-4147-A177-3AD203B41FA5}">
                      <a16:colId xmlns:a16="http://schemas.microsoft.com/office/drawing/2014/main" val="20001"/>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PFC</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n-GB" sz="1000" dirty="0">
                          <a:effectLst/>
                        </a:rPr>
                        <a:t>format definition</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5E3FF"/>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0</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Variable-length character-string</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n-GB" sz="900" dirty="0">
                          <a:effectLst/>
                        </a:rPr>
                        <a:t>n &gt; 0</a:t>
                      </a:r>
                      <a:endParaRPr lang="en-GB" sz="9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Aft>
                          <a:spcPts val="0"/>
                        </a:spcAft>
                      </a:pPr>
                      <a:r>
                        <a:rPr lang="en-GB" sz="1000" dirty="0">
                          <a:effectLst/>
                        </a:rPr>
                        <a:t>Fixed-length character-string with a number of characters equal to PFC</a:t>
                      </a:r>
                      <a:endParaRPr lang="en-GB" sz="1000" dirty="0">
                        <a:effectLst/>
                        <a:latin typeface="Palatino Linotype"/>
                        <a:ea typeface="Times New Roman"/>
                        <a:cs typeface="Times New Roman"/>
                      </a:endParaRPr>
                    </a:p>
                  </a:txBody>
                  <a:tcPr marL="17780" marR="17780" marT="53975" marB="53975">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5E3FF">
                        <a:tint val="20%"/>
                      </a:srgbClr>
                    </a:solidFill>
                  </a:tcPr>
                </a:tc>
                <a:extLst>
                  <a:ext uri="{0D108BD9-81ED-4DB2-BD59-A6C34878D82A}">
                    <a16:rowId xmlns:a16="http://schemas.microsoft.com/office/drawing/2014/main" val="10002"/>
                  </a:ext>
                </a:extLst>
              </a:tr>
            </a:tbl>
          </a:graphicData>
        </a:graphic>
      </p:graphicFrame>
      <p:cxnSp>
        <p:nvCxnSpPr>
          <p:cNvPr id="14" name="Straight Connector 13"/>
          <p:cNvCxnSpPr/>
          <p:nvPr/>
        </p:nvCxnSpPr>
        <p:spPr>
          <a:xfrm flipH="1">
            <a:off x="3048000" y="3810000"/>
            <a:ext cx="2042160" cy="1447800"/>
          </a:xfrm>
          <a:prstGeom prst="line">
            <a:avLst/>
          </a:prstGeom>
          <a:noFill/>
          <a:ln w="19050" cap="flat" cmpd="sng" algn="ctr">
            <a:solidFill>
              <a:srgbClr val="748560"/>
            </a:solidFill>
            <a:prstDash val="solid"/>
          </a:ln>
          <a:effectLst/>
        </p:spPr>
      </p:cxnSp>
      <p:sp>
        <p:nvSpPr>
          <p:cNvPr id="15" name="Rectangle 14"/>
          <p:cNvSpPr/>
          <p:nvPr/>
        </p:nvSpPr>
        <p:spPr>
          <a:xfrm>
            <a:off x="3048000" y="5257800"/>
            <a:ext cx="3657600" cy="902424"/>
          </a:xfrm>
          <a:prstGeom prst="rect">
            <a:avLst/>
          </a:prstGeom>
          <a:noFill/>
          <a:ln w="19050" cap="flat" cmpd="sng" algn="ctr">
            <a:solidFill>
              <a:srgbClr val="748560"/>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cxnSp>
        <p:nvCxnSpPr>
          <p:cNvPr id="16" name="Straight Connector 15"/>
          <p:cNvCxnSpPr/>
          <p:nvPr/>
        </p:nvCxnSpPr>
        <p:spPr>
          <a:xfrm flipH="1">
            <a:off x="6705600" y="4114800"/>
            <a:ext cx="2042160" cy="2045424"/>
          </a:xfrm>
          <a:prstGeom prst="line">
            <a:avLst/>
          </a:prstGeom>
          <a:noFill/>
          <a:ln w="19050" cap="flat" cmpd="sng" algn="ctr">
            <a:solidFill>
              <a:srgbClr val="748560"/>
            </a:solidFill>
            <a:prstDash val="solid"/>
          </a:ln>
          <a:effectLst/>
        </p:spPr>
      </p:cxnSp>
    </p:spTree>
    <p:extLst>
      <p:ext uri="{BB962C8B-B14F-4D97-AF65-F5344CB8AC3E}">
        <p14:creationId xmlns:p14="http://schemas.microsoft.com/office/powerpoint/2010/main" val="20739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2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500"/>
                                        <p:tgtEl>
                                          <p:spTgt spid="11"/>
                                        </p:tgtEl>
                                      </p:cBhvr>
                                    </p:animEffect>
                                  </p:childTnLst>
                                </p:cTn>
                              </p:par>
                            </p:childTnLst>
                          </p:cTn>
                        </p:par>
                        <p:par>
                          <p:cTn id="15" fill="hold">
                            <p:stCondLst>
                              <p:cond delay="2500"/>
                            </p:stCondLst>
                            <p:childTnLst>
                              <p:par>
                                <p:cTn id="16" presetID="6" presetClass="entr" presetSubtype="1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ircle(in)">
                                      <p:cBhvr>
                                        <p:cTn id="18" dur="2000"/>
                                        <p:tgtEl>
                                          <p:spTgt spid="12"/>
                                        </p:tgtEl>
                                      </p:cBhvr>
                                    </p:animEffect>
                                  </p:childTnLst>
                                </p:cTn>
                              </p:par>
                              <p:par>
                                <p:cTn id="19" presetID="6" presetClass="entr" presetSubtype="16"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2000"/>
                                        <p:tgtEl>
                                          <p:spTgt spid="6"/>
                                        </p:tgtEl>
                                      </p:cBhvr>
                                    </p:animEffect>
                                  </p:childTnLst>
                                </p:cTn>
                              </p:par>
                            </p:childTnLst>
                          </p:cTn>
                        </p:par>
                        <p:par>
                          <p:cTn id="22" fill="hold">
                            <p:stCondLst>
                              <p:cond delay="4500"/>
                            </p:stCondLst>
                            <p:childTnLst>
                              <p:par>
                                <p:cTn id="23" presetID="22" presetClass="exit" presetSubtype="2" fill="hold" nodeType="afterEffect">
                                  <p:stCondLst>
                                    <p:cond delay="0"/>
                                  </p:stCondLst>
                                  <p:childTnLst>
                                    <p:animEffect transition="out" filter="wipe(right)">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22" presetClass="exit" presetSubtype="2" fill="hold" nodeType="withEffect">
                                  <p:stCondLst>
                                    <p:cond delay="0"/>
                                  </p:stCondLst>
                                  <p:childTnLst>
                                    <p:animEffect transition="out" filter="wipe(right)">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ircle(in)">
                                      <p:cBhvr>
                                        <p:cTn id="33" dur="2000"/>
                                        <p:tgtEl>
                                          <p:spTgt spid="8"/>
                                        </p:tgtEl>
                                      </p:cBhvr>
                                    </p:animEffect>
                                  </p:childTnLst>
                                </p:cTn>
                              </p:par>
                            </p:childTnLst>
                          </p:cTn>
                        </p:par>
                        <p:par>
                          <p:cTn id="34" fill="hold">
                            <p:stCondLst>
                              <p:cond delay="2000"/>
                            </p:stCondLst>
                            <p:childTnLst>
                              <p:par>
                                <p:cTn id="35" presetID="22" presetClass="entr" presetSubtype="2"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par>
                                <p:cTn id="38" presetID="22" presetClass="entr" presetSubtype="2"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right)">
                                      <p:cBhvr>
                                        <p:cTn id="40" dur="500"/>
                                        <p:tgtEl>
                                          <p:spTgt spid="16"/>
                                        </p:tgtEl>
                                      </p:cBhvr>
                                    </p:animEffect>
                                  </p:childTnLst>
                                </p:cTn>
                              </p:par>
                            </p:childTnLst>
                          </p:cTn>
                        </p:par>
                        <p:par>
                          <p:cTn id="41" fill="hold">
                            <p:stCondLst>
                              <p:cond delay="2500"/>
                            </p:stCondLst>
                            <p:childTnLst>
                              <p:par>
                                <p:cTn id="42" presetID="6" presetClass="entr" presetSubtype="16"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circle(in)">
                                      <p:cBhvr>
                                        <p:cTn id="44" dur="2000"/>
                                        <p:tgtEl>
                                          <p:spTgt spid="15"/>
                                        </p:tgtEl>
                                      </p:cBhvr>
                                    </p:animEffect>
                                  </p:childTnLst>
                                </p:cTn>
                              </p:par>
                              <p:par>
                                <p:cTn id="45" presetID="6" presetClass="entr" presetSubtype="16"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circle(in)">
                                      <p:cBhvr>
                                        <p:cTn id="47" dur="2000"/>
                                        <p:tgtEl>
                                          <p:spTgt spid="13"/>
                                        </p:tgtEl>
                                      </p:cBhvr>
                                    </p:animEffect>
                                  </p:childTnLst>
                                </p:cTn>
                              </p:par>
                            </p:childTnLst>
                          </p:cTn>
                        </p:par>
                        <p:par>
                          <p:cTn id="48" fill="hold">
                            <p:stCondLst>
                              <p:cond delay="4500"/>
                            </p:stCondLst>
                            <p:childTnLst>
                              <p:par>
                                <p:cTn id="49" presetID="22" presetClass="exit" presetSubtype="2" fill="hold" nodeType="afterEffect">
                                  <p:stCondLst>
                                    <p:cond delay="0"/>
                                  </p:stCondLst>
                                  <p:childTnLst>
                                    <p:animEffect transition="out" filter="wipe(right)">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22" presetClass="exit" presetSubtype="2" fill="hold" nodeType="withEffect">
                                  <p:stCondLst>
                                    <p:cond delay="0"/>
                                  </p:stCondLst>
                                  <p:childTnLst>
                                    <p:animEffect transition="out" filter="wipe(right)">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5" grpId="0" animBg="1"/>
    </p:bldLst>
  </p:timing>
</p:sld>
</file>

<file path=ppt/slides/slide24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ST[20] – Message types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93165741"/>
              </p:ext>
            </p:extLst>
          </p:nvPr>
        </p:nvGraphicFramePr>
        <p:xfrm>
          <a:off x="447039" y="2311400"/>
          <a:ext cx="8249922" cy="2235200"/>
        </p:xfrm>
        <a:graphic>
          <a:graphicData uri="http://purl.oclc.org/ooxml/drawingml/table">
            <a:tbl>
              <a:tblPr firstRow="1"/>
              <a:tblGrid>
                <a:gridCol w="690882">
                  <a:extLst>
                    <a:ext uri="{9D8B030D-6E8A-4147-A177-3AD203B41FA5}">
                      <a16:colId xmlns:a16="http://schemas.microsoft.com/office/drawing/2014/main" val="20000"/>
                    </a:ext>
                  </a:extLst>
                </a:gridCol>
                <a:gridCol w="721360">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43180">
                  <a:extLst>
                    <a:ext uri="{9D8B030D-6E8A-4147-A177-3AD203B41FA5}">
                      <a16:colId xmlns:a16="http://schemas.microsoft.com/office/drawing/2014/main" val="20003"/>
                    </a:ext>
                  </a:extLst>
                </a:gridCol>
                <a:gridCol w="60960">
                  <a:extLst>
                    <a:ext uri="{9D8B030D-6E8A-4147-A177-3AD203B41FA5}">
                      <a16:colId xmlns:a16="http://schemas.microsoft.com/office/drawing/2014/main" val="20004"/>
                    </a:ext>
                  </a:extLst>
                </a:gridCol>
                <a:gridCol w="718820">
                  <a:extLst>
                    <a:ext uri="{9D8B030D-6E8A-4147-A177-3AD203B41FA5}">
                      <a16:colId xmlns:a16="http://schemas.microsoft.com/office/drawing/2014/main" val="20005"/>
                    </a:ext>
                  </a:extLst>
                </a:gridCol>
                <a:gridCol w="4511040">
                  <a:extLst>
                    <a:ext uri="{9D8B030D-6E8A-4147-A177-3AD203B41FA5}">
                      <a16:colId xmlns:a16="http://schemas.microsoft.com/office/drawing/2014/main" val="20006"/>
                    </a:ext>
                  </a:extLst>
                </a:gridCol>
                <a:gridCol w="1442720">
                  <a:extLst>
                    <a:ext uri="{9D8B030D-6E8A-4147-A177-3AD203B41FA5}">
                      <a16:colId xmlns:a16="http://schemas.microsoft.com/office/drawing/2014/main" val="20007"/>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6">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6.20.4.1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8.20.2.1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TC[20,1]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parameter values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6.20.4.1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8.20.2.2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TM[20,2]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parameter value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TC[20,1]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6.20.4.2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8.20.2.3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TC[20,3]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set parameter values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6.20.5.2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8.20.2.4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TC[20,4]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change raw memory parameter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6.20.5.3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8.20.2.5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TC[20,5]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change object memory parameter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6.20.5.4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8.20.2.6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TC[20,6]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report parameter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requires TC[20,4] or TC[20,5]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6.20.5.4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8.20.2.7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TM[20,7]</a:t>
                      </a:r>
                    </a:p>
                  </a:txBody>
                  <a:tcPr marL="17780" marR="1778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parameter definition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TC[20,6]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Content Placeholder 2"/>
          <p:cNvSpPr txBox="1">
            <a:spLocks/>
          </p:cNvSpPr>
          <p:nvPr/>
        </p:nvSpPr>
        <p:spPr bwMode="auto">
          <a:xfrm>
            <a:off x="619125" y="1875970"/>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Parameter management subservice</a:t>
            </a:r>
          </a:p>
        </p:txBody>
      </p:sp>
    </p:spTree>
    <p:extLst>
      <p:ext uri="{BB962C8B-B14F-4D97-AF65-F5344CB8AC3E}">
        <p14:creationId xmlns:p14="http://schemas.microsoft.com/office/powerpoint/2010/main" val="37484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4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ST[20]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parameter management service may contain multiple parameter management sub-services deployed on multiple on-board application processes</a:t>
            </a:r>
          </a:p>
          <a:p>
            <a:pPr>
              <a:buFont typeface="Arial" panose="020B0604020202020204" pitchFamily="34" charset="0"/>
              <a:buChar char="•"/>
            </a:pPr>
            <a:r>
              <a:rPr lang="en-GB" dirty="0"/>
              <a:t>It is expected that implementations centralize the parameter management functionality on the central software when it implements a datapool to manage parameters.</a:t>
            </a:r>
          </a:p>
          <a:p>
            <a:pPr>
              <a:buFont typeface="Arial" panose="020B0604020202020204" pitchFamily="34" charset="0"/>
              <a:buChar char="•"/>
            </a:pPr>
            <a:r>
              <a:rPr lang="en-GB" dirty="0"/>
              <a:t>In all cases, on-board parameter identifiers are requested to be unique within the context of the spacecraft</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20904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4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ST[20] – Implementation guidelines</a:t>
            </a:r>
          </a:p>
        </p:txBody>
      </p:sp>
      <p:sp>
        <p:nvSpPr>
          <p:cNvPr id="9" name="Content Placeholder 8"/>
          <p:cNvSpPr>
            <a:spLocks noGrp="1"/>
          </p:cNvSpPr>
          <p:nvPr>
            <p:ph idx="1"/>
          </p:nvPr>
        </p:nvSpPr>
        <p:spPr>
          <a:xfrm>
            <a:off x="615950" y="1191770"/>
            <a:ext cx="7905750" cy="5347926"/>
          </a:xfrm>
        </p:spPr>
        <p:txBody>
          <a:bodyPr/>
          <a:lstStyle/>
          <a:p>
            <a:pPr marL="0" indent="0">
              <a:buNone/>
            </a:pPr>
            <a:r>
              <a:rPr lang="en-GB" i="1" dirty="0"/>
              <a:t>Parameters are essential to operations. Changing their value or their definition must be treated with the same caution as when loading memory.</a:t>
            </a:r>
          </a:p>
          <a:p>
            <a:pPr marL="0" indent="0">
              <a:buNone/>
            </a:pPr>
            <a:endParaRPr lang="en-GB" dirty="0"/>
          </a:p>
          <a:p>
            <a:pPr marL="285750" indent="-285750">
              <a:buFont typeface="Arial" panose="020B0604020202020204" pitchFamily="34" charset="0"/>
              <a:buChar char="•"/>
            </a:pPr>
            <a:r>
              <a:rPr lang="en-GB" dirty="0"/>
              <a:t>The standard restricts changing parameter definitions to a specific subset of configurable parameters which must be declared upon service specification</a:t>
            </a:r>
          </a:p>
          <a:p>
            <a:pPr marL="285750" indent="-285750">
              <a:buFont typeface="Arial" panose="020B0604020202020204" pitchFamily="34" charset="0"/>
              <a:buChar char="•"/>
            </a:pPr>
            <a:r>
              <a:rPr lang="en-GB" dirty="0"/>
              <a:t>Any service relying on parameters (Housekeeping, Monitoring, Statistics, or any mission specific application) is affected by a change of definition</a:t>
            </a:r>
          </a:p>
          <a:p>
            <a:pPr marL="285750" indent="-285750">
              <a:buFont typeface="Arial" panose="020B0604020202020204" pitchFamily="34" charset="0"/>
              <a:buChar char="•"/>
            </a:pPr>
            <a:r>
              <a:rPr lang="en-GB" dirty="0"/>
              <a:t>Changing parameter values may also be either hazardous (mission parameters) or ineffective (e.g. parameters cyclically updated through acquisitions)</a:t>
            </a:r>
          </a:p>
          <a:p>
            <a:pPr marL="285750" lvl="1" indent="-285750">
              <a:buFont typeface="Arial" panose="020B0604020202020204" pitchFamily="34" charset="0"/>
              <a:buChar char="•"/>
            </a:pPr>
            <a:r>
              <a:rPr lang="en-GB" dirty="0">
                <a:ea typeface="+mn-ea"/>
                <a:cs typeface="+mn-cs"/>
              </a:rPr>
              <a:t>Although not standardized, nothing precludes restricting the set parameter values function to a subset of settable parameters if the mission requires it.</a:t>
            </a:r>
          </a:p>
          <a:p>
            <a:pPr marL="285750" lvl="1" indent="-285750">
              <a:buFont typeface="Arial" panose="020B0604020202020204" pitchFamily="34" charset="0"/>
              <a:buChar char="•"/>
            </a:pPr>
            <a:r>
              <a:rPr lang="en-GB" dirty="0">
                <a:ea typeface="+mn-ea"/>
                <a:cs typeface="+mn-cs"/>
              </a:rPr>
              <a:t>Persistency of changes across reboots is not addressed by the standard (as for any service that may rely on default configurations)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58891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4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ST[03] – Housekeeping </a:t>
            </a:r>
          </a:p>
        </p:txBody>
      </p:sp>
      <p:sp>
        <p:nvSpPr>
          <p:cNvPr id="5" name="Text Placeholder 4"/>
          <p:cNvSpPr>
            <a:spLocks noGrp="1"/>
          </p:cNvSpPr>
          <p:nvPr>
            <p:ph type="body" idx="11"/>
          </p:nvPr>
        </p:nvSpPr>
        <p:spPr/>
        <p:txBody>
          <a:bodyPr/>
          <a:lstStyle/>
          <a:p>
            <a:r>
              <a:rPr lang="en-GB" dirty="0"/>
              <a:t>ST[03] scope</a:t>
            </a:r>
          </a:p>
        </p:txBody>
      </p:sp>
      <p:sp>
        <p:nvSpPr>
          <p:cNvPr id="6" name="Content Placeholder 5"/>
          <p:cNvSpPr>
            <a:spLocks noGrp="1"/>
          </p:cNvSpPr>
          <p:nvPr>
            <p:ph sz="quarter" idx="12"/>
          </p:nvPr>
        </p:nvSpPr>
        <p:spPr/>
        <p:txBody>
          <a:bodyPr/>
          <a:lstStyle/>
          <a:p>
            <a:r>
              <a:rPr lang="en-US" dirty="0"/>
              <a:t>The housekeeping service controls and adapts the spacecraft reporting plan according to the mission phases.</a:t>
            </a:r>
          </a:p>
          <a:p>
            <a:r>
              <a:rPr lang="en-US" dirty="0"/>
              <a:t>The housekeeping service provides the visibility of any on-board parameters assembled in housekeeping or diagnostic parameter report types as required for the mission. The parameter report types used by the housekeeping service can be predefined on-board or created when needed.</a:t>
            </a:r>
          </a:p>
          <a:p>
            <a:r>
              <a:rPr lang="en-US" dirty="0"/>
              <a:t>The housekeeping service is composed of three subservices:</a:t>
            </a:r>
          </a:p>
          <a:p>
            <a:pPr marL="171450" indent="-171450">
              <a:buFont typeface="Arial" panose="020B0604020202020204" pitchFamily="34" charset="0"/>
              <a:buChar char="•"/>
            </a:pPr>
            <a:r>
              <a:rPr lang="en-US" dirty="0"/>
              <a:t>the housekeeping reporting subservice,</a:t>
            </a:r>
          </a:p>
          <a:p>
            <a:pPr marL="171450" indent="-171450">
              <a:buFont typeface="Arial" panose="020B0604020202020204" pitchFamily="34" charset="0"/>
              <a:buChar char="•"/>
            </a:pPr>
            <a:r>
              <a:rPr lang="en-US" dirty="0"/>
              <a:t>the diagnostic reporting subservice, and</a:t>
            </a:r>
          </a:p>
          <a:p>
            <a:pPr marL="171450" indent="-171450">
              <a:buFont typeface="Arial" panose="020B0604020202020204" pitchFamily="34" charset="0"/>
              <a:buChar char="•"/>
            </a:pPr>
            <a:r>
              <a:rPr lang="en-US" dirty="0"/>
              <a:t>the parameter reporting configuration subservice.</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971536588"/>
              </p:ext>
            </p:extLst>
          </p:nvPr>
        </p:nvGraphicFramePr>
        <p:xfrm>
          <a:off x="203200" y="1320800"/>
          <a:ext cx="4483101" cy="1625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On-board parameters</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t>ST[03]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tx1"/>
                          </a:solidFill>
                        </a:rPr>
                        <a:t>housekeeping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solidFill>
                            <a:schemeClr val="bg1">
                              <a:lumMod val="65%"/>
                            </a:schemeClr>
                          </a:solidFill>
                        </a:rPr>
                        <a:t>ST[04]</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parameter statistics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solidFill>
                            <a:schemeClr val="bg1">
                              <a:lumMod val="65%"/>
                            </a:schemeClr>
                          </a:solidFill>
                        </a:rPr>
                        <a:t>ST[12]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bg1">
                              <a:lumMod val="65%"/>
                            </a:schemeClr>
                          </a:solidFill>
                        </a:rPr>
                        <a:t>on-board monitoring</a:t>
                      </a:r>
                      <a:endParaRPr lang="en-GB" sz="1200" b="1" kern="1200" dirty="0">
                        <a:solidFill>
                          <a:schemeClr val="bg1">
                            <a:lumMod val="65%"/>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solidFill>
                            <a:schemeClr val="bg1">
                              <a:lumMod val="65%"/>
                            </a:schemeClr>
                          </a:solidFill>
                        </a:rPr>
                        <a:t>ST[20]</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on-board parameter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Right Arrow 7"/>
          <p:cNvSpPr/>
          <p:nvPr/>
        </p:nvSpPr>
        <p:spPr>
          <a:xfrm flipH="1">
            <a:off x="4724400" y="169926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113296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4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ST[03] – Standardized subservice types</a:t>
            </a:r>
          </a:p>
        </p:txBody>
      </p:sp>
      <p:sp>
        <p:nvSpPr>
          <p:cNvPr id="6" name="Text Placeholder 5"/>
          <p:cNvSpPr>
            <a:spLocks noGrp="1"/>
          </p:cNvSpPr>
          <p:nvPr>
            <p:ph type="body" idx="1"/>
          </p:nvPr>
        </p:nvSpPr>
        <p:spPr/>
        <p:txBody>
          <a:bodyPr/>
          <a:lstStyle/>
          <a:p>
            <a:r>
              <a:rPr lang="en-GB" dirty="0"/>
              <a:t>Housekeeping reporting</a:t>
            </a:r>
          </a:p>
        </p:txBody>
      </p:sp>
      <p:sp>
        <p:nvSpPr>
          <p:cNvPr id="7" name="Content Placeholder 6"/>
          <p:cNvSpPr>
            <a:spLocks noGrp="1"/>
          </p:cNvSpPr>
          <p:nvPr>
            <p:ph sz="quarter" idx="10"/>
          </p:nvPr>
        </p:nvSpPr>
        <p:spPr/>
        <p:txBody>
          <a:bodyPr/>
          <a:lstStyle/>
          <a:p>
            <a:r>
              <a:rPr lang="en-GB" dirty="0"/>
              <a:t>dedicated to nominal operations</a:t>
            </a:r>
          </a:p>
          <a:p>
            <a:pPr marL="171450" indent="-171450">
              <a:buFont typeface="Arial" panose="020B0604020202020204" pitchFamily="34" charset="0"/>
              <a:buChar char="•"/>
            </a:pPr>
            <a:r>
              <a:rPr lang="en-GB" dirty="0"/>
              <a:t>parameter reports </a:t>
            </a:r>
            <a:r>
              <a:rPr lang="en-US" dirty="0"/>
              <a:t>can be generated periodically or on request</a:t>
            </a:r>
          </a:p>
          <a:p>
            <a:pPr marL="171450" indent="-171450">
              <a:buFont typeface="Arial" panose="020B0604020202020204" pitchFamily="34" charset="0"/>
              <a:buChar char="•"/>
            </a:pPr>
            <a:r>
              <a:rPr lang="en-US" dirty="0"/>
              <a:t>periodic generation can be enabled/disabled</a:t>
            </a:r>
            <a:endParaRPr lang="en-GB" dirty="0"/>
          </a:p>
          <a:p>
            <a:pPr marL="171450" indent="-171450">
              <a:buFont typeface="Arial" panose="020B0604020202020204" pitchFamily="34" charset="0"/>
              <a:buChar char="•"/>
            </a:pPr>
            <a:r>
              <a:rPr lang="en-GB" dirty="0"/>
              <a:t>parameter reports are collections of simply commutated parameters and/or super commutated parameters</a:t>
            </a:r>
            <a:endParaRPr lang="en-US" dirty="0"/>
          </a:p>
        </p:txBody>
      </p:sp>
      <p:sp>
        <p:nvSpPr>
          <p:cNvPr id="8" name="Text Placeholder 7"/>
          <p:cNvSpPr>
            <a:spLocks noGrp="1"/>
          </p:cNvSpPr>
          <p:nvPr>
            <p:ph type="body" idx="11"/>
          </p:nvPr>
        </p:nvSpPr>
        <p:spPr/>
        <p:txBody>
          <a:bodyPr/>
          <a:lstStyle/>
          <a:p>
            <a:r>
              <a:rPr lang="en-GB" dirty="0"/>
              <a:t>Diagnostic reporting</a:t>
            </a:r>
          </a:p>
        </p:txBody>
      </p:sp>
      <p:sp>
        <p:nvSpPr>
          <p:cNvPr id="9" name="Content Placeholder 8"/>
          <p:cNvSpPr>
            <a:spLocks noGrp="1"/>
          </p:cNvSpPr>
          <p:nvPr>
            <p:ph sz="quarter" idx="12"/>
          </p:nvPr>
        </p:nvSpPr>
        <p:spPr/>
        <p:txBody>
          <a:bodyPr/>
          <a:lstStyle/>
          <a:p>
            <a:r>
              <a:rPr lang="en-GB" dirty="0"/>
              <a:t>dedicated to contingency operations</a:t>
            </a:r>
          </a:p>
          <a:p>
            <a:pPr marL="171450" indent="-171450">
              <a:buFont typeface="Arial" panose="020B0604020202020204" pitchFamily="34" charset="0"/>
              <a:buChar char="•"/>
            </a:pPr>
            <a:r>
              <a:rPr lang="en-GB" dirty="0"/>
              <a:t>parameter reports </a:t>
            </a:r>
            <a:r>
              <a:rPr lang="en-US" dirty="0"/>
              <a:t>can be generated periodically or on request</a:t>
            </a:r>
          </a:p>
          <a:p>
            <a:pPr marL="171450" indent="-171450">
              <a:buFont typeface="Arial" panose="020B0604020202020204" pitchFamily="34" charset="0"/>
              <a:buChar char="•"/>
            </a:pPr>
            <a:r>
              <a:rPr lang="en-US" dirty="0"/>
              <a:t>periodic generation can be enabled/disabled</a:t>
            </a:r>
            <a:endParaRPr lang="en-GB" dirty="0"/>
          </a:p>
          <a:p>
            <a:pPr marL="171450" indent="-171450">
              <a:buFont typeface="Arial" panose="020B0604020202020204" pitchFamily="34" charset="0"/>
              <a:buChar char="•"/>
            </a:pPr>
            <a:r>
              <a:rPr lang="en-GB" dirty="0"/>
              <a:t>parameter reports are collections of simply commutated parameters and/or super commutated parameters</a:t>
            </a:r>
            <a:endParaRPr lang="en-US" dirty="0"/>
          </a:p>
          <a:p>
            <a:endParaRPr lang="en-GB" dirty="0"/>
          </a:p>
        </p:txBody>
      </p:sp>
      <p:sp>
        <p:nvSpPr>
          <p:cNvPr id="10" name="Text Placeholder 9"/>
          <p:cNvSpPr>
            <a:spLocks noGrp="1"/>
          </p:cNvSpPr>
          <p:nvPr>
            <p:ph type="body" idx="13"/>
          </p:nvPr>
        </p:nvSpPr>
        <p:spPr>
          <a:xfrm>
            <a:off x="447040" y="3874720"/>
            <a:ext cx="4732062" cy="360000"/>
          </a:xfrm>
        </p:spPr>
        <p:txBody>
          <a:bodyPr/>
          <a:lstStyle/>
          <a:p>
            <a:r>
              <a:rPr lang="en-GB" dirty="0"/>
              <a:t>Parameter functional reporting configuration</a:t>
            </a:r>
          </a:p>
        </p:txBody>
      </p:sp>
      <p:sp>
        <p:nvSpPr>
          <p:cNvPr id="11" name="Content Placeholder 10"/>
          <p:cNvSpPr>
            <a:spLocks noGrp="1"/>
          </p:cNvSpPr>
          <p:nvPr>
            <p:ph sz="quarter" idx="14"/>
          </p:nvPr>
        </p:nvSpPr>
        <p:spPr>
          <a:xfrm>
            <a:off x="447041" y="4244880"/>
            <a:ext cx="8082278" cy="1796560"/>
          </a:xfrm>
        </p:spPr>
        <p:txBody>
          <a:bodyPr/>
          <a:lstStyle/>
          <a:p>
            <a:r>
              <a:rPr lang="en-US" dirty="0"/>
              <a:t>The parameter functional reporting configuration subservice type provides the capability to control the generation of the parameter reports generated by the housekeeping and the diagnostic reporting subservices e.g. to ease the management of housekeeping configuration on mode transitions.</a:t>
            </a:r>
          </a:p>
          <a:p>
            <a:r>
              <a:rPr lang="en-US" dirty="0"/>
              <a:t>It operates on sets of parameter reports, of housekeeping or diagnostic nature, e.g. enabling or disabling the generation of such sets. Functional configurations can be applied exclusively, in which case the periodic generation of each report type of the service is disabled before applying the functional configurations.</a:t>
            </a:r>
          </a:p>
          <a:p>
            <a:endParaRPr lang="en-GB" dirty="0"/>
          </a:p>
        </p:txBody>
      </p:sp>
      <p:sp>
        <p:nvSpPr>
          <p:cNvPr id="12" name="Rectangle 11"/>
          <p:cNvSpPr/>
          <p:nvPr/>
        </p:nvSpPr>
        <p:spPr>
          <a:xfrm>
            <a:off x="0" y="1155785"/>
            <a:ext cx="2979405"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Housekeeping service</a:t>
            </a:r>
          </a:p>
        </p:txBody>
      </p:sp>
      <p:sp>
        <p:nvSpPr>
          <p:cNvPr id="3" name="Rectangle 2"/>
          <p:cNvSpPr/>
          <p:nvPr/>
        </p:nvSpPr>
        <p:spPr>
          <a:xfrm>
            <a:off x="4217914" y="1422773"/>
            <a:ext cx="540533" cy="584775"/>
          </a:xfrm>
          <a:prstGeom prst="rect">
            <a:avLst/>
          </a:prstGeom>
        </p:spPr>
        <p:txBody>
          <a:bodyPr wrap="none">
            <a:spAutoFit/>
          </a:bodyPr>
          <a:lstStyle/>
          <a:p>
            <a:r>
              <a:rPr lang="en-GB" sz="3200" b="1" dirty="0">
                <a:solidFill>
                  <a:srgbClr val="00B0F0"/>
                </a:solidFill>
              </a:rPr>
              <a:t>≈</a:t>
            </a:r>
          </a:p>
        </p:txBody>
      </p:sp>
    </p:spTree>
    <p:extLst>
      <p:ext uri="{BB962C8B-B14F-4D97-AF65-F5344CB8AC3E}">
        <p14:creationId xmlns:p14="http://schemas.microsoft.com/office/powerpoint/2010/main" val="207060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0"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1"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2" dur="1000"/>
                                        <p:tgtEl>
                                          <p:spTgt spid="7">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p:cTn id="25" dur="1000" fill="hold"/>
                                        <p:tgtEl>
                                          <p:spTgt spid="7">
                                            <p:txEl>
                                              <p:pRg st="3" end="3"/>
                                            </p:txEl>
                                          </p:spTgt>
                                        </p:tgtEl>
                                        <p:attrNameLst>
                                          <p:attrName>ppt_w</p:attrName>
                                        </p:attrNameLst>
                                      </p:cBhvr>
                                      <p:tavLst>
                                        <p:tav tm="0%">
                                          <p:val>
                                            <p:fltVal val="0"/>
                                          </p:val>
                                        </p:tav>
                                        <p:tav tm="100%">
                                          <p:val>
                                            <p:strVal val="#ppt_w"/>
                                          </p:val>
                                        </p:tav>
                                      </p:tavLst>
                                    </p:anim>
                                    <p:anim calcmode="lin" valueType="num">
                                      <p:cBhvr>
                                        <p:cTn id="26" dur="1000" fill="hold"/>
                                        <p:tgtEl>
                                          <p:spTgt spid="7">
                                            <p:txEl>
                                              <p:pRg st="3" end="3"/>
                                            </p:txEl>
                                          </p:spTgt>
                                        </p:tgtEl>
                                        <p:attrNameLst>
                                          <p:attrName>ppt_h</p:attrName>
                                        </p:attrNameLst>
                                      </p:cBhvr>
                                      <p:tavLst>
                                        <p:tav tm="0%">
                                          <p:val>
                                            <p:fltVal val="0"/>
                                          </p:val>
                                        </p:tav>
                                        <p:tav tm="100%">
                                          <p:val>
                                            <p:strVal val="#ppt_h"/>
                                          </p:val>
                                        </p:tav>
                                      </p:tavLst>
                                    </p:anim>
                                    <p:anim calcmode="lin" valueType="num">
                                      <p:cBhvr>
                                        <p:cTn id="27" dur="1000" fill="hold"/>
                                        <p:tgtEl>
                                          <p:spTgt spid="7">
                                            <p:txEl>
                                              <p:pRg st="3" end="3"/>
                                            </p:txEl>
                                          </p:spTgt>
                                        </p:tgtEl>
                                        <p:attrNameLst>
                                          <p:attrName>style.rotation</p:attrName>
                                        </p:attrNameLst>
                                      </p:cBhvr>
                                      <p:tavLst>
                                        <p:tav tm="0%">
                                          <p:val>
                                            <p:fltVal val="90"/>
                                          </p:val>
                                        </p:tav>
                                        <p:tav tm="100%">
                                          <p:val>
                                            <p:fltVal val="0"/>
                                          </p:val>
                                        </p:tav>
                                      </p:tavLst>
                                    </p:anim>
                                    <p:animEffect transition="in" filter="fade">
                                      <p:cBhvr>
                                        <p:cTn id="28" dur="10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p:cTn id="33" dur="1000" fill="hold"/>
                                        <p:tgtEl>
                                          <p:spTgt spid="9">
                                            <p:txEl>
                                              <p:pRg st="0" end="0"/>
                                            </p:txEl>
                                          </p:spTgt>
                                        </p:tgtEl>
                                        <p:attrNameLst>
                                          <p:attrName>ppt_w</p:attrName>
                                        </p:attrNameLst>
                                      </p:cBhvr>
                                      <p:tavLst>
                                        <p:tav tm="0%">
                                          <p:val>
                                            <p:fltVal val="0"/>
                                          </p:val>
                                        </p:tav>
                                        <p:tav tm="100%">
                                          <p:val>
                                            <p:strVal val="#ppt_w"/>
                                          </p:val>
                                        </p:tav>
                                      </p:tavLst>
                                    </p:anim>
                                    <p:anim calcmode="lin" valueType="num">
                                      <p:cBhvr>
                                        <p:cTn id="34" dur="1000" fill="hold"/>
                                        <p:tgtEl>
                                          <p:spTgt spid="9">
                                            <p:txEl>
                                              <p:pRg st="0" end="0"/>
                                            </p:txEl>
                                          </p:spTgt>
                                        </p:tgtEl>
                                        <p:attrNameLst>
                                          <p:attrName>ppt_h</p:attrName>
                                        </p:attrNameLst>
                                      </p:cBhvr>
                                      <p:tavLst>
                                        <p:tav tm="0%">
                                          <p:val>
                                            <p:fltVal val="0"/>
                                          </p:val>
                                        </p:tav>
                                        <p:tav tm="100%">
                                          <p:val>
                                            <p:strVal val="#ppt_h"/>
                                          </p:val>
                                        </p:tav>
                                      </p:tavLst>
                                    </p:anim>
                                    <p:anim calcmode="lin" valueType="num">
                                      <p:cBhvr>
                                        <p:cTn id="35" dur="1000" fill="hold"/>
                                        <p:tgtEl>
                                          <p:spTgt spid="9">
                                            <p:txEl>
                                              <p:pRg st="0" end="0"/>
                                            </p:txEl>
                                          </p:spTgt>
                                        </p:tgtEl>
                                        <p:attrNameLst>
                                          <p:attrName>style.rotation</p:attrName>
                                        </p:attrNameLst>
                                      </p:cBhvr>
                                      <p:tavLst>
                                        <p:tav tm="0%">
                                          <p:val>
                                            <p:fltVal val="90"/>
                                          </p:val>
                                        </p:tav>
                                        <p:tav tm="100%">
                                          <p:val>
                                            <p:fltVal val="0"/>
                                          </p:val>
                                        </p:tav>
                                      </p:tavLst>
                                    </p:anim>
                                    <p:animEffect transition="in" filter="fade">
                                      <p:cBhvr>
                                        <p:cTn id="36" dur="1000"/>
                                        <p:tgtEl>
                                          <p:spTgt spid="9">
                                            <p:txEl>
                                              <p:pRg st="0" end="0"/>
                                            </p:txEl>
                                          </p:spTgt>
                                        </p:tgtEl>
                                      </p:cBhvr>
                                    </p:animEffect>
                                  </p:childTnLst>
                                </p:cTn>
                              </p:par>
                              <p:par>
                                <p:cTn id="37" presetID="31" presetClass="entr" presetSubtype="0" fill="hold"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 calcmode="lin" valueType="num">
                                      <p:cBhvr>
                                        <p:cTn id="39" dur="1000" fill="hold"/>
                                        <p:tgtEl>
                                          <p:spTgt spid="9">
                                            <p:txEl>
                                              <p:pRg st="1" end="1"/>
                                            </p:txEl>
                                          </p:spTgt>
                                        </p:tgtEl>
                                        <p:attrNameLst>
                                          <p:attrName>ppt_w</p:attrName>
                                        </p:attrNameLst>
                                      </p:cBhvr>
                                      <p:tavLst>
                                        <p:tav tm="0%">
                                          <p:val>
                                            <p:fltVal val="0"/>
                                          </p:val>
                                        </p:tav>
                                        <p:tav tm="100%">
                                          <p:val>
                                            <p:strVal val="#ppt_w"/>
                                          </p:val>
                                        </p:tav>
                                      </p:tavLst>
                                    </p:anim>
                                    <p:anim calcmode="lin" valueType="num">
                                      <p:cBhvr>
                                        <p:cTn id="40" dur="1000" fill="hold"/>
                                        <p:tgtEl>
                                          <p:spTgt spid="9">
                                            <p:txEl>
                                              <p:pRg st="1" end="1"/>
                                            </p:txEl>
                                          </p:spTgt>
                                        </p:tgtEl>
                                        <p:attrNameLst>
                                          <p:attrName>ppt_h</p:attrName>
                                        </p:attrNameLst>
                                      </p:cBhvr>
                                      <p:tavLst>
                                        <p:tav tm="0%">
                                          <p:val>
                                            <p:fltVal val="0"/>
                                          </p:val>
                                        </p:tav>
                                        <p:tav tm="100%">
                                          <p:val>
                                            <p:strVal val="#ppt_h"/>
                                          </p:val>
                                        </p:tav>
                                      </p:tavLst>
                                    </p:anim>
                                    <p:anim calcmode="lin" valueType="num">
                                      <p:cBhvr>
                                        <p:cTn id="41" dur="1000" fill="hold"/>
                                        <p:tgtEl>
                                          <p:spTgt spid="9">
                                            <p:txEl>
                                              <p:pRg st="1" end="1"/>
                                            </p:txEl>
                                          </p:spTgt>
                                        </p:tgtEl>
                                        <p:attrNameLst>
                                          <p:attrName>style.rotation</p:attrName>
                                        </p:attrNameLst>
                                      </p:cBhvr>
                                      <p:tavLst>
                                        <p:tav tm="0%">
                                          <p:val>
                                            <p:fltVal val="90"/>
                                          </p:val>
                                        </p:tav>
                                        <p:tav tm="100%">
                                          <p:val>
                                            <p:fltVal val="0"/>
                                          </p:val>
                                        </p:tav>
                                      </p:tavLst>
                                    </p:anim>
                                    <p:animEffect transition="in" filter="fade">
                                      <p:cBhvr>
                                        <p:cTn id="42" dur="1000"/>
                                        <p:tgtEl>
                                          <p:spTgt spid="9">
                                            <p:txEl>
                                              <p:pRg st="1" end="1"/>
                                            </p:txEl>
                                          </p:spTgt>
                                        </p:tgtEl>
                                      </p:cBhvr>
                                    </p:animEffect>
                                  </p:childTnLst>
                                </p:cTn>
                              </p:par>
                              <p:par>
                                <p:cTn id="43" presetID="31" presetClass="entr" presetSubtype="0" fill="hold" nodeType="with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anim calcmode="lin" valueType="num">
                                      <p:cBhvr>
                                        <p:cTn id="45" dur="1000" fill="hold"/>
                                        <p:tgtEl>
                                          <p:spTgt spid="9">
                                            <p:txEl>
                                              <p:pRg st="2" end="2"/>
                                            </p:txEl>
                                          </p:spTgt>
                                        </p:tgtEl>
                                        <p:attrNameLst>
                                          <p:attrName>ppt_w</p:attrName>
                                        </p:attrNameLst>
                                      </p:cBhvr>
                                      <p:tavLst>
                                        <p:tav tm="0%">
                                          <p:val>
                                            <p:fltVal val="0"/>
                                          </p:val>
                                        </p:tav>
                                        <p:tav tm="100%">
                                          <p:val>
                                            <p:strVal val="#ppt_w"/>
                                          </p:val>
                                        </p:tav>
                                      </p:tavLst>
                                    </p:anim>
                                    <p:anim calcmode="lin" valueType="num">
                                      <p:cBhvr>
                                        <p:cTn id="46" dur="1000" fill="hold"/>
                                        <p:tgtEl>
                                          <p:spTgt spid="9">
                                            <p:txEl>
                                              <p:pRg st="2" end="2"/>
                                            </p:txEl>
                                          </p:spTgt>
                                        </p:tgtEl>
                                        <p:attrNameLst>
                                          <p:attrName>ppt_h</p:attrName>
                                        </p:attrNameLst>
                                      </p:cBhvr>
                                      <p:tavLst>
                                        <p:tav tm="0%">
                                          <p:val>
                                            <p:fltVal val="0"/>
                                          </p:val>
                                        </p:tav>
                                        <p:tav tm="100%">
                                          <p:val>
                                            <p:strVal val="#ppt_h"/>
                                          </p:val>
                                        </p:tav>
                                      </p:tavLst>
                                    </p:anim>
                                    <p:anim calcmode="lin" valueType="num">
                                      <p:cBhvr>
                                        <p:cTn id="47" dur="1000" fill="hold"/>
                                        <p:tgtEl>
                                          <p:spTgt spid="9">
                                            <p:txEl>
                                              <p:pRg st="2" end="2"/>
                                            </p:txEl>
                                          </p:spTgt>
                                        </p:tgtEl>
                                        <p:attrNameLst>
                                          <p:attrName>style.rotation</p:attrName>
                                        </p:attrNameLst>
                                      </p:cBhvr>
                                      <p:tavLst>
                                        <p:tav tm="0%">
                                          <p:val>
                                            <p:fltVal val="90"/>
                                          </p:val>
                                        </p:tav>
                                        <p:tav tm="100%">
                                          <p:val>
                                            <p:fltVal val="0"/>
                                          </p:val>
                                        </p:tav>
                                      </p:tavLst>
                                    </p:anim>
                                    <p:animEffect transition="in" filter="fade">
                                      <p:cBhvr>
                                        <p:cTn id="48" dur="1000"/>
                                        <p:tgtEl>
                                          <p:spTgt spid="9">
                                            <p:txEl>
                                              <p:pRg st="2" end="2"/>
                                            </p:txEl>
                                          </p:spTgt>
                                        </p:tgtEl>
                                      </p:cBhvr>
                                    </p:animEffect>
                                  </p:childTnLst>
                                </p:cTn>
                              </p:par>
                              <p:par>
                                <p:cTn id="49" presetID="31" presetClass="entr" presetSubtype="0" fill="hold" nodeType="withEffect">
                                  <p:stCondLst>
                                    <p:cond delay="0"/>
                                  </p:stCondLst>
                                  <p:childTnLst>
                                    <p:set>
                                      <p:cBhvr>
                                        <p:cTn id="50" dur="1" fill="hold">
                                          <p:stCondLst>
                                            <p:cond delay="0"/>
                                          </p:stCondLst>
                                        </p:cTn>
                                        <p:tgtEl>
                                          <p:spTgt spid="9">
                                            <p:txEl>
                                              <p:pRg st="3" end="3"/>
                                            </p:txEl>
                                          </p:spTgt>
                                        </p:tgtEl>
                                        <p:attrNameLst>
                                          <p:attrName>style.visibility</p:attrName>
                                        </p:attrNameLst>
                                      </p:cBhvr>
                                      <p:to>
                                        <p:strVal val="visible"/>
                                      </p:to>
                                    </p:set>
                                    <p:anim calcmode="lin" valueType="num">
                                      <p:cBhvr>
                                        <p:cTn id="51" dur="1000" fill="hold"/>
                                        <p:tgtEl>
                                          <p:spTgt spid="9">
                                            <p:txEl>
                                              <p:pRg st="3" end="3"/>
                                            </p:txEl>
                                          </p:spTgt>
                                        </p:tgtEl>
                                        <p:attrNameLst>
                                          <p:attrName>ppt_w</p:attrName>
                                        </p:attrNameLst>
                                      </p:cBhvr>
                                      <p:tavLst>
                                        <p:tav tm="0%">
                                          <p:val>
                                            <p:fltVal val="0"/>
                                          </p:val>
                                        </p:tav>
                                        <p:tav tm="100%">
                                          <p:val>
                                            <p:strVal val="#ppt_w"/>
                                          </p:val>
                                        </p:tav>
                                      </p:tavLst>
                                    </p:anim>
                                    <p:anim calcmode="lin" valueType="num">
                                      <p:cBhvr>
                                        <p:cTn id="52" dur="1000" fill="hold"/>
                                        <p:tgtEl>
                                          <p:spTgt spid="9">
                                            <p:txEl>
                                              <p:pRg st="3" end="3"/>
                                            </p:txEl>
                                          </p:spTgt>
                                        </p:tgtEl>
                                        <p:attrNameLst>
                                          <p:attrName>ppt_h</p:attrName>
                                        </p:attrNameLst>
                                      </p:cBhvr>
                                      <p:tavLst>
                                        <p:tav tm="0%">
                                          <p:val>
                                            <p:fltVal val="0"/>
                                          </p:val>
                                        </p:tav>
                                        <p:tav tm="100%">
                                          <p:val>
                                            <p:strVal val="#ppt_h"/>
                                          </p:val>
                                        </p:tav>
                                      </p:tavLst>
                                    </p:anim>
                                    <p:anim calcmode="lin" valueType="num">
                                      <p:cBhvr>
                                        <p:cTn id="53" dur="1000" fill="hold"/>
                                        <p:tgtEl>
                                          <p:spTgt spid="9">
                                            <p:txEl>
                                              <p:pRg st="3" end="3"/>
                                            </p:txEl>
                                          </p:spTgt>
                                        </p:tgtEl>
                                        <p:attrNameLst>
                                          <p:attrName>style.rotation</p:attrName>
                                        </p:attrNameLst>
                                      </p:cBhvr>
                                      <p:tavLst>
                                        <p:tav tm="0%">
                                          <p:val>
                                            <p:fltVal val="90"/>
                                          </p:val>
                                        </p:tav>
                                        <p:tav tm="100%">
                                          <p:val>
                                            <p:fltVal val="0"/>
                                          </p:val>
                                        </p:tav>
                                      </p:tavLst>
                                    </p:anim>
                                    <p:animEffect transition="in" filter="fade">
                                      <p:cBhvr>
                                        <p:cTn id="54" dur="1000"/>
                                        <p:tgtEl>
                                          <p:spTgt spid="9">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2000"/>
                                        <p:tgtEl>
                                          <p:spTgt spid="3"/>
                                        </p:tgtEl>
                                      </p:cBhvr>
                                    </p:animEffect>
                                    <p:anim calcmode="lin" valueType="num">
                                      <p:cBhvr>
                                        <p:cTn id="60" dur="2000" fill="hold"/>
                                        <p:tgtEl>
                                          <p:spTgt spid="3"/>
                                        </p:tgtEl>
                                        <p:attrNameLst>
                                          <p:attrName>ppt_w</p:attrName>
                                        </p:attrNameLst>
                                      </p:cBhvr>
                                      <p:tavLst>
                                        <p:tav tm="0%" fmla="#ppt_w*sin(2.5*pi*$)">
                                          <p:val>
                                            <p:fltVal val="0"/>
                                          </p:val>
                                        </p:tav>
                                        <p:tav tm="100%">
                                          <p:val>
                                            <p:fltVal val="1"/>
                                          </p:val>
                                        </p:tav>
                                      </p:tavLst>
                                    </p:anim>
                                    <p:anim calcmode="lin" valueType="num">
                                      <p:cBhvr>
                                        <p:cTn id="61" dur="2000" fill="hold"/>
                                        <p:tgtEl>
                                          <p:spTgt spid="3"/>
                                        </p:tgtEl>
                                        <p:attrNameLst>
                                          <p:attrName>ppt_h</p:attrName>
                                        </p:attrNameLst>
                                      </p:cBhvr>
                                      <p:tavLst>
                                        <p:tav tm="0%">
                                          <p:val>
                                            <p:strVal val="#ppt_h"/>
                                          </p:val>
                                        </p:tav>
                                        <p:tav tm="1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11">
                                            <p:txEl>
                                              <p:pRg st="0" end="0"/>
                                            </p:txEl>
                                          </p:spTgt>
                                        </p:tgtEl>
                                        <p:attrNameLst>
                                          <p:attrName>style.visibility</p:attrName>
                                        </p:attrNameLst>
                                      </p:cBhvr>
                                      <p:to>
                                        <p:strVal val="visible"/>
                                      </p:to>
                                    </p:set>
                                    <p:anim calcmode="lin" valueType="num">
                                      <p:cBhvr>
                                        <p:cTn id="66" dur="1000" fill="hold"/>
                                        <p:tgtEl>
                                          <p:spTgt spid="11">
                                            <p:txEl>
                                              <p:pRg st="0" end="0"/>
                                            </p:txEl>
                                          </p:spTgt>
                                        </p:tgtEl>
                                        <p:attrNameLst>
                                          <p:attrName>ppt_w</p:attrName>
                                        </p:attrNameLst>
                                      </p:cBhvr>
                                      <p:tavLst>
                                        <p:tav tm="0%">
                                          <p:val>
                                            <p:fltVal val="0"/>
                                          </p:val>
                                        </p:tav>
                                        <p:tav tm="100%">
                                          <p:val>
                                            <p:strVal val="#ppt_w"/>
                                          </p:val>
                                        </p:tav>
                                      </p:tavLst>
                                    </p:anim>
                                    <p:anim calcmode="lin" valueType="num">
                                      <p:cBhvr>
                                        <p:cTn id="67" dur="1000" fill="hold"/>
                                        <p:tgtEl>
                                          <p:spTgt spid="11">
                                            <p:txEl>
                                              <p:pRg st="0" end="0"/>
                                            </p:txEl>
                                          </p:spTgt>
                                        </p:tgtEl>
                                        <p:attrNameLst>
                                          <p:attrName>ppt_h</p:attrName>
                                        </p:attrNameLst>
                                      </p:cBhvr>
                                      <p:tavLst>
                                        <p:tav tm="0%">
                                          <p:val>
                                            <p:fltVal val="0"/>
                                          </p:val>
                                        </p:tav>
                                        <p:tav tm="100%">
                                          <p:val>
                                            <p:strVal val="#ppt_h"/>
                                          </p:val>
                                        </p:tav>
                                      </p:tavLst>
                                    </p:anim>
                                    <p:anim calcmode="lin" valueType="num">
                                      <p:cBhvr>
                                        <p:cTn id="68" dur="1000" fill="hold"/>
                                        <p:tgtEl>
                                          <p:spTgt spid="11">
                                            <p:txEl>
                                              <p:pRg st="0" end="0"/>
                                            </p:txEl>
                                          </p:spTgt>
                                        </p:tgtEl>
                                        <p:attrNameLst>
                                          <p:attrName>style.rotation</p:attrName>
                                        </p:attrNameLst>
                                      </p:cBhvr>
                                      <p:tavLst>
                                        <p:tav tm="0%">
                                          <p:val>
                                            <p:fltVal val="90"/>
                                          </p:val>
                                        </p:tav>
                                        <p:tav tm="100%">
                                          <p:val>
                                            <p:fltVal val="0"/>
                                          </p:val>
                                        </p:tav>
                                      </p:tavLst>
                                    </p:anim>
                                    <p:animEffect transition="in" filter="fade">
                                      <p:cBhvr>
                                        <p:cTn id="69" dur="1000"/>
                                        <p:tgtEl>
                                          <p:spTgt spid="11">
                                            <p:txEl>
                                              <p:pRg st="0" end="0"/>
                                            </p:txEl>
                                          </p:spTgt>
                                        </p:tgtEl>
                                      </p:cBhvr>
                                    </p:animEffect>
                                  </p:childTnLst>
                                </p:cTn>
                              </p:par>
                              <p:par>
                                <p:cTn id="70" presetID="31" presetClass="entr" presetSubtype="0" fill="hold" nodeType="withEffect">
                                  <p:stCondLst>
                                    <p:cond delay="0"/>
                                  </p:stCondLst>
                                  <p:childTnLst>
                                    <p:set>
                                      <p:cBhvr>
                                        <p:cTn id="71" dur="1" fill="hold">
                                          <p:stCondLst>
                                            <p:cond delay="0"/>
                                          </p:stCondLst>
                                        </p:cTn>
                                        <p:tgtEl>
                                          <p:spTgt spid="11">
                                            <p:txEl>
                                              <p:pRg st="1" end="1"/>
                                            </p:txEl>
                                          </p:spTgt>
                                        </p:tgtEl>
                                        <p:attrNameLst>
                                          <p:attrName>style.visibility</p:attrName>
                                        </p:attrNameLst>
                                      </p:cBhvr>
                                      <p:to>
                                        <p:strVal val="visible"/>
                                      </p:to>
                                    </p:set>
                                    <p:anim calcmode="lin" valueType="num">
                                      <p:cBhvr>
                                        <p:cTn id="72" dur="1000" fill="hold"/>
                                        <p:tgtEl>
                                          <p:spTgt spid="11">
                                            <p:txEl>
                                              <p:pRg st="1" end="1"/>
                                            </p:txEl>
                                          </p:spTgt>
                                        </p:tgtEl>
                                        <p:attrNameLst>
                                          <p:attrName>ppt_w</p:attrName>
                                        </p:attrNameLst>
                                      </p:cBhvr>
                                      <p:tavLst>
                                        <p:tav tm="0%">
                                          <p:val>
                                            <p:fltVal val="0"/>
                                          </p:val>
                                        </p:tav>
                                        <p:tav tm="100%">
                                          <p:val>
                                            <p:strVal val="#ppt_w"/>
                                          </p:val>
                                        </p:tav>
                                      </p:tavLst>
                                    </p:anim>
                                    <p:anim calcmode="lin" valueType="num">
                                      <p:cBhvr>
                                        <p:cTn id="73" dur="1000" fill="hold"/>
                                        <p:tgtEl>
                                          <p:spTgt spid="11">
                                            <p:txEl>
                                              <p:pRg st="1" end="1"/>
                                            </p:txEl>
                                          </p:spTgt>
                                        </p:tgtEl>
                                        <p:attrNameLst>
                                          <p:attrName>ppt_h</p:attrName>
                                        </p:attrNameLst>
                                      </p:cBhvr>
                                      <p:tavLst>
                                        <p:tav tm="0%">
                                          <p:val>
                                            <p:fltVal val="0"/>
                                          </p:val>
                                        </p:tav>
                                        <p:tav tm="100%">
                                          <p:val>
                                            <p:strVal val="#ppt_h"/>
                                          </p:val>
                                        </p:tav>
                                      </p:tavLst>
                                    </p:anim>
                                    <p:anim calcmode="lin" valueType="num">
                                      <p:cBhvr>
                                        <p:cTn id="74" dur="1000" fill="hold"/>
                                        <p:tgtEl>
                                          <p:spTgt spid="11">
                                            <p:txEl>
                                              <p:pRg st="1" end="1"/>
                                            </p:txEl>
                                          </p:spTgt>
                                        </p:tgtEl>
                                        <p:attrNameLst>
                                          <p:attrName>style.rotation</p:attrName>
                                        </p:attrNameLst>
                                      </p:cBhvr>
                                      <p:tavLst>
                                        <p:tav tm="0%">
                                          <p:val>
                                            <p:fltVal val="90"/>
                                          </p:val>
                                        </p:tav>
                                        <p:tav tm="100%">
                                          <p:val>
                                            <p:fltVal val="0"/>
                                          </p:val>
                                        </p:tav>
                                      </p:tavLst>
                                    </p:anim>
                                    <p:animEffect transition="in" filter="fade">
                                      <p:cBhvr>
                                        <p:cTn id="75" dur="10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Overview</a:t>
            </a:r>
          </a:p>
        </p:txBody>
      </p:sp>
      <p:sp>
        <p:nvSpPr>
          <p:cNvPr id="9" name="Content Placeholder 8"/>
          <p:cNvSpPr>
            <a:spLocks noGrp="1"/>
          </p:cNvSpPr>
          <p:nvPr>
            <p:ph idx="1"/>
          </p:nvPr>
        </p:nvSpPr>
        <p:spPr/>
        <p:txBody>
          <a:bodyPr/>
          <a:lstStyle/>
          <a:p>
            <a:pPr marL="0" indent="0">
              <a:buNone/>
            </a:pPr>
            <a:r>
              <a:rPr lang="en-GB" dirty="0"/>
              <a:t>Defines three subservice types:</a:t>
            </a:r>
          </a:p>
          <a:p>
            <a:pPr>
              <a:buFont typeface="Arial" panose="020B0604020202020204" pitchFamily="34" charset="0"/>
              <a:buChar char="•"/>
            </a:pPr>
            <a:r>
              <a:rPr lang="en-GB" dirty="0"/>
              <a:t>Housekeeping reporting subservice type</a:t>
            </a:r>
          </a:p>
          <a:p>
            <a:pPr>
              <a:buFont typeface="Arial" panose="020B0604020202020204" pitchFamily="34" charset="0"/>
              <a:buChar char="•"/>
            </a:pPr>
            <a:r>
              <a:rPr lang="en-GB" dirty="0"/>
              <a:t>Diagnostic reporting subservice type</a:t>
            </a:r>
          </a:p>
          <a:p>
            <a:pPr lvl="1">
              <a:buFont typeface="Arial" panose="020B0604020202020204" pitchFamily="34" charset="0"/>
              <a:buChar char="•"/>
            </a:pPr>
            <a:r>
              <a:rPr lang="en-GB" dirty="0"/>
              <a:t>Management and generation of reports</a:t>
            </a:r>
          </a:p>
          <a:p>
            <a:pPr lvl="1">
              <a:buFont typeface="Arial" panose="020B0604020202020204" pitchFamily="34" charset="0"/>
              <a:buChar char="•"/>
            </a:pPr>
            <a:r>
              <a:rPr lang="en-GB" dirty="0"/>
              <a:t>Periodic or on request</a:t>
            </a:r>
          </a:p>
          <a:p>
            <a:pPr lvl="1">
              <a:buFont typeface="Arial" panose="020B0604020202020204" pitchFamily="34" charset="0"/>
              <a:buChar char="•"/>
            </a:pPr>
            <a:r>
              <a:rPr lang="en-GB" dirty="0"/>
              <a:t>Two very similar subservices</a:t>
            </a:r>
          </a:p>
          <a:p>
            <a:pPr>
              <a:buFont typeface="Arial" panose="020B0604020202020204" pitchFamily="34" charset="0"/>
              <a:buChar char="•"/>
            </a:pPr>
            <a:r>
              <a:rPr lang="en-GB" dirty="0"/>
              <a:t>Parameter functional reporting configuration subservice type</a:t>
            </a:r>
          </a:p>
          <a:p>
            <a:pPr lvl="1">
              <a:buFont typeface="Arial" panose="020B0604020202020204" pitchFamily="34" charset="0"/>
              <a:buChar char="•"/>
            </a:pPr>
            <a:r>
              <a:rPr lang="en-GB" dirty="0"/>
              <a:t>« meta-subservice »</a:t>
            </a:r>
          </a:p>
          <a:p>
            <a:pPr lvl="1">
              <a:buFont typeface="Arial" panose="020B0604020202020204" pitchFamily="34" charset="0"/>
              <a:buChar char="•"/>
            </a:pPr>
            <a:r>
              <a:rPr lang="en-GB" dirty="0"/>
              <a:t>Manages sets of housekeeping and/or diagnostic reports</a:t>
            </a:r>
          </a:p>
          <a:p>
            <a:pPr lvl="1">
              <a:buFont typeface="Arial" panose="020B0604020202020204" pitchFamily="34" charset="0"/>
              <a:buChar char="•"/>
            </a:pPr>
            <a:r>
              <a:rPr lang="en-GB" dirty="0"/>
              <a:t>Nicknamed « TM mode » subservice, it provides a convenient way to reconfigure reporting according to the current spacecraft mode.</a:t>
            </a:r>
          </a:p>
        </p:txBody>
      </p:sp>
    </p:spTree>
    <p:extLst>
      <p:ext uri="{BB962C8B-B14F-4D97-AF65-F5344CB8AC3E}">
        <p14:creationId xmlns:p14="http://schemas.microsoft.com/office/powerpoint/2010/main" val="35614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4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Important concepts</a:t>
            </a:r>
          </a:p>
        </p:txBody>
      </p:sp>
      <p:sp>
        <p:nvSpPr>
          <p:cNvPr id="9" name="Content Placeholder 8"/>
          <p:cNvSpPr>
            <a:spLocks noGrp="1"/>
          </p:cNvSpPr>
          <p:nvPr>
            <p:ph idx="1"/>
          </p:nvPr>
        </p:nvSpPr>
        <p:spPr>
          <a:xfrm>
            <a:off x="615950" y="1673225"/>
            <a:ext cx="3742690" cy="4318000"/>
          </a:xfrm>
        </p:spPr>
        <p:txBody>
          <a:bodyPr/>
          <a:lstStyle/>
          <a:p>
            <a:pPr marL="0" indent="0">
              <a:buNone/>
            </a:pPr>
            <a:r>
              <a:rPr lang="en-GB" b="1" dirty="0"/>
              <a:t>Housekeeping and Diagnostic</a:t>
            </a:r>
          </a:p>
          <a:p>
            <a:pPr>
              <a:buFont typeface="Arial" panose="020B0604020202020204" pitchFamily="34" charset="0"/>
              <a:buChar char="•"/>
            </a:pPr>
            <a:r>
              <a:rPr lang="en-GB" sz="1400" dirty="0"/>
              <a:t>Two operational subservices types with similar functional and interface specifications</a:t>
            </a:r>
          </a:p>
          <a:p>
            <a:pPr>
              <a:buFont typeface="Arial" panose="020B0604020202020204" pitchFamily="34" charset="0"/>
              <a:buChar char="•"/>
            </a:pPr>
            <a:r>
              <a:rPr lang="en-GB" sz="1400" dirty="0"/>
              <a:t>Why would we do that ?</a:t>
            </a:r>
          </a:p>
          <a:p>
            <a:pPr>
              <a:buFont typeface="Arial" panose="020B0604020202020204" pitchFamily="34" charset="0"/>
              <a:buChar char="•"/>
            </a:pPr>
            <a:endParaRPr lang="en-GB" dirty="0"/>
          </a:p>
          <a:p>
            <a:pPr>
              <a:buFont typeface="Arial" panose="020B0604020202020204" pitchFamily="34" charset="0"/>
              <a:buChar char="•"/>
            </a:pPr>
            <a:r>
              <a:rPr lang="en-GB" dirty="0"/>
              <a:t>Report definition:</a:t>
            </a:r>
          </a:p>
          <a:p>
            <a:pPr lvl="1">
              <a:buFont typeface="Arial" panose="020B0604020202020204" pitchFamily="34" charset="0"/>
              <a:buChar char="•"/>
            </a:pPr>
            <a:r>
              <a:rPr lang="en-GB" sz="1400" dirty="0"/>
              <a:t>Structure ID</a:t>
            </a:r>
          </a:p>
          <a:p>
            <a:pPr lvl="1">
              <a:buFont typeface="Arial" panose="020B0604020202020204" pitchFamily="34" charset="0"/>
              <a:buChar char="•"/>
            </a:pPr>
            <a:r>
              <a:rPr lang="en-GB" sz="1400" dirty="0"/>
              <a:t>Collection interval</a:t>
            </a:r>
          </a:p>
          <a:p>
            <a:pPr lvl="1">
              <a:buFont typeface="Arial" panose="020B0604020202020204" pitchFamily="34" charset="0"/>
              <a:buChar char="•"/>
            </a:pPr>
            <a:r>
              <a:rPr lang="en-GB" sz="1400" dirty="0"/>
              <a:t>List of parameters</a:t>
            </a:r>
          </a:p>
          <a:p>
            <a:pPr>
              <a:buFont typeface="Arial" panose="020B0604020202020204" pitchFamily="34" charset="0"/>
              <a:buChar char="•"/>
            </a:pPr>
            <a:endParaRPr lang="en-GB" dirty="0"/>
          </a:p>
        </p:txBody>
      </p:sp>
      <p:sp>
        <p:nvSpPr>
          <p:cNvPr id="11" name="Flowchart: Magnetic Disk 10"/>
          <p:cNvSpPr/>
          <p:nvPr/>
        </p:nvSpPr>
        <p:spPr>
          <a:xfrm>
            <a:off x="5927577" y="1376772"/>
            <a:ext cx="1540023" cy="1224136"/>
          </a:xfrm>
          <a:prstGeom prst="flowChartMagneticDisk">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Parameters</a:t>
            </a:r>
          </a:p>
        </p:txBody>
      </p:sp>
      <p:sp>
        <p:nvSpPr>
          <p:cNvPr id="12" name="Vertical Scroll 11"/>
          <p:cNvSpPr/>
          <p:nvPr/>
        </p:nvSpPr>
        <p:spPr>
          <a:xfrm>
            <a:off x="4644009" y="3501008"/>
            <a:ext cx="2016224" cy="1762884"/>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SID 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Every second, sample and report parameters 1,2,3,4,5.</a:t>
            </a:r>
          </a:p>
        </p:txBody>
      </p:sp>
      <p:cxnSp>
        <p:nvCxnSpPr>
          <p:cNvPr id="13" name="Straight Arrow Connector 12"/>
          <p:cNvCxnSpPr/>
          <p:nvPr/>
        </p:nvCxnSpPr>
        <p:spPr>
          <a:xfrm flipH="1">
            <a:off x="5940153" y="2708920"/>
            <a:ext cx="504056" cy="648072"/>
          </a:xfrm>
          <a:prstGeom prst="straightConnector1">
            <a:avLst/>
          </a:prstGeom>
          <a:noFill/>
          <a:ln w="25400" cap="flat" cmpd="sng" algn="ctr">
            <a:solidFill>
              <a:srgbClr val="D5E3FF">
                <a:shade val="60%"/>
                <a:satMod val="300%"/>
              </a:srgbClr>
            </a:solidFill>
            <a:prstDash val="solid"/>
            <a:tailEnd type="arrow"/>
          </a:ln>
          <a:effectLst/>
        </p:spPr>
      </p:cxnSp>
    </p:spTree>
    <p:extLst>
      <p:ext uri="{BB962C8B-B14F-4D97-AF65-F5344CB8AC3E}">
        <p14:creationId xmlns:p14="http://schemas.microsoft.com/office/powerpoint/2010/main" val="23671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4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Important concepts</a:t>
            </a:r>
          </a:p>
        </p:txBody>
      </p:sp>
      <p:sp>
        <p:nvSpPr>
          <p:cNvPr id="9" name="Content Placeholder 8"/>
          <p:cNvSpPr>
            <a:spLocks noGrp="1"/>
          </p:cNvSpPr>
          <p:nvPr>
            <p:ph idx="1"/>
          </p:nvPr>
        </p:nvSpPr>
        <p:spPr>
          <a:xfrm>
            <a:off x="615950" y="1673225"/>
            <a:ext cx="3742690" cy="4318000"/>
          </a:xfrm>
        </p:spPr>
        <p:txBody>
          <a:bodyPr/>
          <a:lstStyle/>
          <a:p>
            <a:pPr marL="0" indent="0">
              <a:buNone/>
            </a:pPr>
            <a:r>
              <a:rPr lang="en-GB" b="1" dirty="0"/>
              <a:t>Housekeeping and Diagnostic</a:t>
            </a:r>
          </a:p>
          <a:p>
            <a:pPr>
              <a:buFont typeface="Arial" panose="020B0604020202020204" pitchFamily="34" charset="0"/>
              <a:buChar char="•"/>
            </a:pPr>
            <a:r>
              <a:rPr lang="en-GB" sz="1400" dirty="0"/>
              <a:t>Two operational subservices with similar functional and interface specifications</a:t>
            </a:r>
          </a:p>
          <a:p>
            <a:pPr>
              <a:buFont typeface="Arial" panose="020B0604020202020204" pitchFamily="34" charset="0"/>
              <a:buChar char="•"/>
            </a:pPr>
            <a:r>
              <a:rPr lang="en-GB" sz="1400" dirty="0"/>
              <a:t>Why would we do that ?</a:t>
            </a:r>
          </a:p>
          <a:p>
            <a:pPr>
              <a:buFont typeface="Arial" panose="020B0604020202020204" pitchFamily="34" charset="0"/>
              <a:buChar char="•"/>
            </a:pPr>
            <a:endParaRPr lang="en-GB" dirty="0"/>
          </a:p>
          <a:p>
            <a:pPr>
              <a:buFont typeface="Arial" panose="020B0604020202020204" pitchFamily="34" charset="0"/>
              <a:buChar char="•"/>
            </a:pPr>
            <a:r>
              <a:rPr lang="en-GB" dirty="0"/>
              <a:t>Report definition:</a:t>
            </a:r>
          </a:p>
          <a:p>
            <a:pPr lvl="1">
              <a:buFont typeface="Arial" panose="020B0604020202020204" pitchFamily="34" charset="0"/>
              <a:buChar char="•"/>
            </a:pPr>
            <a:r>
              <a:rPr lang="en-GB" sz="1400" dirty="0"/>
              <a:t>Structure ID</a:t>
            </a:r>
          </a:p>
          <a:p>
            <a:pPr lvl="1">
              <a:buFont typeface="Arial" panose="020B0604020202020204" pitchFamily="34" charset="0"/>
              <a:buChar char="•"/>
            </a:pPr>
            <a:r>
              <a:rPr lang="en-GB" sz="1400" dirty="0"/>
              <a:t>Collection interval</a:t>
            </a:r>
          </a:p>
          <a:p>
            <a:pPr lvl="1">
              <a:buFont typeface="Arial" panose="020B0604020202020204" pitchFamily="34" charset="0"/>
              <a:buChar char="•"/>
            </a:pPr>
            <a:r>
              <a:rPr lang="en-GB" sz="1400" dirty="0"/>
              <a:t>List of parameters sampled once</a:t>
            </a:r>
          </a:p>
          <a:p>
            <a:pPr lvl="1">
              <a:buFont typeface="Arial" panose="020B0604020202020204" pitchFamily="34" charset="0"/>
              <a:buChar char="•"/>
            </a:pPr>
            <a:r>
              <a:rPr lang="en-GB" sz="1400" dirty="0"/>
              <a:t>List of super-commutated parameters:</a:t>
            </a:r>
          </a:p>
          <a:p>
            <a:pPr lvl="2">
              <a:buFont typeface="Arial" panose="020B0604020202020204" pitchFamily="34" charset="0"/>
              <a:buChar char="•"/>
            </a:pPr>
            <a:r>
              <a:rPr lang="en-GB" sz="1400" dirty="0"/>
              <a:t>Number of samples</a:t>
            </a:r>
          </a:p>
          <a:p>
            <a:pPr lvl="2">
              <a:buFont typeface="Arial" panose="020B0604020202020204" pitchFamily="34" charset="0"/>
              <a:buChar char="•"/>
            </a:pPr>
            <a:r>
              <a:rPr lang="en-GB" sz="1400" dirty="0"/>
              <a:t>List of parameters</a:t>
            </a:r>
          </a:p>
          <a:p>
            <a:pPr lvl="1">
              <a:buFont typeface="Arial" panose="020B0604020202020204" pitchFamily="34" charset="0"/>
              <a:buChar char="•"/>
            </a:pPr>
            <a:endParaRPr lang="en-GB" dirty="0"/>
          </a:p>
          <a:p>
            <a:pPr>
              <a:buFont typeface="Arial" panose="020B0604020202020204" pitchFamily="34" charset="0"/>
              <a:buChar char="•"/>
            </a:pPr>
            <a:endParaRPr lang="en-GB" dirty="0"/>
          </a:p>
        </p:txBody>
      </p:sp>
      <p:sp>
        <p:nvSpPr>
          <p:cNvPr id="17" name="Flowchart: Magnetic Disk 16"/>
          <p:cNvSpPr/>
          <p:nvPr/>
        </p:nvSpPr>
        <p:spPr>
          <a:xfrm>
            <a:off x="5927577" y="1376772"/>
            <a:ext cx="1540023" cy="1224136"/>
          </a:xfrm>
          <a:prstGeom prst="flowChartMagneticDisk">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accent1">
                    <a:lumMod val="60%"/>
                    <a:lumOff val="40%"/>
                  </a:schemeClr>
                </a:solidFill>
                <a:effectLst/>
                <a:uLnTx/>
                <a:uFillTx/>
                <a:latin typeface="Arial"/>
                <a:ea typeface="+mn-ea"/>
                <a:cs typeface="+mn-cs"/>
              </a:rPr>
              <a:t>Parameters</a:t>
            </a:r>
          </a:p>
        </p:txBody>
      </p:sp>
      <p:sp>
        <p:nvSpPr>
          <p:cNvPr id="18" name="Vertical Scroll 17"/>
          <p:cNvSpPr/>
          <p:nvPr/>
        </p:nvSpPr>
        <p:spPr>
          <a:xfrm>
            <a:off x="4644009" y="3501008"/>
            <a:ext cx="2016224" cy="1762884"/>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1">
                    <a:lumMod val="60%"/>
                    <a:lumOff val="40%"/>
                  </a:schemeClr>
                </a:solidFill>
                <a:effectLst/>
                <a:uLnTx/>
                <a:uFillTx/>
                <a:latin typeface="Arial"/>
                <a:ea typeface="+mn-ea"/>
                <a:cs typeface="+mn-cs"/>
              </a:rPr>
              <a:t>SID 1:</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1">
                    <a:lumMod val="60%"/>
                    <a:lumOff val="40%"/>
                  </a:schemeClr>
                </a:solidFill>
                <a:effectLst/>
                <a:uLnTx/>
                <a:uFillTx/>
                <a:latin typeface="Arial"/>
                <a:ea typeface="+mn-ea"/>
                <a:cs typeface="+mn-cs"/>
              </a:rPr>
              <a:t>Every second, sample and report parameters 1,2,3,4,5.</a:t>
            </a:r>
          </a:p>
        </p:txBody>
      </p:sp>
      <p:sp>
        <p:nvSpPr>
          <p:cNvPr id="19" name="Vertical Scroll 18"/>
          <p:cNvSpPr/>
          <p:nvPr/>
        </p:nvSpPr>
        <p:spPr>
          <a:xfrm>
            <a:off x="6588224" y="3510528"/>
            <a:ext cx="2327175" cy="2222728"/>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solidFill>
                  <a:schemeClr val="accent1">
                    <a:lumMod val="60%"/>
                    <a:lumOff val="40%"/>
                  </a:schemeClr>
                </a:solidFill>
                <a:effectLst/>
                <a:uLnTx/>
                <a:uFillTx/>
                <a:latin typeface="Arial"/>
                <a:ea typeface="+mn-ea"/>
                <a:cs typeface="+mn-cs"/>
              </a:rPr>
              <a:t>SID 2:</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solidFill>
                  <a:schemeClr val="accent1">
                    <a:lumMod val="60%"/>
                    <a:lumOff val="40%"/>
                  </a:schemeClr>
                </a:solidFill>
                <a:effectLst/>
                <a:uLnTx/>
                <a:uFillTx/>
                <a:latin typeface="Arial"/>
                <a:ea typeface="+mn-ea"/>
                <a:cs typeface="+mn-cs"/>
              </a:rPr>
              <a:t>Every minute, generate a report containing one sample of parameter 6, three samples of parameters 7,8,9, and six samples of parameters </a:t>
            </a:r>
            <a:r>
              <a:rPr lang="en-GB" sz="1200" b="1" kern="0" dirty="0">
                <a:solidFill>
                  <a:schemeClr val="accent1">
                    <a:lumMod val="60%"/>
                    <a:lumOff val="40%"/>
                  </a:schemeClr>
                </a:solidFill>
                <a:latin typeface="Arial"/>
              </a:rPr>
              <a:t>3</a:t>
            </a:r>
            <a:r>
              <a:rPr kumimoji="0" lang="en-GB" sz="1200" b="1" i="0" u="none" strike="noStrike" kern="0" cap="none" spc="0" normalizeH="0" baseline="0%" noProof="0" dirty="0">
                <a:ln>
                  <a:noFill/>
                </a:ln>
                <a:solidFill>
                  <a:schemeClr val="accent1">
                    <a:lumMod val="60%"/>
                    <a:lumOff val="40%"/>
                  </a:schemeClr>
                </a:solidFill>
                <a:effectLst/>
                <a:uLnTx/>
                <a:uFillTx/>
                <a:latin typeface="Arial"/>
                <a:ea typeface="+mn-ea"/>
                <a:cs typeface="+mn-cs"/>
              </a:rPr>
              <a:t> to </a:t>
            </a:r>
            <a:r>
              <a:rPr lang="en-GB" sz="1200" b="1" kern="0" dirty="0">
                <a:solidFill>
                  <a:schemeClr val="accent1">
                    <a:lumMod val="60%"/>
                    <a:lumOff val="40%"/>
                  </a:schemeClr>
                </a:solidFill>
                <a:latin typeface="Arial"/>
              </a:rPr>
              <a:t>4</a:t>
            </a:r>
            <a:r>
              <a:rPr kumimoji="0" lang="en-GB" sz="1200" b="1" i="0" u="none" strike="noStrike" kern="0" cap="none" spc="0" normalizeH="0" baseline="0%" noProof="0" dirty="0">
                <a:ln>
                  <a:noFill/>
                </a:ln>
                <a:solidFill>
                  <a:schemeClr val="accent1">
                    <a:lumMod val="60%"/>
                    <a:lumOff val="40%"/>
                  </a:schemeClr>
                </a:solidFill>
                <a:effectLst/>
                <a:uLnTx/>
                <a:uFillTx/>
                <a:latin typeface="Arial"/>
                <a:ea typeface="+mn-ea"/>
                <a:cs typeface="+mn-cs"/>
              </a:rPr>
              <a:t>.</a:t>
            </a:r>
          </a:p>
        </p:txBody>
      </p:sp>
      <p:cxnSp>
        <p:nvCxnSpPr>
          <p:cNvPr id="20" name="Straight Arrow Connector 19"/>
          <p:cNvCxnSpPr/>
          <p:nvPr/>
        </p:nvCxnSpPr>
        <p:spPr>
          <a:xfrm flipH="1">
            <a:off x="5940153" y="2708920"/>
            <a:ext cx="504056" cy="648072"/>
          </a:xfrm>
          <a:prstGeom prst="straightConnector1">
            <a:avLst/>
          </a:prstGeom>
          <a:noFill/>
          <a:ln w="25400" cap="flat" cmpd="sng" algn="ctr">
            <a:solidFill>
              <a:srgbClr val="D5E3FF">
                <a:shade val="60%"/>
                <a:satMod val="300%"/>
              </a:srgbClr>
            </a:solidFill>
            <a:prstDash val="solid"/>
            <a:tailEnd type="arrow"/>
          </a:ln>
          <a:effectLst/>
        </p:spPr>
      </p:cxnSp>
      <p:cxnSp>
        <p:nvCxnSpPr>
          <p:cNvPr id="21" name="Straight Arrow Connector 20"/>
          <p:cNvCxnSpPr/>
          <p:nvPr/>
        </p:nvCxnSpPr>
        <p:spPr>
          <a:xfrm>
            <a:off x="6883660" y="2739596"/>
            <a:ext cx="496652" cy="617396"/>
          </a:xfrm>
          <a:prstGeom prst="straightConnector1">
            <a:avLst/>
          </a:prstGeom>
          <a:noFill/>
          <a:ln w="25400" cap="flat" cmpd="sng" algn="ctr">
            <a:solidFill>
              <a:srgbClr val="D5E3FF">
                <a:shade val="60%"/>
                <a:satMod val="300%"/>
              </a:srgbClr>
            </a:solidFill>
            <a:prstDash val="solid"/>
            <a:tailEnd type="arrow"/>
          </a:ln>
          <a:effectLst/>
        </p:spPr>
      </p:cxnSp>
    </p:spTree>
    <p:extLst>
      <p:ext uri="{BB962C8B-B14F-4D97-AF65-F5344CB8AC3E}">
        <p14:creationId xmlns:p14="http://schemas.microsoft.com/office/powerpoint/2010/main" val="250554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4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Important concepts</a:t>
            </a:r>
          </a:p>
        </p:txBody>
      </p:sp>
      <p:sp>
        <p:nvSpPr>
          <p:cNvPr id="10" name="Rectangle 7"/>
          <p:cNvSpPr txBox="1">
            <a:spLocks noChangeArrowheads="1"/>
          </p:cNvSpPr>
          <p:nvPr/>
        </p:nvSpPr>
        <p:spPr>
          <a:xfrm>
            <a:off x="176311" y="1268760"/>
            <a:ext cx="4548089" cy="4896544"/>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0" marR="0" lvl="0" indent="0" defTabSz="914400" latinLnBrk="0">
              <a:lnSpc>
                <a:spcPct val="119%"/>
              </a:lnSpc>
              <a:buClr>
                <a:schemeClr val="accent1"/>
              </a:buClr>
              <a:buSzPct val="80%"/>
              <a:buNone/>
              <a:tabLst/>
              <a:defRPr/>
            </a:pPr>
            <a:r>
              <a:rPr lang="en-GB" sz="1600" dirty="0">
                <a:solidFill>
                  <a:schemeClr val="bg2"/>
                </a:solidFill>
                <a:latin typeface="+mn-lt"/>
                <a:cs typeface="+mn-cs"/>
              </a:rPr>
              <a:t>Housekeeping and diagnostic subservices</a:t>
            </a:r>
          </a:p>
          <a:p>
            <a:pPr marL="285750" lvl="1" indent="-285750">
              <a:lnSpc>
                <a:spcPct val="119%"/>
              </a:lnSpc>
              <a:buClr>
                <a:schemeClr val="accent1"/>
              </a:buClr>
            </a:pPr>
            <a:r>
              <a:rPr lang="en-GB" sz="1600" noProof="0" dirty="0">
                <a:solidFill>
                  <a:schemeClr val="bg2"/>
                </a:solidFill>
                <a:latin typeface="+mn-lt"/>
                <a:cs typeface="+mn-cs"/>
              </a:rPr>
              <a:t>Enable/disable the generation of reports individually</a:t>
            </a:r>
            <a:endParaRPr kumimoji="0" lang="en-GB" sz="2000" b="0" i="0" u="none" strike="noStrike" kern="1200" cap="none" spc="0" normalizeH="0" baseline="0%" noProof="0" dirty="0">
              <a:ln>
                <a:noFill/>
              </a:ln>
              <a:solidFill>
                <a:srgbClr val="002060"/>
              </a:solidFill>
              <a:effectLst/>
              <a:uLnTx/>
              <a:uFillTx/>
            </a:endParaRPr>
          </a:p>
          <a:p>
            <a:pPr marL="722320" marR="0" lvl="1" indent="-274299"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Char char="●"/>
              <a:tabLst/>
              <a:defRPr/>
            </a:pPr>
            <a:endParaRPr kumimoji="0" lang="en-GB" sz="2000" b="0" i="0" u="none" strike="noStrike" kern="1200" cap="none" spc="0" normalizeH="0" baseline="0%" noProof="0" dirty="0">
              <a:ln>
                <a:noFill/>
              </a:ln>
              <a:solidFill>
                <a:srgbClr val="002060"/>
              </a:solidFill>
              <a:effectLst/>
              <a:uLnTx/>
              <a:uFillTx/>
            </a:endParaRPr>
          </a:p>
          <a:p>
            <a:pPr marL="420591" marR="0" lvl="0" indent="-384018"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Char char="●"/>
              <a:tabLst/>
              <a:defRPr/>
            </a:pPr>
            <a:endParaRPr kumimoji="0" lang="en-GB" sz="2000" b="0" i="0" u="none" strike="noStrike" kern="1200" cap="none" spc="0" normalizeH="0" baseline="0%" noProof="0" dirty="0">
              <a:ln>
                <a:noFill/>
              </a:ln>
              <a:solidFill>
                <a:srgbClr val="002060"/>
              </a:solidFill>
              <a:effectLst/>
              <a:uLnTx/>
              <a:uFillTx/>
            </a:endParaRPr>
          </a:p>
          <a:p>
            <a:pPr marL="722320" marR="0" lvl="1" indent="-274299"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Char char="●"/>
              <a:tabLst/>
              <a:defRPr/>
            </a:pPr>
            <a:endParaRPr kumimoji="0" lang="en-GB" sz="2000" b="0" i="0" u="none" strike="noStrike" kern="1200" cap="none" spc="0" normalizeH="0" baseline="0%" noProof="0" dirty="0">
              <a:ln>
                <a:noFill/>
              </a:ln>
              <a:solidFill>
                <a:srgbClr val="002060"/>
              </a:solidFill>
              <a:effectLst/>
              <a:uLnTx/>
              <a:uFillTx/>
            </a:endParaRPr>
          </a:p>
        </p:txBody>
      </p:sp>
      <p:sp>
        <p:nvSpPr>
          <p:cNvPr id="11" name="Flowchart: Magnetic Disk 10"/>
          <p:cNvSpPr/>
          <p:nvPr/>
        </p:nvSpPr>
        <p:spPr>
          <a:xfrm>
            <a:off x="6873044" y="1371600"/>
            <a:ext cx="385006" cy="306034"/>
          </a:xfrm>
          <a:prstGeom prst="flowChartMagneticDisk">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 name="Vertical Scroll 11"/>
          <p:cNvSpPr/>
          <p:nvPr/>
        </p:nvSpPr>
        <p:spPr>
          <a:xfrm>
            <a:off x="5791200" y="1919138"/>
            <a:ext cx="504056" cy="440721"/>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1">
                    <a:lumMod val="60%"/>
                    <a:lumOff val="40%"/>
                  </a:schemeClr>
                </a:solidFill>
                <a:effectLst/>
                <a:uLnTx/>
                <a:uFillTx/>
                <a:latin typeface="Arial"/>
                <a:ea typeface="+mn-ea"/>
                <a:cs typeface="+mn-cs"/>
              </a:rPr>
              <a:t>2</a:t>
            </a:r>
          </a:p>
        </p:txBody>
      </p:sp>
      <p:sp>
        <p:nvSpPr>
          <p:cNvPr id="13" name="Vertical Scroll 12"/>
          <p:cNvSpPr/>
          <p:nvPr/>
        </p:nvSpPr>
        <p:spPr>
          <a:xfrm>
            <a:off x="5257800" y="1919138"/>
            <a:ext cx="504056" cy="440721"/>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1">
                    <a:lumMod val="60%"/>
                    <a:lumOff val="40%"/>
                  </a:schemeClr>
                </a:solidFill>
                <a:effectLst/>
                <a:uLnTx/>
                <a:uFillTx/>
                <a:latin typeface="Arial"/>
                <a:ea typeface="+mn-ea"/>
                <a:cs typeface="+mn-cs"/>
              </a:rPr>
              <a:t>1</a:t>
            </a:r>
          </a:p>
        </p:txBody>
      </p:sp>
      <p:sp>
        <p:nvSpPr>
          <p:cNvPr id="14" name="Vertical Scroll 13"/>
          <p:cNvSpPr/>
          <p:nvPr/>
        </p:nvSpPr>
        <p:spPr>
          <a:xfrm>
            <a:off x="7377100" y="1919138"/>
            <a:ext cx="504056" cy="440721"/>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1">
                    <a:lumMod val="60%"/>
                    <a:lumOff val="40%"/>
                  </a:schemeClr>
                </a:solidFill>
                <a:effectLst/>
                <a:uLnTx/>
                <a:uFillTx/>
                <a:latin typeface="Arial"/>
                <a:ea typeface="+mn-ea"/>
                <a:cs typeface="+mn-cs"/>
              </a:rPr>
              <a:t>5</a:t>
            </a:r>
          </a:p>
        </p:txBody>
      </p:sp>
      <p:sp>
        <p:nvSpPr>
          <p:cNvPr id="15" name="Vertical Scroll 14"/>
          <p:cNvSpPr/>
          <p:nvPr/>
        </p:nvSpPr>
        <p:spPr>
          <a:xfrm>
            <a:off x="6358988" y="1919137"/>
            <a:ext cx="504056" cy="440721"/>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1">
                    <a:lumMod val="60%"/>
                    <a:lumOff val="40%"/>
                  </a:schemeClr>
                </a:solidFill>
                <a:effectLst/>
                <a:uLnTx/>
                <a:uFillTx/>
                <a:latin typeface="Arial"/>
                <a:ea typeface="+mn-ea"/>
                <a:cs typeface="+mn-cs"/>
              </a:rPr>
              <a:t>3</a:t>
            </a:r>
          </a:p>
        </p:txBody>
      </p:sp>
      <p:sp>
        <p:nvSpPr>
          <p:cNvPr id="16" name="Vertical Scroll 15"/>
          <p:cNvSpPr/>
          <p:nvPr/>
        </p:nvSpPr>
        <p:spPr>
          <a:xfrm>
            <a:off x="6873044" y="1919138"/>
            <a:ext cx="504056" cy="440721"/>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1">
                    <a:lumMod val="60%"/>
                    <a:lumOff val="40%"/>
                  </a:schemeClr>
                </a:solidFill>
                <a:effectLst/>
                <a:uLnTx/>
                <a:uFillTx/>
                <a:latin typeface="Arial"/>
                <a:ea typeface="+mn-ea"/>
                <a:cs typeface="+mn-cs"/>
              </a:rPr>
              <a:t>4</a:t>
            </a:r>
          </a:p>
        </p:txBody>
      </p:sp>
      <p:sp>
        <p:nvSpPr>
          <p:cNvPr id="22" name="Vertical Scroll 21"/>
          <p:cNvSpPr/>
          <p:nvPr/>
        </p:nvSpPr>
        <p:spPr>
          <a:xfrm>
            <a:off x="7881156" y="1909176"/>
            <a:ext cx="504056" cy="440721"/>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1">
                    <a:lumMod val="60%"/>
                    <a:lumOff val="40%"/>
                  </a:schemeClr>
                </a:solidFill>
                <a:effectLst/>
                <a:uLnTx/>
                <a:uFillTx/>
                <a:latin typeface="Arial"/>
                <a:ea typeface="+mn-ea"/>
                <a:cs typeface="+mn-cs"/>
              </a:rPr>
              <a:t>6</a:t>
            </a:r>
          </a:p>
        </p:txBody>
      </p:sp>
      <p:sp>
        <p:nvSpPr>
          <p:cNvPr id="23" name="Vertical Scroll 22"/>
          <p:cNvSpPr/>
          <p:nvPr/>
        </p:nvSpPr>
        <p:spPr>
          <a:xfrm>
            <a:off x="8385212" y="1909176"/>
            <a:ext cx="504056" cy="440721"/>
          </a:xfrm>
          <a:prstGeom prst="verticalScroll">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1">
                    <a:lumMod val="60%"/>
                    <a:lumOff val="40%"/>
                  </a:schemeClr>
                </a:solidFill>
                <a:effectLst/>
                <a:uLnTx/>
                <a:uFillTx/>
                <a:latin typeface="Arial"/>
                <a:ea typeface="+mn-ea"/>
                <a:cs typeface="+mn-cs"/>
              </a:rPr>
              <a:t>7</a:t>
            </a:r>
          </a:p>
        </p:txBody>
      </p:sp>
    </p:spTree>
    <p:extLst>
      <p:ext uri="{BB962C8B-B14F-4D97-AF65-F5344CB8AC3E}">
        <p14:creationId xmlns:p14="http://schemas.microsoft.com/office/powerpoint/2010/main" val="216354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3"/>
                                        </p:tgtEl>
                                        <p:attrNameLst>
                                          <p:attrName>fillcolor</p:attrName>
                                        </p:attrNameLst>
                                      </p:cBhvr>
                                      <p:to>
                                        <a:srgbClr val="36AC4C"/>
                                      </p:to>
                                    </p:animClr>
                                    <p:set>
                                      <p:cBhvr>
                                        <p:cTn id="7" dur="2000" fill="hold"/>
                                        <p:tgtEl>
                                          <p:spTgt spid="13"/>
                                        </p:tgtEl>
                                        <p:attrNameLst>
                                          <p:attrName>fill.type</p:attrName>
                                        </p:attrNameLst>
                                      </p:cBhvr>
                                      <p:to>
                                        <p:strVal val="solid"/>
                                      </p:to>
                                    </p:set>
                                    <p:set>
                                      <p:cBhvr>
                                        <p:cTn id="8" dur="2000" fill="hold"/>
                                        <p:tgtEl>
                                          <p:spTgt spid="13"/>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2"/>
                                        </p:tgtEl>
                                        <p:attrNameLst>
                                          <p:attrName>fillcolor</p:attrName>
                                        </p:attrNameLst>
                                      </p:cBhvr>
                                      <p:to>
                                        <a:srgbClr val="36AC4C"/>
                                      </p:to>
                                    </p:animClr>
                                    <p:set>
                                      <p:cBhvr>
                                        <p:cTn id="11" dur="2000" fill="hold"/>
                                        <p:tgtEl>
                                          <p:spTgt spid="12"/>
                                        </p:tgtEl>
                                        <p:attrNameLst>
                                          <p:attrName>fill.type</p:attrName>
                                        </p:attrNameLst>
                                      </p:cBhvr>
                                      <p:to>
                                        <p:strVal val="solid"/>
                                      </p:to>
                                    </p:set>
                                    <p:set>
                                      <p:cBhvr>
                                        <p:cTn id="12" dur="2000" fill="hold"/>
                                        <p:tgtEl>
                                          <p:spTgt spid="1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4"/>
                                        </p:tgtEl>
                                        <p:attrNameLst>
                                          <p:attrName>fillcolor</p:attrName>
                                        </p:attrNameLst>
                                      </p:cBhvr>
                                      <p:to>
                                        <a:srgbClr val="36AC4C"/>
                                      </p:to>
                                    </p:animClr>
                                    <p:set>
                                      <p:cBhvr>
                                        <p:cTn id="15" dur="2000" fill="hold"/>
                                        <p:tgtEl>
                                          <p:spTgt spid="14"/>
                                        </p:tgtEl>
                                        <p:attrNameLst>
                                          <p:attrName>fill.type</p:attrName>
                                        </p:attrNameLst>
                                      </p:cBhvr>
                                      <p:to>
                                        <p:strVal val="solid"/>
                                      </p:to>
                                    </p:set>
                                    <p:set>
                                      <p:cBhvr>
                                        <p:cTn id="16" dur="2000" fill="hold"/>
                                        <p:tgtEl>
                                          <p:spTgt spid="14"/>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15"/>
                                        </p:tgtEl>
                                        <p:attrNameLst>
                                          <p:attrName>fillcolor</p:attrName>
                                        </p:attrNameLst>
                                      </p:cBhvr>
                                      <p:to>
                                        <a:srgbClr val="B7382B"/>
                                      </p:to>
                                    </p:animClr>
                                    <p:set>
                                      <p:cBhvr>
                                        <p:cTn id="19" dur="2000" fill="hold"/>
                                        <p:tgtEl>
                                          <p:spTgt spid="15"/>
                                        </p:tgtEl>
                                        <p:attrNameLst>
                                          <p:attrName>fill.type</p:attrName>
                                        </p:attrNameLst>
                                      </p:cBhvr>
                                      <p:to>
                                        <p:strVal val="solid"/>
                                      </p:to>
                                    </p:set>
                                    <p:set>
                                      <p:cBhvr>
                                        <p:cTn id="20" dur="2000" fill="hold"/>
                                        <p:tgtEl>
                                          <p:spTgt spid="15"/>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16"/>
                                        </p:tgtEl>
                                        <p:attrNameLst>
                                          <p:attrName>fillcolor</p:attrName>
                                        </p:attrNameLst>
                                      </p:cBhvr>
                                      <p:to>
                                        <a:srgbClr val="B7382B"/>
                                      </p:to>
                                    </p:animClr>
                                    <p:set>
                                      <p:cBhvr>
                                        <p:cTn id="23" dur="2000" fill="hold"/>
                                        <p:tgtEl>
                                          <p:spTgt spid="16"/>
                                        </p:tgtEl>
                                        <p:attrNameLst>
                                          <p:attrName>fill.type</p:attrName>
                                        </p:attrNameLst>
                                      </p:cBhvr>
                                      <p:to>
                                        <p:strVal val="solid"/>
                                      </p:to>
                                    </p:set>
                                    <p:set>
                                      <p:cBhvr>
                                        <p:cTn id="24" dur="2000" fill="hold"/>
                                        <p:tgtEl>
                                          <p:spTgt spid="16"/>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22"/>
                                        </p:tgtEl>
                                        <p:attrNameLst>
                                          <p:attrName>fillcolor</p:attrName>
                                        </p:attrNameLst>
                                      </p:cBhvr>
                                      <p:to>
                                        <a:srgbClr val="B7382B"/>
                                      </p:to>
                                    </p:animClr>
                                    <p:set>
                                      <p:cBhvr>
                                        <p:cTn id="27" dur="2000" fill="hold"/>
                                        <p:tgtEl>
                                          <p:spTgt spid="22"/>
                                        </p:tgtEl>
                                        <p:attrNameLst>
                                          <p:attrName>fill.type</p:attrName>
                                        </p:attrNameLst>
                                      </p:cBhvr>
                                      <p:to>
                                        <p:strVal val="solid"/>
                                      </p:to>
                                    </p:set>
                                    <p:set>
                                      <p:cBhvr>
                                        <p:cTn id="28" dur="2000" fill="hold"/>
                                        <p:tgtEl>
                                          <p:spTgt spid="22"/>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23"/>
                                        </p:tgtEl>
                                        <p:attrNameLst>
                                          <p:attrName>fillcolor</p:attrName>
                                        </p:attrNameLst>
                                      </p:cBhvr>
                                      <p:to>
                                        <a:srgbClr val="B7382B"/>
                                      </p:to>
                                    </p:animClr>
                                    <p:set>
                                      <p:cBhvr>
                                        <p:cTn id="31" dur="2000" fill="hold"/>
                                        <p:tgtEl>
                                          <p:spTgt spid="23"/>
                                        </p:tgtEl>
                                        <p:attrNameLst>
                                          <p:attrName>fill.type</p:attrName>
                                        </p:attrNameLst>
                                      </p:cBhvr>
                                      <p:to>
                                        <p:strVal val="solid"/>
                                      </p:to>
                                    </p:set>
                                    <p:set>
                                      <p:cBhvr>
                                        <p:cTn id="32" dur="20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MCS &amp; ECSS</a:t>
            </a:r>
          </a:p>
        </p:txBody>
      </p:sp>
      <p:grpSp>
        <p:nvGrpSpPr>
          <p:cNvPr id="5" name="Group 4"/>
          <p:cNvGrpSpPr>
            <a:grpSpLocks/>
          </p:cNvGrpSpPr>
          <p:nvPr/>
        </p:nvGrpSpPr>
        <p:grpSpPr bwMode="auto">
          <a:xfrm>
            <a:off x="7997825" y="4875213"/>
            <a:ext cx="728663" cy="1016000"/>
            <a:chOff x="5102" y="3071"/>
            <a:chExt cx="459" cy="640"/>
          </a:xfrm>
        </p:grpSpPr>
        <p:grpSp>
          <p:nvGrpSpPr>
            <p:cNvPr id="6" name="Group 5"/>
            <p:cNvGrpSpPr>
              <a:grpSpLocks/>
            </p:cNvGrpSpPr>
            <p:nvPr/>
          </p:nvGrpSpPr>
          <p:grpSpPr bwMode="auto">
            <a:xfrm>
              <a:off x="5102" y="3071"/>
              <a:ext cx="447" cy="640"/>
              <a:chOff x="5102" y="3071"/>
              <a:chExt cx="447" cy="640"/>
            </a:xfrm>
          </p:grpSpPr>
          <p:grpSp>
            <p:nvGrpSpPr>
              <p:cNvPr id="8" name="Group 6"/>
              <p:cNvGrpSpPr>
                <a:grpSpLocks/>
              </p:cNvGrpSpPr>
              <p:nvPr/>
            </p:nvGrpSpPr>
            <p:grpSpPr bwMode="auto">
              <a:xfrm>
                <a:off x="5102" y="3071"/>
                <a:ext cx="447" cy="640"/>
                <a:chOff x="5102" y="3071"/>
                <a:chExt cx="447" cy="640"/>
              </a:xfrm>
            </p:grpSpPr>
            <p:sp>
              <p:nvSpPr>
                <p:cNvPr id="10" name="Rectangle 7">
                  <a:hlinkClick r:id="rId3" action="ppaction://hlinksldjump"/>
                </p:cNvPr>
                <p:cNvSpPr>
                  <a:spLocks noChangeArrowheads="1"/>
                </p:cNvSpPr>
                <p:nvPr/>
              </p:nvSpPr>
              <p:spPr bwMode="auto">
                <a:xfrm>
                  <a:off x="5104" y="3071"/>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1" name="Rectangle 8"/>
                <p:cNvSpPr>
                  <a:spLocks noChangeArrowheads="1"/>
                </p:cNvSpPr>
                <p:nvPr/>
              </p:nvSpPr>
              <p:spPr bwMode="auto">
                <a:xfrm>
                  <a:off x="5102" y="3072"/>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2" name="Rectangle 9"/>
                <p:cNvSpPr>
                  <a:spLocks noChangeArrowheads="1"/>
                </p:cNvSpPr>
                <p:nvPr/>
              </p:nvSpPr>
              <p:spPr bwMode="auto">
                <a:xfrm>
                  <a:off x="5118" y="3072"/>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9"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7" y="3083"/>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 Box 11"/>
            <p:cNvSpPr txBox="1">
              <a:spLocks noChangeArrowheads="1"/>
            </p:cNvSpPr>
            <p:nvPr/>
          </p:nvSpPr>
          <p:spPr bwMode="auto">
            <a:xfrm>
              <a:off x="5150" y="3337"/>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E-70-01</a:t>
              </a:r>
            </a:p>
            <a:p>
              <a:pPr algn="ctr">
                <a:spcBef>
                  <a:spcPct val="50%"/>
                </a:spcBef>
              </a:pPr>
              <a:r>
                <a:rPr lang="en-GB" altLang="en-US" sz="500" b="1" dirty="0">
                  <a:solidFill>
                    <a:srgbClr val="003366"/>
                  </a:solidFill>
                  <a:latin typeface="Arial" panose="020B0604020202020204" pitchFamily="34" charset="0"/>
                </a:rPr>
                <a:t>Satellite On-board Control Procedures</a:t>
              </a:r>
            </a:p>
          </p:txBody>
        </p:sp>
      </p:grpSp>
      <p:grpSp>
        <p:nvGrpSpPr>
          <p:cNvPr id="13" name="Group 12"/>
          <p:cNvGrpSpPr>
            <a:grpSpLocks/>
          </p:cNvGrpSpPr>
          <p:nvPr/>
        </p:nvGrpSpPr>
        <p:grpSpPr bwMode="auto">
          <a:xfrm>
            <a:off x="3205163" y="5243513"/>
            <a:ext cx="728662" cy="1016000"/>
            <a:chOff x="4491" y="3250"/>
            <a:chExt cx="459" cy="640"/>
          </a:xfrm>
        </p:grpSpPr>
        <p:grpSp>
          <p:nvGrpSpPr>
            <p:cNvPr id="14" name="Group 13"/>
            <p:cNvGrpSpPr>
              <a:grpSpLocks/>
            </p:cNvGrpSpPr>
            <p:nvPr/>
          </p:nvGrpSpPr>
          <p:grpSpPr bwMode="auto">
            <a:xfrm>
              <a:off x="4491" y="3250"/>
              <a:ext cx="447" cy="640"/>
              <a:chOff x="4491" y="3250"/>
              <a:chExt cx="447" cy="640"/>
            </a:xfrm>
          </p:grpSpPr>
          <p:grpSp>
            <p:nvGrpSpPr>
              <p:cNvPr id="16" name="Group 14"/>
              <p:cNvGrpSpPr>
                <a:grpSpLocks/>
              </p:cNvGrpSpPr>
              <p:nvPr/>
            </p:nvGrpSpPr>
            <p:grpSpPr bwMode="auto">
              <a:xfrm>
                <a:off x="4491" y="3250"/>
                <a:ext cx="447" cy="640"/>
                <a:chOff x="4491" y="3250"/>
                <a:chExt cx="447" cy="640"/>
              </a:xfrm>
            </p:grpSpPr>
            <p:sp>
              <p:nvSpPr>
                <p:cNvPr id="18" name="Rectangle 15"/>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9" name="Rectangle 16"/>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20" name="Rectangle 17"/>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17"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Box 19"/>
            <p:cNvSpPr txBox="1">
              <a:spLocks noChangeArrowheads="1"/>
            </p:cNvSpPr>
            <p:nvPr/>
          </p:nvSpPr>
          <p:spPr bwMode="auto">
            <a:xfrm>
              <a:off x="4539" y="3516"/>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E-70-21</a:t>
              </a:r>
            </a:p>
            <a:p>
              <a:pPr algn="ctr">
                <a:spcBef>
                  <a:spcPct val="50%"/>
                </a:spcBef>
              </a:pPr>
              <a:r>
                <a:rPr lang="en-GB" altLang="en-US" sz="500" b="1" dirty="0">
                  <a:solidFill>
                    <a:srgbClr val="003366"/>
                  </a:solidFill>
                  <a:latin typeface="Arial" panose="020B0604020202020204" pitchFamily="34" charset="0"/>
                </a:rPr>
                <a:t>EGSE and Mission Control System</a:t>
              </a:r>
            </a:p>
          </p:txBody>
        </p:sp>
      </p:grpSp>
      <p:grpSp>
        <p:nvGrpSpPr>
          <p:cNvPr id="21" name="Group 20"/>
          <p:cNvGrpSpPr>
            <a:grpSpLocks/>
          </p:cNvGrpSpPr>
          <p:nvPr/>
        </p:nvGrpSpPr>
        <p:grpSpPr bwMode="auto">
          <a:xfrm>
            <a:off x="4516438" y="5254625"/>
            <a:ext cx="728662" cy="1016000"/>
            <a:chOff x="4491" y="3250"/>
            <a:chExt cx="459" cy="640"/>
          </a:xfrm>
        </p:grpSpPr>
        <p:grpSp>
          <p:nvGrpSpPr>
            <p:cNvPr id="22" name="Group 21"/>
            <p:cNvGrpSpPr>
              <a:grpSpLocks/>
            </p:cNvGrpSpPr>
            <p:nvPr/>
          </p:nvGrpSpPr>
          <p:grpSpPr bwMode="auto">
            <a:xfrm>
              <a:off x="4491" y="3250"/>
              <a:ext cx="447" cy="640"/>
              <a:chOff x="4491" y="3250"/>
              <a:chExt cx="447" cy="640"/>
            </a:xfrm>
          </p:grpSpPr>
          <p:grpSp>
            <p:nvGrpSpPr>
              <p:cNvPr id="24" name="Group 22"/>
              <p:cNvGrpSpPr>
                <a:grpSpLocks/>
              </p:cNvGrpSpPr>
              <p:nvPr/>
            </p:nvGrpSpPr>
            <p:grpSpPr bwMode="auto">
              <a:xfrm>
                <a:off x="4491" y="3250"/>
                <a:ext cx="447" cy="640"/>
                <a:chOff x="4491" y="3250"/>
                <a:chExt cx="447" cy="640"/>
              </a:xfrm>
            </p:grpSpPr>
            <p:sp>
              <p:nvSpPr>
                <p:cNvPr id="26" name="Rectangle 23"/>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27" name="Rectangle 24"/>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28" name="Rectangle 25"/>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25"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 Box 27"/>
            <p:cNvSpPr txBox="1">
              <a:spLocks noChangeArrowheads="1"/>
            </p:cNvSpPr>
            <p:nvPr/>
          </p:nvSpPr>
          <p:spPr bwMode="auto">
            <a:xfrm>
              <a:off x="4539" y="3516"/>
              <a:ext cx="41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E-70-42</a:t>
              </a:r>
            </a:p>
            <a:p>
              <a:pPr algn="ctr">
                <a:spcBef>
                  <a:spcPct val="50%"/>
                </a:spcBef>
              </a:pPr>
              <a:r>
                <a:rPr lang="en-GB" altLang="en-US" sz="500" b="1" dirty="0">
                  <a:solidFill>
                    <a:srgbClr val="003366"/>
                  </a:solidFill>
                  <a:latin typeface="Arial" panose="020B0604020202020204" pitchFamily="34" charset="0"/>
                </a:rPr>
                <a:t>Space Link Extension</a:t>
              </a:r>
            </a:p>
          </p:txBody>
        </p:sp>
      </p:grpSp>
      <p:grpSp>
        <p:nvGrpSpPr>
          <p:cNvPr id="29" name="Group 28"/>
          <p:cNvGrpSpPr>
            <a:grpSpLocks/>
          </p:cNvGrpSpPr>
          <p:nvPr/>
        </p:nvGrpSpPr>
        <p:grpSpPr bwMode="auto">
          <a:xfrm>
            <a:off x="1600200" y="5240338"/>
            <a:ext cx="728663" cy="1016000"/>
            <a:chOff x="4491" y="3250"/>
            <a:chExt cx="459" cy="640"/>
          </a:xfrm>
        </p:grpSpPr>
        <p:grpSp>
          <p:nvGrpSpPr>
            <p:cNvPr id="30" name="Group 29"/>
            <p:cNvGrpSpPr>
              <a:grpSpLocks/>
            </p:cNvGrpSpPr>
            <p:nvPr/>
          </p:nvGrpSpPr>
          <p:grpSpPr bwMode="auto">
            <a:xfrm>
              <a:off x="4491" y="3250"/>
              <a:ext cx="447" cy="640"/>
              <a:chOff x="4491" y="3250"/>
              <a:chExt cx="447" cy="640"/>
            </a:xfrm>
          </p:grpSpPr>
          <p:grpSp>
            <p:nvGrpSpPr>
              <p:cNvPr id="32" name="Group 30"/>
              <p:cNvGrpSpPr>
                <a:grpSpLocks/>
              </p:cNvGrpSpPr>
              <p:nvPr/>
            </p:nvGrpSpPr>
            <p:grpSpPr bwMode="auto">
              <a:xfrm>
                <a:off x="4491" y="3250"/>
                <a:ext cx="447" cy="640"/>
                <a:chOff x="4491" y="3250"/>
                <a:chExt cx="447" cy="640"/>
              </a:xfrm>
            </p:grpSpPr>
            <p:sp>
              <p:nvSpPr>
                <p:cNvPr id="34" name="Rectangle 31"/>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35" name="Rectangle 32"/>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36" name="Rectangle 33"/>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33" name="Picture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 Box 35"/>
            <p:cNvSpPr txBox="1">
              <a:spLocks noChangeArrowheads="1"/>
            </p:cNvSpPr>
            <p:nvPr/>
          </p:nvSpPr>
          <p:spPr bwMode="auto">
            <a:xfrm>
              <a:off x="4539" y="3516"/>
              <a:ext cx="411"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E-70-32</a:t>
              </a:r>
            </a:p>
            <a:p>
              <a:pPr algn="ctr">
                <a:spcBef>
                  <a:spcPct val="50%"/>
                </a:spcBef>
              </a:pPr>
              <a:r>
                <a:rPr lang="en-GB" altLang="en-US" sz="500" b="1" dirty="0">
                  <a:solidFill>
                    <a:srgbClr val="003366"/>
                  </a:solidFill>
                  <a:latin typeface="Arial" panose="020B0604020202020204" pitchFamily="34" charset="0"/>
                </a:rPr>
                <a:t>Test and Operations Procedure Language</a:t>
              </a:r>
            </a:p>
          </p:txBody>
        </p:sp>
      </p:grpSp>
      <p:grpSp>
        <p:nvGrpSpPr>
          <p:cNvPr id="37" name="Group 36"/>
          <p:cNvGrpSpPr>
            <a:grpSpLocks/>
          </p:cNvGrpSpPr>
          <p:nvPr/>
        </p:nvGrpSpPr>
        <p:grpSpPr bwMode="auto">
          <a:xfrm>
            <a:off x="2411413" y="1719263"/>
            <a:ext cx="728662" cy="1016000"/>
            <a:chOff x="1691" y="1083"/>
            <a:chExt cx="459" cy="640"/>
          </a:xfrm>
        </p:grpSpPr>
        <p:sp>
          <p:nvSpPr>
            <p:cNvPr id="38" name="Rectangle 37"/>
            <p:cNvSpPr>
              <a:spLocks noChangeArrowheads="1"/>
            </p:cNvSpPr>
            <p:nvPr/>
          </p:nvSpPr>
          <p:spPr bwMode="auto">
            <a:xfrm>
              <a:off x="1693" y="1083"/>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39" name="Rectangle 38">
              <a:hlinkClick r:id="" action="ppaction://noaction"/>
            </p:cNvPr>
            <p:cNvSpPr>
              <a:spLocks noChangeArrowheads="1"/>
            </p:cNvSpPr>
            <p:nvPr/>
          </p:nvSpPr>
          <p:spPr bwMode="auto">
            <a:xfrm>
              <a:off x="1691" y="1084"/>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40" name="Rectangle 39"/>
            <p:cNvSpPr>
              <a:spLocks noChangeArrowheads="1"/>
            </p:cNvSpPr>
            <p:nvPr/>
          </p:nvSpPr>
          <p:spPr bwMode="auto">
            <a:xfrm>
              <a:off x="1707" y="1084"/>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pic>
          <p:nvPicPr>
            <p:cNvPr id="41" name="Picture 4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1095"/>
              <a:ext cx="279" cy="178"/>
            </a:xfrm>
            <a:prstGeom prst="rect">
              <a:avLst/>
            </a:prstGeom>
            <a:noFill/>
            <a:extLst>
              <a:ext uri="{909E8E84-426E-40DD-AFC4-6F175D3DCCD1}">
                <a14:hiddenFill xmlns:a14="http://schemas.microsoft.com/office/drawing/2010/main">
                  <a:solidFill>
                    <a:srgbClr val="FFFFFF"/>
                  </a:solidFill>
                </a14:hiddenFill>
              </a:ext>
            </a:extLst>
          </p:spPr>
        </p:pic>
        <p:sp>
          <p:nvSpPr>
            <p:cNvPr id="42" name="Text Box 41"/>
            <p:cNvSpPr txBox="1">
              <a:spLocks noChangeArrowheads="1"/>
            </p:cNvSpPr>
            <p:nvPr/>
          </p:nvSpPr>
          <p:spPr bwMode="auto">
            <a:xfrm>
              <a:off x="1739" y="1349"/>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E-70-31</a:t>
              </a:r>
            </a:p>
            <a:p>
              <a:pPr algn="ctr">
                <a:spcBef>
                  <a:spcPct val="50%"/>
                </a:spcBef>
              </a:pPr>
              <a:r>
                <a:rPr lang="en-GB" altLang="en-US" sz="500" b="1" dirty="0">
                  <a:solidFill>
                    <a:srgbClr val="003366"/>
                  </a:solidFill>
                  <a:latin typeface="Arial" panose="020B0604020202020204" pitchFamily="34" charset="0"/>
                </a:rPr>
                <a:t>Monitoring and Control Data Definition</a:t>
              </a:r>
            </a:p>
          </p:txBody>
        </p:sp>
      </p:grpSp>
      <p:grpSp>
        <p:nvGrpSpPr>
          <p:cNvPr id="43" name="Group 42"/>
          <p:cNvGrpSpPr>
            <a:grpSpLocks/>
          </p:cNvGrpSpPr>
          <p:nvPr/>
        </p:nvGrpSpPr>
        <p:grpSpPr bwMode="auto">
          <a:xfrm>
            <a:off x="6281738" y="5213350"/>
            <a:ext cx="728662" cy="1016000"/>
            <a:chOff x="4021" y="3284"/>
            <a:chExt cx="459" cy="640"/>
          </a:xfrm>
        </p:grpSpPr>
        <p:grpSp>
          <p:nvGrpSpPr>
            <p:cNvPr id="44" name="Group 43"/>
            <p:cNvGrpSpPr>
              <a:grpSpLocks/>
            </p:cNvGrpSpPr>
            <p:nvPr/>
          </p:nvGrpSpPr>
          <p:grpSpPr bwMode="auto">
            <a:xfrm>
              <a:off x="4021" y="3284"/>
              <a:ext cx="447" cy="640"/>
              <a:chOff x="4129" y="3284"/>
              <a:chExt cx="447" cy="640"/>
            </a:xfrm>
          </p:grpSpPr>
          <p:grpSp>
            <p:nvGrpSpPr>
              <p:cNvPr id="46" name="Group 44"/>
              <p:cNvGrpSpPr>
                <a:grpSpLocks/>
              </p:cNvGrpSpPr>
              <p:nvPr/>
            </p:nvGrpSpPr>
            <p:grpSpPr bwMode="auto">
              <a:xfrm>
                <a:off x="4129" y="3284"/>
                <a:ext cx="447" cy="640"/>
                <a:chOff x="4129" y="3284"/>
                <a:chExt cx="447" cy="640"/>
              </a:xfrm>
            </p:grpSpPr>
            <p:sp>
              <p:nvSpPr>
                <p:cNvPr id="48" name="Rectangle 45"/>
                <p:cNvSpPr>
                  <a:spLocks noChangeArrowheads="1"/>
                </p:cNvSpPr>
                <p:nvPr/>
              </p:nvSpPr>
              <p:spPr bwMode="auto">
                <a:xfrm>
                  <a:off x="4131" y="3284"/>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49" name="Rectangle 46"/>
                <p:cNvSpPr>
                  <a:spLocks noChangeArrowheads="1"/>
                </p:cNvSpPr>
                <p:nvPr/>
              </p:nvSpPr>
              <p:spPr bwMode="auto">
                <a:xfrm>
                  <a:off x="4129" y="3285"/>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0" name="Rectangle 47"/>
                <p:cNvSpPr>
                  <a:spLocks noChangeArrowheads="1"/>
                </p:cNvSpPr>
                <p:nvPr/>
              </p:nvSpPr>
              <p:spPr bwMode="auto">
                <a:xfrm>
                  <a:off x="4145" y="3285"/>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47" name="Picture 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4" y="3296"/>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 Box 49"/>
            <p:cNvSpPr txBox="1">
              <a:spLocks noChangeArrowheads="1"/>
            </p:cNvSpPr>
            <p:nvPr/>
          </p:nvSpPr>
          <p:spPr bwMode="auto">
            <a:xfrm>
              <a:off x="4069" y="3550"/>
              <a:ext cx="411"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E-70-41</a:t>
              </a:r>
            </a:p>
            <a:p>
              <a:pPr algn="ctr">
                <a:spcBef>
                  <a:spcPct val="50%"/>
                </a:spcBef>
              </a:pPr>
              <a:r>
                <a:rPr lang="en-GB" altLang="en-US" sz="500" b="1" dirty="0">
                  <a:solidFill>
                    <a:srgbClr val="003366"/>
                  </a:solidFill>
                  <a:latin typeface="Arial" panose="020B0604020202020204" pitchFamily="34" charset="0"/>
                </a:rPr>
                <a:t>Telemetry and Telecommand Packet Utilisation</a:t>
              </a:r>
            </a:p>
          </p:txBody>
        </p:sp>
      </p:grpSp>
      <p:sp>
        <p:nvSpPr>
          <p:cNvPr id="51" name="Line 50"/>
          <p:cNvSpPr>
            <a:spLocks noChangeShapeType="1"/>
          </p:cNvSpPr>
          <p:nvPr/>
        </p:nvSpPr>
        <p:spPr bwMode="auto">
          <a:xfrm>
            <a:off x="3170238" y="2238375"/>
            <a:ext cx="481012" cy="381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2" name="Line 51"/>
          <p:cNvSpPr>
            <a:spLocks noChangeShapeType="1"/>
          </p:cNvSpPr>
          <p:nvPr/>
        </p:nvSpPr>
        <p:spPr bwMode="auto">
          <a:xfrm>
            <a:off x="6162675" y="2754313"/>
            <a:ext cx="195263" cy="47625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3" name="Line 52"/>
          <p:cNvSpPr>
            <a:spLocks noChangeShapeType="1"/>
          </p:cNvSpPr>
          <p:nvPr/>
        </p:nvSpPr>
        <p:spPr bwMode="auto">
          <a:xfrm flipH="1">
            <a:off x="6562725" y="2725738"/>
            <a:ext cx="266700" cy="504825"/>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4" name="Line 53"/>
          <p:cNvSpPr>
            <a:spLocks noChangeShapeType="1"/>
          </p:cNvSpPr>
          <p:nvPr/>
        </p:nvSpPr>
        <p:spPr bwMode="auto">
          <a:xfrm flipH="1" flipV="1">
            <a:off x="7694613" y="3873500"/>
            <a:ext cx="277812" cy="333375"/>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5" name="Line 54"/>
          <p:cNvSpPr>
            <a:spLocks noChangeShapeType="1"/>
          </p:cNvSpPr>
          <p:nvPr/>
        </p:nvSpPr>
        <p:spPr bwMode="auto">
          <a:xfrm flipV="1">
            <a:off x="1979613" y="4559300"/>
            <a:ext cx="334962" cy="611188"/>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6" name="Line 55"/>
          <p:cNvSpPr>
            <a:spLocks noChangeShapeType="1"/>
          </p:cNvSpPr>
          <p:nvPr/>
        </p:nvSpPr>
        <p:spPr bwMode="auto">
          <a:xfrm flipV="1">
            <a:off x="3511550" y="4470400"/>
            <a:ext cx="23813" cy="7239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7" name="Line 56"/>
          <p:cNvSpPr>
            <a:spLocks noChangeShapeType="1"/>
          </p:cNvSpPr>
          <p:nvPr/>
        </p:nvSpPr>
        <p:spPr bwMode="auto">
          <a:xfrm flipV="1">
            <a:off x="6662738" y="4049713"/>
            <a:ext cx="4762" cy="1128712"/>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8" name="Line 57"/>
          <p:cNvSpPr>
            <a:spLocks noChangeShapeType="1"/>
          </p:cNvSpPr>
          <p:nvPr/>
        </p:nvSpPr>
        <p:spPr bwMode="auto">
          <a:xfrm flipH="1" flipV="1">
            <a:off x="4786313" y="3840163"/>
            <a:ext cx="52387" cy="1381125"/>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nvGrpSpPr>
          <p:cNvPr id="59" name="Group 58"/>
          <p:cNvGrpSpPr>
            <a:grpSpLocks/>
          </p:cNvGrpSpPr>
          <p:nvPr/>
        </p:nvGrpSpPr>
        <p:grpSpPr bwMode="auto">
          <a:xfrm>
            <a:off x="669925" y="3449638"/>
            <a:ext cx="728663" cy="1016000"/>
            <a:chOff x="486" y="2173"/>
            <a:chExt cx="459" cy="640"/>
          </a:xfrm>
        </p:grpSpPr>
        <p:grpSp>
          <p:nvGrpSpPr>
            <p:cNvPr id="60" name="Group 59"/>
            <p:cNvGrpSpPr>
              <a:grpSpLocks/>
            </p:cNvGrpSpPr>
            <p:nvPr/>
          </p:nvGrpSpPr>
          <p:grpSpPr bwMode="auto">
            <a:xfrm>
              <a:off x="486" y="2173"/>
              <a:ext cx="447" cy="640"/>
              <a:chOff x="486" y="2173"/>
              <a:chExt cx="447" cy="640"/>
            </a:xfrm>
          </p:grpSpPr>
          <p:grpSp>
            <p:nvGrpSpPr>
              <p:cNvPr id="62" name="Group 60"/>
              <p:cNvGrpSpPr>
                <a:grpSpLocks/>
              </p:cNvGrpSpPr>
              <p:nvPr/>
            </p:nvGrpSpPr>
            <p:grpSpPr bwMode="auto">
              <a:xfrm>
                <a:off x="486" y="2173"/>
                <a:ext cx="447" cy="640"/>
                <a:chOff x="294" y="2155"/>
                <a:chExt cx="447" cy="640"/>
              </a:xfrm>
            </p:grpSpPr>
            <p:sp>
              <p:nvSpPr>
                <p:cNvPr id="64" name="Rectangle 61"/>
                <p:cNvSpPr>
                  <a:spLocks noChangeArrowheads="1"/>
                </p:cNvSpPr>
                <p:nvPr/>
              </p:nvSpPr>
              <p:spPr bwMode="auto">
                <a:xfrm>
                  <a:off x="296" y="2155"/>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65" name="Rectangle 62"/>
                <p:cNvSpPr>
                  <a:spLocks noChangeArrowheads="1"/>
                </p:cNvSpPr>
                <p:nvPr/>
              </p:nvSpPr>
              <p:spPr bwMode="auto">
                <a:xfrm>
                  <a:off x="294" y="2156"/>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66" name="Rectangle 63">
                  <a:hlinkClick r:id="" action="ppaction://noaction"/>
                </p:cNvPr>
                <p:cNvSpPr>
                  <a:spLocks noChangeArrowheads="1"/>
                </p:cNvSpPr>
                <p:nvPr/>
              </p:nvSpPr>
              <p:spPr bwMode="auto">
                <a:xfrm>
                  <a:off x="310" y="2156"/>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63" name="Picture 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 y="2185"/>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 Box 65"/>
            <p:cNvSpPr txBox="1">
              <a:spLocks noChangeArrowheads="1"/>
            </p:cNvSpPr>
            <p:nvPr/>
          </p:nvSpPr>
          <p:spPr bwMode="auto">
            <a:xfrm>
              <a:off x="534" y="2439"/>
              <a:ext cx="411"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a:t>
              </a:r>
            </a:p>
            <a:p>
              <a:pPr algn="ctr">
                <a:spcBef>
                  <a:spcPct val="50%"/>
                </a:spcBef>
              </a:pPr>
              <a:r>
                <a:rPr lang="en-GB" altLang="en-US" sz="500" b="1" dirty="0">
                  <a:solidFill>
                    <a:srgbClr val="003366"/>
                  </a:solidFill>
                  <a:latin typeface="Arial" panose="020B0604020202020204" pitchFamily="34" charset="0"/>
                </a:rPr>
                <a:t>Ground Systems and Operations: Principles and Requirements</a:t>
              </a:r>
            </a:p>
          </p:txBody>
        </p:sp>
      </p:grpSp>
      <p:sp>
        <p:nvSpPr>
          <p:cNvPr id="67" name="Line 66"/>
          <p:cNvSpPr>
            <a:spLocks noChangeShapeType="1"/>
          </p:cNvSpPr>
          <p:nvPr/>
        </p:nvSpPr>
        <p:spPr bwMode="auto">
          <a:xfrm flipV="1">
            <a:off x="1385888" y="3965575"/>
            <a:ext cx="806450" cy="1588"/>
          </a:xfrm>
          <a:prstGeom prst="line">
            <a:avLst/>
          </a:prstGeom>
          <a:noFill/>
          <a:ln w="1524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pic>
        <p:nvPicPr>
          <p:cNvPr id="68" name="Picture 67" descr="Packet Telecommand Standard">
            <a:hlinkClick r:id="" action="ppaction://noaction"/>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6350" y="1708150"/>
            <a:ext cx="709613" cy="100171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Packet Telemetry Standard">
            <a:hlinkClick r:id="" action="ppaction://noaction"/>
          </p:cNvPr>
          <p:cNvPicPr>
            <a:picLocks noChangeAspect="1" noChangeArrowheads="1"/>
          </p:cNvPicPr>
          <p:nvPr/>
        </p:nvPicPr>
        <p:blipFill>
          <a:blip r:embed="rId6" cstate="print">
            <a:extLst>
              <a:ext uri="{28A0092B-C50C-407E-A947-70E740481C1C}">
                <a14:useLocalDpi xmlns:a14="http://schemas.microsoft.com/office/drawing/2010/main" val="0"/>
              </a:ext>
            </a:extLst>
          </a:blip>
          <a:srcRect r="2.539%"/>
          <a:stretch>
            <a:fillRect/>
          </a:stretch>
        </p:blipFill>
        <p:spPr bwMode="auto">
          <a:xfrm>
            <a:off x="5572125" y="1706563"/>
            <a:ext cx="711200" cy="1006475"/>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hlinkClick r:id="" action="ppaction://noaction"/>
          </p:cNvPr>
          <p:cNvSpPr>
            <a:spLocks noChangeArrowheads="1"/>
          </p:cNvSpPr>
          <p:nvPr/>
        </p:nvSpPr>
        <p:spPr bwMode="auto">
          <a:xfrm>
            <a:off x="2411413" y="1714500"/>
            <a:ext cx="709612" cy="1016000"/>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1" name="Rectangle 70">
            <a:hlinkClick r:id="" action="ppaction://noaction"/>
          </p:cNvPr>
          <p:cNvSpPr>
            <a:spLocks noChangeArrowheads="1"/>
          </p:cNvSpPr>
          <p:nvPr/>
        </p:nvSpPr>
        <p:spPr bwMode="auto">
          <a:xfrm>
            <a:off x="669925" y="3449638"/>
            <a:ext cx="709613" cy="1016000"/>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2" name="Rectangle 71">
            <a:hlinkClick r:id="" action="ppaction://noaction"/>
          </p:cNvPr>
          <p:cNvSpPr>
            <a:spLocks noChangeArrowheads="1"/>
          </p:cNvSpPr>
          <p:nvPr/>
        </p:nvSpPr>
        <p:spPr bwMode="auto">
          <a:xfrm>
            <a:off x="1595438" y="5241925"/>
            <a:ext cx="709612" cy="1011238"/>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3" name="Rectangle 72">
            <a:hlinkClick r:id="" action="ppaction://noaction"/>
          </p:cNvPr>
          <p:cNvSpPr>
            <a:spLocks noChangeArrowheads="1"/>
          </p:cNvSpPr>
          <p:nvPr/>
        </p:nvSpPr>
        <p:spPr bwMode="auto">
          <a:xfrm>
            <a:off x="3197225" y="5243513"/>
            <a:ext cx="709613"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4" name="Rectangle 73">
            <a:hlinkClick r:id="" action="ppaction://noaction"/>
          </p:cNvPr>
          <p:cNvSpPr>
            <a:spLocks noChangeArrowheads="1"/>
          </p:cNvSpPr>
          <p:nvPr/>
        </p:nvSpPr>
        <p:spPr bwMode="auto">
          <a:xfrm>
            <a:off x="4516438" y="5257800"/>
            <a:ext cx="709612" cy="1011238"/>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5" name="Rectangle 74">
            <a:hlinkClick r:id="" action="ppaction://noaction"/>
          </p:cNvPr>
          <p:cNvSpPr>
            <a:spLocks noChangeArrowheads="1"/>
          </p:cNvSpPr>
          <p:nvPr/>
        </p:nvSpPr>
        <p:spPr bwMode="auto">
          <a:xfrm>
            <a:off x="6281738" y="5214938"/>
            <a:ext cx="709612"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6" name="Rectangle 75">
            <a:hlinkClick r:id="" action="ppaction://noaction"/>
          </p:cNvPr>
          <p:cNvSpPr>
            <a:spLocks noChangeArrowheads="1"/>
          </p:cNvSpPr>
          <p:nvPr/>
        </p:nvSpPr>
        <p:spPr bwMode="auto">
          <a:xfrm>
            <a:off x="7997825" y="4875213"/>
            <a:ext cx="709613"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pic>
        <p:nvPicPr>
          <p:cNvPr id="77" name="Picture 97" descr="PSS-04-151 TC decoder spec">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6875" y="2435225"/>
            <a:ext cx="711200" cy="1003300"/>
          </a:xfrm>
          <a:prstGeom prst="rect">
            <a:avLst/>
          </a:prstGeom>
          <a:noFill/>
          <a:extLst>
            <a:ext uri="{909E8E84-426E-40DD-AFC4-6F175D3DCCD1}">
              <a14:hiddenFill xmlns:a14="http://schemas.microsoft.com/office/drawing/2010/main">
                <a:solidFill>
                  <a:srgbClr val="FFFFFF"/>
                </a:solidFill>
              </a14:hiddenFill>
            </a:ext>
          </a:extLst>
        </p:spPr>
      </p:pic>
      <p:sp>
        <p:nvSpPr>
          <p:cNvPr id="78" name="Line 98"/>
          <p:cNvSpPr>
            <a:spLocks noChangeShapeType="1"/>
          </p:cNvSpPr>
          <p:nvPr/>
        </p:nvSpPr>
        <p:spPr bwMode="auto">
          <a:xfrm flipH="1">
            <a:off x="7551738" y="3336925"/>
            <a:ext cx="382587" cy="1270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nvGrpSpPr>
          <p:cNvPr id="79" name="Group 99"/>
          <p:cNvGrpSpPr>
            <a:grpSpLocks/>
          </p:cNvGrpSpPr>
          <p:nvPr/>
        </p:nvGrpSpPr>
        <p:grpSpPr bwMode="auto">
          <a:xfrm>
            <a:off x="7997825" y="3671888"/>
            <a:ext cx="728663" cy="1016000"/>
            <a:chOff x="4491" y="3250"/>
            <a:chExt cx="459" cy="640"/>
          </a:xfrm>
        </p:grpSpPr>
        <p:grpSp>
          <p:nvGrpSpPr>
            <p:cNvPr id="80" name="Group 100"/>
            <p:cNvGrpSpPr>
              <a:grpSpLocks/>
            </p:cNvGrpSpPr>
            <p:nvPr/>
          </p:nvGrpSpPr>
          <p:grpSpPr bwMode="auto">
            <a:xfrm>
              <a:off x="4491" y="3250"/>
              <a:ext cx="447" cy="640"/>
              <a:chOff x="4491" y="3250"/>
              <a:chExt cx="447" cy="640"/>
            </a:xfrm>
          </p:grpSpPr>
          <p:grpSp>
            <p:nvGrpSpPr>
              <p:cNvPr id="82" name="Group 101"/>
              <p:cNvGrpSpPr>
                <a:grpSpLocks/>
              </p:cNvGrpSpPr>
              <p:nvPr/>
            </p:nvGrpSpPr>
            <p:grpSpPr bwMode="auto">
              <a:xfrm>
                <a:off x="4491" y="3250"/>
                <a:ext cx="447" cy="640"/>
                <a:chOff x="4491" y="3250"/>
                <a:chExt cx="447" cy="640"/>
              </a:xfrm>
            </p:grpSpPr>
            <p:sp>
              <p:nvSpPr>
                <p:cNvPr id="84" name="Rectangle 102"/>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85" name="Rectangle 103"/>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86" name="Rectangle 104"/>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83" name="Picture 1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Text Box 106"/>
            <p:cNvSpPr txBox="1">
              <a:spLocks noChangeArrowheads="1"/>
            </p:cNvSpPr>
            <p:nvPr/>
          </p:nvSpPr>
          <p:spPr bwMode="auto">
            <a:xfrm>
              <a:off x="4539" y="3516"/>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E-70-11</a:t>
              </a:r>
            </a:p>
            <a:p>
              <a:pPr algn="ctr">
                <a:spcBef>
                  <a:spcPct val="50%"/>
                </a:spcBef>
              </a:pPr>
              <a:r>
                <a:rPr lang="en-GB" altLang="en-US" sz="500" b="1" dirty="0">
                  <a:solidFill>
                    <a:srgbClr val="003366"/>
                  </a:solidFill>
                  <a:latin typeface="Arial" panose="020B0604020202020204" pitchFamily="34" charset="0"/>
                </a:rPr>
                <a:t>Space Segment Operability</a:t>
              </a:r>
            </a:p>
          </p:txBody>
        </p:sp>
      </p:grpSp>
      <p:sp>
        <p:nvSpPr>
          <p:cNvPr id="87" name="Rectangle 107">
            <a:hlinkClick r:id="" action="ppaction://noaction"/>
          </p:cNvPr>
          <p:cNvSpPr>
            <a:spLocks noChangeArrowheads="1"/>
          </p:cNvSpPr>
          <p:nvPr/>
        </p:nvSpPr>
        <p:spPr bwMode="auto">
          <a:xfrm>
            <a:off x="7994650" y="3671888"/>
            <a:ext cx="709613"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88" name="Line 108"/>
          <p:cNvSpPr>
            <a:spLocks noChangeShapeType="1"/>
          </p:cNvSpPr>
          <p:nvPr/>
        </p:nvSpPr>
        <p:spPr bwMode="auto">
          <a:xfrm flipH="1" flipV="1">
            <a:off x="7434263" y="3924300"/>
            <a:ext cx="550862" cy="9271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nvGrpSpPr>
          <p:cNvPr id="89" name="Group 109"/>
          <p:cNvGrpSpPr>
            <a:grpSpLocks/>
          </p:cNvGrpSpPr>
          <p:nvPr/>
        </p:nvGrpSpPr>
        <p:grpSpPr bwMode="auto">
          <a:xfrm>
            <a:off x="7137400" y="1701800"/>
            <a:ext cx="730250" cy="1016000"/>
            <a:chOff x="4560" y="1072"/>
            <a:chExt cx="460" cy="640"/>
          </a:xfrm>
        </p:grpSpPr>
        <p:grpSp>
          <p:nvGrpSpPr>
            <p:cNvPr id="90" name="Group 110"/>
            <p:cNvGrpSpPr>
              <a:grpSpLocks/>
            </p:cNvGrpSpPr>
            <p:nvPr/>
          </p:nvGrpSpPr>
          <p:grpSpPr bwMode="auto">
            <a:xfrm>
              <a:off x="4561" y="1072"/>
              <a:ext cx="459" cy="640"/>
              <a:chOff x="4561" y="1072"/>
              <a:chExt cx="459" cy="640"/>
            </a:xfrm>
          </p:grpSpPr>
          <p:grpSp>
            <p:nvGrpSpPr>
              <p:cNvPr id="92" name="Group 111"/>
              <p:cNvGrpSpPr>
                <a:grpSpLocks/>
              </p:cNvGrpSpPr>
              <p:nvPr/>
            </p:nvGrpSpPr>
            <p:grpSpPr bwMode="auto">
              <a:xfrm>
                <a:off x="4561" y="1072"/>
                <a:ext cx="447" cy="640"/>
                <a:chOff x="4491" y="3250"/>
                <a:chExt cx="447" cy="640"/>
              </a:xfrm>
            </p:grpSpPr>
            <p:grpSp>
              <p:nvGrpSpPr>
                <p:cNvPr id="94" name="Group 112"/>
                <p:cNvGrpSpPr>
                  <a:grpSpLocks/>
                </p:cNvGrpSpPr>
                <p:nvPr/>
              </p:nvGrpSpPr>
              <p:grpSpPr bwMode="auto">
                <a:xfrm>
                  <a:off x="4491" y="3250"/>
                  <a:ext cx="447" cy="640"/>
                  <a:chOff x="4491" y="3250"/>
                  <a:chExt cx="447" cy="640"/>
                </a:xfrm>
              </p:grpSpPr>
              <p:sp>
                <p:nvSpPr>
                  <p:cNvPr id="96" name="Rectangle 113"/>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97" name="Rectangle 114"/>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98" name="Rectangle 115"/>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pic>
              <p:nvPicPr>
                <p:cNvPr id="95" name="Picture 1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Box 117"/>
              <p:cNvSpPr txBox="1">
                <a:spLocks noChangeArrowheads="1"/>
              </p:cNvSpPr>
              <p:nvPr/>
            </p:nvSpPr>
            <p:spPr bwMode="auto">
              <a:xfrm>
                <a:off x="4609" y="1338"/>
                <a:ext cx="411"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E-50-04</a:t>
                </a:r>
              </a:p>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Telecommand protocols, </a:t>
                </a:r>
                <a:r>
                  <a:rPr kumimoji="0" lang="en-GB" altLang="en-US" sz="500" b="1" i="0" u="none" strike="noStrike" kern="0" cap="none" spc="0" normalizeH="0" baseline="0%" noProof="0" dirty="0" err="1">
                    <a:ln>
                      <a:noFill/>
                    </a:ln>
                    <a:solidFill>
                      <a:srgbClr val="003366"/>
                    </a:solidFill>
                    <a:effectLst/>
                    <a:uLnTx/>
                    <a:uFillTx/>
                    <a:latin typeface="Arial" panose="020B0604020202020204" pitchFamily="34" charset="0"/>
                  </a:rPr>
                  <a:t>sychronization</a:t>
                </a: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 and channel coding</a:t>
                </a:r>
              </a:p>
            </p:txBody>
          </p:sp>
        </p:grpSp>
        <p:sp>
          <p:nvSpPr>
            <p:cNvPr id="91" name="Rectangle 118">
              <a:hlinkClick r:id="" action="ppaction://noaction"/>
            </p:cNvPr>
            <p:cNvSpPr>
              <a:spLocks noChangeArrowheads="1"/>
            </p:cNvSpPr>
            <p:nvPr/>
          </p:nvSpPr>
          <p:spPr bwMode="auto">
            <a:xfrm>
              <a:off x="4560" y="1073"/>
              <a:ext cx="447" cy="6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grpSp>
        <p:nvGrpSpPr>
          <p:cNvPr id="99" name="Group 119"/>
          <p:cNvGrpSpPr>
            <a:grpSpLocks/>
          </p:cNvGrpSpPr>
          <p:nvPr/>
        </p:nvGrpSpPr>
        <p:grpSpPr bwMode="auto">
          <a:xfrm>
            <a:off x="4772025" y="1706563"/>
            <a:ext cx="728663" cy="1016000"/>
            <a:chOff x="3070" y="1075"/>
            <a:chExt cx="459" cy="640"/>
          </a:xfrm>
        </p:grpSpPr>
        <p:grpSp>
          <p:nvGrpSpPr>
            <p:cNvPr id="100" name="Group 120"/>
            <p:cNvGrpSpPr>
              <a:grpSpLocks/>
            </p:cNvGrpSpPr>
            <p:nvPr/>
          </p:nvGrpSpPr>
          <p:grpSpPr bwMode="auto">
            <a:xfrm>
              <a:off x="3070" y="1075"/>
              <a:ext cx="459" cy="640"/>
              <a:chOff x="3070" y="1075"/>
              <a:chExt cx="459" cy="640"/>
            </a:xfrm>
          </p:grpSpPr>
          <p:grpSp>
            <p:nvGrpSpPr>
              <p:cNvPr id="102" name="Group 121"/>
              <p:cNvGrpSpPr>
                <a:grpSpLocks/>
              </p:cNvGrpSpPr>
              <p:nvPr/>
            </p:nvGrpSpPr>
            <p:grpSpPr bwMode="auto">
              <a:xfrm>
                <a:off x="3070" y="1075"/>
                <a:ext cx="447" cy="640"/>
                <a:chOff x="3070" y="1075"/>
                <a:chExt cx="447" cy="640"/>
              </a:xfrm>
            </p:grpSpPr>
            <p:grpSp>
              <p:nvGrpSpPr>
                <p:cNvPr id="104" name="Group 122"/>
                <p:cNvGrpSpPr>
                  <a:grpSpLocks/>
                </p:cNvGrpSpPr>
                <p:nvPr/>
              </p:nvGrpSpPr>
              <p:grpSpPr bwMode="auto">
                <a:xfrm>
                  <a:off x="3070" y="1075"/>
                  <a:ext cx="447" cy="640"/>
                  <a:chOff x="4491" y="3250"/>
                  <a:chExt cx="447" cy="640"/>
                </a:xfrm>
              </p:grpSpPr>
              <p:sp>
                <p:nvSpPr>
                  <p:cNvPr id="106" name="Rectangle 123"/>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07" name="Rectangle 124"/>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08" name="Rectangle 125"/>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pic>
              <p:nvPicPr>
                <p:cNvPr id="105" name="Picture 1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5" y="1087"/>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Text Box 127"/>
              <p:cNvSpPr txBox="1">
                <a:spLocks noChangeArrowheads="1"/>
              </p:cNvSpPr>
              <p:nvPr/>
            </p:nvSpPr>
            <p:spPr bwMode="auto">
              <a:xfrm>
                <a:off x="3118" y="1341"/>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E-50-03</a:t>
                </a:r>
              </a:p>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Telemetry transfer frame protocol</a:t>
                </a:r>
              </a:p>
            </p:txBody>
          </p:sp>
        </p:grpSp>
        <p:sp>
          <p:nvSpPr>
            <p:cNvPr id="101" name="Rectangle 128">
              <a:hlinkClick r:id="" action="ppaction://noaction"/>
            </p:cNvPr>
            <p:cNvSpPr>
              <a:spLocks noChangeArrowheads="1"/>
            </p:cNvSpPr>
            <p:nvPr/>
          </p:nvSpPr>
          <p:spPr bwMode="auto">
            <a:xfrm>
              <a:off x="3070" y="1075"/>
              <a:ext cx="447" cy="6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graphicFrame>
        <p:nvGraphicFramePr>
          <p:cNvPr id="109" name="Object 108"/>
          <p:cNvGraphicFramePr>
            <a:graphicFrameLocks noChangeAspect="1"/>
          </p:cNvGraphicFramePr>
          <p:nvPr/>
        </p:nvGraphicFramePr>
        <p:xfrm>
          <a:off x="14149" y="1916113"/>
          <a:ext cx="7999413" cy="3722687"/>
        </p:xfrm>
        <a:graphic>
          <a:graphicData uri="http://purl.oclc.org/ooxml/officeDocument/oleObject">
            <mc:AlternateContent xmlns:mc="http://schemas.openxmlformats.org/markup-compatibility/2006">
              <mc:Choice xmlns:v="urn:schemas-microsoft-com:vml" Requires="v">
                <p:oleObj name="Visio" r:id="rId8" imgW="17629813" imgH="8203423" progId="Visio.Drawing.11">
                  <p:embed/>
                </p:oleObj>
              </mc:Choice>
              <mc:Fallback>
                <p:oleObj name="Visio" r:id="rId8" imgW="17629813" imgH="8203423"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49" y="1916113"/>
                        <a:ext cx="7999413"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0"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36114" y="1284046"/>
            <a:ext cx="834623" cy="1086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spTree>
    <p:extLst>
      <p:ext uri="{BB962C8B-B14F-4D97-AF65-F5344CB8AC3E}">
        <p14:creationId xmlns:p14="http://schemas.microsoft.com/office/powerpoint/2010/main" val="397538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5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Important concepts</a:t>
            </a:r>
          </a:p>
        </p:txBody>
      </p:sp>
      <p:sp>
        <p:nvSpPr>
          <p:cNvPr id="10" name="Rectangle 7"/>
          <p:cNvSpPr txBox="1">
            <a:spLocks noChangeArrowheads="1"/>
          </p:cNvSpPr>
          <p:nvPr/>
        </p:nvSpPr>
        <p:spPr>
          <a:xfrm>
            <a:off x="176311" y="1268760"/>
            <a:ext cx="4548089" cy="4896544"/>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0" marR="0" lvl="0" indent="0" defTabSz="914400" latinLnBrk="0">
              <a:lnSpc>
                <a:spcPct val="119%"/>
              </a:lnSpc>
              <a:buClr>
                <a:schemeClr val="accent1"/>
              </a:buClr>
              <a:buSzPct val="80%"/>
              <a:buNone/>
              <a:tabLst/>
              <a:defRPr/>
            </a:pPr>
            <a:r>
              <a:rPr lang="en-GB" sz="1600" dirty="0">
                <a:solidFill>
                  <a:schemeClr val="bg2"/>
                </a:solidFill>
                <a:latin typeface="+mn-lt"/>
                <a:cs typeface="+mn-cs"/>
              </a:rPr>
              <a:t>Parameter functional reporting configuration</a:t>
            </a:r>
          </a:p>
          <a:p>
            <a:pPr marL="285750" lvl="1" indent="-285750">
              <a:lnSpc>
                <a:spcPct val="119%"/>
              </a:lnSpc>
              <a:buClr>
                <a:schemeClr val="accent1"/>
              </a:buClr>
            </a:pPr>
            <a:r>
              <a:rPr lang="en-GB" sz="1600" dirty="0">
                <a:solidFill>
                  <a:schemeClr val="bg2"/>
                </a:solidFill>
                <a:latin typeface="+mn-lt"/>
                <a:cs typeface="+mn-cs"/>
              </a:rPr>
              <a:t>groups, for enabling/disabling, housekeeping parameter reports</a:t>
            </a:r>
          </a:p>
          <a:p>
            <a:pPr marL="283442" lvl="2" indent="0">
              <a:lnSpc>
                <a:spcPct val="119%"/>
              </a:lnSpc>
              <a:buClr>
                <a:schemeClr val="accent1"/>
              </a:buClr>
              <a:buNone/>
            </a:pPr>
            <a:r>
              <a:rPr lang="en-GB" sz="1600" dirty="0">
                <a:solidFill>
                  <a:schemeClr val="bg2"/>
                </a:solidFill>
                <a:latin typeface="+mn-lt"/>
                <a:cs typeface="+mn-cs"/>
                <a:sym typeface="Wingdings" panose="05000000000000000000" pitchFamily="2" charset="2"/>
              </a:rPr>
              <a:t> </a:t>
            </a:r>
            <a:r>
              <a:rPr lang="en-GB" sz="1600" dirty="0">
                <a:solidFill>
                  <a:schemeClr val="bg2"/>
                </a:solidFill>
                <a:latin typeface="+mn-lt"/>
                <a:cs typeface="+mn-cs"/>
              </a:rPr>
              <a:t>allows simple transitions from one spacecraft mode to another</a:t>
            </a:r>
          </a:p>
          <a:p>
            <a:pPr marL="0" marR="0" lvl="0" indent="0" defTabSz="914400" latinLnBrk="0">
              <a:lnSpc>
                <a:spcPct val="119%"/>
              </a:lnSpc>
              <a:buClr>
                <a:schemeClr val="accent1"/>
              </a:buClr>
              <a:buSzPct val="80%"/>
              <a:buNone/>
              <a:tabLst/>
              <a:defRPr/>
            </a:pPr>
            <a:r>
              <a:rPr lang="en-GB" sz="1600" dirty="0">
                <a:solidFill>
                  <a:schemeClr val="bg2"/>
                </a:solidFill>
                <a:latin typeface="+mn-lt"/>
                <a:cs typeface="+mn-cs"/>
              </a:rPr>
              <a:t>Each configuration</a:t>
            </a:r>
          </a:p>
          <a:p>
            <a:pPr marL="285750" lvl="1" indent="-285750">
              <a:lnSpc>
                <a:spcPct val="119%"/>
              </a:lnSpc>
              <a:buClr>
                <a:schemeClr val="accent1"/>
              </a:buClr>
            </a:pPr>
            <a:r>
              <a:rPr lang="en-GB" sz="1600" dirty="0">
                <a:solidFill>
                  <a:schemeClr val="bg2"/>
                </a:solidFill>
                <a:latin typeface="+mn-lt"/>
                <a:cs typeface="+mn-cs"/>
              </a:rPr>
              <a:t>contains the enable/disable action to perform on selected reports</a:t>
            </a:r>
          </a:p>
          <a:p>
            <a:pPr marL="285750" lvl="1" indent="-285750">
              <a:lnSpc>
                <a:spcPct val="119%"/>
              </a:lnSpc>
              <a:buClr>
                <a:schemeClr val="accent1"/>
              </a:buClr>
            </a:pPr>
            <a:r>
              <a:rPr lang="en-GB" sz="1600" dirty="0">
                <a:solidFill>
                  <a:schemeClr val="bg2"/>
                </a:solidFill>
                <a:latin typeface="+mn-lt"/>
                <a:cs typeface="+mn-cs"/>
              </a:rPr>
              <a:t>can be applied</a:t>
            </a:r>
          </a:p>
          <a:p>
            <a:pPr marL="560049" lvl="3" indent="-285750">
              <a:lnSpc>
                <a:spcPct val="119%"/>
              </a:lnSpc>
              <a:buClr>
                <a:schemeClr val="accent1"/>
              </a:buClr>
            </a:pPr>
            <a:r>
              <a:rPr lang="en-GB" sz="1200" dirty="0">
                <a:solidFill>
                  <a:schemeClr val="bg2"/>
                </a:solidFill>
                <a:latin typeface="+mn-lt"/>
                <a:cs typeface="+mn-cs"/>
              </a:rPr>
              <a:t>inclusively</a:t>
            </a:r>
          </a:p>
          <a:p>
            <a:pPr marL="560049" lvl="3" indent="-285750">
              <a:lnSpc>
                <a:spcPct val="119%"/>
              </a:lnSpc>
              <a:buClr>
                <a:schemeClr val="accent1"/>
              </a:buClr>
            </a:pPr>
            <a:r>
              <a:rPr lang="en-GB" sz="1200" dirty="0">
                <a:solidFill>
                  <a:schemeClr val="bg2"/>
                </a:solidFill>
                <a:latin typeface="+mn-lt"/>
                <a:cs typeface="+mn-cs"/>
              </a:rPr>
              <a:t>exclusively</a:t>
            </a:r>
          </a:p>
          <a:p>
            <a:pPr marL="285750" lvl="1" indent="-285750">
              <a:lnSpc>
                <a:spcPct val="119%"/>
              </a:lnSpc>
              <a:buClr>
                <a:schemeClr val="accent1"/>
              </a:buClr>
            </a:pPr>
            <a:r>
              <a:rPr lang="en-GB" sz="1600" dirty="0">
                <a:solidFill>
                  <a:schemeClr val="bg2"/>
                </a:solidFill>
                <a:latin typeface="+mn-lt"/>
                <a:cs typeface="+mn-cs"/>
              </a:rPr>
              <a:t>can also specify collection intervals for each report</a:t>
            </a:r>
          </a:p>
          <a:p>
            <a:pPr marL="722320" marR="0" lvl="1" indent="-274299"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Char char="●"/>
              <a:tabLst/>
              <a:defRPr/>
            </a:pPr>
            <a:endParaRPr kumimoji="0" lang="en-GB" sz="2000" b="0" i="0" u="none" strike="noStrike" kern="1200" cap="none" spc="0" normalizeH="0" baseline="0%" noProof="0" dirty="0">
              <a:ln>
                <a:noFill/>
              </a:ln>
              <a:solidFill>
                <a:srgbClr val="002060"/>
              </a:solidFill>
              <a:effectLst/>
              <a:uLnTx/>
              <a:uFillTx/>
            </a:endParaRPr>
          </a:p>
          <a:p>
            <a:pPr marL="722320" marR="0" lvl="1" indent="-274299"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Char char="●"/>
              <a:tabLst/>
              <a:defRPr/>
            </a:pPr>
            <a:endParaRPr kumimoji="0" lang="en-GB" sz="2000" b="0" i="0" u="none" strike="noStrike" kern="1200" cap="none" spc="0" normalizeH="0" baseline="0%" noProof="0" dirty="0">
              <a:ln>
                <a:noFill/>
              </a:ln>
              <a:solidFill>
                <a:srgbClr val="002060"/>
              </a:solidFill>
              <a:effectLst/>
              <a:uLnTx/>
              <a:uFillTx/>
            </a:endParaRPr>
          </a:p>
          <a:p>
            <a:pPr marL="420591" marR="0" lvl="0" indent="-384018"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Char char="●"/>
              <a:tabLst/>
              <a:defRPr/>
            </a:pPr>
            <a:endParaRPr kumimoji="0" lang="en-GB" sz="2000" b="0" i="0" u="none" strike="noStrike" kern="1200" cap="none" spc="0" normalizeH="0" baseline="0%" noProof="0" dirty="0">
              <a:ln>
                <a:noFill/>
              </a:ln>
              <a:solidFill>
                <a:srgbClr val="002060"/>
              </a:solidFill>
              <a:effectLst/>
              <a:uLnTx/>
              <a:uFillTx/>
            </a:endParaRPr>
          </a:p>
          <a:p>
            <a:pPr marL="722320" marR="0" lvl="1" indent="-274299" algn="l" defTabSz="914400" rtl="0" eaLnBrk="1" fontAlgn="auto" latinLnBrk="0" hangingPunct="1">
              <a:lnSpc>
                <a:spcPct val="90%"/>
              </a:lnSpc>
              <a:spcBef>
                <a:spcPct val="20%"/>
              </a:spcBef>
              <a:spcAft>
                <a:spcPts val="0"/>
              </a:spcAft>
              <a:buClr>
                <a:srgbClr val="D5E3FF">
                  <a:lumMod val="75%"/>
                </a:srgbClr>
              </a:buClr>
              <a:buSzPct val="90%"/>
              <a:buFont typeface="Tahoma" pitchFamily="34" charset="0"/>
              <a:buChar char="●"/>
              <a:tabLst/>
              <a:defRPr/>
            </a:pPr>
            <a:endParaRPr kumimoji="0" lang="en-GB" sz="2000" b="0" i="0" u="none" strike="noStrike" kern="1200" cap="none" spc="0" normalizeH="0" baseline="0%" noProof="0" dirty="0">
              <a:ln>
                <a:noFill/>
              </a:ln>
              <a:solidFill>
                <a:srgbClr val="002060"/>
              </a:solidFill>
              <a:effectLst/>
              <a:uLnTx/>
              <a:uFillTx/>
            </a:endParaRPr>
          </a:p>
        </p:txBody>
      </p:sp>
      <p:sp>
        <p:nvSpPr>
          <p:cNvPr id="11" name="Flowchart: Magnetic Disk 10"/>
          <p:cNvSpPr/>
          <p:nvPr/>
        </p:nvSpPr>
        <p:spPr>
          <a:xfrm>
            <a:off x="6873044" y="1371600"/>
            <a:ext cx="385006" cy="306034"/>
          </a:xfrm>
          <a:prstGeom prst="flowChartMagneticDisk">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 name="Vertical Scroll 11"/>
          <p:cNvSpPr/>
          <p:nvPr/>
        </p:nvSpPr>
        <p:spPr>
          <a:xfrm>
            <a:off x="5791200" y="1919138"/>
            <a:ext cx="504056" cy="440721"/>
          </a:xfrm>
          <a:prstGeom prst="verticalScroll">
            <a:avLst/>
          </a:prstGeom>
          <a:solidFill>
            <a:srgbClr val="00B05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2</a:t>
            </a:r>
          </a:p>
        </p:txBody>
      </p:sp>
      <p:sp>
        <p:nvSpPr>
          <p:cNvPr id="13" name="Vertical Scroll 12"/>
          <p:cNvSpPr/>
          <p:nvPr/>
        </p:nvSpPr>
        <p:spPr>
          <a:xfrm>
            <a:off x="5257800" y="1919138"/>
            <a:ext cx="504056" cy="440721"/>
          </a:xfrm>
          <a:prstGeom prst="verticalScroll">
            <a:avLst/>
          </a:prstGeom>
          <a:solidFill>
            <a:srgbClr val="00B05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1</a:t>
            </a:r>
          </a:p>
        </p:txBody>
      </p:sp>
      <p:sp>
        <p:nvSpPr>
          <p:cNvPr id="14" name="Vertical Scroll 13"/>
          <p:cNvSpPr/>
          <p:nvPr/>
        </p:nvSpPr>
        <p:spPr>
          <a:xfrm>
            <a:off x="7377100" y="1919138"/>
            <a:ext cx="504056" cy="440721"/>
          </a:xfrm>
          <a:prstGeom prst="verticalScroll">
            <a:avLst/>
          </a:prstGeom>
          <a:solidFill>
            <a:srgbClr val="00B05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5</a:t>
            </a:r>
          </a:p>
        </p:txBody>
      </p:sp>
      <p:sp>
        <p:nvSpPr>
          <p:cNvPr id="15" name="Vertical Scroll 14"/>
          <p:cNvSpPr/>
          <p:nvPr/>
        </p:nvSpPr>
        <p:spPr>
          <a:xfrm>
            <a:off x="6358988" y="1919137"/>
            <a:ext cx="504056" cy="440721"/>
          </a:xfrm>
          <a:prstGeom prst="verticalScroll">
            <a:avLst/>
          </a:prstGeom>
          <a:solidFill>
            <a:srgbClr val="C0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3</a:t>
            </a:r>
          </a:p>
        </p:txBody>
      </p:sp>
      <p:sp>
        <p:nvSpPr>
          <p:cNvPr id="16" name="Vertical Scroll 15"/>
          <p:cNvSpPr/>
          <p:nvPr/>
        </p:nvSpPr>
        <p:spPr>
          <a:xfrm>
            <a:off x="6873044" y="1919138"/>
            <a:ext cx="504056" cy="440721"/>
          </a:xfrm>
          <a:prstGeom prst="verticalScroll">
            <a:avLst/>
          </a:prstGeom>
          <a:solidFill>
            <a:srgbClr val="C0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4</a:t>
            </a:r>
          </a:p>
        </p:txBody>
      </p:sp>
      <p:sp>
        <p:nvSpPr>
          <p:cNvPr id="22" name="Vertical Scroll 21"/>
          <p:cNvSpPr/>
          <p:nvPr/>
        </p:nvSpPr>
        <p:spPr>
          <a:xfrm>
            <a:off x="7881156" y="1909176"/>
            <a:ext cx="504056" cy="440721"/>
          </a:xfrm>
          <a:prstGeom prst="verticalScroll">
            <a:avLst/>
          </a:prstGeom>
          <a:solidFill>
            <a:srgbClr val="C0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6</a:t>
            </a:r>
          </a:p>
        </p:txBody>
      </p:sp>
      <p:sp>
        <p:nvSpPr>
          <p:cNvPr id="23" name="Vertical Scroll 22"/>
          <p:cNvSpPr/>
          <p:nvPr/>
        </p:nvSpPr>
        <p:spPr>
          <a:xfrm>
            <a:off x="8385212" y="1909176"/>
            <a:ext cx="504056" cy="440721"/>
          </a:xfrm>
          <a:prstGeom prst="verticalScroll">
            <a:avLst/>
          </a:prstGeom>
          <a:solidFill>
            <a:srgbClr val="C0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7</a:t>
            </a:r>
          </a:p>
        </p:txBody>
      </p:sp>
      <p:pic>
        <p:nvPicPr>
          <p:cNvPr id="24"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0871" y="3810000"/>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abx\AppData\Local\Microsoft\Windows\Temporary Internet Files\Content.IE5\BTKZ039J\120px-Red_x_larg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1528" y="3809268"/>
            <a:ext cx="295200" cy="295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4227" y="3810000"/>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27" name="Vertical Scroll 26"/>
          <p:cNvSpPr/>
          <p:nvPr/>
        </p:nvSpPr>
        <p:spPr>
          <a:xfrm>
            <a:off x="5791200" y="4505762"/>
            <a:ext cx="504056" cy="440721"/>
          </a:xfrm>
          <a:prstGeom prst="verticalScroll">
            <a:avLst/>
          </a:prstGeom>
          <a:solidFill>
            <a:srgbClr val="36AC4C"/>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2</a:t>
            </a:r>
          </a:p>
        </p:txBody>
      </p:sp>
      <p:sp>
        <p:nvSpPr>
          <p:cNvPr id="28" name="Vertical Scroll 27"/>
          <p:cNvSpPr/>
          <p:nvPr/>
        </p:nvSpPr>
        <p:spPr>
          <a:xfrm>
            <a:off x="5257800" y="4505762"/>
            <a:ext cx="504056" cy="440721"/>
          </a:xfrm>
          <a:prstGeom prst="verticalScroll">
            <a:avLst/>
          </a:prstGeom>
          <a:solidFill>
            <a:srgbClr val="36AC4C"/>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1</a:t>
            </a:r>
          </a:p>
        </p:txBody>
      </p:sp>
      <p:sp>
        <p:nvSpPr>
          <p:cNvPr id="29" name="Vertical Scroll 28"/>
          <p:cNvSpPr/>
          <p:nvPr/>
        </p:nvSpPr>
        <p:spPr>
          <a:xfrm>
            <a:off x="7377100" y="4505762"/>
            <a:ext cx="504056" cy="440721"/>
          </a:xfrm>
          <a:prstGeom prst="verticalScroll">
            <a:avLst/>
          </a:prstGeom>
          <a:solidFill>
            <a:srgbClr val="36AC4C"/>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5</a:t>
            </a:r>
          </a:p>
        </p:txBody>
      </p:sp>
      <p:sp>
        <p:nvSpPr>
          <p:cNvPr id="30" name="Vertical Scroll 29"/>
          <p:cNvSpPr/>
          <p:nvPr/>
        </p:nvSpPr>
        <p:spPr>
          <a:xfrm>
            <a:off x="6322220" y="4505761"/>
            <a:ext cx="504056" cy="440721"/>
          </a:xfrm>
          <a:prstGeom prst="verticalScroll">
            <a:avLst/>
          </a:prstGeom>
          <a:solidFill>
            <a:srgbClr val="B7382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3</a:t>
            </a:r>
          </a:p>
        </p:txBody>
      </p:sp>
      <p:sp>
        <p:nvSpPr>
          <p:cNvPr id="31" name="Vertical Scroll 30"/>
          <p:cNvSpPr/>
          <p:nvPr/>
        </p:nvSpPr>
        <p:spPr>
          <a:xfrm>
            <a:off x="6873044" y="4505762"/>
            <a:ext cx="504056" cy="440721"/>
          </a:xfrm>
          <a:prstGeom prst="verticalScroll">
            <a:avLst/>
          </a:prstGeom>
          <a:solidFill>
            <a:srgbClr val="B7382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4</a:t>
            </a:r>
          </a:p>
        </p:txBody>
      </p:sp>
      <p:sp>
        <p:nvSpPr>
          <p:cNvPr id="32" name="Vertical Scroll 31"/>
          <p:cNvSpPr/>
          <p:nvPr/>
        </p:nvSpPr>
        <p:spPr>
          <a:xfrm>
            <a:off x="7881156" y="4495800"/>
            <a:ext cx="504056" cy="440721"/>
          </a:xfrm>
          <a:prstGeom prst="verticalScroll">
            <a:avLst/>
          </a:prstGeom>
          <a:solidFill>
            <a:srgbClr val="B7382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6</a:t>
            </a:r>
          </a:p>
        </p:txBody>
      </p:sp>
      <p:sp>
        <p:nvSpPr>
          <p:cNvPr id="33" name="Vertical Scroll 32"/>
          <p:cNvSpPr/>
          <p:nvPr/>
        </p:nvSpPr>
        <p:spPr>
          <a:xfrm>
            <a:off x="8385212" y="4495800"/>
            <a:ext cx="504056" cy="440721"/>
          </a:xfrm>
          <a:prstGeom prst="verticalScroll">
            <a:avLst/>
          </a:prstGeom>
          <a:solidFill>
            <a:srgbClr val="B7382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7</a:t>
            </a:r>
          </a:p>
        </p:txBody>
      </p:sp>
      <p:sp>
        <p:nvSpPr>
          <p:cNvPr id="34" name="Vertical Scroll 33"/>
          <p:cNvSpPr/>
          <p:nvPr/>
        </p:nvSpPr>
        <p:spPr>
          <a:xfrm>
            <a:off x="5791200" y="5121879"/>
            <a:ext cx="504056" cy="440721"/>
          </a:xfrm>
          <a:prstGeom prst="verticalScroll">
            <a:avLst/>
          </a:prstGeom>
          <a:solidFill>
            <a:srgbClr val="36AC4C"/>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2</a:t>
            </a:r>
          </a:p>
        </p:txBody>
      </p:sp>
      <p:sp>
        <p:nvSpPr>
          <p:cNvPr id="35" name="Vertical Scroll 34"/>
          <p:cNvSpPr/>
          <p:nvPr/>
        </p:nvSpPr>
        <p:spPr>
          <a:xfrm>
            <a:off x="5257800" y="5121879"/>
            <a:ext cx="504056" cy="440721"/>
          </a:xfrm>
          <a:prstGeom prst="verticalScroll">
            <a:avLst/>
          </a:prstGeom>
          <a:solidFill>
            <a:srgbClr val="36AC4C"/>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1</a:t>
            </a:r>
          </a:p>
        </p:txBody>
      </p:sp>
      <p:sp>
        <p:nvSpPr>
          <p:cNvPr id="36" name="Vertical Scroll 35"/>
          <p:cNvSpPr/>
          <p:nvPr/>
        </p:nvSpPr>
        <p:spPr>
          <a:xfrm>
            <a:off x="7377100" y="5121879"/>
            <a:ext cx="504056" cy="440721"/>
          </a:xfrm>
          <a:prstGeom prst="verticalScroll">
            <a:avLst/>
          </a:prstGeom>
          <a:solidFill>
            <a:srgbClr val="36AC4C"/>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5</a:t>
            </a:r>
          </a:p>
        </p:txBody>
      </p:sp>
      <p:sp>
        <p:nvSpPr>
          <p:cNvPr id="37" name="Vertical Scroll 36"/>
          <p:cNvSpPr/>
          <p:nvPr/>
        </p:nvSpPr>
        <p:spPr>
          <a:xfrm>
            <a:off x="6322220" y="5121878"/>
            <a:ext cx="504056" cy="440721"/>
          </a:xfrm>
          <a:prstGeom prst="verticalScroll">
            <a:avLst/>
          </a:prstGeom>
          <a:solidFill>
            <a:srgbClr val="B7382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3</a:t>
            </a:r>
          </a:p>
        </p:txBody>
      </p:sp>
      <p:sp>
        <p:nvSpPr>
          <p:cNvPr id="38" name="Vertical Scroll 37"/>
          <p:cNvSpPr/>
          <p:nvPr/>
        </p:nvSpPr>
        <p:spPr>
          <a:xfrm>
            <a:off x="6873044" y="5121879"/>
            <a:ext cx="504056" cy="440721"/>
          </a:xfrm>
          <a:prstGeom prst="verticalScroll">
            <a:avLst/>
          </a:prstGeom>
          <a:solidFill>
            <a:srgbClr val="B7382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4</a:t>
            </a:r>
          </a:p>
        </p:txBody>
      </p:sp>
      <p:sp>
        <p:nvSpPr>
          <p:cNvPr id="39" name="Vertical Scroll 38"/>
          <p:cNvSpPr/>
          <p:nvPr/>
        </p:nvSpPr>
        <p:spPr>
          <a:xfrm>
            <a:off x="7881156" y="5111917"/>
            <a:ext cx="504056" cy="440721"/>
          </a:xfrm>
          <a:prstGeom prst="verticalScroll">
            <a:avLst/>
          </a:prstGeom>
          <a:solidFill>
            <a:srgbClr val="B7382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6</a:t>
            </a:r>
          </a:p>
        </p:txBody>
      </p:sp>
      <p:sp>
        <p:nvSpPr>
          <p:cNvPr id="40" name="Vertical Scroll 39"/>
          <p:cNvSpPr/>
          <p:nvPr/>
        </p:nvSpPr>
        <p:spPr>
          <a:xfrm>
            <a:off x="8385212" y="5111917"/>
            <a:ext cx="504056" cy="440721"/>
          </a:xfrm>
          <a:prstGeom prst="verticalScroll">
            <a:avLst/>
          </a:prstGeom>
          <a:solidFill>
            <a:srgbClr val="B7382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Arial"/>
                <a:ea typeface="+mn-ea"/>
                <a:cs typeface="+mn-cs"/>
              </a:rPr>
              <a:t>7</a:t>
            </a:r>
          </a:p>
        </p:txBody>
      </p:sp>
      <p:pic>
        <p:nvPicPr>
          <p:cNvPr id="41" name="Picture 4" descr="C:\Users\abx\AppData\Local\Microsoft\Windows\Temporary Internet Files\Content.IE5\X329DIL7\1024px-Clock_simple.svg[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968" y="399016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C:\Users\abx\AppData\Local\Microsoft\Windows\Temporary Internet Files\Content.IE5\X329DIL7\1024px-Clock_simple.svg[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0060" y="3990168"/>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1767840" y="4602480"/>
            <a:ext cx="3398520" cy="91440"/>
          </a:xfrm>
          <a:prstGeom prst="straightConnector1">
            <a:avLst/>
          </a:prstGeom>
          <a:ln>
            <a:solidFill>
              <a:schemeClr val="bg1">
                <a:lumMod val="65%"/>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767840" y="4845081"/>
            <a:ext cx="3443192" cy="276797"/>
          </a:xfrm>
          <a:prstGeom prst="straightConnector1">
            <a:avLst/>
          </a:prstGeom>
          <a:ln>
            <a:solidFill>
              <a:schemeClr val="bg1">
                <a:lumMod val="65%"/>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792336" y="2430780"/>
            <a:ext cx="2640440" cy="2065020"/>
            <a:chOff x="5761856" y="2430780"/>
            <a:chExt cx="2640440" cy="2065020"/>
          </a:xfrm>
        </p:grpSpPr>
        <p:cxnSp>
          <p:nvCxnSpPr>
            <p:cNvPr id="7" name="Straight Connector 6"/>
            <p:cNvCxnSpPr/>
            <p:nvPr/>
          </p:nvCxnSpPr>
          <p:spPr>
            <a:xfrm>
              <a:off x="5761856" y="2430780"/>
              <a:ext cx="29344" cy="2065020"/>
            </a:xfrm>
            <a:prstGeom prst="line">
              <a:avLst/>
            </a:prstGeom>
            <a:ln>
              <a:solidFill>
                <a:schemeClr val="bg1">
                  <a:lumMod val="5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302283" y="2430780"/>
              <a:ext cx="29344" cy="2065020"/>
            </a:xfrm>
            <a:prstGeom prst="line">
              <a:avLst/>
            </a:prstGeom>
            <a:ln>
              <a:solidFill>
                <a:schemeClr val="bg1">
                  <a:lumMod val="5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822001" y="2430780"/>
              <a:ext cx="29344" cy="2065020"/>
            </a:xfrm>
            <a:prstGeom prst="line">
              <a:avLst/>
            </a:prstGeom>
            <a:ln>
              <a:solidFill>
                <a:schemeClr val="bg1">
                  <a:lumMod val="5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362428" y="2430780"/>
              <a:ext cx="29344" cy="2065020"/>
            </a:xfrm>
            <a:prstGeom prst="line">
              <a:avLst/>
            </a:prstGeom>
            <a:ln>
              <a:solidFill>
                <a:schemeClr val="bg1">
                  <a:lumMod val="5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832525" y="2430780"/>
              <a:ext cx="29344" cy="2065020"/>
            </a:xfrm>
            <a:prstGeom prst="line">
              <a:avLst/>
            </a:prstGeom>
            <a:ln>
              <a:solidFill>
                <a:schemeClr val="bg1">
                  <a:lumMod val="5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72952" y="2430780"/>
              <a:ext cx="29344" cy="2065020"/>
            </a:xfrm>
            <a:prstGeom prst="line">
              <a:avLst/>
            </a:prstGeom>
            <a:ln>
              <a:solidFill>
                <a:schemeClr val="bg1">
                  <a:lumMod val="50%"/>
                </a:schemeClr>
              </a:solidFill>
              <a:prstDash val="lgDashDot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134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animEffect transition="in" filter="fade">
                                      <p:cBhvr>
                                        <p:cTn id="11" dur="500"/>
                                        <p:tgtEl>
                                          <p:spTgt spid="10">
                                            <p:txEl>
                                              <p:pRg st="4" end="4"/>
                                            </p:txEl>
                                          </p:spTgt>
                                        </p:tgtEl>
                                      </p:cBhvr>
                                    </p:animEffect>
                                  </p:childTnLst>
                                </p:cTn>
                              </p:par>
                              <p:par>
                                <p:cTn id="12" presetID="22" presetClass="entr" presetSubtype="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1000" fill="hold"/>
                                        <p:tgtEl>
                                          <p:spTgt spid="24"/>
                                        </p:tgtEl>
                                        <p:attrNameLst>
                                          <p:attrName>ppt_w</p:attrName>
                                        </p:attrNameLst>
                                      </p:cBhvr>
                                      <p:tavLst>
                                        <p:tav tm="0%">
                                          <p:val>
                                            <p:fltVal val="0"/>
                                          </p:val>
                                        </p:tav>
                                        <p:tav tm="100%">
                                          <p:val>
                                            <p:strVal val="#ppt_w"/>
                                          </p:val>
                                        </p:tav>
                                      </p:tavLst>
                                    </p:anim>
                                    <p:anim calcmode="lin" valueType="num">
                                      <p:cBhvr>
                                        <p:cTn id="19" dur="1000" fill="hold"/>
                                        <p:tgtEl>
                                          <p:spTgt spid="24"/>
                                        </p:tgtEl>
                                        <p:attrNameLst>
                                          <p:attrName>ppt_h</p:attrName>
                                        </p:attrNameLst>
                                      </p:cBhvr>
                                      <p:tavLst>
                                        <p:tav tm="0%">
                                          <p:val>
                                            <p:fltVal val="0"/>
                                          </p:val>
                                        </p:tav>
                                        <p:tav tm="100%">
                                          <p:val>
                                            <p:strVal val="#ppt_h"/>
                                          </p:val>
                                        </p:tav>
                                      </p:tavLst>
                                    </p:anim>
                                    <p:anim calcmode="lin" valueType="num">
                                      <p:cBhvr>
                                        <p:cTn id="20" dur="1000" fill="hold"/>
                                        <p:tgtEl>
                                          <p:spTgt spid="24"/>
                                        </p:tgtEl>
                                        <p:attrNameLst>
                                          <p:attrName>style.rotation</p:attrName>
                                        </p:attrNameLst>
                                      </p:cBhvr>
                                      <p:tavLst>
                                        <p:tav tm="0%">
                                          <p:val>
                                            <p:fltVal val="90"/>
                                          </p:val>
                                        </p:tav>
                                        <p:tav tm="100%">
                                          <p:val>
                                            <p:fltVal val="0"/>
                                          </p:val>
                                        </p:tav>
                                      </p:tavLst>
                                    </p:anim>
                                    <p:animEffect transition="in" filter="fade">
                                      <p:cBhvr>
                                        <p:cTn id="21" dur="1000"/>
                                        <p:tgtEl>
                                          <p:spTgt spid="24"/>
                                        </p:tgtEl>
                                      </p:cBhvr>
                                    </p:animEffect>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1000" fill="hold"/>
                                        <p:tgtEl>
                                          <p:spTgt spid="25"/>
                                        </p:tgtEl>
                                        <p:attrNameLst>
                                          <p:attrName>ppt_w</p:attrName>
                                        </p:attrNameLst>
                                      </p:cBhvr>
                                      <p:tavLst>
                                        <p:tav tm="0%">
                                          <p:val>
                                            <p:fltVal val="0"/>
                                          </p:val>
                                        </p:tav>
                                        <p:tav tm="100%">
                                          <p:val>
                                            <p:strVal val="#ppt_w"/>
                                          </p:val>
                                        </p:tav>
                                      </p:tavLst>
                                    </p:anim>
                                    <p:anim calcmode="lin" valueType="num">
                                      <p:cBhvr>
                                        <p:cTn id="26" dur="1000" fill="hold"/>
                                        <p:tgtEl>
                                          <p:spTgt spid="25"/>
                                        </p:tgtEl>
                                        <p:attrNameLst>
                                          <p:attrName>ppt_h</p:attrName>
                                        </p:attrNameLst>
                                      </p:cBhvr>
                                      <p:tavLst>
                                        <p:tav tm="0%">
                                          <p:val>
                                            <p:fltVal val="0"/>
                                          </p:val>
                                        </p:tav>
                                        <p:tav tm="100%">
                                          <p:val>
                                            <p:strVal val="#ppt_h"/>
                                          </p:val>
                                        </p:tav>
                                      </p:tavLst>
                                    </p:anim>
                                    <p:anim calcmode="lin" valueType="num">
                                      <p:cBhvr>
                                        <p:cTn id="27" dur="1000" fill="hold"/>
                                        <p:tgtEl>
                                          <p:spTgt spid="25"/>
                                        </p:tgtEl>
                                        <p:attrNameLst>
                                          <p:attrName>style.rotation</p:attrName>
                                        </p:attrNameLst>
                                      </p:cBhvr>
                                      <p:tavLst>
                                        <p:tav tm="0%">
                                          <p:val>
                                            <p:fltVal val="90"/>
                                          </p:val>
                                        </p:tav>
                                        <p:tav tm="100%">
                                          <p:val>
                                            <p:fltVal val="0"/>
                                          </p:val>
                                        </p:tav>
                                      </p:tavLst>
                                    </p:anim>
                                    <p:animEffect transition="in" filter="fade">
                                      <p:cBhvr>
                                        <p:cTn id="28" dur="1000"/>
                                        <p:tgtEl>
                                          <p:spTgt spid="25"/>
                                        </p:tgtEl>
                                      </p:cBhvr>
                                    </p:animEffect>
                                  </p:childTnLst>
                                </p:cTn>
                              </p:par>
                            </p:childTnLst>
                          </p:cTn>
                        </p:par>
                        <p:par>
                          <p:cTn id="29" fill="hold">
                            <p:stCondLst>
                              <p:cond delay="3000"/>
                            </p:stCondLst>
                            <p:childTnLst>
                              <p:par>
                                <p:cTn id="30" presetID="31"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1000" fill="hold"/>
                                        <p:tgtEl>
                                          <p:spTgt spid="26"/>
                                        </p:tgtEl>
                                        <p:attrNameLst>
                                          <p:attrName>ppt_w</p:attrName>
                                        </p:attrNameLst>
                                      </p:cBhvr>
                                      <p:tavLst>
                                        <p:tav tm="0%">
                                          <p:val>
                                            <p:fltVal val="0"/>
                                          </p:val>
                                        </p:tav>
                                        <p:tav tm="100%">
                                          <p:val>
                                            <p:strVal val="#ppt_w"/>
                                          </p:val>
                                        </p:tav>
                                      </p:tavLst>
                                    </p:anim>
                                    <p:anim calcmode="lin" valueType="num">
                                      <p:cBhvr>
                                        <p:cTn id="33" dur="1000" fill="hold"/>
                                        <p:tgtEl>
                                          <p:spTgt spid="26"/>
                                        </p:tgtEl>
                                        <p:attrNameLst>
                                          <p:attrName>ppt_h</p:attrName>
                                        </p:attrNameLst>
                                      </p:cBhvr>
                                      <p:tavLst>
                                        <p:tav tm="0%">
                                          <p:val>
                                            <p:fltVal val="0"/>
                                          </p:val>
                                        </p:tav>
                                        <p:tav tm="100%">
                                          <p:val>
                                            <p:strVal val="#ppt_h"/>
                                          </p:val>
                                        </p:tav>
                                      </p:tavLst>
                                    </p:anim>
                                    <p:anim calcmode="lin" valueType="num">
                                      <p:cBhvr>
                                        <p:cTn id="34" dur="1000" fill="hold"/>
                                        <p:tgtEl>
                                          <p:spTgt spid="26"/>
                                        </p:tgtEl>
                                        <p:attrNameLst>
                                          <p:attrName>style.rotation</p:attrName>
                                        </p:attrNameLst>
                                      </p:cBhvr>
                                      <p:tavLst>
                                        <p:tav tm="0%">
                                          <p:val>
                                            <p:fltVal val="90"/>
                                          </p:val>
                                        </p:tav>
                                        <p:tav tm="100%">
                                          <p:val>
                                            <p:fltVal val="0"/>
                                          </p:val>
                                        </p:tav>
                                      </p:tavLst>
                                    </p:anim>
                                    <p:animEffect transition="in" filter="fade">
                                      <p:cBhvr>
                                        <p:cTn id="35" dur="10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5" end="5"/>
                                            </p:txEl>
                                          </p:spTgt>
                                        </p:tgtEl>
                                        <p:attrNameLst>
                                          <p:attrName>style.visibility</p:attrName>
                                        </p:attrNameLst>
                                      </p:cBhvr>
                                      <p:to>
                                        <p:strVal val="visible"/>
                                      </p:to>
                                    </p:set>
                                    <p:animEffect transition="in" filter="fade">
                                      <p:cBhvr>
                                        <p:cTn id="40" dur="500"/>
                                        <p:tgtEl>
                                          <p:spTgt spid="10">
                                            <p:txEl>
                                              <p:pRg st="5" end="5"/>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0">
                                            <p:txEl>
                                              <p:pRg st="6" end="6"/>
                                            </p:txEl>
                                          </p:spTgt>
                                        </p:tgtEl>
                                        <p:attrNameLst>
                                          <p:attrName>style.visibility</p:attrName>
                                        </p:attrNameLst>
                                      </p:cBhvr>
                                      <p:to>
                                        <p:strVal val="visible"/>
                                      </p:to>
                                    </p:set>
                                    <p:animEffect transition="in" filter="fade">
                                      <p:cBhvr>
                                        <p:cTn id="44" dur="500"/>
                                        <p:tgtEl>
                                          <p:spTgt spid="10">
                                            <p:txEl>
                                              <p:pRg st="6" end="6"/>
                                            </p:txEl>
                                          </p:spTgt>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500"/>
                                        <p:tgtEl>
                                          <p:spTgt spid="4"/>
                                        </p:tgtEl>
                                      </p:cBhvr>
                                    </p:animEffect>
                                  </p:childTnLst>
                                </p:cTn>
                              </p:par>
                            </p:childTnLst>
                          </p:cTn>
                        </p:par>
                        <p:par>
                          <p:cTn id="49" fill="hold">
                            <p:stCondLst>
                              <p:cond delay="1500"/>
                            </p:stCondLst>
                            <p:childTnLst>
                              <p:par>
                                <p:cTn id="50" presetID="14" presetClass="entr" presetSubtype="1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randombar(horizontal)">
                                      <p:cBhvr>
                                        <p:cTn id="55" dur="500"/>
                                        <p:tgtEl>
                                          <p:spTgt spid="2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randombar(horizontal)">
                                      <p:cBhvr>
                                        <p:cTn id="58" dur="500"/>
                                        <p:tgtEl>
                                          <p:spTgt spid="29"/>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randombar(horizontal)">
                                      <p:cBhvr>
                                        <p:cTn id="61" dur="500"/>
                                        <p:tgtEl>
                                          <p:spTgt spid="30"/>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randombar(horizontal)">
                                      <p:cBhvr>
                                        <p:cTn id="64" dur="500"/>
                                        <p:tgtEl>
                                          <p:spTgt spid="31"/>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randombar(horizontal)">
                                      <p:cBhvr>
                                        <p:cTn id="67" dur="500"/>
                                        <p:tgtEl>
                                          <p:spTgt spid="32"/>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2000"/>
                            </p:stCondLst>
                            <p:childTnLst>
                              <p:par>
                                <p:cTn id="72" presetID="1" presetClass="emph" presetSubtype="6" accel="50%" decel="50%" fill="hold" nodeType="afterEffect">
                                  <p:stCondLst>
                                    <p:cond delay="0"/>
                                  </p:stCondLst>
                                  <p:childTnLst>
                                    <p:animClr clrSpc="hsl" dir="cw">
                                      <p:cBhvr>
                                        <p:cTn id="73" dur="2000" fill="hold"/>
                                        <p:tgtEl>
                                          <p:spTgt spid="29"/>
                                        </p:tgtEl>
                                        <p:attrNameLst>
                                          <p:attrName>fillcolor</p:attrName>
                                        </p:attrNameLst>
                                      </p:cBhvr>
                                      <p:to>
                                        <a:srgbClr val="B7382B"/>
                                      </p:to>
                                    </p:animClr>
                                    <p:set>
                                      <p:cBhvr>
                                        <p:cTn id="74" dur="2000" fill="hold"/>
                                        <p:tgtEl>
                                          <p:spTgt spid="29"/>
                                        </p:tgtEl>
                                        <p:attrNameLst>
                                          <p:attrName>fill.type</p:attrName>
                                        </p:attrNameLst>
                                      </p:cBhvr>
                                      <p:to>
                                        <p:strVal val="solid"/>
                                      </p:to>
                                    </p:set>
                                    <p:set>
                                      <p:cBhvr>
                                        <p:cTn id="75" dur="2000" fill="hold"/>
                                        <p:tgtEl>
                                          <p:spTgt spid="29"/>
                                        </p:tgtEl>
                                        <p:attrNameLst>
                                          <p:attrName>fill.on</p:attrName>
                                        </p:attrNameLst>
                                      </p:cBhvr>
                                      <p:to>
                                        <p:strVal val="true"/>
                                      </p:to>
                                    </p:set>
                                  </p:childTnLst>
                                </p:cTn>
                              </p:par>
                              <p:par>
                                <p:cTn id="76" presetID="1" presetClass="emph" presetSubtype="10" accel="50%" decel="50%" fill="hold" nodeType="withEffect">
                                  <p:stCondLst>
                                    <p:cond delay="0"/>
                                  </p:stCondLst>
                                  <p:childTnLst>
                                    <p:animClr clrSpc="hsl" dir="ccw">
                                      <p:cBhvr>
                                        <p:cTn id="77" dur="2000" fill="hold"/>
                                        <p:tgtEl>
                                          <p:spTgt spid="32"/>
                                        </p:tgtEl>
                                        <p:attrNameLst>
                                          <p:attrName>fillcolor</p:attrName>
                                        </p:attrNameLst>
                                      </p:cBhvr>
                                      <p:to>
                                        <a:srgbClr val="36AC4C"/>
                                      </p:to>
                                    </p:animClr>
                                    <p:set>
                                      <p:cBhvr>
                                        <p:cTn id="78" dur="2000" fill="hold"/>
                                        <p:tgtEl>
                                          <p:spTgt spid="32"/>
                                        </p:tgtEl>
                                        <p:attrNameLst>
                                          <p:attrName>fill.type</p:attrName>
                                        </p:attrNameLst>
                                      </p:cBhvr>
                                      <p:to>
                                        <p:strVal val="solid"/>
                                      </p:to>
                                    </p:set>
                                    <p:set>
                                      <p:cBhvr>
                                        <p:cTn id="79" dur="2000" fill="hold"/>
                                        <p:tgtEl>
                                          <p:spTgt spid="32"/>
                                        </p:tgtEl>
                                        <p:attrNameLst>
                                          <p:attrName>fill.on</p:attrName>
                                        </p:attrNameLst>
                                      </p:cBhvr>
                                      <p:to>
                                        <p:strVal val="tru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
                                            <p:txEl>
                                              <p:pRg st="7" end="7"/>
                                            </p:txEl>
                                          </p:spTgt>
                                        </p:tgtEl>
                                        <p:attrNameLst>
                                          <p:attrName>style.visibility</p:attrName>
                                        </p:attrNameLst>
                                      </p:cBhvr>
                                      <p:to>
                                        <p:strVal val="visible"/>
                                      </p:to>
                                    </p:set>
                                    <p:animEffect transition="in" filter="fade">
                                      <p:cBhvr>
                                        <p:cTn id="84" dur="500"/>
                                        <p:tgtEl>
                                          <p:spTgt spid="10">
                                            <p:txEl>
                                              <p:pRg st="7" end="7"/>
                                            </p:txEl>
                                          </p:spTgt>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left)">
                                      <p:cBhvr>
                                        <p:cTn id="88" dur="500"/>
                                        <p:tgtEl>
                                          <p:spTgt spid="49"/>
                                        </p:tgtEl>
                                      </p:cBhvr>
                                    </p:animEffect>
                                  </p:childTnLst>
                                </p:cTn>
                              </p:par>
                            </p:childTnLst>
                          </p:cTn>
                        </p:par>
                        <p:par>
                          <p:cTn id="89" fill="hold">
                            <p:stCondLst>
                              <p:cond delay="1000"/>
                            </p:stCondLst>
                            <p:childTnLst>
                              <p:par>
                                <p:cTn id="90" presetID="14" presetClass="entr" presetSubtype="10" fill="hold" grpId="0" nodeType="after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randombar(horizontal)">
                                      <p:cBhvr>
                                        <p:cTn id="92" dur="500"/>
                                        <p:tgtEl>
                                          <p:spTgt spid="34"/>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randombar(horizontal)">
                                      <p:cBhvr>
                                        <p:cTn id="95" dur="500"/>
                                        <p:tgtEl>
                                          <p:spTgt spid="35"/>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randombar(horizontal)">
                                      <p:cBhvr>
                                        <p:cTn id="98" dur="500"/>
                                        <p:tgtEl>
                                          <p:spTgt spid="36"/>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randombar(horizontal)">
                                      <p:cBhvr>
                                        <p:cTn id="101" dur="500"/>
                                        <p:tgtEl>
                                          <p:spTgt spid="37"/>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randombar(horizontal)">
                                      <p:cBhvr>
                                        <p:cTn id="104" dur="500"/>
                                        <p:tgtEl>
                                          <p:spTgt spid="38"/>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randombar(horizontal)">
                                      <p:cBhvr>
                                        <p:cTn id="107" dur="500"/>
                                        <p:tgtEl>
                                          <p:spTgt spid="39"/>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randombar(horizontal)">
                                      <p:cBhvr>
                                        <p:cTn id="110" dur="500"/>
                                        <p:tgtEl>
                                          <p:spTgt spid="40"/>
                                        </p:tgtEl>
                                      </p:cBhvr>
                                    </p:animEffect>
                                  </p:childTnLst>
                                </p:cTn>
                              </p:par>
                            </p:childTnLst>
                          </p:cTn>
                        </p:par>
                        <p:par>
                          <p:cTn id="111" fill="hold">
                            <p:stCondLst>
                              <p:cond delay="1500"/>
                            </p:stCondLst>
                            <p:childTnLst>
                              <p:par>
                                <p:cTn id="112" presetID="1" presetClass="emph" presetSubtype="6" accel="50%" decel="50%" fill="hold" nodeType="afterEffect">
                                  <p:stCondLst>
                                    <p:cond delay="0"/>
                                  </p:stCondLst>
                                  <p:childTnLst>
                                    <p:animClr clrSpc="hsl" dir="cw">
                                      <p:cBhvr>
                                        <p:cTn id="113" dur="2000" fill="hold"/>
                                        <p:tgtEl>
                                          <p:spTgt spid="36"/>
                                        </p:tgtEl>
                                        <p:attrNameLst>
                                          <p:attrName>fillcolor</p:attrName>
                                        </p:attrNameLst>
                                      </p:cBhvr>
                                      <p:to>
                                        <a:srgbClr val="B7382B"/>
                                      </p:to>
                                    </p:animClr>
                                    <p:set>
                                      <p:cBhvr>
                                        <p:cTn id="114" dur="2000" fill="hold"/>
                                        <p:tgtEl>
                                          <p:spTgt spid="36"/>
                                        </p:tgtEl>
                                        <p:attrNameLst>
                                          <p:attrName>fill.type</p:attrName>
                                        </p:attrNameLst>
                                      </p:cBhvr>
                                      <p:to>
                                        <p:strVal val="solid"/>
                                      </p:to>
                                    </p:set>
                                    <p:set>
                                      <p:cBhvr>
                                        <p:cTn id="115" dur="2000" fill="hold"/>
                                        <p:tgtEl>
                                          <p:spTgt spid="36"/>
                                        </p:tgtEl>
                                        <p:attrNameLst>
                                          <p:attrName>fill.on</p:attrName>
                                        </p:attrNameLst>
                                      </p:cBhvr>
                                      <p:to>
                                        <p:strVal val="true"/>
                                      </p:to>
                                    </p:set>
                                  </p:childTnLst>
                                </p:cTn>
                              </p:par>
                              <p:par>
                                <p:cTn id="116" presetID="1" presetClass="emph" presetSubtype="6" accel="50%" decel="50%" fill="hold" nodeType="withEffect">
                                  <p:stCondLst>
                                    <p:cond delay="0"/>
                                  </p:stCondLst>
                                  <p:childTnLst>
                                    <p:animClr clrSpc="hsl" dir="cw">
                                      <p:cBhvr>
                                        <p:cTn id="117" dur="2000" fill="hold"/>
                                        <p:tgtEl>
                                          <p:spTgt spid="39"/>
                                        </p:tgtEl>
                                        <p:attrNameLst>
                                          <p:attrName>fillcolor</p:attrName>
                                        </p:attrNameLst>
                                      </p:cBhvr>
                                      <p:to>
                                        <a:srgbClr val="36AC4C"/>
                                      </p:to>
                                    </p:animClr>
                                    <p:set>
                                      <p:cBhvr>
                                        <p:cTn id="118" dur="2000" fill="hold"/>
                                        <p:tgtEl>
                                          <p:spTgt spid="39"/>
                                        </p:tgtEl>
                                        <p:attrNameLst>
                                          <p:attrName>fill.type</p:attrName>
                                        </p:attrNameLst>
                                      </p:cBhvr>
                                      <p:to>
                                        <p:strVal val="solid"/>
                                      </p:to>
                                    </p:set>
                                    <p:set>
                                      <p:cBhvr>
                                        <p:cTn id="119" dur="2000" fill="hold"/>
                                        <p:tgtEl>
                                          <p:spTgt spid="39"/>
                                        </p:tgtEl>
                                        <p:attrNameLst>
                                          <p:attrName>fill.on</p:attrName>
                                        </p:attrNameLst>
                                      </p:cBhvr>
                                      <p:to>
                                        <p:strVal val="true"/>
                                      </p:to>
                                    </p:set>
                                  </p:childTnLst>
                                </p:cTn>
                              </p:par>
                              <p:par>
                                <p:cTn id="120" presetID="1" presetClass="emph" presetSubtype="6" accel="50%" decel="50%" fill="hold" nodeType="withEffect">
                                  <p:stCondLst>
                                    <p:cond delay="0"/>
                                  </p:stCondLst>
                                  <p:childTnLst>
                                    <p:animClr clrSpc="hsl" dir="cw">
                                      <p:cBhvr>
                                        <p:cTn id="121" dur="2000" fill="hold"/>
                                        <p:tgtEl>
                                          <p:spTgt spid="34"/>
                                        </p:tgtEl>
                                        <p:attrNameLst>
                                          <p:attrName>fillcolor</p:attrName>
                                        </p:attrNameLst>
                                      </p:cBhvr>
                                      <p:to>
                                        <a:srgbClr val="B7382B"/>
                                      </p:to>
                                    </p:animClr>
                                    <p:set>
                                      <p:cBhvr>
                                        <p:cTn id="122" dur="2000" fill="hold"/>
                                        <p:tgtEl>
                                          <p:spTgt spid="34"/>
                                        </p:tgtEl>
                                        <p:attrNameLst>
                                          <p:attrName>fill.type</p:attrName>
                                        </p:attrNameLst>
                                      </p:cBhvr>
                                      <p:to>
                                        <p:strVal val="solid"/>
                                      </p:to>
                                    </p:set>
                                    <p:set>
                                      <p:cBhvr>
                                        <p:cTn id="123" dur="2000" fill="hold"/>
                                        <p:tgtEl>
                                          <p:spTgt spid="34"/>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0">
                                            <p:txEl>
                                              <p:pRg st="8" end="8"/>
                                            </p:txEl>
                                          </p:spTgt>
                                        </p:tgtEl>
                                        <p:attrNameLst>
                                          <p:attrName>style.visibility</p:attrName>
                                        </p:attrNameLst>
                                      </p:cBhvr>
                                      <p:to>
                                        <p:strVal val="visible"/>
                                      </p:to>
                                    </p:set>
                                    <p:animEffect transition="in" filter="fade">
                                      <p:cBhvr>
                                        <p:cTn id="128" dur="500"/>
                                        <p:tgtEl>
                                          <p:spTgt spid="10">
                                            <p:txEl>
                                              <p:pRg st="8" end="8"/>
                                            </p:txEl>
                                          </p:spTgt>
                                        </p:tgtEl>
                                      </p:cBhvr>
                                    </p:animEffect>
                                  </p:childTnLst>
                                </p:cTn>
                              </p:par>
                            </p:childTnLst>
                          </p:cTn>
                        </p:par>
                        <p:par>
                          <p:cTn id="129" fill="hold">
                            <p:stCondLst>
                              <p:cond delay="500"/>
                            </p:stCondLst>
                            <p:childTnLst>
                              <p:par>
                                <p:cTn id="130" presetID="42" presetClass="entr" presetSubtype="0" fill="hold" nodeType="afterEffect">
                                  <p:stCondLst>
                                    <p:cond delay="0"/>
                                  </p:stCondLst>
                                  <p:childTnLst>
                                    <p:set>
                                      <p:cBhvr>
                                        <p:cTn id="131" dur="1" fill="hold">
                                          <p:stCondLst>
                                            <p:cond delay="0"/>
                                          </p:stCondLst>
                                        </p:cTn>
                                        <p:tgtEl>
                                          <p:spTgt spid="42"/>
                                        </p:tgtEl>
                                        <p:attrNameLst>
                                          <p:attrName>style.visibility</p:attrName>
                                        </p:attrNameLst>
                                      </p:cBhvr>
                                      <p:to>
                                        <p:strVal val="visible"/>
                                      </p:to>
                                    </p:set>
                                    <p:animEffect transition="in" filter="fade">
                                      <p:cBhvr>
                                        <p:cTn id="132" dur="1000"/>
                                        <p:tgtEl>
                                          <p:spTgt spid="42"/>
                                        </p:tgtEl>
                                      </p:cBhvr>
                                    </p:animEffect>
                                    <p:anim calcmode="lin" valueType="num">
                                      <p:cBhvr>
                                        <p:cTn id="133" dur="1000" fill="hold"/>
                                        <p:tgtEl>
                                          <p:spTgt spid="42"/>
                                        </p:tgtEl>
                                        <p:attrNameLst>
                                          <p:attrName>ppt_x</p:attrName>
                                        </p:attrNameLst>
                                      </p:cBhvr>
                                      <p:tavLst>
                                        <p:tav tm="0%">
                                          <p:val>
                                            <p:strVal val="#ppt_x"/>
                                          </p:val>
                                        </p:tav>
                                        <p:tav tm="100%">
                                          <p:val>
                                            <p:strVal val="#ppt_x"/>
                                          </p:val>
                                        </p:tav>
                                      </p:tavLst>
                                    </p:anim>
                                    <p:anim calcmode="lin" valueType="num">
                                      <p:cBhvr>
                                        <p:cTn id="134" dur="1000" fill="hold"/>
                                        <p:tgtEl>
                                          <p:spTgt spid="42"/>
                                        </p:tgtEl>
                                        <p:attrNameLst>
                                          <p:attrName>ppt_y</p:attrName>
                                        </p:attrNameLst>
                                      </p:cBhvr>
                                      <p:tavLst>
                                        <p:tav tm="0%">
                                          <p:val>
                                            <p:strVal val="#ppt_y+.1"/>
                                          </p:val>
                                        </p:tav>
                                        <p:tav tm="1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fade">
                                      <p:cBhvr>
                                        <p:cTn id="137" dur="1000"/>
                                        <p:tgtEl>
                                          <p:spTgt spid="41"/>
                                        </p:tgtEl>
                                      </p:cBhvr>
                                    </p:animEffect>
                                    <p:anim calcmode="lin" valueType="num">
                                      <p:cBhvr>
                                        <p:cTn id="138" dur="1000" fill="hold"/>
                                        <p:tgtEl>
                                          <p:spTgt spid="41"/>
                                        </p:tgtEl>
                                        <p:attrNameLst>
                                          <p:attrName>ppt_x</p:attrName>
                                        </p:attrNameLst>
                                      </p:cBhvr>
                                      <p:tavLst>
                                        <p:tav tm="0%">
                                          <p:val>
                                            <p:strVal val="#ppt_x"/>
                                          </p:val>
                                        </p:tav>
                                        <p:tav tm="100%">
                                          <p:val>
                                            <p:strVal val="#ppt_x"/>
                                          </p:val>
                                        </p:tav>
                                      </p:tavLst>
                                    </p:anim>
                                    <p:anim calcmode="lin" valueType="num">
                                      <p:cBhvr>
                                        <p:cTn id="139" dur="1000" fill="hold"/>
                                        <p:tgtEl>
                                          <p:spTgt spid="41"/>
                                        </p:tgtEl>
                                        <p:attrNameLst>
                                          <p:attrName>ppt_y</p:attrName>
                                        </p:attrNameLst>
                                      </p:cBhvr>
                                      <p:tavLst>
                                        <p:tav tm="0%">
                                          <p:val>
                                            <p:strVal val="#ppt_y+.1"/>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25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Message types,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0258954"/>
              </p:ext>
            </p:extLst>
          </p:nvPr>
        </p:nvGraphicFramePr>
        <p:xfrm>
          <a:off x="394437" y="1494862"/>
          <a:ext cx="8348773" cy="4968660"/>
        </p:xfrm>
        <a:graphic>
          <a:graphicData uri="http://purl.oclc.org/ooxml/drawingml/table">
            <a:tbl>
              <a:tblPr firstRow="1"/>
              <a:tblGrid>
                <a:gridCol w="741679">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54506">
                  <a:extLst>
                    <a:ext uri="{9D8B030D-6E8A-4147-A177-3AD203B41FA5}">
                      <a16:colId xmlns:a16="http://schemas.microsoft.com/office/drawing/2014/main" val="20002"/>
                    </a:ext>
                  </a:extLst>
                </a:gridCol>
                <a:gridCol w="54506">
                  <a:extLst>
                    <a:ext uri="{9D8B030D-6E8A-4147-A177-3AD203B41FA5}">
                      <a16:colId xmlns:a16="http://schemas.microsoft.com/office/drawing/2014/main" val="20003"/>
                    </a:ext>
                  </a:extLst>
                </a:gridCol>
                <a:gridCol w="39953">
                  <a:extLst>
                    <a:ext uri="{9D8B030D-6E8A-4147-A177-3AD203B41FA5}">
                      <a16:colId xmlns:a16="http://schemas.microsoft.com/office/drawing/2014/main" val="20004"/>
                    </a:ext>
                  </a:extLst>
                </a:gridCol>
                <a:gridCol w="1809969">
                  <a:extLst>
                    <a:ext uri="{9D8B030D-6E8A-4147-A177-3AD203B41FA5}">
                      <a16:colId xmlns:a16="http://schemas.microsoft.com/office/drawing/2014/main" val="20005"/>
                    </a:ext>
                  </a:extLst>
                </a:gridCol>
                <a:gridCol w="3550363">
                  <a:extLst>
                    <a:ext uri="{9D8B030D-6E8A-4147-A177-3AD203B41FA5}">
                      <a16:colId xmlns:a16="http://schemas.microsoft.com/office/drawing/2014/main" val="20006"/>
                    </a:ext>
                  </a:extLst>
                </a:gridCol>
                <a:gridCol w="1386597">
                  <a:extLst>
                    <a:ext uri="{9D8B030D-6E8A-4147-A177-3AD203B41FA5}">
                      <a16:colId xmlns:a16="http://schemas.microsoft.com/office/drawing/2014/main" val="20007"/>
                    </a:ext>
                  </a:extLst>
                </a:gridCol>
              </a:tblGrid>
              <a:tr h="238767">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6">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38767">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6.3.3.3</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8.3.2.13</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TM[3,25]</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housekeeping parameter report</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38990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6.3.3.4.1</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8.3.2.5</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TC[3,5]</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periodic generation of housekeeping parameter reports</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38990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6.3.3.4.2</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8.3.2.6</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TC[3,6]</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the periodic generation of housekeeping parameter reports</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TC[3,5]</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32000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6.3.3.5.1</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TC[3,1]</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create a housekeeping parameter report structure</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32000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6.3.3.5.2</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8.3.2.3</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delete housekeeping parameter report structures</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TC[3,1]</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32000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6.3.3.6</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8.3.2.9</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TC[3,9]</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housekeeping parameter report structures</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TC[3,1]</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32000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6.3.3.6</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8.3.2.10</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TM[3,10]</a:t>
                      </a:r>
                    </a:p>
                  </a:txBody>
                  <a:tcPr marL="14553" marR="14553"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housekeeping parameter report structure report</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TC[3,9] response</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38990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6.3.3.8</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8.3.2.17</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TC[3,29]</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append parameters to a housekeeping parameter report structure</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TC[3,1]</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43816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6.3.3.9</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8.3.2.19</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TC[3,31]</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modify the collection interval of housekeeping parameter report structures</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43816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6.3.3.10</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8.3.2.21</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TC[3,33]</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periodic generation properties of housekeeping parameter report structures</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38990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6.3.3.10</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8.3.2.23</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TM[3,35]</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housekeeping parameter report periodic generation properties report</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TC[3,33] response</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43816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6.3.3.7</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8.3.2.15</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TC[3,27]</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generate a one-shot report for housekeeping parameter report structures</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320004">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6.3.3.3</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8.3.2.13</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TM[3,25]</a:t>
                      </a:r>
                    </a:p>
                  </a:txBody>
                  <a:tcPr marL="14553" marR="14553"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housekeeping parameter report</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TC[3,27] response</a:t>
                      </a:r>
                    </a:p>
                  </a:txBody>
                  <a:tcPr marL="14553" marR="14553" marT="44180" marB="4418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5" name="Content Placeholder 2"/>
          <p:cNvSpPr txBox="1">
            <a:spLocks/>
          </p:cNvSpPr>
          <p:nvPr/>
        </p:nvSpPr>
        <p:spPr bwMode="auto">
          <a:xfrm>
            <a:off x="615949" y="1124076"/>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Housekeeping reporting subservice</a:t>
            </a:r>
          </a:p>
        </p:txBody>
      </p:sp>
    </p:spTree>
    <p:extLst>
      <p:ext uri="{BB962C8B-B14F-4D97-AF65-F5344CB8AC3E}">
        <p14:creationId xmlns:p14="http://schemas.microsoft.com/office/powerpoint/2010/main" val="106386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5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Message types, 2</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5136703"/>
              </p:ext>
            </p:extLst>
          </p:nvPr>
        </p:nvGraphicFramePr>
        <p:xfrm>
          <a:off x="420741" y="1596453"/>
          <a:ext cx="8296165" cy="4842388"/>
        </p:xfrm>
        <a:graphic>
          <a:graphicData uri="http://purl.oclc.org/ooxml/drawingml/table">
            <a:tbl>
              <a:tblPr firstRow="1"/>
              <a:tblGrid>
                <a:gridCol w="731518">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56938">
                  <a:extLst>
                    <a:ext uri="{9D8B030D-6E8A-4147-A177-3AD203B41FA5}">
                      <a16:colId xmlns:a16="http://schemas.microsoft.com/office/drawing/2014/main" val="20002"/>
                    </a:ext>
                  </a:extLst>
                </a:gridCol>
                <a:gridCol w="56938">
                  <a:extLst>
                    <a:ext uri="{9D8B030D-6E8A-4147-A177-3AD203B41FA5}">
                      <a16:colId xmlns:a16="http://schemas.microsoft.com/office/drawing/2014/main" val="20003"/>
                    </a:ext>
                  </a:extLst>
                </a:gridCol>
                <a:gridCol w="41169">
                  <a:extLst>
                    <a:ext uri="{9D8B030D-6E8A-4147-A177-3AD203B41FA5}">
                      <a16:colId xmlns:a16="http://schemas.microsoft.com/office/drawing/2014/main" val="20004"/>
                    </a:ext>
                  </a:extLst>
                </a:gridCol>
                <a:gridCol w="728875">
                  <a:extLst>
                    <a:ext uri="{9D8B030D-6E8A-4147-A177-3AD203B41FA5}">
                      <a16:colId xmlns:a16="http://schemas.microsoft.com/office/drawing/2014/main" val="20005"/>
                    </a:ext>
                  </a:extLst>
                </a:gridCol>
                <a:gridCol w="4526809">
                  <a:extLst>
                    <a:ext uri="{9D8B030D-6E8A-4147-A177-3AD203B41FA5}">
                      <a16:colId xmlns:a16="http://schemas.microsoft.com/office/drawing/2014/main" val="20006"/>
                    </a:ext>
                  </a:extLst>
                </a:gridCol>
                <a:gridCol w="1442718">
                  <a:extLst>
                    <a:ext uri="{9D8B030D-6E8A-4147-A177-3AD203B41FA5}">
                      <a16:colId xmlns:a16="http://schemas.microsoft.com/office/drawing/2014/main" val="20007"/>
                    </a:ext>
                  </a:extLst>
                </a:gridCol>
              </a:tblGrid>
              <a:tr h="246049">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6">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4604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6.3.4.3</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8.3.2.14</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TM[3,26]</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diagnostic parameter report</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6.3.4.4</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8.3.2.7</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TC[3,7]</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periodic generation of diagnostic parameter reports</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6.3.4.5</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8.3.2.8</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TC[3,8]</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the periodic generation of diagnostic parameter reports</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6.3.4.6</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TC[3,2]</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create a diagnostic parameter report structure</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6.3.4.7</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8.3.2.4</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TC[3,4]</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delete diagnostic parameter report structures</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6.3.4.8</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8.3.2.11</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TC[3,11]</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diagnostic parameter report structures</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TC[3,2]</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6.3.4.8</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8.3.2.12</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TM[3,12]</a:t>
                      </a:r>
                    </a:p>
                  </a:txBody>
                  <a:tcPr marL="15769" marR="15769"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diagnostic parameter report structure report</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TC[3,11] response</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6.3.4.10</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8.3.2.18</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TC[3,30]</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append parameters to a diagnostic parameter report structure</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TC[3,2]</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6.3.4.11</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8.3.2.20</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TC[3,32]</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modify the collection interval of diagnostic parameter report structures</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397165">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6.3.4.12</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8.3.2.22</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TC[3,34]</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periodic generation properties of diagnostic parameter report structures</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6.3.4.12</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8.3.2.24</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TM[3,36]</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diagnostic parameter report periodic generation properties report</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TC[3,34] response</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6.3.4.9</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8.3.2.16</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TC[3,28]</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generate a one-shot report for diagnostic parameter report structures</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358688">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6.3.4.3</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8.3.2.14</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TM[3,26]</a:t>
                      </a:r>
                    </a:p>
                  </a:txBody>
                  <a:tcPr marL="15769" marR="15769"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diagnostic parameter report</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TC[3,28] response</a:t>
                      </a:r>
                    </a:p>
                  </a:txBody>
                  <a:tcPr marL="15769" marR="15769" marT="47870" marB="4787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4" name="Content Placeholder 2"/>
          <p:cNvSpPr txBox="1">
            <a:spLocks/>
          </p:cNvSpPr>
          <p:nvPr/>
        </p:nvSpPr>
        <p:spPr bwMode="auto">
          <a:xfrm>
            <a:off x="615949" y="1200276"/>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Diagnostic reporting subservice</a:t>
            </a:r>
          </a:p>
        </p:txBody>
      </p:sp>
    </p:spTree>
    <p:extLst>
      <p:ext uri="{BB962C8B-B14F-4D97-AF65-F5344CB8AC3E}">
        <p14:creationId xmlns:p14="http://schemas.microsoft.com/office/powerpoint/2010/main" val="419442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5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t>ST[03] – Message types, 3</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4343631"/>
              </p:ext>
            </p:extLst>
          </p:nvPr>
        </p:nvGraphicFramePr>
        <p:xfrm>
          <a:off x="457199" y="2039937"/>
          <a:ext cx="8270240" cy="2647950"/>
        </p:xfrm>
        <a:graphic>
          <a:graphicData uri="http://purl.oclc.org/ooxml/drawingml/table">
            <a:tbl>
              <a:tblPr firstRow="1"/>
              <a:tblGrid>
                <a:gridCol w="731521">
                  <a:extLst>
                    <a:ext uri="{9D8B030D-6E8A-4147-A177-3AD203B41FA5}">
                      <a16:colId xmlns:a16="http://schemas.microsoft.com/office/drawing/2014/main" val="20000"/>
                    </a:ext>
                  </a:extLst>
                </a:gridCol>
                <a:gridCol w="690880">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60960">
                  <a:extLst>
                    <a:ext uri="{9D8B030D-6E8A-4147-A177-3AD203B41FA5}">
                      <a16:colId xmlns:a16="http://schemas.microsoft.com/office/drawing/2014/main" val="20003"/>
                    </a:ext>
                  </a:extLst>
                </a:gridCol>
                <a:gridCol w="43180">
                  <a:extLst>
                    <a:ext uri="{9D8B030D-6E8A-4147-A177-3AD203B41FA5}">
                      <a16:colId xmlns:a16="http://schemas.microsoft.com/office/drawing/2014/main" val="20004"/>
                    </a:ext>
                  </a:extLst>
                </a:gridCol>
                <a:gridCol w="739140">
                  <a:extLst>
                    <a:ext uri="{9D8B030D-6E8A-4147-A177-3AD203B41FA5}">
                      <a16:colId xmlns:a16="http://schemas.microsoft.com/office/drawing/2014/main" val="20005"/>
                    </a:ext>
                  </a:extLst>
                </a:gridCol>
                <a:gridCol w="4511040">
                  <a:extLst>
                    <a:ext uri="{9D8B030D-6E8A-4147-A177-3AD203B41FA5}">
                      <a16:colId xmlns:a16="http://schemas.microsoft.com/office/drawing/2014/main" val="20006"/>
                    </a:ext>
                  </a:extLst>
                </a:gridCol>
                <a:gridCol w="1432559">
                  <a:extLst>
                    <a:ext uri="{9D8B030D-6E8A-4147-A177-3AD203B41FA5}">
                      <a16:colId xmlns:a16="http://schemas.microsoft.com/office/drawing/2014/main" val="20007"/>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6">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6.3.5.3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apply parameter functional reporting configurations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6.3.5.4.1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create a parameter functional reporting definition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6.3.5.4.2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TC[3,39]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parameter functional reporting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TC[3,38]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6.3.5.5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TC[3,40]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report parameter functional reporting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TC[3,38]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6.3.5.5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8.3.2.29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TM[3,41]</a:t>
                      </a:r>
                    </a:p>
                  </a:txBody>
                  <a:tcPr marL="17780" marR="1778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parameter functional reporting definition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TC[3,40]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6.3.5.6.1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8.3.2.30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add parameter report definitions to a parameter functional reporting definition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TC[3,38]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6.3.5.6.2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TC[3,43]</a:t>
                      </a:r>
                    </a:p>
                  </a:txBody>
                  <a:tcPr marL="17780" marR="1778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remove parameter report definitions from a parameter functional reporting definition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TC[3,42]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6.3.5.6.3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8.3.2.32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TC[3,44]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modify the periodic generation properties of parameter report definitions of a parameter functional reporting definition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Content Placeholder 2"/>
          <p:cNvSpPr txBox="1">
            <a:spLocks/>
          </p:cNvSpPr>
          <p:nvPr/>
        </p:nvSpPr>
        <p:spPr bwMode="auto">
          <a:xfrm>
            <a:off x="615949" y="1588896"/>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Parameter functional reporting configuration subservice</a:t>
            </a:r>
          </a:p>
        </p:txBody>
      </p:sp>
    </p:spTree>
    <p:extLst>
      <p:ext uri="{BB962C8B-B14F-4D97-AF65-F5344CB8AC3E}">
        <p14:creationId xmlns:p14="http://schemas.microsoft.com/office/powerpoint/2010/main" val="215035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5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housekeeping service:</a:t>
            </a:r>
          </a:p>
          <a:p>
            <a:pPr lvl="1">
              <a:buFont typeface="Arial" panose="020B0604020202020204" pitchFamily="34" charset="0"/>
              <a:buChar char="•"/>
            </a:pPr>
            <a:r>
              <a:rPr lang="en-GB" dirty="0"/>
              <a:t>Must contain at least one housekeeping reporting subservice</a:t>
            </a:r>
          </a:p>
          <a:p>
            <a:pPr lvl="1">
              <a:buFont typeface="Arial" panose="020B0604020202020204" pitchFamily="34" charset="0"/>
              <a:buChar char="•"/>
            </a:pPr>
            <a:r>
              <a:rPr lang="en-GB" dirty="0"/>
              <a:t>May contain one or more diagnostic reporting subservices</a:t>
            </a:r>
          </a:p>
          <a:p>
            <a:pPr lvl="1">
              <a:buFont typeface="Arial" panose="020B0604020202020204" pitchFamily="34" charset="0"/>
              <a:buChar char="•"/>
            </a:pPr>
            <a:r>
              <a:rPr lang="en-GB" dirty="0"/>
              <a:t>May contain up to one parameter functional reporting configuration subservice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way housekeeping and diagnostic reporting subservices are deployed is generally linked to the on-board parameter management:</a:t>
            </a:r>
          </a:p>
          <a:p>
            <a:pPr marL="811213" lvl="1" indent="-285750">
              <a:buFont typeface="Arial" panose="020B0604020202020204" pitchFamily="34" charset="0"/>
              <a:buChar char="•"/>
            </a:pPr>
            <a:r>
              <a:rPr lang="en-GB" dirty="0"/>
              <a:t>Centralised datapool architectures lead to single subservice deployments</a:t>
            </a:r>
          </a:p>
          <a:p>
            <a:pPr marL="811213" lvl="1" indent="-285750">
              <a:buFont typeface="Arial" panose="020B0604020202020204" pitchFamily="34" charset="0"/>
              <a:buChar char="•"/>
            </a:pPr>
            <a:r>
              <a:rPr lang="en-GB" dirty="0"/>
              <a:t>Distributed architectures may lead to deployments where each node is responsible for its own housekeeping/diagnostic reporting</a:t>
            </a:r>
          </a:p>
          <a:p>
            <a:pPr marL="811213" lvl="1" indent="-285750">
              <a:buFont typeface="Arial" panose="020B0604020202020204" pitchFamily="34" charset="0"/>
              <a:buChar char="•"/>
            </a:pPr>
            <a:r>
              <a:rPr lang="en-GB" dirty="0"/>
              <a:t>In all cases, parameter functional reporting configuration subservice must be centralised</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76614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5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Implementation guidelines</a:t>
            </a:r>
          </a:p>
        </p:txBody>
      </p:sp>
      <p:sp>
        <p:nvSpPr>
          <p:cNvPr id="9" name="Content Placeholder 8"/>
          <p:cNvSpPr>
            <a:spLocks noGrp="1"/>
          </p:cNvSpPr>
          <p:nvPr>
            <p:ph idx="1"/>
          </p:nvPr>
        </p:nvSpPr>
        <p:spPr>
          <a:xfrm>
            <a:off x="615950" y="1369090"/>
            <a:ext cx="7905750" cy="5192484"/>
          </a:xfrm>
        </p:spPr>
        <p:txBody>
          <a:bodyPr/>
          <a:lstStyle/>
          <a:p>
            <a:pPr marL="0" indent="0">
              <a:buNone/>
            </a:pPr>
            <a:r>
              <a:rPr lang="en-GB" b="1" dirty="0"/>
              <a:t>Minimum sampling interval</a:t>
            </a:r>
          </a:p>
          <a:p>
            <a:pPr marL="285750" indent="-285750">
              <a:buFont typeface="Arial" panose="020B0604020202020204" pitchFamily="34" charset="0"/>
              <a:buChar char="•"/>
            </a:pPr>
            <a:r>
              <a:rPr lang="en-GB" dirty="0"/>
              <a:t>All collection intervals (time between the generation of two successive reports) are expressed in multiples of the minimum sampling interval</a:t>
            </a:r>
          </a:p>
          <a:p>
            <a:pPr marL="285750" indent="-285750">
              <a:buFont typeface="Arial" panose="020B0604020202020204" pitchFamily="34" charset="0"/>
              <a:buChar char="•"/>
            </a:pPr>
            <a:r>
              <a:rPr lang="en-GB" dirty="0"/>
              <a:t>All on-board parameters accessed by an application process must have the same minimum sampling interval</a:t>
            </a:r>
          </a:p>
          <a:p>
            <a:pPr marL="285750" indent="-285750">
              <a:buFont typeface="Arial" panose="020B0604020202020204" pitchFamily="34" charset="0"/>
              <a:buChar char="•"/>
            </a:pPr>
            <a:r>
              <a:rPr lang="en-GB" dirty="0"/>
              <a:t>This does not mean all parameters must be sampled at this rate.</a:t>
            </a:r>
          </a:p>
          <a:p>
            <a:pPr marL="285750" indent="-285750">
              <a:buFont typeface="Arial" panose="020B0604020202020204" pitchFamily="34" charset="0"/>
              <a:buChar char="•"/>
            </a:pPr>
            <a:endParaRPr lang="en-GB" dirty="0"/>
          </a:p>
          <a:p>
            <a:pPr marL="0" indent="0">
              <a:buNone/>
            </a:pPr>
            <a:r>
              <a:rPr lang="en-GB" b="1" dirty="0"/>
              <a:t>Super-commutated parameters</a:t>
            </a:r>
          </a:p>
          <a:p>
            <a:pPr marL="285750" indent="-285750">
              <a:buFont typeface="Arial" panose="020B0604020202020204" pitchFamily="34" charset="0"/>
              <a:buChar char="•"/>
            </a:pPr>
            <a:r>
              <a:rPr lang="en-GB" dirty="0"/>
              <a:t>Using super-commutated parameter sets provides increased flexibility on resources usage (e.g. bandwidth)</a:t>
            </a:r>
          </a:p>
          <a:p>
            <a:pPr marL="285750" indent="-285750">
              <a:buFont typeface="Arial" panose="020B0604020202020204" pitchFamily="34" charset="0"/>
              <a:buChar char="•"/>
            </a:pPr>
            <a:r>
              <a:rPr lang="en-GB" dirty="0"/>
              <a:t>The presence of these parameters however limits the usage of some functions:</a:t>
            </a:r>
          </a:p>
          <a:p>
            <a:pPr marL="811213" lvl="1" indent="-285750">
              <a:buFont typeface="Arial" panose="020B0604020202020204" pitchFamily="34" charset="0"/>
              <a:buChar char="•"/>
            </a:pPr>
            <a:r>
              <a:rPr lang="en-GB" dirty="0"/>
              <a:t>Generate one-shot report: handling of super-commutated parameters is not specified by the standard (reject/adapt)</a:t>
            </a:r>
          </a:p>
          <a:p>
            <a:pPr marL="811213" lvl="1" indent="-285750">
              <a:buFont typeface="Arial" panose="020B0604020202020204" pitchFamily="34" charset="0"/>
              <a:buChar char="•"/>
            </a:pPr>
            <a:r>
              <a:rPr lang="en-GB" dirty="0"/>
              <a:t>Append parameters: only super-commutated parameter sets can be added to a definition which already contain some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6277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5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Implementation guidelines</a:t>
            </a:r>
          </a:p>
        </p:txBody>
      </p:sp>
      <p:sp>
        <p:nvSpPr>
          <p:cNvPr id="9" name="Content Placeholder 8"/>
          <p:cNvSpPr>
            <a:spLocks noGrp="1"/>
          </p:cNvSpPr>
          <p:nvPr>
            <p:ph idx="1"/>
          </p:nvPr>
        </p:nvSpPr>
        <p:spPr>
          <a:xfrm>
            <a:off x="615950" y="1369090"/>
            <a:ext cx="5809964" cy="5192484"/>
          </a:xfrm>
        </p:spPr>
        <p:txBody>
          <a:bodyPr/>
          <a:lstStyle/>
          <a:p>
            <a:pPr marL="0" indent="0">
              <a:buNone/>
            </a:pPr>
            <a:r>
              <a:rPr lang="en-GB" b="1" dirty="0"/>
              <a:t>Report structure</a:t>
            </a:r>
          </a:p>
          <a:p>
            <a:pPr marL="0" indent="0">
              <a:buNone/>
            </a:pPr>
            <a:r>
              <a:rPr lang="en-GB" dirty="0"/>
              <a:t>In order:</a:t>
            </a:r>
          </a:p>
          <a:p>
            <a:pPr>
              <a:buFont typeface="Arial" panose="020B0604020202020204" pitchFamily="34" charset="0"/>
              <a:buChar char="•"/>
            </a:pPr>
            <a:r>
              <a:rPr lang="en-GB" dirty="0"/>
              <a:t>Structure ID</a:t>
            </a:r>
          </a:p>
          <a:p>
            <a:pPr>
              <a:buFont typeface="Arial" panose="020B0604020202020204" pitchFamily="34" charset="0"/>
              <a:buChar char="•"/>
            </a:pPr>
            <a:r>
              <a:rPr lang="en-GB" dirty="0"/>
              <a:t>All simply commutated parameters</a:t>
            </a:r>
          </a:p>
          <a:p>
            <a:pPr>
              <a:buFont typeface="Arial" panose="020B0604020202020204" pitchFamily="34" charset="0"/>
              <a:buChar char="•"/>
            </a:pPr>
            <a:r>
              <a:rPr lang="en-GB" dirty="0"/>
              <a:t>For each super-commutated parameter set, the complete sample set repeated as many times as specified</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marL="0" indent="0">
              <a:buNone/>
            </a:pPr>
            <a:r>
              <a:rPr lang="en-GB" b="1" dirty="0"/>
              <a:t>Timestamping</a:t>
            </a:r>
          </a:p>
          <a:p>
            <a:pPr marL="285750" indent="-285750">
              <a:buFont typeface="Arial" panose="020B0604020202020204" pitchFamily="34" charset="0"/>
              <a:buChar char="•"/>
            </a:pPr>
            <a:r>
              <a:rPr lang="en-GB" dirty="0"/>
              <a:t>Unless there exists dedicated parameters, one single timestamp is available at report level</a:t>
            </a:r>
          </a:p>
          <a:p>
            <a:pPr marL="285750" indent="-285750">
              <a:buFont typeface="Arial" panose="020B0604020202020204" pitchFamily="34" charset="0"/>
              <a:buChar char="•"/>
            </a:pPr>
            <a:r>
              <a:rPr lang="en-GB" dirty="0"/>
              <a:t>The acquisition timing policy must be specified at mission level (i.e. how to deduce timestamps of individual samples from the report timestamp)</a:t>
            </a:r>
          </a:p>
          <a:p>
            <a:pPr marL="0" indent="0">
              <a:buNone/>
            </a:pPr>
            <a:endParaRPr lang="en-GB" dirty="0"/>
          </a:p>
        </p:txBody>
      </p:sp>
      <p:sp>
        <p:nvSpPr>
          <p:cNvPr id="4" name="Vertical Scroll 3"/>
          <p:cNvSpPr/>
          <p:nvPr/>
        </p:nvSpPr>
        <p:spPr>
          <a:xfrm>
            <a:off x="6588224" y="1287800"/>
            <a:ext cx="2327175" cy="2222728"/>
          </a:xfrm>
          <a:prstGeom prst="verticalScroll">
            <a:avLst/>
          </a:prstGeom>
          <a:solidFill>
            <a:schemeClr val="tx1">
              <a:lumMod val="75%"/>
              <a:lumOff val="25%"/>
            </a:scheme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solidFill>
                  <a:schemeClr val="bg1"/>
                </a:solidFill>
                <a:effectLst/>
                <a:uLnTx/>
                <a:uFillTx/>
                <a:latin typeface="Arial"/>
                <a:ea typeface="+mn-ea"/>
                <a:cs typeface="+mn-cs"/>
              </a:rPr>
              <a:t>SID 2:</a:t>
            </a:r>
          </a:p>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solidFill>
                  <a:schemeClr val="bg1"/>
                </a:solidFill>
                <a:effectLst/>
                <a:uLnTx/>
                <a:uFillTx/>
                <a:latin typeface="Arial"/>
                <a:ea typeface="+mn-ea"/>
                <a:cs typeface="+mn-cs"/>
              </a:rPr>
              <a:t>Every minute, generate a report containing one sample of parameter 6, three samples of parameters 7,8,9, and six samples of parameters 3 to 4.</a:t>
            </a:r>
          </a:p>
        </p:txBody>
      </p:sp>
      <p:sp>
        <p:nvSpPr>
          <p:cNvPr id="3" name="Rectangle 2"/>
          <p:cNvSpPr/>
          <p:nvPr/>
        </p:nvSpPr>
        <p:spPr>
          <a:xfrm>
            <a:off x="773711" y="3918861"/>
            <a:ext cx="452176" cy="442127"/>
          </a:xfrm>
          <a:prstGeom prst="rect">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6</a:t>
            </a:r>
          </a:p>
        </p:txBody>
      </p:sp>
      <p:grpSp>
        <p:nvGrpSpPr>
          <p:cNvPr id="5" name="Group 4"/>
          <p:cNvGrpSpPr/>
          <p:nvPr/>
        </p:nvGrpSpPr>
        <p:grpSpPr>
          <a:xfrm>
            <a:off x="1230911" y="3918856"/>
            <a:ext cx="4069584" cy="442134"/>
            <a:chOff x="859135" y="4019336"/>
            <a:chExt cx="4069584" cy="442134"/>
          </a:xfrm>
          <a:solidFill>
            <a:schemeClr val="accent1">
              <a:lumMod val="60%"/>
              <a:lumOff val="40%"/>
            </a:schemeClr>
          </a:solidFill>
        </p:grpSpPr>
        <p:sp>
          <p:nvSpPr>
            <p:cNvPr id="6" name="Rectangle 5"/>
            <p:cNvSpPr/>
            <p:nvPr/>
          </p:nvSpPr>
          <p:spPr>
            <a:xfrm>
              <a:off x="859135" y="4019340"/>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7</a:t>
              </a:r>
              <a:r>
                <a:rPr lang="en-GB" baseline="-25%" dirty="0"/>
                <a:t>1</a:t>
              </a:r>
            </a:p>
          </p:txBody>
        </p:sp>
        <p:sp>
          <p:nvSpPr>
            <p:cNvPr id="7" name="Rectangle 6"/>
            <p:cNvSpPr/>
            <p:nvPr/>
          </p:nvSpPr>
          <p:spPr>
            <a:xfrm>
              <a:off x="1311311" y="4019341"/>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8</a:t>
              </a:r>
              <a:r>
                <a:rPr lang="en-GB" baseline="-25%" dirty="0"/>
                <a:t>1</a:t>
              </a:r>
            </a:p>
          </p:txBody>
        </p:sp>
        <p:sp>
          <p:nvSpPr>
            <p:cNvPr id="8" name="Rectangle 7"/>
            <p:cNvSpPr/>
            <p:nvPr/>
          </p:nvSpPr>
          <p:spPr>
            <a:xfrm>
              <a:off x="1763487" y="4019339"/>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9</a:t>
              </a:r>
              <a:r>
                <a:rPr lang="en-GB" baseline="-25%" dirty="0"/>
                <a:t>1</a:t>
              </a:r>
            </a:p>
          </p:txBody>
        </p:sp>
        <p:sp>
          <p:nvSpPr>
            <p:cNvPr id="10" name="Rectangle 9"/>
            <p:cNvSpPr/>
            <p:nvPr/>
          </p:nvSpPr>
          <p:spPr>
            <a:xfrm>
              <a:off x="2215663" y="4019342"/>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7</a:t>
              </a:r>
              <a:r>
                <a:rPr lang="en-GB" baseline="-25%" dirty="0"/>
                <a:t>2</a:t>
              </a:r>
            </a:p>
          </p:txBody>
        </p:sp>
        <p:sp>
          <p:nvSpPr>
            <p:cNvPr id="11" name="Rectangle 10"/>
            <p:cNvSpPr/>
            <p:nvPr/>
          </p:nvSpPr>
          <p:spPr>
            <a:xfrm>
              <a:off x="2667839" y="4019343"/>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8</a:t>
              </a:r>
              <a:r>
                <a:rPr lang="en-GB" baseline="-25%" dirty="0"/>
                <a:t>2</a:t>
              </a:r>
            </a:p>
          </p:txBody>
        </p:sp>
        <p:sp>
          <p:nvSpPr>
            <p:cNvPr id="12" name="Rectangle 11"/>
            <p:cNvSpPr/>
            <p:nvPr/>
          </p:nvSpPr>
          <p:spPr>
            <a:xfrm>
              <a:off x="3120015" y="4019341"/>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9</a:t>
              </a:r>
              <a:r>
                <a:rPr lang="en-GB" baseline="-25%" dirty="0"/>
                <a:t>2</a:t>
              </a:r>
            </a:p>
          </p:txBody>
        </p:sp>
        <p:sp>
          <p:nvSpPr>
            <p:cNvPr id="13" name="Rectangle 12"/>
            <p:cNvSpPr/>
            <p:nvPr/>
          </p:nvSpPr>
          <p:spPr>
            <a:xfrm>
              <a:off x="3572191" y="4019337"/>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7</a:t>
              </a:r>
              <a:r>
                <a:rPr lang="en-GB" baseline="-25%" dirty="0"/>
                <a:t>3</a:t>
              </a:r>
            </a:p>
          </p:txBody>
        </p:sp>
        <p:sp>
          <p:nvSpPr>
            <p:cNvPr id="14" name="Rectangle 13"/>
            <p:cNvSpPr/>
            <p:nvPr/>
          </p:nvSpPr>
          <p:spPr>
            <a:xfrm>
              <a:off x="4024367" y="4019338"/>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8</a:t>
              </a:r>
              <a:r>
                <a:rPr lang="en-GB" baseline="-25%" dirty="0"/>
                <a:t>3</a:t>
              </a:r>
            </a:p>
          </p:txBody>
        </p:sp>
        <p:sp>
          <p:nvSpPr>
            <p:cNvPr id="15" name="Rectangle 14"/>
            <p:cNvSpPr/>
            <p:nvPr/>
          </p:nvSpPr>
          <p:spPr>
            <a:xfrm>
              <a:off x="4476543" y="4019336"/>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9</a:t>
              </a:r>
              <a:r>
                <a:rPr lang="en-GB" baseline="-25%" dirty="0"/>
                <a:t>3</a:t>
              </a:r>
            </a:p>
          </p:txBody>
        </p:sp>
      </p:grpSp>
      <p:grpSp>
        <p:nvGrpSpPr>
          <p:cNvPr id="24" name="Group 23"/>
          <p:cNvGrpSpPr/>
          <p:nvPr/>
        </p:nvGrpSpPr>
        <p:grpSpPr>
          <a:xfrm>
            <a:off x="5300495" y="3918863"/>
            <a:ext cx="3616917" cy="442127"/>
            <a:chOff x="4928719" y="4019343"/>
            <a:chExt cx="3616917" cy="442127"/>
          </a:xfrm>
          <a:solidFill>
            <a:schemeClr val="accent1">
              <a:lumMod val="40%"/>
              <a:lumOff val="60%"/>
            </a:schemeClr>
          </a:solidFill>
        </p:grpSpPr>
        <p:sp>
          <p:nvSpPr>
            <p:cNvPr id="16" name="Rectangle 15"/>
            <p:cNvSpPr/>
            <p:nvPr/>
          </p:nvSpPr>
          <p:spPr>
            <a:xfrm>
              <a:off x="4928719" y="4019343"/>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3</a:t>
              </a:r>
              <a:r>
                <a:rPr lang="en-GB" baseline="-25%" dirty="0"/>
                <a:t>1</a:t>
              </a:r>
            </a:p>
          </p:txBody>
        </p:sp>
        <p:sp>
          <p:nvSpPr>
            <p:cNvPr id="17" name="Rectangle 16"/>
            <p:cNvSpPr/>
            <p:nvPr/>
          </p:nvSpPr>
          <p:spPr>
            <a:xfrm>
              <a:off x="5380895" y="4019343"/>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4</a:t>
              </a:r>
              <a:r>
                <a:rPr lang="en-GB" baseline="-25%" dirty="0"/>
                <a:t>1</a:t>
              </a:r>
            </a:p>
          </p:txBody>
        </p:sp>
        <p:sp>
          <p:nvSpPr>
            <p:cNvPr id="18" name="Rectangle 17"/>
            <p:cNvSpPr/>
            <p:nvPr/>
          </p:nvSpPr>
          <p:spPr>
            <a:xfrm>
              <a:off x="5828050" y="4019343"/>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3</a:t>
              </a:r>
              <a:r>
                <a:rPr lang="en-GB" baseline="-25%" dirty="0"/>
                <a:t>2</a:t>
              </a:r>
            </a:p>
          </p:txBody>
        </p:sp>
        <p:sp>
          <p:nvSpPr>
            <p:cNvPr id="19" name="Rectangle 18"/>
            <p:cNvSpPr/>
            <p:nvPr/>
          </p:nvSpPr>
          <p:spPr>
            <a:xfrm>
              <a:off x="6280226" y="4019343"/>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4</a:t>
              </a:r>
              <a:r>
                <a:rPr lang="en-GB" baseline="-25%" dirty="0"/>
                <a:t>2</a:t>
              </a:r>
            </a:p>
          </p:txBody>
        </p:sp>
        <p:sp>
          <p:nvSpPr>
            <p:cNvPr id="20" name="Rectangle 19"/>
            <p:cNvSpPr/>
            <p:nvPr/>
          </p:nvSpPr>
          <p:spPr>
            <a:xfrm>
              <a:off x="6736931" y="4019343"/>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baseline="-25%" dirty="0"/>
                <a:t>..</a:t>
              </a:r>
            </a:p>
          </p:txBody>
        </p:sp>
        <p:sp>
          <p:nvSpPr>
            <p:cNvPr id="21" name="Rectangle 20"/>
            <p:cNvSpPr/>
            <p:nvPr/>
          </p:nvSpPr>
          <p:spPr>
            <a:xfrm>
              <a:off x="7189107" y="4019343"/>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baseline="-25%" dirty="0"/>
                <a:t>..</a:t>
              </a:r>
            </a:p>
          </p:txBody>
        </p:sp>
        <p:sp>
          <p:nvSpPr>
            <p:cNvPr id="22" name="Rectangle 21"/>
            <p:cNvSpPr/>
            <p:nvPr/>
          </p:nvSpPr>
          <p:spPr>
            <a:xfrm>
              <a:off x="7641284" y="4019343"/>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3</a:t>
              </a:r>
              <a:r>
                <a:rPr lang="en-GB" baseline="-25%" dirty="0"/>
                <a:t>n</a:t>
              </a:r>
            </a:p>
          </p:txBody>
        </p:sp>
        <p:sp>
          <p:nvSpPr>
            <p:cNvPr id="23" name="Rectangle 22"/>
            <p:cNvSpPr/>
            <p:nvPr/>
          </p:nvSpPr>
          <p:spPr>
            <a:xfrm>
              <a:off x="8093460" y="4019343"/>
              <a:ext cx="452176" cy="442127"/>
            </a:xfrm>
            <a:prstGeom prst="rect">
              <a:avLst/>
            </a:prstGeom>
            <a:gr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4</a:t>
              </a:r>
              <a:r>
                <a:rPr lang="en-GB" baseline="-25%" dirty="0"/>
                <a:t>n</a:t>
              </a:r>
            </a:p>
          </p:txBody>
        </p:sp>
      </p:grpSp>
      <p:sp>
        <p:nvSpPr>
          <p:cNvPr id="25" name="Rectangle 24"/>
          <p:cNvSpPr/>
          <p:nvPr/>
        </p:nvSpPr>
        <p:spPr>
          <a:xfrm>
            <a:off x="140678" y="3920541"/>
            <a:ext cx="634730" cy="442127"/>
          </a:xfrm>
          <a:prstGeom prst="rect">
            <a:avLst/>
          </a:prstGeom>
          <a:solidFill>
            <a:schemeClr val="accent1">
              <a:lumMod val="75%"/>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dirty="0"/>
              <a:t>SID</a:t>
            </a:r>
          </a:p>
        </p:txBody>
      </p:sp>
    </p:spTree>
    <p:extLst>
      <p:ext uri="{BB962C8B-B14F-4D97-AF65-F5344CB8AC3E}">
        <p14:creationId xmlns:p14="http://schemas.microsoft.com/office/powerpoint/2010/main" val="13972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pRg st="8" end="8"/>
                                            </p:txEl>
                                          </p:spTgt>
                                        </p:tgtEl>
                                        <p:attrNameLst>
                                          <p:attrName>style.visibility</p:attrName>
                                        </p:attrNameLst>
                                      </p:cBhvr>
                                      <p:to>
                                        <p:strVal val="visible"/>
                                      </p:to>
                                    </p:set>
                                    <p:animEffect transition="in" filter="fade">
                                      <p:cBhvr>
                                        <p:cTn id="38" dur="500"/>
                                        <p:tgtEl>
                                          <p:spTgt spid="9">
                                            <p:txEl>
                                              <p:pRg st="8" end="8"/>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xEl>
                                              <p:pRg st="10" end="10"/>
                                            </p:txEl>
                                          </p:spTgt>
                                        </p:tgtEl>
                                        <p:attrNameLst>
                                          <p:attrName>style.visibility</p:attrName>
                                        </p:attrNameLst>
                                      </p:cBhvr>
                                      <p:to>
                                        <p:strVal val="visible"/>
                                      </p:to>
                                    </p:set>
                                    <p:animEffect transition="in" filter="fade">
                                      <p:cBhvr>
                                        <p:cTn id="46"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5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PUS-A to PUS-C evolution</a:t>
            </a:r>
          </a:p>
        </p:txBody>
      </p:sp>
      <p:sp>
        <p:nvSpPr>
          <p:cNvPr id="9" name="Content Placeholder 8"/>
          <p:cNvSpPr>
            <a:spLocks noGrp="1"/>
          </p:cNvSpPr>
          <p:nvPr>
            <p:ph idx="1"/>
          </p:nvPr>
        </p:nvSpPr>
        <p:spPr>
          <a:xfrm>
            <a:off x="615950" y="1673224"/>
            <a:ext cx="7905750" cy="4582795"/>
          </a:xfrm>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New commands for housekeeping and diagnostic reporting subservices:</a:t>
            </a:r>
          </a:p>
          <a:p>
            <a:pPr lvl="1">
              <a:lnSpc>
                <a:spcPct val="90%"/>
              </a:lnSpc>
              <a:buClr>
                <a:srgbClr val="0098DB"/>
              </a:buClr>
              <a:buFont typeface="Arial" panose="020B0604020202020204" pitchFamily="34" charset="0"/>
              <a:buChar char="•"/>
            </a:pPr>
            <a:r>
              <a:rPr lang="en-US" sz="1400" dirty="0">
                <a:solidFill>
                  <a:srgbClr val="4D4F53"/>
                </a:solidFill>
              </a:rPr>
              <a:t>Generate one-shot report – TC[3,27], TC[3,28]</a:t>
            </a:r>
          </a:p>
          <a:p>
            <a:pPr lvl="1">
              <a:lnSpc>
                <a:spcPct val="90%"/>
              </a:lnSpc>
              <a:buClr>
                <a:srgbClr val="0098DB"/>
              </a:buClr>
              <a:buFont typeface="Arial" panose="020B0604020202020204" pitchFamily="34" charset="0"/>
              <a:buChar char="•"/>
            </a:pPr>
            <a:r>
              <a:rPr lang="en-US" sz="1400" dirty="0">
                <a:solidFill>
                  <a:srgbClr val="4D4F53"/>
                </a:solidFill>
              </a:rPr>
              <a:t>Append parameters to structure – TC[3,29], TC[3,30]</a:t>
            </a:r>
          </a:p>
          <a:p>
            <a:pPr lvl="1">
              <a:lnSpc>
                <a:spcPct val="90%"/>
              </a:lnSpc>
              <a:buClr>
                <a:srgbClr val="0098DB"/>
              </a:buClr>
              <a:buFont typeface="Arial" panose="020B0604020202020204" pitchFamily="34" charset="0"/>
              <a:buChar char="•"/>
            </a:pPr>
            <a:r>
              <a:rPr lang="en-US" sz="1400" dirty="0">
                <a:solidFill>
                  <a:srgbClr val="4D4F53"/>
                </a:solidFill>
              </a:rPr>
              <a:t>Modify collection interval – TC[3,31], TC[3,32]</a:t>
            </a:r>
          </a:p>
          <a:p>
            <a:pPr lvl="1">
              <a:lnSpc>
                <a:spcPct val="90%"/>
              </a:lnSpc>
              <a:buClr>
                <a:srgbClr val="0098DB"/>
              </a:buClr>
              <a:buFont typeface="Arial" panose="020B0604020202020204" pitchFamily="34" charset="0"/>
              <a:buChar char="•"/>
            </a:pPr>
            <a:r>
              <a:rPr lang="en-US" sz="1400" dirty="0">
                <a:solidFill>
                  <a:srgbClr val="4D4F53"/>
                </a:solidFill>
              </a:rPr>
              <a:t>Report generation status – TC[3,33] to TM[3,36]</a:t>
            </a:r>
          </a:p>
          <a:p>
            <a:pPr lvl="0">
              <a:lnSpc>
                <a:spcPct val="90%"/>
              </a:lnSpc>
              <a:buClr>
                <a:srgbClr val="0098DB"/>
              </a:buClr>
              <a:buFont typeface="Arial" panose="020B0604020202020204" pitchFamily="34" charset="0"/>
              <a:buChar char="•"/>
            </a:pPr>
            <a:r>
              <a:rPr lang="en-US" sz="1400" dirty="0">
                <a:solidFill>
                  <a:srgbClr val="4D4F53"/>
                </a:solidFill>
              </a:rPr>
              <a:t>New parameter functional reporting configuration subservice:</a:t>
            </a:r>
          </a:p>
          <a:p>
            <a:pPr lvl="1">
              <a:lnSpc>
                <a:spcPct val="90%"/>
              </a:lnSpc>
              <a:buClr>
                <a:srgbClr val="0098DB"/>
              </a:buClr>
              <a:buFont typeface="Arial" panose="020B0604020202020204" pitchFamily="34" charset="0"/>
              <a:buChar char="•"/>
            </a:pPr>
            <a:r>
              <a:rPr lang="en-US" sz="1400" dirty="0">
                <a:solidFill>
                  <a:srgbClr val="4D4F53"/>
                </a:solidFill>
              </a:rPr>
              <a:t>Apply configuration – TC[3,37]</a:t>
            </a:r>
          </a:p>
          <a:p>
            <a:pPr lvl="1">
              <a:lnSpc>
                <a:spcPct val="90%"/>
              </a:lnSpc>
              <a:buClr>
                <a:srgbClr val="0098DB"/>
              </a:buClr>
              <a:buFont typeface="Arial" panose="020B0604020202020204" pitchFamily="34" charset="0"/>
              <a:buChar char="•"/>
            </a:pPr>
            <a:r>
              <a:rPr lang="en-US" sz="1400" dirty="0">
                <a:solidFill>
                  <a:srgbClr val="4D4F53"/>
                </a:solidFill>
              </a:rPr>
              <a:t>Create, delete, report configuration – TC[3,38] to TM[3,41]</a:t>
            </a:r>
          </a:p>
          <a:p>
            <a:pPr lvl="1">
              <a:lnSpc>
                <a:spcPct val="90%"/>
              </a:lnSpc>
              <a:buClr>
                <a:srgbClr val="0098DB"/>
              </a:buClr>
              <a:buFont typeface="Arial" panose="020B0604020202020204" pitchFamily="34" charset="0"/>
              <a:buChar char="•"/>
            </a:pPr>
            <a:r>
              <a:rPr lang="en-US" sz="1400" dirty="0">
                <a:solidFill>
                  <a:srgbClr val="4D4F53"/>
                </a:solidFill>
              </a:rPr>
              <a:t>Add/ remove report to/from configuration - TC[3,42], TC[3,43]</a:t>
            </a:r>
          </a:p>
          <a:p>
            <a:pPr lvl="1">
              <a:lnSpc>
                <a:spcPct val="90%"/>
              </a:lnSpc>
              <a:buClr>
                <a:srgbClr val="0098DB"/>
              </a:buClr>
              <a:buFont typeface="Arial" panose="020B0604020202020204" pitchFamily="34" charset="0"/>
              <a:buChar char="•"/>
            </a:pPr>
            <a:r>
              <a:rPr lang="en-US" sz="1400" dirty="0">
                <a:solidFill>
                  <a:srgbClr val="4D4F53"/>
                </a:solidFill>
              </a:rPr>
              <a:t>Modify periodic generation status of report in configuration – TC[3,44]</a:t>
            </a: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Sampling time offsets – TC[3,13] to TM[3,16]</a:t>
            </a:r>
          </a:p>
          <a:p>
            <a:pPr lvl="0">
              <a:lnSpc>
                <a:spcPct val="90%"/>
              </a:lnSpc>
              <a:buClr>
                <a:srgbClr val="0098DB"/>
              </a:buClr>
              <a:buFont typeface="Arial" panose="020B0604020202020204" pitchFamily="34" charset="0"/>
              <a:buChar char="•"/>
            </a:pPr>
            <a:r>
              <a:rPr lang="en-US" sz="1400" dirty="0">
                <a:solidFill>
                  <a:srgbClr val="4D4F53"/>
                </a:solidFill>
              </a:rPr>
              <a:t>Filtered mode – TC[3,17] to TM[3,24]</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None</a:t>
            </a:r>
            <a:endParaRPr lang="en-GB" sz="1400" dirty="0">
              <a:solidFill>
                <a:srgbClr val="4D4F53"/>
              </a:solidFill>
            </a:endParaRPr>
          </a:p>
          <a:p>
            <a:pPr>
              <a:buFont typeface="Arial" panose="020B0604020202020204" pitchFamily="34" charset="0"/>
              <a:buChar char="•"/>
            </a:pPr>
            <a:endParaRPr lang="en-GB" sz="1400"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198048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5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Implementation guidelines</a:t>
            </a:r>
          </a:p>
        </p:txBody>
      </p:sp>
      <p:sp>
        <p:nvSpPr>
          <p:cNvPr id="9" name="Content Placeholder 8"/>
          <p:cNvSpPr>
            <a:spLocks noGrp="1"/>
          </p:cNvSpPr>
          <p:nvPr>
            <p:ph idx="1"/>
          </p:nvPr>
        </p:nvSpPr>
        <p:spPr>
          <a:xfrm>
            <a:off x="615950" y="1369090"/>
            <a:ext cx="7905750" cy="5192484"/>
          </a:xfrm>
        </p:spPr>
        <p:txBody>
          <a:bodyPr/>
          <a:lstStyle/>
          <a:p>
            <a:pPr marL="0" indent="0">
              <a:buNone/>
            </a:pPr>
            <a:r>
              <a:rPr lang="en-GB" b="1" dirty="0"/>
              <a:t>Possible important revision 1 change to housekeeping</a:t>
            </a:r>
          </a:p>
          <a:p>
            <a:pPr marL="285750" indent="-285750">
              <a:buFont typeface="Arial" panose="020B0604020202020204" pitchFamily="34" charset="0"/>
              <a:buChar char="•"/>
            </a:pPr>
            <a:r>
              <a:rPr lang="en-GB" dirty="0"/>
              <a:t>Problem of message type counter continuity when changing the routing of some HK packets</a:t>
            </a:r>
          </a:p>
          <a:p>
            <a:pPr marL="285750" indent="-285750">
              <a:buFont typeface="Arial" panose="020B0604020202020204" pitchFamily="34" charset="0"/>
              <a:buChar char="•"/>
            </a:pPr>
            <a:r>
              <a:rPr lang="en-GB" dirty="0"/>
              <a:t>Currently only two such counters for an APID: HK and DIAG packets</a:t>
            </a:r>
          </a:p>
          <a:p>
            <a:pPr marL="285750" indent="-285750">
              <a:buFont typeface="Arial" panose="020B0604020202020204" pitchFamily="34" charset="0"/>
              <a:buChar char="•"/>
            </a:pPr>
            <a:r>
              <a:rPr lang="en-GB" dirty="0"/>
              <a:t>Create additional categories? Yes, but inflation of commands</a:t>
            </a:r>
          </a:p>
          <a:p>
            <a:pPr marL="285750" indent="-285750">
              <a:buFont typeface="Arial" panose="020B0604020202020204" pitchFamily="34" charset="0"/>
              <a:buChar char="•"/>
            </a:pPr>
            <a:r>
              <a:rPr lang="en-GB" dirty="0"/>
              <a:t>Currently recommended solution: Additional categories with implicit association between SIDs and subtypes</a:t>
            </a:r>
          </a:p>
          <a:p>
            <a:pPr marL="285750" indent="-285750">
              <a:buFont typeface="Arial" panose="020B0604020202020204" pitchFamily="34" charset="0"/>
              <a:buChar char="•"/>
            </a:pPr>
            <a:r>
              <a:rPr lang="en-GB" dirty="0"/>
              <a:t>Potential consequence: Generalisation of the service, but also simplification as diagnostic falls in the generalisation (see next slide)</a:t>
            </a:r>
          </a:p>
        </p:txBody>
      </p:sp>
      <p:graphicFrame>
        <p:nvGraphicFramePr>
          <p:cNvPr id="7" name="Table 6">
            <a:extLst>
              <a:ext uri="{FF2B5EF4-FFF2-40B4-BE49-F238E27FC236}">
                <a16:creationId xmlns:a16="http://schemas.microsoft.com/office/drawing/2014/main" id="{69786595-6A36-C12D-8A29-DEFB910ABAD9}"/>
              </a:ext>
            </a:extLst>
          </p:cNvPr>
          <p:cNvGraphicFramePr>
            <a:graphicFrameLocks noGrp="1"/>
          </p:cNvGraphicFramePr>
          <p:nvPr>
            <p:extLst>
              <p:ext uri="{D42A27DB-BD31-4B8C-83A1-F6EECF244321}">
                <p14:modId xmlns:p14="http://schemas.microsoft.com/office/powerpoint/2010/main" val="4099741519"/>
              </p:ext>
            </p:extLst>
          </p:nvPr>
        </p:nvGraphicFramePr>
        <p:xfrm>
          <a:off x="576246" y="4310546"/>
          <a:ext cx="7913581" cy="2227232"/>
        </p:xfrm>
        <a:graphic>
          <a:graphicData uri="http://purl.oclc.org/ooxml/drawingml/table">
            <a:tbl>
              <a:tblPr firstRow="1" bandRow="1">
                <a:tableStyleId>{5C22544A-7EE6-4342-B048-85BDC9FD1C3A}</a:tableStyleId>
              </a:tblPr>
              <a:tblGrid>
                <a:gridCol w="790442">
                  <a:extLst>
                    <a:ext uri="{9D8B030D-6E8A-4147-A177-3AD203B41FA5}">
                      <a16:colId xmlns:a16="http://schemas.microsoft.com/office/drawing/2014/main" val="3840904177"/>
                    </a:ext>
                  </a:extLst>
                </a:gridCol>
                <a:gridCol w="1265529">
                  <a:extLst>
                    <a:ext uri="{9D8B030D-6E8A-4147-A177-3AD203B41FA5}">
                      <a16:colId xmlns:a16="http://schemas.microsoft.com/office/drawing/2014/main" val="1296150037"/>
                    </a:ext>
                  </a:extLst>
                </a:gridCol>
                <a:gridCol w="2927624">
                  <a:extLst>
                    <a:ext uri="{9D8B030D-6E8A-4147-A177-3AD203B41FA5}">
                      <a16:colId xmlns:a16="http://schemas.microsoft.com/office/drawing/2014/main" val="3459471228"/>
                    </a:ext>
                  </a:extLst>
                </a:gridCol>
                <a:gridCol w="2929986">
                  <a:extLst>
                    <a:ext uri="{9D8B030D-6E8A-4147-A177-3AD203B41FA5}">
                      <a16:colId xmlns:a16="http://schemas.microsoft.com/office/drawing/2014/main" val="4275232477"/>
                    </a:ext>
                  </a:extLst>
                </a:gridCol>
              </a:tblGrid>
              <a:tr h="235932">
                <a:tc>
                  <a:txBody>
                    <a:bodyPr/>
                    <a:lstStyle/>
                    <a:p>
                      <a:pPr algn="ctr"/>
                      <a:r>
                        <a:rPr lang="en-GB" sz="1000" dirty="0"/>
                        <a:t>TM</a:t>
                      </a:r>
                    </a:p>
                  </a:txBody>
                  <a:tcPr/>
                </a:tc>
                <a:tc>
                  <a:txBody>
                    <a:bodyPr/>
                    <a:lstStyle/>
                    <a:p>
                      <a:pPr algn="ctr"/>
                      <a:r>
                        <a:rPr lang="en-GB" sz="1000" dirty="0"/>
                        <a:t>Example of SID ranges</a:t>
                      </a:r>
                    </a:p>
                  </a:txBody>
                  <a:tcPr/>
                </a:tc>
                <a:tc>
                  <a:txBody>
                    <a:bodyPr/>
                    <a:lstStyle/>
                    <a:p>
                      <a:pPr algn="ctr"/>
                      <a:r>
                        <a:rPr lang="en-GB" sz="1000" dirty="0"/>
                        <a:t>Name</a:t>
                      </a:r>
                    </a:p>
                  </a:txBody>
                  <a:tcPr/>
                </a:tc>
                <a:tc>
                  <a:txBody>
                    <a:bodyPr/>
                    <a:lstStyle/>
                    <a:p>
                      <a:pPr algn="ctr"/>
                      <a:r>
                        <a:rPr lang="en-GB" sz="1000" dirty="0"/>
                        <a:t>Proposed</a:t>
                      </a:r>
                      <a:r>
                        <a:rPr lang="en-GB" sz="1000" baseline="0%" dirty="0"/>
                        <a:t> routing</a:t>
                      </a:r>
                      <a:endParaRPr lang="en-GB" sz="1000" dirty="0"/>
                    </a:p>
                  </a:txBody>
                  <a:tcPr/>
                </a:tc>
                <a:extLst>
                  <a:ext uri="{0D108BD9-81ED-4DB2-BD59-A6C34878D82A}">
                    <a16:rowId xmlns:a16="http://schemas.microsoft.com/office/drawing/2014/main" val="4066585712"/>
                  </a:ext>
                </a:extLst>
              </a:tr>
              <a:tr h="235932">
                <a:tc>
                  <a:txBody>
                    <a:bodyPr/>
                    <a:lstStyle/>
                    <a:p>
                      <a:pPr marL="0" algn="ctr" defTabSz="882030" rtl="0" eaLnBrk="1" latinLnBrk="0" hangingPunct="1"/>
                      <a:r>
                        <a:rPr lang="en-GB" sz="1000" kern="1200" dirty="0">
                          <a:solidFill>
                            <a:schemeClr val="dk1"/>
                          </a:solidFill>
                          <a:latin typeface="+mn-lt"/>
                          <a:ea typeface="+mn-ea"/>
                          <a:cs typeface="+mn-cs"/>
                        </a:rPr>
                        <a:t>TM[3,25]</a:t>
                      </a:r>
                    </a:p>
                  </a:txBody>
                  <a:tcPr/>
                </a:tc>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25.000 – 25.999</a:t>
                      </a:r>
                    </a:p>
                  </a:txBody>
                  <a:tcPr/>
                </a:tc>
                <a:tc>
                  <a:txBody>
                    <a:bodyPr/>
                    <a:lstStyle/>
                    <a:p>
                      <a:pPr marL="0" algn="l" defTabSz="882030" rtl="0" eaLnBrk="1" latinLnBrk="0" hangingPunct="1"/>
                      <a:r>
                        <a:rPr lang="en-GB" sz="1000" kern="1200" dirty="0">
                          <a:solidFill>
                            <a:schemeClr val="dk1"/>
                          </a:solidFill>
                          <a:latin typeface="+mn-lt"/>
                          <a:ea typeface="+mn-ea"/>
                          <a:cs typeface="+mn-cs"/>
                        </a:rPr>
                        <a:t>Standard housekeeping parameter report</a:t>
                      </a:r>
                    </a:p>
                  </a:txBody>
                  <a:tcPr/>
                </a:tc>
                <a:tc>
                  <a:txBody>
                    <a:bodyPr/>
                    <a:lstStyle/>
                    <a:p>
                      <a:pPr marL="0" algn="l" defTabSz="882030" rtl="0" eaLnBrk="1" latinLnBrk="0" hangingPunct="1"/>
                      <a:r>
                        <a:rPr lang="en-GB" sz="1000" kern="1200" dirty="0">
                          <a:solidFill>
                            <a:schemeClr val="dk1"/>
                          </a:solidFill>
                          <a:latin typeface="+mn-lt"/>
                          <a:ea typeface="+mn-ea"/>
                          <a:cs typeface="+mn-cs"/>
                        </a:rPr>
                        <a:t>Real-time</a:t>
                      </a:r>
                      <a:r>
                        <a:rPr lang="en-GB" sz="1000" kern="1200" baseline="0%" dirty="0">
                          <a:solidFill>
                            <a:schemeClr val="dk1"/>
                          </a:solidFill>
                          <a:latin typeface="+mn-lt"/>
                          <a:ea typeface="+mn-ea"/>
                          <a:cs typeface="+mn-cs"/>
                        </a:rPr>
                        <a:t> and </a:t>
                      </a:r>
                      <a:r>
                        <a:rPr lang="en-GB" sz="1000" kern="1200" dirty="0">
                          <a:solidFill>
                            <a:schemeClr val="dk1"/>
                          </a:solidFill>
                          <a:latin typeface="+mn-lt"/>
                          <a:ea typeface="+mn-ea"/>
                          <a:cs typeface="+mn-cs"/>
                        </a:rPr>
                        <a:t>on-board storage for later retrieval</a:t>
                      </a:r>
                    </a:p>
                  </a:txBody>
                  <a:tcPr/>
                </a:tc>
                <a:extLst>
                  <a:ext uri="{0D108BD9-81ED-4DB2-BD59-A6C34878D82A}">
                    <a16:rowId xmlns:a16="http://schemas.microsoft.com/office/drawing/2014/main" val="255886964"/>
                  </a:ext>
                </a:extLst>
              </a:tr>
              <a:tr h="259628">
                <a:tc>
                  <a:txBody>
                    <a:bodyPr/>
                    <a:lstStyle/>
                    <a:p>
                      <a:pPr marL="0" algn="ctr" defTabSz="882030" rtl="0" eaLnBrk="1" latinLnBrk="0" hangingPunct="1"/>
                      <a:r>
                        <a:rPr lang="en-GB" sz="1000" kern="1200" dirty="0">
                          <a:solidFill>
                            <a:schemeClr val="dk1"/>
                          </a:solidFill>
                          <a:latin typeface="+mn-lt"/>
                          <a:ea typeface="+mn-ea"/>
                          <a:cs typeface="+mn-cs"/>
                        </a:rPr>
                        <a:t>TM[3,26]</a:t>
                      </a:r>
                    </a:p>
                  </a:txBody>
                  <a:tcPr/>
                </a:tc>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26.000 – 26.999</a:t>
                      </a:r>
                    </a:p>
                  </a:txBody>
                  <a:tcPr/>
                </a:tc>
                <a:tc>
                  <a:txBody>
                    <a:bodyPr/>
                    <a:lstStyle/>
                    <a:p>
                      <a:pPr marL="0" algn="l" defTabSz="882030" rtl="0" eaLnBrk="1" latinLnBrk="0" hangingPunct="1"/>
                      <a:r>
                        <a:rPr lang="en-GB" sz="1000" kern="1200" dirty="0">
                          <a:solidFill>
                            <a:schemeClr val="dk1"/>
                          </a:solidFill>
                          <a:latin typeface="+mn-lt"/>
                          <a:ea typeface="+mn-ea"/>
                          <a:cs typeface="+mn-cs"/>
                        </a:rPr>
                        <a:t>Diagnostic housekeeping parameter report</a:t>
                      </a:r>
                    </a:p>
                  </a:txBody>
                  <a:tcPr/>
                </a:tc>
                <a:tc>
                  <a:txBody>
                    <a:bodyPr/>
                    <a:lstStyle/>
                    <a:p>
                      <a:pPr marL="0" marR="0" lvl="0" indent="0" algn="l"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On-board storage only for later retrieval</a:t>
                      </a:r>
                    </a:p>
                  </a:txBody>
                  <a:tcPr/>
                </a:tc>
                <a:extLst>
                  <a:ext uri="{0D108BD9-81ED-4DB2-BD59-A6C34878D82A}">
                    <a16:rowId xmlns:a16="http://schemas.microsoft.com/office/drawing/2014/main" val="2459307149"/>
                  </a:ext>
                </a:extLst>
              </a:tr>
              <a:tr h="259628">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TM[3,45]</a:t>
                      </a:r>
                    </a:p>
                  </a:txBody>
                  <a:tcPr/>
                </a:tc>
                <a:tc>
                  <a:txBody>
                    <a:bodyPr/>
                    <a:lstStyle/>
                    <a:p>
                      <a:pPr marL="0" algn="ctr" defTabSz="882030" rtl="0" eaLnBrk="1" latinLnBrk="0" hangingPunct="1"/>
                      <a:r>
                        <a:rPr lang="en-GB" sz="1000" kern="1200" dirty="0">
                          <a:solidFill>
                            <a:schemeClr val="dk1"/>
                          </a:solidFill>
                          <a:latin typeface="+mn-lt"/>
                          <a:ea typeface="+mn-ea"/>
                          <a:cs typeface="+mn-cs"/>
                        </a:rPr>
                        <a:t>45.000 – 45.999</a:t>
                      </a:r>
                    </a:p>
                  </a:txBody>
                  <a:tcPr/>
                </a:tc>
                <a:tc>
                  <a:txBody>
                    <a:bodyPr/>
                    <a:lstStyle/>
                    <a:p>
                      <a:pPr marL="0" marR="0" lvl="0" indent="0" algn="l"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Essential housekeeping parameter report</a:t>
                      </a:r>
                    </a:p>
                  </a:txBody>
                  <a:tcPr/>
                </a:tc>
                <a:tc>
                  <a:txBody>
                    <a:bodyPr/>
                    <a:lstStyle/>
                    <a:p>
                      <a:pPr marL="0" marR="0" lvl="0" indent="0" algn="l"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Real-time only, no on-board storage</a:t>
                      </a:r>
                    </a:p>
                  </a:txBody>
                  <a:tcPr/>
                </a:tc>
                <a:extLst>
                  <a:ext uri="{0D108BD9-81ED-4DB2-BD59-A6C34878D82A}">
                    <a16:rowId xmlns:a16="http://schemas.microsoft.com/office/drawing/2014/main" val="2678006922"/>
                  </a:ext>
                </a:extLst>
              </a:tr>
              <a:tr h="259628">
                <a:tc>
                  <a:txBody>
                    <a:bodyPr/>
                    <a:lstStyle/>
                    <a:p>
                      <a:pPr marL="0" algn="ctr" defTabSz="882030" rtl="0" eaLnBrk="1" latinLnBrk="0" hangingPunct="1"/>
                      <a:r>
                        <a:rPr lang="en-GB" sz="1000" kern="1200" dirty="0">
                          <a:solidFill>
                            <a:schemeClr val="dk1"/>
                          </a:solidFill>
                          <a:latin typeface="+mn-lt"/>
                          <a:ea typeface="+mn-ea"/>
                          <a:cs typeface="+mn-cs"/>
                        </a:rPr>
                        <a:t>TM[3,46]</a:t>
                      </a:r>
                    </a:p>
                  </a:txBody>
                  <a:tcPr/>
                </a:tc>
                <a:tc>
                  <a:txBody>
                    <a:bodyPr/>
                    <a:lstStyle/>
                    <a:p>
                      <a:pPr marL="0" algn="ctr" defTabSz="882030" rtl="0" eaLnBrk="1" latinLnBrk="0" hangingPunct="1"/>
                      <a:r>
                        <a:rPr lang="en-GB" sz="1000" kern="1200" dirty="0">
                          <a:solidFill>
                            <a:schemeClr val="dk1"/>
                          </a:solidFill>
                          <a:latin typeface="+mn-lt"/>
                          <a:ea typeface="+mn-ea"/>
                          <a:cs typeface="+mn-cs"/>
                        </a:rPr>
                        <a:t>46.000 – 46.999</a:t>
                      </a:r>
                    </a:p>
                  </a:txBody>
                  <a:tcPr/>
                </a:tc>
                <a:tc>
                  <a:txBody>
                    <a:bodyPr/>
                    <a:lstStyle/>
                    <a:p>
                      <a:pPr marL="0" marR="0" lvl="0" indent="0" algn="l"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Troubleshooting housekeeping parameter report</a:t>
                      </a:r>
                    </a:p>
                  </a:txBody>
                  <a:tcPr/>
                </a:tc>
                <a:tc>
                  <a:txBody>
                    <a:bodyPr/>
                    <a:lstStyle/>
                    <a:p>
                      <a:pPr marL="0" marR="0" lvl="0" indent="0" algn="l"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On-board storage only,</a:t>
                      </a:r>
                      <a:r>
                        <a:rPr lang="en-GB" sz="1000" kern="1200" baseline="0%" dirty="0">
                          <a:solidFill>
                            <a:schemeClr val="dk1"/>
                          </a:solidFill>
                          <a:latin typeface="+mn-lt"/>
                          <a:ea typeface="+mn-ea"/>
                          <a:cs typeface="+mn-cs"/>
                        </a:rPr>
                        <a:t> optional retrieval</a:t>
                      </a:r>
                    </a:p>
                  </a:txBody>
                  <a:tcPr/>
                </a:tc>
                <a:extLst>
                  <a:ext uri="{0D108BD9-81ED-4DB2-BD59-A6C34878D82A}">
                    <a16:rowId xmlns:a16="http://schemas.microsoft.com/office/drawing/2014/main" val="257465503"/>
                  </a:ext>
                </a:extLst>
              </a:tr>
              <a:tr h="259628">
                <a:tc>
                  <a:txBody>
                    <a:bodyPr/>
                    <a:lstStyle/>
                    <a:p>
                      <a:pPr marL="0" algn="ctr" defTabSz="882030" rtl="0" eaLnBrk="1" latinLnBrk="0" hangingPunct="1"/>
                      <a:r>
                        <a:rPr lang="en-GB" sz="1000" kern="1200" dirty="0">
                          <a:solidFill>
                            <a:schemeClr val="dk1"/>
                          </a:solidFill>
                          <a:latin typeface="+mn-lt"/>
                          <a:ea typeface="+mn-ea"/>
                          <a:cs typeface="+mn-cs"/>
                        </a:rPr>
                        <a:t>TM[3,47]</a:t>
                      </a:r>
                    </a:p>
                  </a:txBody>
                  <a:tcPr/>
                </a:tc>
                <a:tc>
                  <a:txBody>
                    <a:bodyPr/>
                    <a:lstStyle/>
                    <a:p>
                      <a:pPr marL="0" algn="ctr" defTabSz="882030" rtl="0" eaLnBrk="1" latinLnBrk="0" hangingPunct="1"/>
                      <a:r>
                        <a:rPr lang="en-GB" sz="1000" kern="1200" dirty="0">
                          <a:solidFill>
                            <a:schemeClr val="dk1"/>
                          </a:solidFill>
                          <a:latin typeface="+mn-lt"/>
                          <a:ea typeface="+mn-ea"/>
                          <a:cs typeface="+mn-cs"/>
                        </a:rPr>
                        <a:t>47.000 – 47.999</a:t>
                      </a:r>
                    </a:p>
                  </a:txBody>
                  <a:tcPr/>
                </a:tc>
                <a:tc>
                  <a:txBody>
                    <a:bodyPr/>
                    <a:lstStyle/>
                    <a:p>
                      <a:pPr marL="0" marR="0" lvl="0" indent="0" algn="l"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Spare 1 housekeeping parameter report</a:t>
                      </a:r>
                    </a:p>
                  </a:txBody>
                  <a:tcPr/>
                </a:tc>
                <a:tc>
                  <a:txBody>
                    <a:bodyPr/>
                    <a:lstStyle/>
                    <a:p>
                      <a:pPr marL="0" marR="0" lvl="0" indent="0" algn="l" defTabSz="882030" rtl="0" eaLnBrk="1" fontAlgn="auto" latinLnBrk="0" hangingPunct="1">
                        <a:lnSpc>
                          <a:spcPct val="100%"/>
                        </a:lnSpc>
                        <a:spcBef>
                          <a:spcPts val="0"/>
                        </a:spcBef>
                        <a:spcAft>
                          <a:spcPts val="0"/>
                        </a:spcAft>
                        <a:buClrTx/>
                        <a:buSzTx/>
                        <a:buFontTx/>
                        <a:buNone/>
                        <a:tabLst/>
                        <a:defRPr/>
                      </a:pPr>
                      <a:endParaRPr lang="en-GB" sz="1000" kern="1200" baseline="0%" dirty="0">
                        <a:solidFill>
                          <a:schemeClr val="dk1"/>
                        </a:solidFill>
                        <a:latin typeface="+mn-lt"/>
                        <a:ea typeface="+mn-ea"/>
                        <a:cs typeface="+mn-cs"/>
                      </a:endParaRPr>
                    </a:p>
                  </a:txBody>
                  <a:tcPr/>
                </a:tc>
                <a:extLst>
                  <a:ext uri="{0D108BD9-81ED-4DB2-BD59-A6C34878D82A}">
                    <a16:rowId xmlns:a16="http://schemas.microsoft.com/office/drawing/2014/main" val="19303990"/>
                  </a:ext>
                </a:extLst>
              </a:tr>
              <a:tr h="259628">
                <a:tc>
                  <a:txBody>
                    <a:bodyPr/>
                    <a:lstStyle/>
                    <a:p>
                      <a:pPr marL="0" algn="ctr" defTabSz="882030" rtl="0" eaLnBrk="1" latinLnBrk="0" hangingPunct="1"/>
                      <a:r>
                        <a:rPr lang="en-GB" sz="1000" kern="1200" dirty="0">
                          <a:solidFill>
                            <a:schemeClr val="dk1"/>
                          </a:solidFill>
                          <a:latin typeface="+mn-lt"/>
                          <a:ea typeface="+mn-ea"/>
                          <a:cs typeface="+mn-cs"/>
                        </a:rPr>
                        <a:t>TM[3,48]</a:t>
                      </a:r>
                    </a:p>
                  </a:txBody>
                  <a:tcPr/>
                </a:tc>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kern="1200" dirty="0">
                          <a:solidFill>
                            <a:schemeClr val="dk1"/>
                          </a:solidFill>
                          <a:latin typeface="+mn-lt"/>
                          <a:ea typeface="+mn-ea"/>
                          <a:cs typeface="+mn-cs"/>
                        </a:rPr>
                        <a:t>48.000 – 48.999</a:t>
                      </a:r>
                    </a:p>
                  </a:txBody>
                  <a:tcPr/>
                </a:tc>
                <a:tc>
                  <a:txBody>
                    <a:bodyPr/>
                    <a:lstStyle/>
                    <a:p>
                      <a:pPr marL="0" algn="l" defTabSz="882030" rtl="0" eaLnBrk="1" latinLnBrk="0" hangingPunct="1"/>
                      <a:r>
                        <a:rPr lang="en-GB" sz="1000" kern="1200" dirty="0">
                          <a:solidFill>
                            <a:schemeClr val="dk1"/>
                          </a:solidFill>
                          <a:latin typeface="+mn-lt"/>
                          <a:ea typeface="+mn-ea"/>
                          <a:cs typeface="+mn-cs"/>
                        </a:rPr>
                        <a:t>Spare 2 housekeeping parameter report</a:t>
                      </a:r>
                    </a:p>
                  </a:txBody>
                  <a:tcPr/>
                </a:tc>
                <a:tc>
                  <a:txBody>
                    <a:bodyPr/>
                    <a:lstStyle/>
                    <a:p>
                      <a:pPr marL="0" marR="0" lvl="0" indent="0" algn="l" defTabSz="882030" rtl="0" eaLnBrk="1" fontAlgn="auto" latinLnBrk="0" hangingPunct="1">
                        <a:lnSpc>
                          <a:spcPct val="100%"/>
                        </a:lnSpc>
                        <a:spcBef>
                          <a:spcPts val="0"/>
                        </a:spcBef>
                        <a:spcAft>
                          <a:spcPts val="0"/>
                        </a:spcAft>
                        <a:buClrTx/>
                        <a:buSzTx/>
                        <a:buFontTx/>
                        <a:buNone/>
                        <a:tabLst/>
                        <a:defRPr/>
                      </a:pPr>
                      <a:endParaRPr lang="en-GB" sz="1000" kern="1200" dirty="0">
                        <a:solidFill>
                          <a:schemeClr val="dk1"/>
                        </a:solidFill>
                        <a:latin typeface="+mn-lt"/>
                        <a:ea typeface="+mn-ea"/>
                        <a:cs typeface="+mn-cs"/>
                      </a:endParaRPr>
                    </a:p>
                  </a:txBody>
                  <a:tcPr/>
                </a:tc>
                <a:extLst>
                  <a:ext uri="{0D108BD9-81ED-4DB2-BD59-A6C34878D82A}">
                    <a16:rowId xmlns:a16="http://schemas.microsoft.com/office/drawing/2014/main" val="2960731427"/>
                  </a:ext>
                </a:extLst>
              </a:tr>
            </a:tbl>
          </a:graphicData>
        </a:graphic>
      </p:graphicFrame>
    </p:spTree>
    <p:extLst>
      <p:ext uri="{BB962C8B-B14F-4D97-AF65-F5344CB8AC3E}">
        <p14:creationId xmlns:p14="http://schemas.microsoft.com/office/powerpoint/2010/main" val="38659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5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ST[03] – Implementation guidelines</a:t>
            </a:r>
          </a:p>
        </p:txBody>
      </p:sp>
      <p:sp>
        <p:nvSpPr>
          <p:cNvPr id="9" name="Content Placeholder 8"/>
          <p:cNvSpPr>
            <a:spLocks noGrp="1"/>
          </p:cNvSpPr>
          <p:nvPr>
            <p:ph idx="1"/>
          </p:nvPr>
        </p:nvSpPr>
        <p:spPr>
          <a:xfrm>
            <a:off x="615950" y="1369090"/>
            <a:ext cx="7905750" cy="5192484"/>
          </a:xfrm>
        </p:spPr>
        <p:txBody>
          <a:bodyPr/>
          <a:lstStyle/>
          <a:p>
            <a:pPr marL="0" indent="0">
              <a:buNone/>
            </a:pPr>
            <a:r>
              <a:rPr lang="en-GB" b="1" dirty="0"/>
              <a:t>Possible important revision 1 change to housekeeping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a:buFont typeface="Arial" panose="020B0604020202020204" pitchFamily="34" charset="0"/>
              <a:buChar char="•"/>
            </a:pPr>
            <a:endParaRPr lang="en-GB" dirty="0"/>
          </a:p>
        </p:txBody>
      </p:sp>
      <p:graphicFrame>
        <p:nvGraphicFramePr>
          <p:cNvPr id="3" name="Table 2">
            <a:extLst>
              <a:ext uri="{FF2B5EF4-FFF2-40B4-BE49-F238E27FC236}">
                <a16:creationId xmlns:a16="http://schemas.microsoft.com/office/drawing/2014/main" id="{05DA5E0B-09B5-7568-CC13-DCB6902E9E72}"/>
              </a:ext>
            </a:extLst>
          </p:cNvPr>
          <p:cNvGraphicFramePr>
            <a:graphicFrameLocks noGrp="1"/>
          </p:cNvGraphicFramePr>
          <p:nvPr>
            <p:extLst>
              <p:ext uri="{D42A27DB-BD31-4B8C-83A1-F6EECF244321}">
                <p14:modId xmlns:p14="http://schemas.microsoft.com/office/powerpoint/2010/main" val="136089906"/>
              </p:ext>
            </p:extLst>
          </p:nvPr>
        </p:nvGraphicFramePr>
        <p:xfrm>
          <a:off x="486588" y="1695626"/>
          <a:ext cx="3863988" cy="4785360"/>
        </p:xfrm>
        <a:graphic>
          <a:graphicData uri="http://purl.oclc.org/ooxml/drawingml/table">
            <a:tbl>
              <a:tblPr firstRow="1" bandRow="1">
                <a:tableStyleId>{5C22544A-7EE6-4342-B048-85BDC9FD1C3A}</a:tableStyleId>
              </a:tblPr>
              <a:tblGrid>
                <a:gridCol w="1045152">
                  <a:extLst>
                    <a:ext uri="{9D8B030D-6E8A-4147-A177-3AD203B41FA5}">
                      <a16:colId xmlns:a16="http://schemas.microsoft.com/office/drawing/2014/main" val="3840904177"/>
                    </a:ext>
                  </a:extLst>
                </a:gridCol>
                <a:gridCol w="2818836">
                  <a:extLst>
                    <a:ext uri="{9D8B030D-6E8A-4147-A177-3AD203B41FA5}">
                      <a16:colId xmlns:a16="http://schemas.microsoft.com/office/drawing/2014/main" val="3459471228"/>
                    </a:ext>
                  </a:extLst>
                </a:gridCol>
              </a:tblGrid>
              <a:tr h="206523">
                <a:tc>
                  <a:txBody>
                    <a:bodyPr/>
                    <a:lstStyle/>
                    <a:p>
                      <a:pPr algn="ctr"/>
                      <a:r>
                        <a:rPr lang="en-GB" sz="1000" dirty="0"/>
                        <a:t>TC</a:t>
                      </a:r>
                    </a:p>
                  </a:txBody>
                  <a:tcPr/>
                </a:tc>
                <a:tc>
                  <a:txBody>
                    <a:bodyPr/>
                    <a:lstStyle/>
                    <a:p>
                      <a:pPr algn="ctr"/>
                      <a:r>
                        <a:rPr lang="en-GB" sz="1000" dirty="0"/>
                        <a:t>Purpose</a:t>
                      </a:r>
                    </a:p>
                  </a:txBody>
                  <a:tcPr/>
                </a:tc>
                <a:extLst>
                  <a:ext uri="{0D108BD9-81ED-4DB2-BD59-A6C34878D82A}">
                    <a16:rowId xmlns:a16="http://schemas.microsoft.com/office/drawing/2014/main" val="4066585712"/>
                  </a:ext>
                </a:extLst>
              </a:tr>
              <a:tr h="206523">
                <a:tc>
                  <a:txBody>
                    <a:bodyPr/>
                    <a:lstStyle/>
                    <a:p>
                      <a:pPr algn="ctr"/>
                      <a:r>
                        <a:rPr lang="en-GB" sz="1000" dirty="0"/>
                        <a:t>TC[3,1]</a:t>
                      </a:r>
                    </a:p>
                  </a:txBody>
                  <a:tcPr/>
                </a:tc>
                <a:tc>
                  <a:txBody>
                    <a:bodyPr/>
                    <a:lstStyle/>
                    <a:p>
                      <a:pPr algn="ctr"/>
                      <a:r>
                        <a:rPr lang="en-GB" sz="1000" dirty="0"/>
                        <a:t>Create HKTM Report</a:t>
                      </a:r>
                    </a:p>
                  </a:txBody>
                  <a:tcPr/>
                </a:tc>
                <a:extLst>
                  <a:ext uri="{0D108BD9-81ED-4DB2-BD59-A6C34878D82A}">
                    <a16:rowId xmlns:a16="http://schemas.microsoft.com/office/drawing/2014/main" val="3776687532"/>
                  </a:ext>
                </a:extLst>
              </a:tr>
              <a:tr h="206523">
                <a:tc>
                  <a:txBody>
                    <a:bodyPr/>
                    <a:lstStyle/>
                    <a:p>
                      <a:pPr algn="ctr"/>
                      <a:r>
                        <a:rPr lang="en-GB" sz="1000" dirty="0"/>
                        <a:t>TC[3,2]</a:t>
                      </a:r>
                    </a:p>
                  </a:txBody>
                  <a:tcPr/>
                </a:tc>
                <a:tc>
                  <a:txBody>
                    <a:bodyPr/>
                    <a:lstStyle/>
                    <a:p>
                      <a:pPr algn="ctr"/>
                      <a:r>
                        <a:rPr lang="en-GB" sz="1000" dirty="0"/>
                        <a:t>Create Diagnostic Report</a:t>
                      </a:r>
                    </a:p>
                  </a:txBody>
                  <a:tcPr/>
                </a:tc>
                <a:extLst>
                  <a:ext uri="{0D108BD9-81ED-4DB2-BD59-A6C34878D82A}">
                    <a16:rowId xmlns:a16="http://schemas.microsoft.com/office/drawing/2014/main" val="2990039796"/>
                  </a:ext>
                </a:extLst>
              </a:tr>
              <a:tr h="206523">
                <a:tc>
                  <a:txBody>
                    <a:bodyPr/>
                    <a:lstStyle/>
                    <a:p>
                      <a:pPr algn="ctr"/>
                      <a:r>
                        <a:rPr lang="en-GB" sz="1000" dirty="0"/>
                        <a:t>TC[3,3]</a:t>
                      </a:r>
                    </a:p>
                  </a:txBody>
                  <a:tcPr/>
                </a:tc>
                <a:tc>
                  <a:txBody>
                    <a:bodyPr/>
                    <a:lstStyle/>
                    <a:p>
                      <a:pPr algn="ctr"/>
                      <a:r>
                        <a:rPr lang="en-GB" sz="1000" dirty="0"/>
                        <a:t>Delete</a:t>
                      </a:r>
                      <a:r>
                        <a:rPr lang="en-GB" sz="1000" baseline="0%" dirty="0"/>
                        <a:t> HKTM Report</a:t>
                      </a:r>
                      <a:endParaRPr lang="en-GB" sz="1000" dirty="0"/>
                    </a:p>
                  </a:txBody>
                  <a:tcPr/>
                </a:tc>
                <a:extLst>
                  <a:ext uri="{0D108BD9-81ED-4DB2-BD59-A6C34878D82A}">
                    <a16:rowId xmlns:a16="http://schemas.microsoft.com/office/drawing/2014/main" val="3999933866"/>
                  </a:ext>
                </a:extLst>
              </a:tr>
              <a:tr h="206523">
                <a:tc>
                  <a:txBody>
                    <a:bodyPr/>
                    <a:lstStyle/>
                    <a:p>
                      <a:pPr algn="ctr"/>
                      <a:r>
                        <a:rPr lang="en-GB" sz="1000" dirty="0"/>
                        <a:t>TC[3,4]</a:t>
                      </a:r>
                    </a:p>
                  </a:txBody>
                  <a:tcPr/>
                </a:tc>
                <a:tc>
                  <a:txBody>
                    <a:bodyPr/>
                    <a:lstStyle/>
                    <a:p>
                      <a:pPr algn="ctr"/>
                      <a:r>
                        <a:rPr lang="en-GB" sz="1000" dirty="0"/>
                        <a:t>Delete</a:t>
                      </a:r>
                      <a:r>
                        <a:rPr lang="en-GB" sz="1000" baseline="0%" dirty="0"/>
                        <a:t> Diagnostic Report</a:t>
                      </a:r>
                      <a:endParaRPr lang="en-GB" sz="1000" dirty="0"/>
                    </a:p>
                  </a:txBody>
                  <a:tcPr/>
                </a:tc>
                <a:extLst>
                  <a:ext uri="{0D108BD9-81ED-4DB2-BD59-A6C34878D82A}">
                    <a16:rowId xmlns:a16="http://schemas.microsoft.com/office/drawing/2014/main" val="1122401598"/>
                  </a:ext>
                </a:extLst>
              </a:tr>
              <a:tr h="206523">
                <a:tc>
                  <a:txBody>
                    <a:bodyPr/>
                    <a:lstStyle/>
                    <a:p>
                      <a:pPr algn="ctr"/>
                      <a:r>
                        <a:rPr lang="en-GB" sz="1000" dirty="0"/>
                        <a:t>TC[3,5]</a:t>
                      </a:r>
                    </a:p>
                  </a:txBody>
                  <a:tcPr/>
                </a:tc>
                <a:tc>
                  <a:txBody>
                    <a:bodyPr/>
                    <a:lstStyle/>
                    <a:p>
                      <a:pPr algn="ctr"/>
                      <a:r>
                        <a:rPr lang="en-GB" sz="1000" dirty="0"/>
                        <a:t>Enable</a:t>
                      </a:r>
                      <a:r>
                        <a:rPr lang="en-GB" sz="1000" baseline="0%" dirty="0"/>
                        <a:t> HKTM Report</a:t>
                      </a:r>
                      <a:endParaRPr lang="en-GB" sz="1000" dirty="0"/>
                    </a:p>
                  </a:txBody>
                  <a:tcPr/>
                </a:tc>
                <a:extLst>
                  <a:ext uri="{0D108BD9-81ED-4DB2-BD59-A6C34878D82A}">
                    <a16:rowId xmlns:a16="http://schemas.microsoft.com/office/drawing/2014/main" val="4179064593"/>
                  </a:ext>
                </a:extLst>
              </a:tr>
              <a:tr h="206523">
                <a:tc>
                  <a:txBody>
                    <a:bodyPr/>
                    <a:lstStyle/>
                    <a:p>
                      <a:pPr algn="ctr"/>
                      <a:r>
                        <a:rPr lang="en-GB" sz="1000" dirty="0"/>
                        <a:t>TC[3,6]</a:t>
                      </a:r>
                    </a:p>
                  </a:txBody>
                  <a:tcPr/>
                </a:tc>
                <a:tc>
                  <a:txBody>
                    <a:bodyPr/>
                    <a:lstStyle/>
                    <a:p>
                      <a:pPr algn="ctr"/>
                      <a:r>
                        <a:rPr lang="en-GB" sz="1000" dirty="0"/>
                        <a:t>Disable HKTM Report</a:t>
                      </a:r>
                    </a:p>
                  </a:txBody>
                  <a:tcPr/>
                </a:tc>
                <a:extLst>
                  <a:ext uri="{0D108BD9-81ED-4DB2-BD59-A6C34878D82A}">
                    <a16:rowId xmlns:a16="http://schemas.microsoft.com/office/drawing/2014/main" val="3343834952"/>
                  </a:ext>
                </a:extLst>
              </a:tr>
              <a:tr h="206523">
                <a:tc>
                  <a:txBody>
                    <a:bodyPr/>
                    <a:lstStyle/>
                    <a:p>
                      <a:pPr algn="ctr"/>
                      <a:r>
                        <a:rPr lang="en-GB" sz="1000" dirty="0"/>
                        <a:t>TC[3,7]</a:t>
                      </a:r>
                    </a:p>
                  </a:txBody>
                  <a:tcPr/>
                </a:tc>
                <a:tc>
                  <a:txBody>
                    <a:bodyPr/>
                    <a:lstStyle/>
                    <a:p>
                      <a:pPr algn="ctr"/>
                      <a:r>
                        <a:rPr lang="en-GB" sz="1000" dirty="0"/>
                        <a:t>Enable</a:t>
                      </a:r>
                      <a:r>
                        <a:rPr lang="en-GB" sz="1000" baseline="0%" dirty="0"/>
                        <a:t> Diagnostic Report</a:t>
                      </a:r>
                      <a:endParaRPr lang="en-GB" sz="1000" dirty="0"/>
                    </a:p>
                  </a:txBody>
                  <a:tcPr/>
                </a:tc>
                <a:extLst>
                  <a:ext uri="{0D108BD9-81ED-4DB2-BD59-A6C34878D82A}">
                    <a16:rowId xmlns:a16="http://schemas.microsoft.com/office/drawing/2014/main" val="3630800081"/>
                  </a:ext>
                </a:extLst>
              </a:tr>
              <a:tr h="206523">
                <a:tc>
                  <a:txBody>
                    <a:bodyPr/>
                    <a:lstStyle/>
                    <a:p>
                      <a:pPr algn="ctr"/>
                      <a:r>
                        <a:rPr lang="en-GB" sz="1000" dirty="0"/>
                        <a:t>TC[3,8]</a:t>
                      </a:r>
                    </a:p>
                  </a:txBody>
                  <a:tcPr/>
                </a:tc>
                <a:tc>
                  <a:txBody>
                    <a:bodyPr/>
                    <a:lstStyle/>
                    <a:p>
                      <a:pPr algn="ctr"/>
                      <a:r>
                        <a:rPr lang="en-GB" sz="1000" dirty="0"/>
                        <a:t>Disable </a:t>
                      </a:r>
                      <a:r>
                        <a:rPr lang="en-GB" sz="1000" baseline="0%" dirty="0"/>
                        <a:t>Diagnostic</a:t>
                      </a:r>
                      <a:r>
                        <a:rPr lang="en-GB" sz="1000" dirty="0"/>
                        <a:t> Report</a:t>
                      </a:r>
                    </a:p>
                  </a:txBody>
                  <a:tcPr/>
                </a:tc>
                <a:extLst>
                  <a:ext uri="{0D108BD9-81ED-4DB2-BD59-A6C34878D82A}">
                    <a16:rowId xmlns:a16="http://schemas.microsoft.com/office/drawing/2014/main" val="4045000065"/>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TC[3,9]</a:t>
                      </a:r>
                    </a:p>
                  </a:txBody>
                  <a:tcPr/>
                </a:tc>
                <a:tc>
                  <a:txBody>
                    <a:bodyPr/>
                    <a:lstStyle/>
                    <a:p>
                      <a:pPr algn="ctr"/>
                      <a:r>
                        <a:rPr lang="en-GB" sz="1000" dirty="0"/>
                        <a:t>Report HKTM structures</a:t>
                      </a:r>
                    </a:p>
                  </a:txBody>
                  <a:tcPr/>
                </a:tc>
                <a:extLst>
                  <a:ext uri="{0D108BD9-81ED-4DB2-BD59-A6C34878D82A}">
                    <a16:rowId xmlns:a16="http://schemas.microsoft.com/office/drawing/2014/main" val="255886964"/>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TC[3,11]</a:t>
                      </a:r>
                    </a:p>
                  </a:txBody>
                  <a:tcPr/>
                </a:tc>
                <a:tc>
                  <a:txBody>
                    <a:bodyPr/>
                    <a:lstStyle/>
                    <a:p>
                      <a:pPr algn="ctr"/>
                      <a:r>
                        <a:rPr lang="en-GB" sz="1000" dirty="0"/>
                        <a:t>Report </a:t>
                      </a:r>
                      <a:r>
                        <a:rPr lang="en-GB" sz="1000" baseline="0%" dirty="0"/>
                        <a:t>Diagnostic</a:t>
                      </a:r>
                      <a:r>
                        <a:rPr lang="en-GB" sz="1000" dirty="0"/>
                        <a:t> structures</a:t>
                      </a:r>
                    </a:p>
                  </a:txBody>
                  <a:tcPr/>
                </a:tc>
                <a:extLst>
                  <a:ext uri="{0D108BD9-81ED-4DB2-BD59-A6C34878D82A}">
                    <a16:rowId xmlns:a16="http://schemas.microsoft.com/office/drawing/2014/main" val="457294785"/>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TC[3,27]</a:t>
                      </a:r>
                    </a:p>
                  </a:txBody>
                  <a:tcPr/>
                </a:tc>
                <a:tc>
                  <a:txBody>
                    <a:bodyPr/>
                    <a:lstStyle/>
                    <a:p>
                      <a:pPr algn="ctr"/>
                      <a:r>
                        <a:rPr lang="en-GB" sz="1000" dirty="0"/>
                        <a:t>Generate one-shot HKTM Report</a:t>
                      </a:r>
                    </a:p>
                  </a:txBody>
                  <a:tcPr/>
                </a:tc>
                <a:extLst>
                  <a:ext uri="{0D108BD9-81ED-4DB2-BD59-A6C34878D82A}">
                    <a16:rowId xmlns:a16="http://schemas.microsoft.com/office/drawing/2014/main" val="2459307149"/>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TC[3,28]</a:t>
                      </a:r>
                    </a:p>
                  </a:txBody>
                  <a:tcPr/>
                </a:tc>
                <a:tc>
                  <a:txBody>
                    <a:bodyPr/>
                    <a:lstStyle/>
                    <a:p>
                      <a:pPr algn="ctr"/>
                      <a:r>
                        <a:rPr lang="en-GB" sz="1000" dirty="0"/>
                        <a:t>Generate one-shot Diagnostic Report</a:t>
                      </a:r>
                    </a:p>
                  </a:txBody>
                  <a:tcPr/>
                </a:tc>
                <a:extLst>
                  <a:ext uri="{0D108BD9-81ED-4DB2-BD59-A6C34878D82A}">
                    <a16:rowId xmlns:a16="http://schemas.microsoft.com/office/drawing/2014/main" val="3187665596"/>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TC[3,29]</a:t>
                      </a:r>
                    </a:p>
                  </a:txBody>
                  <a:tcPr/>
                </a:tc>
                <a:tc>
                  <a:txBody>
                    <a:bodyPr/>
                    <a:lstStyle/>
                    <a:p>
                      <a:pPr algn="ctr"/>
                      <a:r>
                        <a:rPr lang="en-GB" sz="1000" dirty="0"/>
                        <a:t>Append params</a:t>
                      </a:r>
                      <a:r>
                        <a:rPr lang="en-GB" sz="1000" baseline="0%" dirty="0"/>
                        <a:t> to HKTM Report</a:t>
                      </a:r>
                      <a:endParaRPr lang="en-GB" sz="1000" dirty="0"/>
                    </a:p>
                  </a:txBody>
                  <a:tcPr/>
                </a:tc>
                <a:extLst>
                  <a:ext uri="{0D108BD9-81ED-4DB2-BD59-A6C34878D82A}">
                    <a16:rowId xmlns:a16="http://schemas.microsoft.com/office/drawing/2014/main" val="1058520339"/>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TC[3,30]</a:t>
                      </a:r>
                    </a:p>
                  </a:txBody>
                  <a:tcPr/>
                </a:tc>
                <a:tc>
                  <a:txBody>
                    <a:bodyPr/>
                    <a:lstStyle/>
                    <a:p>
                      <a:pPr algn="ctr"/>
                      <a:r>
                        <a:rPr lang="en-GB" sz="1000" dirty="0"/>
                        <a:t>Append params</a:t>
                      </a:r>
                      <a:r>
                        <a:rPr lang="en-GB" sz="1000" baseline="0%" dirty="0"/>
                        <a:t> to Diagnostic Report</a:t>
                      </a:r>
                      <a:endParaRPr lang="en-GB" sz="1000" dirty="0"/>
                    </a:p>
                  </a:txBody>
                  <a:tcPr/>
                </a:tc>
                <a:extLst>
                  <a:ext uri="{0D108BD9-81ED-4DB2-BD59-A6C34878D82A}">
                    <a16:rowId xmlns:a16="http://schemas.microsoft.com/office/drawing/2014/main" val="3248283245"/>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TC[3,31]</a:t>
                      </a:r>
                    </a:p>
                  </a:txBody>
                  <a:tcPr/>
                </a:tc>
                <a:tc>
                  <a:txBody>
                    <a:bodyPr/>
                    <a:lstStyle/>
                    <a:p>
                      <a:pPr algn="ctr"/>
                      <a:r>
                        <a:rPr lang="en-GB" sz="1000" dirty="0"/>
                        <a:t>Change gen</a:t>
                      </a:r>
                      <a:r>
                        <a:rPr lang="en-GB" sz="1000" baseline="0%" dirty="0"/>
                        <a:t> interval HKTM Report</a:t>
                      </a:r>
                      <a:endParaRPr lang="en-GB" sz="1000" dirty="0"/>
                    </a:p>
                  </a:txBody>
                  <a:tcPr/>
                </a:tc>
                <a:extLst>
                  <a:ext uri="{0D108BD9-81ED-4DB2-BD59-A6C34878D82A}">
                    <a16:rowId xmlns:a16="http://schemas.microsoft.com/office/drawing/2014/main" val="133791282"/>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TC[3,32]</a:t>
                      </a:r>
                    </a:p>
                  </a:txBody>
                  <a:tcPr/>
                </a:tc>
                <a:tc>
                  <a:txBody>
                    <a:bodyPr/>
                    <a:lstStyle/>
                    <a:p>
                      <a:pPr algn="ctr"/>
                      <a:r>
                        <a:rPr lang="en-GB" sz="1000" dirty="0"/>
                        <a:t>Change gen</a:t>
                      </a:r>
                      <a:r>
                        <a:rPr lang="en-GB" sz="1000" baseline="0%" dirty="0"/>
                        <a:t> interval Diagnostic Report</a:t>
                      </a:r>
                      <a:endParaRPr lang="en-GB" sz="1000" dirty="0"/>
                    </a:p>
                  </a:txBody>
                  <a:tcPr/>
                </a:tc>
                <a:extLst>
                  <a:ext uri="{0D108BD9-81ED-4DB2-BD59-A6C34878D82A}">
                    <a16:rowId xmlns:a16="http://schemas.microsoft.com/office/drawing/2014/main" val="3252527625"/>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TC[3,33]</a:t>
                      </a:r>
                    </a:p>
                  </a:txBody>
                  <a:tcPr/>
                </a:tc>
                <a:tc>
                  <a:txBody>
                    <a:bodyPr/>
                    <a:lstStyle/>
                    <a:p>
                      <a:pPr algn="ctr"/>
                      <a:r>
                        <a:rPr lang="en-GB" sz="1000" dirty="0"/>
                        <a:t>Report</a:t>
                      </a:r>
                      <a:r>
                        <a:rPr lang="en-GB" sz="1000" baseline="0%" dirty="0"/>
                        <a:t> Gen properties HKTM structures</a:t>
                      </a:r>
                      <a:endParaRPr lang="en-GB" sz="1000" dirty="0"/>
                    </a:p>
                  </a:txBody>
                  <a:tcPr/>
                </a:tc>
                <a:extLst>
                  <a:ext uri="{0D108BD9-81ED-4DB2-BD59-A6C34878D82A}">
                    <a16:rowId xmlns:a16="http://schemas.microsoft.com/office/drawing/2014/main" val="4185576493"/>
                  </a:ext>
                </a:extLst>
              </a:tr>
              <a:tr h="24898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TC[3,34]</a:t>
                      </a:r>
                    </a:p>
                  </a:txBody>
                  <a:tcPr/>
                </a:tc>
                <a:tc>
                  <a:txBody>
                    <a:bodyPr/>
                    <a:lstStyle/>
                    <a:p>
                      <a:pPr algn="ctr"/>
                      <a:r>
                        <a:rPr lang="en-GB" sz="1000" dirty="0"/>
                        <a:t>Report</a:t>
                      </a:r>
                      <a:r>
                        <a:rPr lang="en-GB" sz="1000" baseline="0%" dirty="0"/>
                        <a:t> Gen properties Diagnostic structures</a:t>
                      </a:r>
                      <a:endParaRPr lang="en-GB" sz="1000" dirty="0"/>
                    </a:p>
                  </a:txBody>
                  <a:tcPr/>
                </a:tc>
                <a:extLst>
                  <a:ext uri="{0D108BD9-81ED-4DB2-BD59-A6C34878D82A}">
                    <a16:rowId xmlns:a16="http://schemas.microsoft.com/office/drawing/2014/main" val="2541009663"/>
                  </a:ext>
                </a:extLst>
              </a:tr>
            </a:tbl>
          </a:graphicData>
        </a:graphic>
      </p:graphicFrame>
      <p:graphicFrame>
        <p:nvGraphicFramePr>
          <p:cNvPr id="4" name="Table 3">
            <a:extLst>
              <a:ext uri="{FF2B5EF4-FFF2-40B4-BE49-F238E27FC236}">
                <a16:creationId xmlns:a16="http://schemas.microsoft.com/office/drawing/2014/main" id="{BAEA40C9-BDED-5DC9-9552-B31DB49B7C54}"/>
              </a:ext>
            </a:extLst>
          </p:cNvPr>
          <p:cNvGraphicFramePr>
            <a:graphicFrameLocks noGrp="1"/>
          </p:cNvGraphicFramePr>
          <p:nvPr>
            <p:extLst>
              <p:ext uri="{D42A27DB-BD31-4B8C-83A1-F6EECF244321}">
                <p14:modId xmlns:p14="http://schemas.microsoft.com/office/powerpoint/2010/main" val="2113655015"/>
              </p:ext>
            </p:extLst>
          </p:nvPr>
        </p:nvGraphicFramePr>
        <p:xfrm>
          <a:off x="5669178" y="2586674"/>
          <a:ext cx="3387013" cy="2590800"/>
        </p:xfrm>
        <a:graphic>
          <a:graphicData uri="http://purl.oclc.org/ooxml/drawingml/table">
            <a:tbl>
              <a:tblPr firstRow="1" bandRow="1">
                <a:tableStyleId>{5C22544A-7EE6-4342-B048-85BDC9FD1C3A}</a:tableStyleId>
              </a:tblPr>
              <a:tblGrid>
                <a:gridCol w="916137">
                  <a:extLst>
                    <a:ext uri="{9D8B030D-6E8A-4147-A177-3AD203B41FA5}">
                      <a16:colId xmlns:a16="http://schemas.microsoft.com/office/drawing/2014/main" val="3840904177"/>
                    </a:ext>
                  </a:extLst>
                </a:gridCol>
                <a:gridCol w="2470876">
                  <a:extLst>
                    <a:ext uri="{9D8B030D-6E8A-4147-A177-3AD203B41FA5}">
                      <a16:colId xmlns:a16="http://schemas.microsoft.com/office/drawing/2014/main" val="3459471228"/>
                    </a:ext>
                  </a:extLst>
                </a:gridCol>
              </a:tblGrid>
              <a:tr h="206523">
                <a:tc>
                  <a:txBody>
                    <a:bodyPr/>
                    <a:lstStyle/>
                    <a:p>
                      <a:pPr algn="ctr"/>
                      <a:r>
                        <a:rPr lang="en-GB" sz="1000" dirty="0"/>
                        <a:t>TC</a:t>
                      </a:r>
                    </a:p>
                  </a:txBody>
                  <a:tcPr/>
                </a:tc>
                <a:tc>
                  <a:txBody>
                    <a:bodyPr/>
                    <a:lstStyle/>
                    <a:p>
                      <a:pPr algn="ctr"/>
                      <a:r>
                        <a:rPr lang="en-GB" sz="1000" dirty="0"/>
                        <a:t>Purpose</a:t>
                      </a:r>
                    </a:p>
                  </a:txBody>
                  <a:tcPr/>
                </a:tc>
                <a:extLst>
                  <a:ext uri="{0D108BD9-81ED-4DB2-BD59-A6C34878D82A}">
                    <a16:rowId xmlns:a16="http://schemas.microsoft.com/office/drawing/2014/main" val="4066585712"/>
                  </a:ext>
                </a:extLst>
              </a:tr>
              <a:tr h="206523">
                <a:tc>
                  <a:txBody>
                    <a:bodyPr/>
                    <a:lstStyle/>
                    <a:p>
                      <a:pPr algn="ctr"/>
                      <a:r>
                        <a:rPr lang="en-GB" sz="1000" dirty="0"/>
                        <a:t>TC[3,1]</a:t>
                      </a:r>
                    </a:p>
                  </a:txBody>
                  <a:tcPr/>
                </a:tc>
                <a:tc>
                  <a:txBody>
                    <a:bodyPr/>
                    <a:lstStyle/>
                    <a:p>
                      <a:pPr algn="ctr"/>
                      <a:r>
                        <a:rPr lang="en-GB" sz="1000" dirty="0"/>
                        <a:t>Create HKTM Report</a:t>
                      </a:r>
                    </a:p>
                  </a:txBody>
                  <a:tcPr/>
                </a:tc>
                <a:extLst>
                  <a:ext uri="{0D108BD9-81ED-4DB2-BD59-A6C34878D82A}">
                    <a16:rowId xmlns:a16="http://schemas.microsoft.com/office/drawing/2014/main" val="3776687532"/>
                  </a:ext>
                </a:extLst>
              </a:tr>
              <a:tr h="206523">
                <a:tc>
                  <a:txBody>
                    <a:bodyPr/>
                    <a:lstStyle/>
                    <a:p>
                      <a:pPr algn="ctr"/>
                      <a:r>
                        <a:rPr lang="en-GB" sz="1000" dirty="0"/>
                        <a:t>TC[3,3]</a:t>
                      </a:r>
                    </a:p>
                  </a:txBody>
                  <a:tcPr/>
                </a:tc>
                <a:tc>
                  <a:txBody>
                    <a:bodyPr/>
                    <a:lstStyle/>
                    <a:p>
                      <a:pPr algn="ctr"/>
                      <a:r>
                        <a:rPr lang="en-GB" sz="1000" dirty="0"/>
                        <a:t>Delete</a:t>
                      </a:r>
                      <a:r>
                        <a:rPr lang="en-GB" sz="1000" baseline="0%" dirty="0"/>
                        <a:t> HKTM Report</a:t>
                      </a:r>
                      <a:endParaRPr lang="en-GB" sz="1000" dirty="0"/>
                    </a:p>
                  </a:txBody>
                  <a:tcPr/>
                </a:tc>
                <a:extLst>
                  <a:ext uri="{0D108BD9-81ED-4DB2-BD59-A6C34878D82A}">
                    <a16:rowId xmlns:a16="http://schemas.microsoft.com/office/drawing/2014/main" val="3999933866"/>
                  </a:ext>
                </a:extLst>
              </a:tr>
              <a:tr h="206523">
                <a:tc>
                  <a:txBody>
                    <a:bodyPr/>
                    <a:lstStyle/>
                    <a:p>
                      <a:pPr algn="ctr"/>
                      <a:r>
                        <a:rPr lang="en-GB" sz="1000" dirty="0"/>
                        <a:t>TC[3,5]</a:t>
                      </a:r>
                    </a:p>
                  </a:txBody>
                  <a:tcPr/>
                </a:tc>
                <a:tc>
                  <a:txBody>
                    <a:bodyPr/>
                    <a:lstStyle/>
                    <a:p>
                      <a:pPr algn="ctr"/>
                      <a:r>
                        <a:rPr lang="en-GB" sz="1000" dirty="0"/>
                        <a:t>Enable</a:t>
                      </a:r>
                      <a:r>
                        <a:rPr lang="en-GB" sz="1000" baseline="0%" dirty="0"/>
                        <a:t> HKTM Report</a:t>
                      </a:r>
                      <a:endParaRPr lang="en-GB" sz="1000" dirty="0"/>
                    </a:p>
                  </a:txBody>
                  <a:tcPr/>
                </a:tc>
                <a:extLst>
                  <a:ext uri="{0D108BD9-81ED-4DB2-BD59-A6C34878D82A}">
                    <a16:rowId xmlns:a16="http://schemas.microsoft.com/office/drawing/2014/main" val="4179064593"/>
                  </a:ext>
                </a:extLst>
              </a:tr>
              <a:tr h="206523">
                <a:tc>
                  <a:txBody>
                    <a:bodyPr/>
                    <a:lstStyle/>
                    <a:p>
                      <a:pPr algn="ctr"/>
                      <a:r>
                        <a:rPr lang="en-GB" sz="1000" dirty="0"/>
                        <a:t>TC[3,6]</a:t>
                      </a:r>
                    </a:p>
                  </a:txBody>
                  <a:tcPr/>
                </a:tc>
                <a:tc>
                  <a:txBody>
                    <a:bodyPr/>
                    <a:lstStyle/>
                    <a:p>
                      <a:pPr algn="ctr"/>
                      <a:r>
                        <a:rPr lang="en-GB" sz="1000" dirty="0"/>
                        <a:t>Disable HKTM Report</a:t>
                      </a:r>
                    </a:p>
                  </a:txBody>
                  <a:tcPr/>
                </a:tc>
                <a:extLst>
                  <a:ext uri="{0D108BD9-81ED-4DB2-BD59-A6C34878D82A}">
                    <a16:rowId xmlns:a16="http://schemas.microsoft.com/office/drawing/2014/main" val="3343834952"/>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TC[3,9]</a:t>
                      </a:r>
                    </a:p>
                  </a:txBody>
                  <a:tcPr/>
                </a:tc>
                <a:tc>
                  <a:txBody>
                    <a:bodyPr/>
                    <a:lstStyle/>
                    <a:p>
                      <a:pPr algn="ctr"/>
                      <a:r>
                        <a:rPr lang="en-GB" sz="1000" dirty="0"/>
                        <a:t>Report HKTM structures</a:t>
                      </a:r>
                    </a:p>
                  </a:txBody>
                  <a:tcPr/>
                </a:tc>
                <a:extLst>
                  <a:ext uri="{0D108BD9-81ED-4DB2-BD59-A6C34878D82A}">
                    <a16:rowId xmlns:a16="http://schemas.microsoft.com/office/drawing/2014/main" val="255886964"/>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TC[3,27]</a:t>
                      </a:r>
                    </a:p>
                  </a:txBody>
                  <a:tcPr/>
                </a:tc>
                <a:tc>
                  <a:txBody>
                    <a:bodyPr/>
                    <a:lstStyle/>
                    <a:p>
                      <a:pPr algn="ctr"/>
                      <a:r>
                        <a:rPr lang="en-GB" sz="1000" dirty="0"/>
                        <a:t>Generate one-shot HKTM Report</a:t>
                      </a:r>
                    </a:p>
                  </a:txBody>
                  <a:tcPr/>
                </a:tc>
                <a:extLst>
                  <a:ext uri="{0D108BD9-81ED-4DB2-BD59-A6C34878D82A}">
                    <a16:rowId xmlns:a16="http://schemas.microsoft.com/office/drawing/2014/main" val="2459307149"/>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TC[3,29]</a:t>
                      </a:r>
                    </a:p>
                  </a:txBody>
                  <a:tcPr/>
                </a:tc>
                <a:tc>
                  <a:txBody>
                    <a:bodyPr/>
                    <a:lstStyle/>
                    <a:p>
                      <a:pPr algn="ctr"/>
                      <a:r>
                        <a:rPr lang="en-GB" sz="1000" dirty="0"/>
                        <a:t>Append params</a:t>
                      </a:r>
                      <a:r>
                        <a:rPr lang="en-GB" sz="1000" baseline="0%" dirty="0"/>
                        <a:t> to HKTM Report</a:t>
                      </a:r>
                      <a:endParaRPr lang="en-GB" sz="1000" dirty="0"/>
                    </a:p>
                  </a:txBody>
                  <a:tcPr/>
                </a:tc>
                <a:extLst>
                  <a:ext uri="{0D108BD9-81ED-4DB2-BD59-A6C34878D82A}">
                    <a16:rowId xmlns:a16="http://schemas.microsoft.com/office/drawing/2014/main" val="1058520339"/>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TC[3,31]</a:t>
                      </a:r>
                    </a:p>
                  </a:txBody>
                  <a:tcPr/>
                </a:tc>
                <a:tc>
                  <a:txBody>
                    <a:bodyPr/>
                    <a:lstStyle/>
                    <a:p>
                      <a:pPr algn="ctr"/>
                      <a:r>
                        <a:rPr lang="en-GB" sz="1000" dirty="0"/>
                        <a:t>Change gen</a:t>
                      </a:r>
                      <a:r>
                        <a:rPr lang="en-GB" sz="1000" baseline="0%" dirty="0"/>
                        <a:t> interval HKTM Report</a:t>
                      </a:r>
                      <a:endParaRPr lang="en-GB" sz="1000" dirty="0"/>
                    </a:p>
                  </a:txBody>
                  <a:tcPr/>
                </a:tc>
                <a:extLst>
                  <a:ext uri="{0D108BD9-81ED-4DB2-BD59-A6C34878D82A}">
                    <a16:rowId xmlns:a16="http://schemas.microsoft.com/office/drawing/2014/main" val="133791282"/>
                  </a:ext>
                </a:extLst>
              </a:tr>
              <a:tr h="206523">
                <a:tc>
                  <a:txBody>
                    <a:bodyPr/>
                    <a:lstStyle/>
                    <a:p>
                      <a:pPr marL="0" marR="0" lvl="0" indent="0" algn="ctr" defTabSz="882030" rtl="0" eaLnBrk="1" fontAlgn="auto" latinLnBrk="0" hangingPunct="1">
                        <a:lnSpc>
                          <a:spcPct val="100%"/>
                        </a:lnSpc>
                        <a:spcBef>
                          <a:spcPts val="0"/>
                        </a:spcBef>
                        <a:spcAft>
                          <a:spcPts val="0"/>
                        </a:spcAft>
                        <a:buClrTx/>
                        <a:buSzTx/>
                        <a:buFontTx/>
                        <a:buNone/>
                        <a:tabLst/>
                        <a:defRPr/>
                      </a:pPr>
                      <a:r>
                        <a:rPr lang="en-GB" sz="1000" dirty="0"/>
                        <a:t>TC[3,33]</a:t>
                      </a:r>
                    </a:p>
                  </a:txBody>
                  <a:tcPr/>
                </a:tc>
                <a:tc>
                  <a:txBody>
                    <a:bodyPr/>
                    <a:lstStyle/>
                    <a:p>
                      <a:pPr algn="ctr"/>
                      <a:r>
                        <a:rPr lang="en-GB" sz="1000" dirty="0"/>
                        <a:t>Report</a:t>
                      </a:r>
                      <a:r>
                        <a:rPr lang="en-GB" sz="1000" baseline="0%" dirty="0"/>
                        <a:t> Gen properties HKTM structures</a:t>
                      </a:r>
                      <a:endParaRPr lang="en-GB" sz="1000" dirty="0"/>
                    </a:p>
                  </a:txBody>
                  <a:tcPr/>
                </a:tc>
                <a:extLst>
                  <a:ext uri="{0D108BD9-81ED-4DB2-BD59-A6C34878D82A}">
                    <a16:rowId xmlns:a16="http://schemas.microsoft.com/office/drawing/2014/main" val="4185576493"/>
                  </a:ext>
                </a:extLst>
              </a:tr>
            </a:tbl>
          </a:graphicData>
        </a:graphic>
      </p:graphicFrame>
      <p:sp>
        <p:nvSpPr>
          <p:cNvPr id="5" name="Right Arrow 3">
            <a:extLst>
              <a:ext uri="{FF2B5EF4-FFF2-40B4-BE49-F238E27FC236}">
                <a16:creationId xmlns:a16="http://schemas.microsoft.com/office/drawing/2014/main" id="{A8545475-AA5F-D8BE-E978-1FA6B0B7E028}"/>
              </a:ext>
            </a:extLst>
          </p:cNvPr>
          <p:cNvSpPr/>
          <p:nvPr/>
        </p:nvSpPr>
        <p:spPr>
          <a:xfrm>
            <a:off x="4486464" y="3768254"/>
            <a:ext cx="1110213" cy="452341"/>
          </a:xfrm>
          <a:prstGeom prst="rightArrow">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450E285F-7A4A-821C-E737-83F96897DBC2}"/>
              </a:ext>
            </a:extLst>
          </p:cNvPr>
          <p:cNvSpPr txBox="1">
            <a:spLocks/>
          </p:cNvSpPr>
          <p:nvPr/>
        </p:nvSpPr>
        <p:spPr bwMode="auto">
          <a:xfrm>
            <a:off x="4413963" y="3429000"/>
            <a:ext cx="2666896" cy="67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 uri="{FAA26D3D-D897-4be2-8F04-BA451C77F1D7}">
              <ma14:placeholderFlag xmlns:ma14="http://schemas.microsoft.com/office/mac/drawingml/2011/main" xmlns="" xmlns:p="http://schemas.openxmlformats.org/presentationml/2006/main" xmlns:r="http://schemas.openxmlformats.org/officeDocument/2006/relationships" xmlns:a="http://schemas.openxmlformats.org/drawingml/2006/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19%"/>
              </a:lnSpc>
              <a:spcBef>
                <a:spcPct val="2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
              </a:lnSpc>
              <a:spcBef>
                <a:spcPct val="2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
              </a:lnSpc>
              <a:spcBef>
                <a:spcPct val="2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
              </a:lnSpc>
              <a:spcBef>
                <a:spcPct val="2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
              </a:lnSpc>
              <a:spcBef>
                <a:spcPct val="2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
              </a:lnSpc>
              <a:spcBef>
                <a:spcPct val="2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
              </a:lnSpc>
              <a:spcBef>
                <a:spcPct val="2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
              </a:lnSpc>
              <a:spcBef>
                <a:spcPct val="2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
              </a:lnSpc>
              <a:spcBef>
                <a:spcPct val="20%"/>
              </a:spcBef>
              <a:spcAft>
                <a:spcPct val="0%"/>
              </a:spcAft>
              <a:buClr>
                <a:schemeClr val="accent1"/>
              </a:buClr>
              <a:buFont typeface="Verdana" pitchFamily="34" charset="0"/>
              <a:buChar char="–"/>
              <a:defRPr sz="1543">
                <a:solidFill>
                  <a:schemeClr val="bg2"/>
                </a:solidFill>
                <a:latin typeface="+mn-lt"/>
              </a:defRPr>
            </a:lvl9pPr>
          </a:lstStyle>
          <a:p>
            <a:r>
              <a:rPr lang="en-GB" kern="0" dirty="0"/>
              <a:t>Simplify!</a:t>
            </a:r>
          </a:p>
        </p:txBody>
      </p:sp>
    </p:spTree>
    <p:extLst>
      <p:ext uri="{BB962C8B-B14F-4D97-AF65-F5344CB8AC3E}">
        <p14:creationId xmlns:p14="http://schemas.microsoft.com/office/powerpoint/2010/main" val="6734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3" name="Rectangle 72">
            <a:hlinkClick r:id="" action="ppaction://noaction"/>
          </p:cNvPr>
          <p:cNvSpPr>
            <a:spLocks noChangeArrowheads="1"/>
          </p:cNvSpPr>
          <p:nvPr/>
        </p:nvSpPr>
        <p:spPr bwMode="auto">
          <a:xfrm>
            <a:off x="3197225" y="5243513"/>
            <a:ext cx="709613"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2" name="Title 1"/>
          <p:cNvSpPr>
            <a:spLocks noGrp="1"/>
          </p:cNvSpPr>
          <p:nvPr>
            <p:ph type="title"/>
          </p:nvPr>
        </p:nvSpPr>
        <p:spPr/>
        <p:txBody>
          <a:bodyPr/>
          <a:lstStyle/>
          <a:p>
            <a:r>
              <a:rPr lang="en-GB" dirty="0"/>
              <a:t>Standards status (June 2022)</a:t>
            </a:r>
          </a:p>
        </p:txBody>
      </p:sp>
      <p:grpSp>
        <p:nvGrpSpPr>
          <p:cNvPr id="5" name="Group 4"/>
          <p:cNvGrpSpPr>
            <a:grpSpLocks/>
          </p:cNvGrpSpPr>
          <p:nvPr/>
        </p:nvGrpSpPr>
        <p:grpSpPr bwMode="auto">
          <a:xfrm>
            <a:off x="7997825" y="4875213"/>
            <a:ext cx="728663" cy="1016000"/>
            <a:chOff x="5102" y="3071"/>
            <a:chExt cx="459" cy="640"/>
          </a:xfrm>
        </p:grpSpPr>
        <p:grpSp>
          <p:nvGrpSpPr>
            <p:cNvPr id="6" name="Group 5"/>
            <p:cNvGrpSpPr>
              <a:grpSpLocks/>
            </p:cNvGrpSpPr>
            <p:nvPr/>
          </p:nvGrpSpPr>
          <p:grpSpPr bwMode="auto">
            <a:xfrm>
              <a:off x="5102" y="3071"/>
              <a:ext cx="447" cy="640"/>
              <a:chOff x="5102" y="3071"/>
              <a:chExt cx="447" cy="640"/>
            </a:xfrm>
          </p:grpSpPr>
          <p:grpSp>
            <p:nvGrpSpPr>
              <p:cNvPr id="8" name="Group 6"/>
              <p:cNvGrpSpPr>
                <a:grpSpLocks/>
              </p:cNvGrpSpPr>
              <p:nvPr/>
            </p:nvGrpSpPr>
            <p:grpSpPr bwMode="auto">
              <a:xfrm>
                <a:off x="5102" y="3071"/>
                <a:ext cx="447" cy="640"/>
                <a:chOff x="5102" y="3071"/>
                <a:chExt cx="447" cy="640"/>
              </a:xfrm>
            </p:grpSpPr>
            <p:sp>
              <p:nvSpPr>
                <p:cNvPr id="10" name="Rectangle 7">
                  <a:hlinkClick r:id="rId3" action="ppaction://hlinksldjump"/>
                </p:cNvPr>
                <p:cNvSpPr>
                  <a:spLocks noChangeArrowheads="1"/>
                </p:cNvSpPr>
                <p:nvPr/>
              </p:nvSpPr>
              <p:spPr bwMode="auto">
                <a:xfrm>
                  <a:off x="5104" y="3071"/>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1" name="Rectangle 8"/>
                <p:cNvSpPr>
                  <a:spLocks noChangeArrowheads="1"/>
                </p:cNvSpPr>
                <p:nvPr/>
              </p:nvSpPr>
              <p:spPr bwMode="auto">
                <a:xfrm>
                  <a:off x="5102" y="3072"/>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2" name="Rectangle 9"/>
                <p:cNvSpPr>
                  <a:spLocks noChangeArrowheads="1"/>
                </p:cNvSpPr>
                <p:nvPr/>
              </p:nvSpPr>
              <p:spPr bwMode="auto">
                <a:xfrm>
                  <a:off x="5118" y="3072"/>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9"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7" y="3083"/>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 Box 11"/>
            <p:cNvSpPr txBox="1">
              <a:spLocks noChangeArrowheads="1"/>
            </p:cNvSpPr>
            <p:nvPr/>
          </p:nvSpPr>
          <p:spPr bwMode="auto">
            <a:xfrm>
              <a:off x="5150" y="3337"/>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E-70-01</a:t>
              </a:r>
            </a:p>
            <a:p>
              <a:pPr algn="ctr">
                <a:spcBef>
                  <a:spcPct val="50%"/>
                </a:spcBef>
              </a:pPr>
              <a:r>
                <a:rPr lang="en-GB" altLang="en-US" sz="500" b="1" dirty="0">
                  <a:solidFill>
                    <a:srgbClr val="003366"/>
                  </a:solidFill>
                  <a:latin typeface="Arial" panose="020B0604020202020204" pitchFamily="34" charset="0"/>
                </a:rPr>
                <a:t>Satellite On-board Control Procedures</a:t>
              </a:r>
            </a:p>
          </p:txBody>
        </p:sp>
      </p:grpSp>
      <p:grpSp>
        <p:nvGrpSpPr>
          <p:cNvPr id="13" name="Group 12"/>
          <p:cNvGrpSpPr>
            <a:grpSpLocks/>
          </p:cNvGrpSpPr>
          <p:nvPr/>
        </p:nvGrpSpPr>
        <p:grpSpPr bwMode="auto">
          <a:xfrm>
            <a:off x="3205163" y="5243513"/>
            <a:ext cx="728662" cy="1016000"/>
            <a:chOff x="4491" y="3250"/>
            <a:chExt cx="459" cy="640"/>
          </a:xfrm>
        </p:grpSpPr>
        <p:grpSp>
          <p:nvGrpSpPr>
            <p:cNvPr id="14" name="Group 13"/>
            <p:cNvGrpSpPr>
              <a:grpSpLocks/>
            </p:cNvGrpSpPr>
            <p:nvPr/>
          </p:nvGrpSpPr>
          <p:grpSpPr bwMode="auto">
            <a:xfrm>
              <a:off x="4491" y="3250"/>
              <a:ext cx="447" cy="640"/>
              <a:chOff x="4491" y="3250"/>
              <a:chExt cx="447" cy="640"/>
            </a:xfrm>
          </p:grpSpPr>
          <p:grpSp>
            <p:nvGrpSpPr>
              <p:cNvPr id="16" name="Group 14"/>
              <p:cNvGrpSpPr>
                <a:grpSpLocks/>
              </p:cNvGrpSpPr>
              <p:nvPr/>
            </p:nvGrpSpPr>
            <p:grpSpPr bwMode="auto">
              <a:xfrm>
                <a:off x="4491" y="3250"/>
                <a:ext cx="447" cy="640"/>
                <a:chOff x="4491" y="3250"/>
                <a:chExt cx="447" cy="640"/>
              </a:xfrm>
            </p:grpSpPr>
            <p:sp>
              <p:nvSpPr>
                <p:cNvPr id="18" name="Rectangle 15"/>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19" name="Rectangle 16"/>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20" name="Rectangle 17"/>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17"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Box 19"/>
            <p:cNvSpPr txBox="1">
              <a:spLocks noChangeArrowheads="1"/>
            </p:cNvSpPr>
            <p:nvPr/>
          </p:nvSpPr>
          <p:spPr bwMode="auto">
            <a:xfrm>
              <a:off x="4539" y="3516"/>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E-70-21</a:t>
              </a:r>
            </a:p>
            <a:p>
              <a:pPr algn="ctr">
                <a:spcBef>
                  <a:spcPct val="50%"/>
                </a:spcBef>
              </a:pPr>
              <a:r>
                <a:rPr lang="en-GB" altLang="en-US" sz="500" b="1" dirty="0">
                  <a:solidFill>
                    <a:srgbClr val="003366"/>
                  </a:solidFill>
                  <a:latin typeface="Arial" panose="020B0604020202020204" pitchFamily="34" charset="0"/>
                </a:rPr>
                <a:t>EGSE and Mission Control System</a:t>
              </a:r>
            </a:p>
          </p:txBody>
        </p:sp>
      </p:grpSp>
      <p:grpSp>
        <p:nvGrpSpPr>
          <p:cNvPr id="21" name="Group 20"/>
          <p:cNvGrpSpPr>
            <a:grpSpLocks/>
          </p:cNvGrpSpPr>
          <p:nvPr/>
        </p:nvGrpSpPr>
        <p:grpSpPr bwMode="auto">
          <a:xfrm>
            <a:off x="4516438" y="5254625"/>
            <a:ext cx="728662" cy="1016000"/>
            <a:chOff x="4491" y="3250"/>
            <a:chExt cx="459" cy="640"/>
          </a:xfrm>
        </p:grpSpPr>
        <p:grpSp>
          <p:nvGrpSpPr>
            <p:cNvPr id="22" name="Group 21"/>
            <p:cNvGrpSpPr>
              <a:grpSpLocks/>
            </p:cNvGrpSpPr>
            <p:nvPr/>
          </p:nvGrpSpPr>
          <p:grpSpPr bwMode="auto">
            <a:xfrm>
              <a:off x="4491" y="3250"/>
              <a:ext cx="447" cy="640"/>
              <a:chOff x="4491" y="3250"/>
              <a:chExt cx="447" cy="640"/>
            </a:xfrm>
          </p:grpSpPr>
          <p:grpSp>
            <p:nvGrpSpPr>
              <p:cNvPr id="24" name="Group 22"/>
              <p:cNvGrpSpPr>
                <a:grpSpLocks/>
              </p:cNvGrpSpPr>
              <p:nvPr/>
            </p:nvGrpSpPr>
            <p:grpSpPr bwMode="auto">
              <a:xfrm>
                <a:off x="4491" y="3250"/>
                <a:ext cx="447" cy="640"/>
                <a:chOff x="4491" y="3250"/>
                <a:chExt cx="447" cy="640"/>
              </a:xfrm>
            </p:grpSpPr>
            <p:sp>
              <p:nvSpPr>
                <p:cNvPr id="26" name="Rectangle 23"/>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27" name="Rectangle 24"/>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28" name="Rectangle 25"/>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25"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 Box 27"/>
            <p:cNvSpPr txBox="1">
              <a:spLocks noChangeArrowheads="1"/>
            </p:cNvSpPr>
            <p:nvPr/>
          </p:nvSpPr>
          <p:spPr bwMode="auto">
            <a:xfrm>
              <a:off x="4539" y="3516"/>
              <a:ext cx="41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E-70-42</a:t>
              </a:r>
            </a:p>
            <a:p>
              <a:pPr algn="ctr">
                <a:spcBef>
                  <a:spcPct val="50%"/>
                </a:spcBef>
              </a:pPr>
              <a:r>
                <a:rPr lang="en-GB" altLang="en-US" sz="500" b="1" dirty="0">
                  <a:solidFill>
                    <a:srgbClr val="003366"/>
                  </a:solidFill>
                  <a:latin typeface="Arial" panose="020B0604020202020204" pitchFamily="34" charset="0"/>
                </a:rPr>
                <a:t>Space Link Extension</a:t>
              </a:r>
            </a:p>
          </p:txBody>
        </p:sp>
      </p:grpSp>
      <p:grpSp>
        <p:nvGrpSpPr>
          <p:cNvPr id="29" name="Group 28"/>
          <p:cNvGrpSpPr>
            <a:grpSpLocks/>
          </p:cNvGrpSpPr>
          <p:nvPr/>
        </p:nvGrpSpPr>
        <p:grpSpPr bwMode="auto">
          <a:xfrm>
            <a:off x="1600200" y="5240338"/>
            <a:ext cx="728663" cy="1016000"/>
            <a:chOff x="4491" y="3250"/>
            <a:chExt cx="459" cy="640"/>
          </a:xfrm>
        </p:grpSpPr>
        <p:grpSp>
          <p:nvGrpSpPr>
            <p:cNvPr id="30" name="Group 29"/>
            <p:cNvGrpSpPr>
              <a:grpSpLocks/>
            </p:cNvGrpSpPr>
            <p:nvPr/>
          </p:nvGrpSpPr>
          <p:grpSpPr bwMode="auto">
            <a:xfrm>
              <a:off x="4491" y="3250"/>
              <a:ext cx="447" cy="640"/>
              <a:chOff x="4491" y="3250"/>
              <a:chExt cx="447" cy="640"/>
            </a:xfrm>
          </p:grpSpPr>
          <p:grpSp>
            <p:nvGrpSpPr>
              <p:cNvPr id="32" name="Group 30"/>
              <p:cNvGrpSpPr>
                <a:grpSpLocks/>
              </p:cNvGrpSpPr>
              <p:nvPr/>
            </p:nvGrpSpPr>
            <p:grpSpPr bwMode="auto">
              <a:xfrm>
                <a:off x="4491" y="3250"/>
                <a:ext cx="447" cy="640"/>
                <a:chOff x="4491" y="3250"/>
                <a:chExt cx="447" cy="640"/>
              </a:xfrm>
            </p:grpSpPr>
            <p:sp>
              <p:nvSpPr>
                <p:cNvPr id="34" name="Rectangle 31"/>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35" name="Rectangle 32"/>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36" name="Rectangle 33"/>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33" name="Picture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 Box 35"/>
            <p:cNvSpPr txBox="1">
              <a:spLocks noChangeArrowheads="1"/>
            </p:cNvSpPr>
            <p:nvPr/>
          </p:nvSpPr>
          <p:spPr bwMode="auto">
            <a:xfrm>
              <a:off x="4539" y="3516"/>
              <a:ext cx="411"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E-70-32</a:t>
              </a:r>
            </a:p>
            <a:p>
              <a:pPr algn="ctr">
                <a:spcBef>
                  <a:spcPct val="50%"/>
                </a:spcBef>
              </a:pPr>
              <a:r>
                <a:rPr lang="en-GB" altLang="en-US" sz="500" b="1" dirty="0">
                  <a:solidFill>
                    <a:srgbClr val="003366"/>
                  </a:solidFill>
                  <a:latin typeface="Arial" panose="020B0604020202020204" pitchFamily="34" charset="0"/>
                </a:rPr>
                <a:t>Test and Operations Procedure Language</a:t>
              </a:r>
            </a:p>
          </p:txBody>
        </p:sp>
      </p:grpSp>
      <p:grpSp>
        <p:nvGrpSpPr>
          <p:cNvPr id="37" name="Group 36"/>
          <p:cNvGrpSpPr>
            <a:grpSpLocks/>
          </p:cNvGrpSpPr>
          <p:nvPr/>
        </p:nvGrpSpPr>
        <p:grpSpPr bwMode="auto">
          <a:xfrm>
            <a:off x="2411413" y="1719263"/>
            <a:ext cx="728662" cy="1016000"/>
            <a:chOff x="1691" y="1083"/>
            <a:chExt cx="459" cy="640"/>
          </a:xfrm>
        </p:grpSpPr>
        <p:sp>
          <p:nvSpPr>
            <p:cNvPr id="38" name="Rectangle 37"/>
            <p:cNvSpPr>
              <a:spLocks noChangeArrowheads="1"/>
            </p:cNvSpPr>
            <p:nvPr/>
          </p:nvSpPr>
          <p:spPr bwMode="auto">
            <a:xfrm>
              <a:off x="1693" y="1083"/>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39" name="Rectangle 38">
              <a:hlinkClick r:id="" action="ppaction://noaction"/>
            </p:cNvPr>
            <p:cNvSpPr>
              <a:spLocks noChangeArrowheads="1"/>
            </p:cNvSpPr>
            <p:nvPr/>
          </p:nvSpPr>
          <p:spPr bwMode="auto">
            <a:xfrm>
              <a:off x="1691" y="1084"/>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40" name="Rectangle 39"/>
            <p:cNvSpPr>
              <a:spLocks noChangeArrowheads="1"/>
            </p:cNvSpPr>
            <p:nvPr/>
          </p:nvSpPr>
          <p:spPr bwMode="auto">
            <a:xfrm>
              <a:off x="1707" y="1084"/>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pic>
          <p:nvPicPr>
            <p:cNvPr id="41" name="Picture 4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1095"/>
              <a:ext cx="279" cy="178"/>
            </a:xfrm>
            <a:prstGeom prst="rect">
              <a:avLst/>
            </a:prstGeom>
            <a:noFill/>
            <a:extLst>
              <a:ext uri="{909E8E84-426E-40DD-AFC4-6F175D3DCCD1}">
                <a14:hiddenFill xmlns:a14="http://schemas.microsoft.com/office/drawing/2010/main">
                  <a:solidFill>
                    <a:srgbClr val="FFFFFF"/>
                  </a:solidFill>
                </a14:hiddenFill>
              </a:ext>
            </a:extLst>
          </p:spPr>
        </p:pic>
        <p:sp>
          <p:nvSpPr>
            <p:cNvPr id="42" name="Text Box 41"/>
            <p:cNvSpPr txBox="1">
              <a:spLocks noChangeArrowheads="1"/>
            </p:cNvSpPr>
            <p:nvPr/>
          </p:nvSpPr>
          <p:spPr bwMode="auto">
            <a:xfrm>
              <a:off x="1739" y="1349"/>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E-70-31</a:t>
              </a:r>
            </a:p>
            <a:p>
              <a:pPr algn="ctr">
                <a:spcBef>
                  <a:spcPct val="50%"/>
                </a:spcBef>
              </a:pPr>
              <a:r>
                <a:rPr lang="en-GB" altLang="en-US" sz="500" b="1" dirty="0">
                  <a:solidFill>
                    <a:srgbClr val="003366"/>
                  </a:solidFill>
                  <a:latin typeface="Arial" panose="020B0604020202020204" pitchFamily="34" charset="0"/>
                </a:rPr>
                <a:t>Monitoring and Control Data Definition</a:t>
              </a:r>
            </a:p>
          </p:txBody>
        </p:sp>
      </p:grpSp>
      <p:grpSp>
        <p:nvGrpSpPr>
          <p:cNvPr id="43" name="Group 42"/>
          <p:cNvGrpSpPr>
            <a:grpSpLocks/>
          </p:cNvGrpSpPr>
          <p:nvPr/>
        </p:nvGrpSpPr>
        <p:grpSpPr bwMode="auto">
          <a:xfrm>
            <a:off x="6281738" y="5213350"/>
            <a:ext cx="728662" cy="1016000"/>
            <a:chOff x="4021" y="3284"/>
            <a:chExt cx="459" cy="640"/>
          </a:xfrm>
        </p:grpSpPr>
        <p:grpSp>
          <p:nvGrpSpPr>
            <p:cNvPr id="44" name="Group 43"/>
            <p:cNvGrpSpPr>
              <a:grpSpLocks/>
            </p:cNvGrpSpPr>
            <p:nvPr/>
          </p:nvGrpSpPr>
          <p:grpSpPr bwMode="auto">
            <a:xfrm>
              <a:off x="4021" y="3284"/>
              <a:ext cx="447" cy="640"/>
              <a:chOff x="4129" y="3284"/>
              <a:chExt cx="447" cy="640"/>
            </a:xfrm>
          </p:grpSpPr>
          <p:grpSp>
            <p:nvGrpSpPr>
              <p:cNvPr id="46" name="Group 44"/>
              <p:cNvGrpSpPr>
                <a:grpSpLocks/>
              </p:cNvGrpSpPr>
              <p:nvPr/>
            </p:nvGrpSpPr>
            <p:grpSpPr bwMode="auto">
              <a:xfrm>
                <a:off x="4129" y="3284"/>
                <a:ext cx="447" cy="640"/>
                <a:chOff x="4129" y="3284"/>
                <a:chExt cx="447" cy="640"/>
              </a:xfrm>
            </p:grpSpPr>
            <p:sp>
              <p:nvSpPr>
                <p:cNvPr id="48" name="Rectangle 45"/>
                <p:cNvSpPr>
                  <a:spLocks noChangeArrowheads="1"/>
                </p:cNvSpPr>
                <p:nvPr/>
              </p:nvSpPr>
              <p:spPr bwMode="auto">
                <a:xfrm>
                  <a:off x="4131" y="3284"/>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49" name="Rectangle 46"/>
                <p:cNvSpPr>
                  <a:spLocks noChangeArrowheads="1"/>
                </p:cNvSpPr>
                <p:nvPr/>
              </p:nvSpPr>
              <p:spPr bwMode="auto">
                <a:xfrm>
                  <a:off x="4129" y="3285"/>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0" name="Rectangle 47"/>
                <p:cNvSpPr>
                  <a:spLocks noChangeArrowheads="1"/>
                </p:cNvSpPr>
                <p:nvPr/>
              </p:nvSpPr>
              <p:spPr bwMode="auto">
                <a:xfrm>
                  <a:off x="4145" y="3285"/>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47" name="Picture 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4" y="3296"/>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 Box 49"/>
            <p:cNvSpPr txBox="1">
              <a:spLocks noChangeArrowheads="1"/>
            </p:cNvSpPr>
            <p:nvPr/>
          </p:nvSpPr>
          <p:spPr bwMode="auto">
            <a:xfrm>
              <a:off x="4069" y="3550"/>
              <a:ext cx="411"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E-70-41</a:t>
              </a:r>
            </a:p>
            <a:p>
              <a:pPr algn="ctr">
                <a:spcBef>
                  <a:spcPct val="50%"/>
                </a:spcBef>
              </a:pPr>
              <a:r>
                <a:rPr lang="en-GB" altLang="en-US" sz="500" b="1" dirty="0">
                  <a:solidFill>
                    <a:srgbClr val="003366"/>
                  </a:solidFill>
                  <a:latin typeface="Arial" panose="020B0604020202020204" pitchFamily="34" charset="0"/>
                </a:rPr>
                <a:t>Telemetry and Telecommand Packet Utilisation</a:t>
              </a:r>
            </a:p>
          </p:txBody>
        </p:sp>
      </p:grpSp>
      <p:sp>
        <p:nvSpPr>
          <p:cNvPr id="51" name="Line 50"/>
          <p:cNvSpPr>
            <a:spLocks noChangeShapeType="1"/>
          </p:cNvSpPr>
          <p:nvPr/>
        </p:nvSpPr>
        <p:spPr bwMode="auto">
          <a:xfrm>
            <a:off x="3170238" y="2238375"/>
            <a:ext cx="481012" cy="381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2" name="Line 51"/>
          <p:cNvSpPr>
            <a:spLocks noChangeShapeType="1"/>
          </p:cNvSpPr>
          <p:nvPr/>
        </p:nvSpPr>
        <p:spPr bwMode="auto">
          <a:xfrm>
            <a:off x="6162675" y="2754313"/>
            <a:ext cx="195263" cy="47625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3" name="Line 52"/>
          <p:cNvSpPr>
            <a:spLocks noChangeShapeType="1"/>
          </p:cNvSpPr>
          <p:nvPr/>
        </p:nvSpPr>
        <p:spPr bwMode="auto">
          <a:xfrm flipH="1">
            <a:off x="6562725" y="2725738"/>
            <a:ext cx="266700" cy="504825"/>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4" name="Line 53"/>
          <p:cNvSpPr>
            <a:spLocks noChangeShapeType="1"/>
          </p:cNvSpPr>
          <p:nvPr/>
        </p:nvSpPr>
        <p:spPr bwMode="auto">
          <a:xfrm flipH="1" flipV="1">
            <a:off x="7694613" y="3873500"/>
            <a:ext cx="277812" cy="333375"/>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5" name="Line 54"/>
          <p:cNvSpPr>
            <a:spLocks noChangeShapeType="1"/>
          </p:cNvSpPr>
          <p:nvPr/>
        </p:nvSpPr>
        <p:spPr bwMode="auto">
          <a:xfrm flipV="1">
            <a:off x="1979613" y="4559300"/>
            <a:ext cx="334962" cy="611188"/>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6" name="Line 55"/>
          <p:cNvSpPr>
            <a:spLocks noChangeShapeType="1"/>
          </p:cNvSpPr>
          <p:nvPr/>
        </p:nvSpPr>
        <p:spPr bwMode="auto">
          <a:xfrm flipV="1">
            <a:off x="3511550" y="4470400"/>
            <a:ext cx="23813" cy="7239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7" name="Line 56"/>
          <p:cNvSpPr>
            <a:spLocks noChangeShapeType="1"/>
          </p:cNvSpPr>
          <p:nvPr/>
        </p:nvSpPr>
        <p:spPr bwMode="auto">
          <a:xfrm flipV="1">
            <a:off x="6662738" y="4049713"/>
            <a:ext cx="4762" cy="1128712"/>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58" name="Line 57"/>
          <p:cNvSpPr>
            <a:spLocks noChangeShapeType="1"/>
          </p:cNvSpPr>
          <p:nvPr/>
        </p:nvSpPr>
        <p:spPr bwMode="auto">
          <a:xfrm flipH="1" flipV="1">
            <a:off x="4786313" y="3840163"/>
            <a:ext cx="52387" cy="1381125"/>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nvGrpSpPr>
          <p:cNvPr id="59" name="Group 58"/>
          <p:cNvGrpSpPr>
            <a:grpSpLocks/>
          </p:cNvGrpSpPr>
          <p:nvPr/>
        </p:nvGrpSpPr>
        <p:grpSpPr bwMode="auto">
          <a:xfrm>
            <a:off x="669925" y="3449638"/>
            <a:ext cx="728663" cy="1016000"/>
            <a:chOff x="486" y="2173"/>
            <a:chExt cx="459" cy="640"/>
          </a:xfrm>
        </p:grpSpPr>
        <p:grpSp>
          <p:nvGrpSpPr>
            <p:cNvPr id="60" name="Group 59"/>
            <p:cNvGrpSpPr>
              <a:grpSpLocks/>
            </p:cNvGrpSpPr>
            <p:nvPr/>
          </p:nvGrpSpPr>
          <p:grpSpPr bwMode="auto">
            <a:xfrm>
              <a:off x="486" y="2173"/>
              <a:ext cx="447" cy="640"/>
              <a:chOff x="486" y="2173"/>
              <a:chExt cx="447" cy="640"/>
            </a:xfrm>
          </p:grpSpPr>
          <p:grpSp>
            <p:nvGrpSpPr>
              <p:cNvPr id="62" name="Group 60"/>
              <p:cNvGrpSpPr>
                <a:grpSpLocks/>
              </p:cNvGrpSpPr>
              <p:nvPr/>
            </p:nvGrpSpPr>
            <p:grpSpPr bwMode="auto">
              <a:xfrm>
                <a:off x="486" y="2173"/>
                <a:ext cx="447" cy="640"/>
                <a:chOff x="294" y="2155"/>
                <a:chExt cx="447" cy="640"/>
              </a:xfrm>
            </p:grpSpPr>
            <p:sp>
              <p:nvSpPr>
                <p:cNvPr id="64" name="Rectangle 61"/>
                <p:cNvSpPr>
                  <a:spLocks noChangeArrowheads="1"/>
                </p:cNvSpPr>
                <p:nvPr/>
              </p:nvSpPr>
              <p:spPr bwMode="auto">
                <a:xfrm>
                  <a:off x="296" y="2155"/>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65" name="Rectangle 62"/>
                <p:cNvSpPr>
                  <a:spLocks noChangeArrowheads="1"/>
                </p:cNvSpPr>
                <p:nvPr/>
              </p:nvSpPr>
              <p:spPr bwMode="auto">
                <a:xfrm>
                  <a:off x="294" y="2156"/>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66" name="Rectangle 63">
                  <a:hlinkClick r:id="" action="ppaction://noaction"/>
                </p:cNvPr>
                <p:cNvSpPr>
                  <a:spLocks noChangeArrowheads="1"/>
                </p:cNvSpPr>
                <p:nvPr/>
              </p:nvSpPr>
              <p:spPr bwMode="auto">
                <a:xfrm>
                  <a:off x="310" y="2156"/>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63" name="Picture 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 y="2185"/>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 Box 65"/>
            <p:cNvSpPr txBox="1">
              <a:spLocks noChangeArrowheads="1"/>
            </p:cNvSpPr>
            <p:nvPr/>
          </p:nvSpPr>
          <p:spPr bwMode="auto">
            <a:xfrm>
              <a:off x="534" y="2439"/>
              <a:ext cx="411"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a:t>
              </a:r>
            </a:p>
            <a:p>
              <a:pPr algn="ctr">
                <a:spcBef>
                  <a:spcPct val="50%"/>
                </a:spcBef>
              </a:pPr>
              <a:r>
                <a:rPr lang="en-GB" altLang="en-US" sz="500" b="1" dirty="0">
                  <a:solidFill>
                    <a:srgbClr val="003366"/>
                  </a:solidFill>
                  <a:latin typeface="Arial" panose="020B0604020202020204" pitchFamily="34" charset="0"/>
                </a:rPr>
                <a:t>Ground Systems and Operations: Principles and Requirements</a:t>
              </a:r>
            </a:p>
          </p:txBody>
        </p:sp>
      </p:grpSp>
      <p:sp>
        <p:nvSpPr>
          <p:cNvPr id="67" name="Line 66"/>
          <p:cNvSpPr>
            <a:spLocks noChangeShapeType="1"/>
          </p:cNvSpPr>
          <p:nvPr/>
        </p:nvSpPr>
        <p:spPr bwMode="auto">
          <a:xfrm flipV="1">
            <a:off x="1385888" y="3965575"/>
            <a:ext cx="806450" cy="1588"/>
          </a:xfrm>
          <a:prstGeom prst="line">
            <a:avLst/>
          </a:prstGeom>
          <a:noFill/>
          <a:ln w="1524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pic>
        <p:nvPicPr>
          <p:cNvPr id="68" name="Picture 67" descr="Packet Telecommand Standard">
            <a:hlinkClick r:id="" action="ppaction://noaction"/>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6350" y="1708150"/>
            <a:ext cx="709613" cy="100171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Packet Telemetry Standard">
            <a:hlinkClick r:id="" action="ppaction://noaction"/>
          </p:cNvPr>
          <p:cNvPicPr>
            <a:picLocks noChangeAspect="1" noChangeArrowheads="1"/>
          </p:cNvPicPr>
          <p:nvPr/>
        </p:nvPicPr>
        <p:blipFill>
          <a:blip r:embed="rId6" cstate="print">
            <a:extLst>
              <a:ext uri="{28A0092B-C50C-407E-A947-70E740481C1C}">
                <a14:useLocalDpi xmlns:a14="http://schemas.microsoft.com/office/drawing/2010/main" val="0"/>
              </a:ext>
            </a:extLst>
          </a:blip>
          <a:srcRect r="2.539%"/>
          <a:stretch>
            <a:fillRect/>
          </a:stretch>
        </p:blipFill>
        <p:spPr bwMode="auto">
          <a:xfrm>
            <a:off x="5572125" y="1706563"/>
            <a:ext cx="711200" cy="1006475"/>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hlinkClick r:id="" action="ppaction://noaction"/>
          </p:cNvPr>
          <p:cNvSpPr>
            <a:spLocks noChangeArrowheads="1"/>
          </p:cNvSpPr>
          <p:nvPr/>
        </p:nvSpPr>
        <p:spPr bwMode="auto">
          <a:xfrm>
            <a:off x="2411413" y="1714500"/>
            <a:ext cx="709612" cy="1016000"/>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1" name="Rectangle 70">
            <a:hlinkClick r:id="" action="ppaction://noaction"/>
          </p:cNvPr>
          <p:cNvSpPr>
            <a:spLocks noChangeArrowheads="1"/>
          </p:cNvSpPr>
          <p:nvPr/>
        </p:nvSpPr>
        <p:spPr bwMode="auto">
          <a:xfrm>
            <a:off x="669925" y="3449638"/>
            <a:ext cx="709613" cy="1016000"/>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2" name="Rectangle 71">
            <a:hlinkClick r:id="" action="ppaction://noaction"/>
          </p:cNvPr>
          <p:cNvSpPr>
            <a:spLocks noChangeArrowheads="1"/>
          </p:cNvSpPr>
          <p:nvPr/>
        </p:nvSpPr>
        <p:spPr bwMode="auto">
          <a:xfrm>
            <a:off x="1595438" y="5241925"/>
            <a:ext cx="709612" cy="1011238"/>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4" name="Rectangle 73">
            <a:hlinkClick r:id="" action="ppaction://noaction"/>
          </p:cNvPr>
          <p:cNvSpPr>
            <a:spLocks noChangeArrowheads="1"/>
          </p:cNvSpPr>
          <p:nvPr/>
        </p:nvSpPr>
        <p:spPr bwMode="auto">
          <a:xfrm>
            <a:off x="4516438" y="5257800"/>
            <a:ext cx="709612" cy="1011238"/>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5" name="Rectangle 74">
            <a:hlinkClick r:id="" action="ppaction://noaction"/>
          </p:cNvPr>
          <p:cNvSpPr>
            <a:spLocks noChangeArrowheads="1"/>
          </p:cNvSpPr>
          <p:nvPr/>
        </p:nvSpPr>
        <p:spPr bwMode="auto">
          <a:xfrm>
            <a:off x="6281738" y="5214938"/>
            <a:ext cx="709612"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76" name="Rectangle 75">
            <a:hlinkClick r:id="" action="ppaction://noaction"/>
          </p:cNvPr>
          <p:cNvSpPr>
            <a:spLocks noChangeArrowheads="1"/>
          </p:cNvSpPr>
          <p:nvPr/>
        </p:nvSpPr>
        <p:spPr bwMode="auto">
          <a:xfrm>
            <a:off x="7997825" y="4875213"/>
            <a:ext cx="709613"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pic>
        <p:nvPicPr>
          <p:cNvPr id="77" name="Picture 97" descr="PSS-04-151 TC decoder spec">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6875" y="2435225"/>
            <a:ext cx="711200" cy="1003300"/>
          </a:xfrm>
          <a:prstGeom prst="rect">
            <a:avLst/>
          </a:prstGeom>
          <a:noFill/>
          <a:extLst>
            <a:ext uri="{909E8E84-426E-40DD-AFC4-6F175D3DCCD1}">
              <a14:hiddenFill xmlns:a14="http://schemas.microsoft.com/office/drawing/2010/main">
                <a:solidFill>
                  <a:srgbClr val="FFFFFF"/>
                </a:solidFill>
              </a14:hiddenFill>
            </a:ext>
          </a:extLst>
        </p:spPr>
      </p:pic>
      <p:sp>
        <p:nvSpPr>
          <p:cNvPr id="78" name="Line 98"/>
          <p:cNvSpPr>
            <a:spLocks noChangeShapeType="1"/>
          </p:cNvSpPr>
          <p:nvPr/>
        </p:nvSpPr>
        <p:spPr bwMode="auto">
          <a:xfrm flipH="1">
            <a:off x="7551738" y="3336925"/>
            <a:ext cx="382587" cy="1270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nvGrpSpPr>
          <p:cNvPr id="79" name="Group 99"/>
          <p:cNvGrpSpPr>
            <a:grpSpLocks/>
          </p:cNvGrpSpPr>
          <p:nvPr/>
        </p:nvGrpSpPr>
        <p:grpSpPr bwMode="auto">
          <a:xfrm>
            <a:off x="7997825" y="3671888"/>
            <a:ext cx="728663" cy="1016000"/>
            <a:chOff x="4491" y="3250"/>
            <a:chExt cx="459" cy="640"/>
          </a:xfrm>
        </p:grpSpPr>
        <p:grpSp>
          <p:nvGrpSpPr>
            <p:cNvPr id="80" name="Group 100"/>
            <p:cNvGrpSpPr>
              <a:grpSpLocks/>
            </p:cNvGrpSpPr>
            <p:nvPr/>
          </p:nvGrpSpPr>
          <p:grpSpPr bwMode="auto">
            <a:xfrm>
              <a:off x="4491" y="3250"/>
              <a:ext cx="447" cy="640"/>
              <a:chOff x="4491" y="3250"/>
              <a:chExt cx="447" cy="640"/>
            </a:xfrm>
          </p:grpSpPr>
          <p:grpSp>
            <p:nvGrpSpPr>
              <p:cNvPr id="82" name="Group 101"/>
              <p:cNvGrpSpPr>
                <a:grpSpLocks/>
              </p:cNvGrpSpPr>
              <p:nvPr/>
            </p:nvGrpSpPr>
            <p:grpSpPr bwMode="auto">
              <a:xfrm>
                <a:off x="4491" y="3250"/>
                <a:ext cx="447" cy="640"/>
                <a:chOff x="4491" y="3250"/>
                <a:chExt cx="447" cy="640"/>
              </a:xfrm>
            </p:grpSpPr>
            <p:sp>
              <p:nvSpPr>
                <p:cNvPr id="84" name="Rectangle 102"/>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85" name="Rectangle 103"/>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sp>
              <p:nvSpPr>
                <p:cNvPr id="86" name="Rectangle 104"/>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pic>
            <p:nvPicPr>
              <p:cNvPr id="83" name="Picture 1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Text Box 106"/>
            <p:cNvSpPr txBox="1">
              <a:spLocks noChangeArrowheads="1"/>
            </p:cNvSpPr>
            <p:nvPr/>
          </p:nvSpPr>
          <p:spPr bwMode="auto">
            <a:xfrm>
              <a:off x="4539" y="3516"/>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
                </a:spcBef>
              </a:pPr>
              <a:r>
                <a:rPr lang="en-GB" altLang="en-US" sz="500" b="1" dirty="0">
                  <a:solidFill>
                    <a:srgbClr val="003366"/>
                  </a:solidFill>
                  <a:latin typeface="Arial" panose="020B0604020202020204" pitchFamily="34" charset="0"/>
                </a:rPr>
                <a:t>E-70-11</a:t>
              </a:r>
            </a:p>
            <a:p>
              <a:pPr algn="ctr">
                <a:spcBef>
                  <a:spcPct val="50%"/>
                </a:spcBef>
              </a:pPr>
              <a:r>
                <a:rPr lang="en-GB" altLang="en-US" sz="500" b="1" dirty="0">
                  <a:solidFill>
                    <a:srgbClr val="003366"/>
                  </a:solidFill>
                  <a:latin typeface="Arial" panose="020B0604020202020204" pitchFamily="34" charset="0"/>
                </a:rPr>
                <a:t>Space Segment Operability</a:t>
              </a:r>
            </a:p>
          </p:txBody>
        </p:sp>
      </p:grpSp>
      <p:sp>
        <p:nvSpPr>
          <p:cNvPr id="87" name="Rectangle 107">
            <a:hlinkClick r:id="" action="ppaction://noaction"/>
          </p:cNvPr>
          <p:cNvSpPr>
            <a:spLocks noChangeArrowheads="1"/>
          </p:cNvSpPr>
          <p:nvPr/>
        </p:nvSpPr>
        <p:spPr bwMode="auto">
          <a:xfrm>
            <a:off x="8016322" y="3672487"/>
            <a:ext cx="709613" cy="10112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88" name="Line 108"/>
          <p:cNvSpPr>
            <a:spLocks noChangeShapeType="1"/>
          </p:cNvSpPr>
          <p:nvPr/>
        </p:nvSpPr>
        <p:spPr bwMode="auto">
          <a:xfrm flipH="1" flipV="1">
            <a:off x="7434263" y="3924300"/>
            <a:ext cx="550862" cy="927100"/>
          </a:xfrm>
          <a:prstGeom prst="line">
            <a:avLst/>
          </a:prstGeom>
          <a:noFill/>
          <a:ln w="381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
              </a:spcBef>
            </a:pPr>
            <a:endParaRPr lang="en-GB" sz="1000" b="1" dirty="0">
              <a:solidFill>
                <a:srgbClr val="003366"/>
              </a:solidFill>
              <a:latin typeface="Arial" panose="020B0604020202020204" pitchFamily="34" charset="0"/>
            </a:endParaRPr>
          </a:p>
        </p:txBody>
      </p:sp>
      <p:grpSp>
        <p:nvGrpSpPr>
          <p:cNvPr id="89" name="Group 109"/>
          <p:cNvGrpSpPr>
            <a:grpSpLocks/>
          </p:cNvGrpSpPr>
          <p:nvPr/>
        </p:nvGrpSpPr>
        <p:grpSpPr bwMode="auto">
          <a:xfrm>
            <a:off x="7137400" y="1701800"/>
            <a:ext cx="730250" cy="1016000"/>
            <a:chOff x="4560" y="1072"/>
            <a:chExt cx="460" cy="640"/>
          </a:xfrm>
        </p:grpSpPr>
        <p:grpSp>
          <p:nvGrpSpPr>
            <p:cNvPr id="90" name="Group 110"/>
            <p:cNvGrpSpPr>
              <a:grpSpLocks/>
            </p:cNvGrpSpPr>
            <p:nvPr/>
          </p:nvGrpSpPr>
          <p:grpSpPr bwMode="auto">
            <a:xfrm>
              <a:off x="4561" y="1072"/>
              <a:ext cx="459" cy="640"/>
              <a:chOff x="4561" y="1072"/>
              <a:chExt cx="459" cy="640"/>
            </a:xfrm>
          </p:grpSpPr>
          <p:grpSp>
            <p:nvGrpSpPr>
              <p:cNvPr id="92" name="Group 111"/>
              <p:cNvGrpSpPr>
                <a:grpSpLocks/>
              </p:cNvGrpSpPr>
              <p:nvPr/>
            </p:nvGrpSpPr>
            <p:grpSpPr bwMode="auto">
              <a:xfrm>
                <a:off x="4561" y="1072"/>
                <a:ext cx="447" cy="640"/>
                <a:chOff x="4491" y="3250"/>
                <a:chExt cx="447" cy="640"/>
              </a:xfrm>
            </p:grpSpPr>
            <p:grpSp>
              <p:nvGrpSpPr>
                <p:cNvPr id="94" name="Group 112"/>
                <p:cNvGrpSpPr>
                  <a:grpSpLocks/>
                </p:cNvGrpSpPr>
                <p:nvPr/>
              </p:nvGrpSpPr>
              <p:grpSpPr bwMode="auto">
                <a:xfrm>
                  <a:off x="4491" y="3250"/>
                  <a:ext cx="447" cy="640"/>
                  <a:chOff x="4491" y="3250"/>
                  <a:chExt cx="447" cy="640"/>
                </a:xfrm>
              </p:grpSpPr>
              <p:sp>
                <p:nvSpPr>
                  <p:cNvPr id="96" name="Rectangle 113"/>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97" name="Rectangle 114"/>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98" name="Rectangle 115"/>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pic>
              <p:nvPicPr>
                <p:cNvPr id="95" name="Picture 1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 y="3262"/>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Box 117"/>
              <p:cNvSpPr txBox="1">
                <a:spLocks noChangeArrowheads="1"/>
              </p:cNvSpPr>
              <p:nvPr/>
            </p:nvSpPr>
            <p:spPr bwMode="auto">
              <a:xfrm>
                <a:off x="4609" y="1338"/>
                <a:ext cx="411"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E-50-04</a:t>
                </a:r>
              </a:p>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Telecommand protocols, </a:t>
                </a:r>
                <a:r>
                  <a:rPr kumimoji="0" lang="en-GB" altLang="en-US" sz="500" b="1" i="0" u="none" strike="noStrike" kern="0" cap="none" spc="0" normalizeH="0" baseline="0%" noProof="0" dirty="0" err="1">
                    <a:ln>
                      <a:noFill/>
                    </a:ln>
                    <a:solidFill>
                      <a:srgbClr val="003366"/>
                    </a:solidFill>
                    <a:effectLst/>
                    <a:uLnTx/>
                    <a:uFillTx/>
                    <a:latin typeface="Arial" panose="020B0604020202020204" pitchFamily="34" charset="0"/>
                  </a:rPr>
                  <a:t>sychronization</a:t>
                </a: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 and channel coding</a:t>
                </a:r>
              </a:p>
            </p:txBody>
          </p:sp>
        </p:grpSp>
        <p:sp>
          <p:nvSpPr>
            <p:cNvPr id="91" name="Rectangle 118">
              <a:hlinkClick r:id="" action="ppaction://noaction"/>
            </p:cNvPr>
            <p:cNvSpPr>
              <a:spLocks noChangeArrowheads="1"/>
            </p:cNvSpPr>
            <p:nvPr/>
          </p:nvSpPr>
          <p:spPr bwMode="auto">
            <a:xfrm>
              <a:off x="4560" y="1073"/>
              <a:ext cx="447" cy="6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grpSp>
        <p:nvGrpSpPr>
          <p:cNvPr id="99" name="Group 119"/>
          <p:cNvGrpSpPr>
            <a:grpSpLocks/>
          </p:cNvGrpSpPr>
          <p:nvPr/>
        </p:nvGrpSpPr>
        <p:grpSpPr bwMode="auto">
          <a:xfrm>
            <a:off x="4772025" y="1706563"/>
            <a:ext cx="728663" cy="1016000"/>
            <a:chOff x="3070" y="1075"/>
            <a:chExt cx="459" cy="640"/>
          </a:xfrm>
        </p:grpSpPr>
        <p:grpSp>
          <p:nvGrpSpPr>
            <p:cNvPr id="100" name="Group 120"/>
            <p:cNvGrpSpPr>
              <a:grpSpLocks/>
            </p:cNvGrpSpPr>
            <p:nvPr/>
          </p:nvGrpSpPr>
          <p:grpSpPr bwMode="auto">
            <a:xfrm>
              <a:off x="3070" y="1075"/>
              <a:ext cx="459" cy="640"/>
              <a:chOff x="3070" y="1075"/>
              <a:chExt cx="459" cy="640"/>
            </a:xfrm>
          </p:grpSpPr>
          <p:grpSp>
            <p:nvGrpSpPr>
              <p:cNvPr id="102" name="Group 121"/>
              <p:cNvGrpSpPr>
                <a:grpSpLocks/>
              </p:cNvGrpSpPr>
              <p:nvPr/>
            </p:nvGrpSpPr>
            <p:grpSpPr bwMode="auto">
              <a:xfrm>
                <a:off x="3070" y="1075"/>
                <a:ext cx="447" cy="640"/>
                <a:chOff x="3070" y="1075"/>
                <a:chExt cx="447" cy="640"/>
              </a:xfrm>
            </p:grpSpPr>
            <p:grpSp>
              <p:nvGrpSpPr>
                <p:cNvPr id="104" name="Group 122"/>
                <p:cNvGrpSpPr>
                  <a:grpSpLocks/>
                </p:cNvGrpSpPr>
                <p:nvPr/>
              </p:nvGrpSpPr>
              <p:grpSpPr bwMode="auto">
                <a:xfrm>
                  <a:off x="3070" y="1075"/>
                  <a:ext cx="447" cy="640"/>
                  <a:chOff x="4491" y="3250"/>
                  <a:chExt cx="447" cy="640"/>
                </a:xfrm>
              </p:grpSpPr>
              <p:sp>
                <p:nvSpPr>
                  <p:cNvPr id="106" name="Rectangle 123"/>
                  <p:cNvSpPr>
                    <a:spLocks noChangeArrowheads="1"/>
                  </p:cNvSpPr>
                  <p:nvPr/>
                </p:nvSpPr>
                <p:spPr bwMode="auto">
                  <a:xfrm>
                    <a:off x="4493" y="3250"/>
                    <a:ext cx="445" cy="640"/>
                  </a:xfrm>
                  <a:prstGeom prst="rect">
                    <a:avLst/>
                  </a:prstGeom>
                  <a:solidFill>
                    <a:srgbClr val="E4F3D1"/>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07" name="Rectangle 124"/>
                  <p:cNvSpPr>
                    <a:spLocks noChangeArrowheads="1"/>
                  </p:cNvSpPr>
                  <p:nvPr/>
                </p:nvSpPr>
                <p:spPr bwMode="auto">
                  <a:xfrm>
                    <a:off x="4491" y="3251"/>
                    <a:ext cx="81" cy="637"/>
                  </a:xfrm>
                  <a:prstGeom prst="rect">
                    <a:avLst/>
                  </a:prstGeom>
                  <a:solidFill>
                    <a:srgbClr val="4DA535"/>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sp>
                <p:nvSpPr>
                  <p:cNvPr id="108" name="Rectangle 125"/>
                  <p:cNvSpPr>
                    <a:spLocks noChangeArrowheads="1"/>
                  </p:cNvSpPr>
                  <p:nvPr/>
                </p:nvSpPr>
                <p:spPr bwMode="auto">
                  <a:xfrm>
                    <a:off x="4507" y="3251"/>
                    <a:ext cx="67" cy="637"/>
                  </a:xfrm>
                  <a:prstGeom prst="rect">
                    <a:avLst/>
                  </a:prstGeom>
                  <a:solidFill>
                    <a:srgbClr val="9DDA8C"/>
                  </a:solidFill>
                  <a:ln>
                    <a:noFill/>
                  </a:ln>
                  <a:effectLst/>
                  <a:extLs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pic>
              <p:nvPicPr>
                <p:cNvPr id="105" name="Picture 1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5" y="1087"/>
                  <a:ext cx="279" cy="178"/>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Text Box 127"/>
              <p:cNvSpPr txBox="1">
                <a:spLocks noChangeArrowheads="1"/>
              </p:cNvSpPr>
              <p:nvPr/>
            </p:nvSpPr>
            <p:spPr bwMode="auto">
              <a:xfrm>
                <a:off x="3118" y="1341"/>
                <a:ext cx="41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E-50-03</a:t>
                </a:r>
              </a:p>
              <a:p>
                <a:pPr marL="0" marR="0" lvl="0" indent="0" algn="ctr" defTabSz="914400" eaLnBrk="1" fontAlgn="auto" latinLnBrk="0" hangingPunct="1">
                  <a:lnSpc>
                    <a:spcPct val="100%"/>
                  </a:lnSpc>
                  <a:spcBef>
                    <a:spcPct val="50%"/>
                  </a:spcBef>
                  <a:spcAft>
                    <a:spcPts val="0"/>
                  </a:spcAft>
                  <a:buClrTx/>
                  <a:buSzTx/>
                  <a:buFontTx/>
                  <a:buNone/>
                  <a:tabLst/>
                  <a:defRPr/>
                </a:pPr>
                <a:r>
                  <a:rPr kumimoji="0" lang="en-GB" altLang="en-US" sz="500" b="1" i="0" u="none" strike="noStrike" kern="0" cap="none" spc="0" normalizeH="0" baseline="0%" noProof="0" dirty="0">
                    <a:ln>
                      <a:noFill/>
                    </a:ln>
                    <a:solidFill>
                      <a:srgbClr val="003366"/>
                    </a:solidFill>
                    <a:effectLst/>
                    <a:uLnTx/>
                    <a:uFillTx/>
                    <a:latin typeface="Arial" panose="020B0604020202020204" pitchFamily="34" charset="0"/>
                  </a:rPr>
                  <a:t>Telemetry transfer frame protocol</a:t>
                </a:r>
              </a:p>
            </p:txBody>
          </p:sp>
        </p:grpSp>
        <p:sp>
          <p:nvSpPr>
            <p:cNvPr id="101" name="Rectangle 128">
              <a:hlinkClick r:id="" action="ppaction://noaction"/>
            </p:cNvPr>
            <p:cNvSpPr>
              <a:spLocks noChangeArrowheads="1"/>
            </p:cNvSpPr>
            <p:nvPr/>
          </p:nvSpPr>
          <p:spPr bwMode="auto">
            <a:xfrm>
              <a:off x="3070" y="1075"/>
              <a:ext cx="447" cy="637"/>
            </a:xfrm>
            <a:prstGeom prst="rect">
              <a:avLst/>
            </a:prstGeom>
            <a:noFill/>
            <a:ln w="3175" algn="ctr">
              <a:solidFill>
                <a:srgbClr val="003366"/>
              </a:solidFill>
              <a:miter lim="8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
                </a:lnSpc>
                <a:spcBef>
                  <a:spcPct val="50%"/>
                </a:spcBef>
                <a:spcAft>
                  <a:spcPts val="0"/>
                </a:spcAft>
                <a:buClrTx/>
                <a:buSzTx/>
                <a:buFontTx/>
                <a:buNone/>
                <a:tabLst/>
                <a:defRPr/>
              </a:pPr>
              <a:endParaRPr kumimoji="0" lang="en-GB" sz="1000" b="1" i="0" u="none" strike="noStrike" kern="0" cap="none" spc="0" normalizeH="0" baseline="0%" noProof="0" dirty="0">
                <a:ln>
                  <a:noFill/>
                </a:ln>
                <a:solidFill>
                  <a:srgbClr val="003366"/>
                </a:solidFill>
                <a:effectLst/>
                <a:uLnTx/>
                <a:uFillTx/>
                <a:latin typeface="Arial" panose="020B0604020202020204" pitchFamily="34" charset="0"/>
              </a:endParaRPr>
            </a:p>
          </p:txBody>
        </p:sp>
      </p:grpSp>
      <p:graphicFrame>
        <p:nvGraphicFramePr>
          <p:cNvPr id="109" name="Object 108"/>
          <p:cNvGraphicFramePr>
            <a:graphicFrameLocks noChangeAspect="1"/>
          </p:cNvGraphicFramePr>
          <p:nvPr/>
        </p:nvGraphicFramePr>
        <p:xfrm>
          <a:off x="14149" y="1916113"/>
          <a:ext cx="7999413" cy="3722687"/>
        </p:xfrm>
        <a:graphic>
          <a:graphicData uri="http://purl.oclc.org/ooxml/officeDocument/oleObject">
            <mc:AlternateContent xmlns:mc="http://schemas.openxmlformats.org/markup-compatibility/2006">
              <mc:Choice xmlns:v="urn:schemas-microsoft-com:vml" Requires="v">
                <p:oleObj name="Visio" r:id="rId8" imgW="17629813" imgH="8203423" progId="Visio.Drawing.11">
                  <p:embed/>
                </p:oleObj>
              </mc:Choice>
              <mc:Fallback>
                <p:oleObj name="Visio" r:id="rId8" imgW="17629813" imgH="8203423"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49" y="1916113"/>
                        <a:ext cx="7999413"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0"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36114" y="1284046"/>
            <a:ext cx="834623" cy="1086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sp>
        <p:nvSpPr>
          <p:cNvPr id="111" name="Rectangle 110"/>
          <p:cNvSpPr/>
          <p:nvPr/>
        </p:nvSpPr>
        <p:spPr>
          <a:xfrm rot="19127900">
            <a:off x="8115515" y="5727082"/>
            <a:ext cx="1024640" cy="307777"/>
          </a:xfrm>
          <a:prstGeom prst="rect">
            <a:avLst/>
          </a:prstGeom>
          <a:noFill/>
          <a:ln>
            <a:noFill/>
          </a:ln>
        </p:spPr>
        <p:txBody>
          <a:bodyPr wrap="none" lIns="91440" tIns="45720" rIns="91440" bIns="45720">
            <a:spAutoFit/>
          </a:bodyPr>
          <a:lstStyle/>
          <a:p>
            <a:pPr algn="ctr"/>
            <a:r>
              <a:rPr lang="en-US" sz="1400" b="1" cap="none" spc="0" dirty="0">
                <a:ln w="12700">
                  <a:noFill/>
                  <a:prstDash val="solid"/>
                </a:ln>
                <a:solidFill>
                  <a:srgbClr val="0070C0"/>
                </a:solidFill>
                <a:effectLst>
                  <a:outerShdw blurRad="41275" dist="20320" dir="1800000" algn="tl" rotWithShape="0">
                    <a:srgbClr val="000000">
                      <a:alpha val="40%"/>
                    </a:srgbClr>
                  </a:outerShdw>
                </a:effectLst>
              </a:rPr>
              <a:t>N.W.I.P.</a:t>
            </a:r>
          </a:p>
        </p:txBody>
      </p:sp>
      <p:sp>
        <p:nvSpPr>
          <p:cNvPr id="112" name="Rectangle 111"/>
          <p:cNvSpPr/>
          <p:nvPr/>
        </p:nvSpPr>
        <p:spPr>
          <a:xfrm rot="19127900">
            <a:off x="1832944" y="5881786"/>
            <a:ext cx="1024640" cy="307777"/>
          </a:xfrm>
          <a:prstGeom prst="rect">
            <a:avLst/>
          </a:prstGeom>
          <a:noFill/>
          <a:ln>
            <a:noFill/>
          </a:ln>
        </p:spPr>
        <p:txBody>
          <a:bodyPr wrap="none" lIns="91440" tIns="45720" rIns="91440" bIns="45720">
            <a:spAutoFit/>
          </a:bodyPr>
          <a:lstStyle/>
          <a:p>
            <a:pPr algn="ctr"/>
            <a:r>
              <a:rPr lang="en-US" sz="1400" b="1" cap="none" spc="0" dirty="0">
                <a:ln w="12700">
                  <a:noFill/>
                  <a:prstDash val="solid"/>
                </a:ln>
                <a:solidFill>
                  <a:srgbClr val="0070C0"/>
                </a:solidFill>
                <a:effectLst>
                  <a:outerShdw blurRad="41275" dist="20320" dir="1800000" algn="tl" rotWithShape="0">
                    <a:srgbClr val="000000">
                      <a:alpha val="40%"/>
                    </a:srgbClr>
                  </a:outerShdw>
                </a:effectLst>
              </a:rPr>
              <a:t>N.W.I.P.</a:t>
            </a:r>
          </a:p>
        </p:txBody>
      </p:sp>
      <p:sp>
        <p:nvSpPr>
          <p:cNvPr id="113" name="Rectangle 112"/>
          <p:cNvSpPr/>
          <p:nvPr/>
        </p:nvSpPr>
        <p:spPr>
          <a:xfrm rot="19127900">
            <a:off x="2564256" y="2475545"/>
            <a:ext cx="1024639" cy="307777"/>
          </a:xfrm>
          <a:prstGeom prst="rect">
            <a:avLst/>
          </a:prstGeom>
          <a:noFill/>
          <a:ln>
            <a:noFill/>
          </a:ln>
        </p:spPr>
        <p:txBody>
          <a:bodyPr wrap="none" lIns="91440" tIns="45720" rIns="91440" bIns="45720">
            <a:spAutoFit/>
          </a:bodyPr>
          <a:lstStyle/>
          <a:p>
            <a:pPr algn="ctr"/>
            <a:r>
              <a:rPr lang="en-US" sz="1400" b="1" cap="none" spc="0" dirty="0">
                <a:ln w="12700">
                  <a:noFill/>
                  <a:prstDash val="solid"/>
                </a:ln>
                <a:solidFill>
                  <a:srgbClr val="0070C0"/>
                </a:solidFill>
                <a:effectLst>
                  <a:outerShdw blurRad="41275" dist="20320" dir="1800000" algn="tl" rotWithShape="0">
                    <a:srgbClr val="000000">
                      <a:alpha val="40%"/>
                    </a:srgbClr>
                  </a:outerShdw>
                </a:effectLst>
              </a:rPr>
              <a:t>N.W.I.P.</a:t>
            </a:r>
          </a:p>
        </p:txBody>
      </p:sp>
      <p:sp>
        <p:nvSpPr>
          <p:cNvPr id="115" name="Rectangle 114"/>
          <p:cNvSpPr/>
          <p:nvPr/>
        </p:nvSpPr>
        <p:spPr>
          <a:xfrm rot="19127900">
            <a:off x="3405876" y="5911352"/>
            <a:ext cx="1042273" cy="523220"/>
          </a:xfrm>
          <a:prstGeom prst="rect">
            <a:avLst/>
          </a:prstGeom>
          <a:noFill/>
          <a:ln>
            <a:noFill/>
          </a:ln>
        </p:spPr>
        <p:txBody>
          <a:bodyPr wrap="none" lIns="91440" tIns="45720" rIns="91440" bIns="45720">
            <a:spAutoFit/>
          </a:bodyPr>
          <a:lstStyle/>
          <a:p>
            <a:pPr algn="ctr"/>
            <a:r>
              <a:rPr lang="en-US" sz="1400" b="1" dirty="0">
                <a:ln w="12700">
                  <a:noFill/>
                  <a:prstDash val="solid"/>
                </a:ln>
                <a:effectLst>
                  <a:outerShdw blurRad="41275" dist="20320" dir="1800000" algn="tl" rotWithShape="0">
                    <a:srgbClr val="000000">
                      <a:alpha val="40%"/>
                    </a:srgbClr>
                  </a:outerShdw>
                </a:effectLst>
              </a:rPr>
              <a:t>Not</a:t>
            </a:r>
            <a:br>
              <a:rPr lang="en-US" sz="1400" b="1" dirty="0">
                <a:ln w="12700">
                  <a:noFill/>
                  <a:prstDash val="solid"/>
                </a:ln>
                <a:effectLst>
                  <a:outerShdw blurRad="41275" dist="20320" dir="1800000" algn="tl" rotWithShape="0">
                    <a:srgbClr val="000000">
                      <a:alpha val="40%"/>
                    </a:srgbClr>
                  </a:outerShdw>
                </a:effectLst>
              </a:rPr>
            </a:br>
            <a:r>
              <a:rPr lang="en-US" sz="1400" b="1" dirty="0">
                <a:ln w="12700">
                  <a:noFill/>
                  <a:prstDash val="solid"/>
                </a:ln>
                <a:effectLst>
                  <a:outerShdw blurRad="41275" dist="20320" dir="1800000" algn="tl" rotWithShape="0">
                    <a:srgbClr val="000000">
                      <a:alpha val="40%"/>
                    </a:srgbClr>
                  </a:outerShdw>
                </a:effectLst>
              </a:rPr>
              <a:t>released</a:t>
            </a:r>
            <a:endParaRPr lang="en-US" sz="1400" b="1" cap="none" spc="0" dirty="0">
              <a:ln w="12700">
                <a:noFill/>
                <a:prstDash val="solid"/>
              </a:ln>
              <a:effectLst>
                <a:outerShdw blurRad="41275" dist="20320" dir="1800000" algn="tl" rotWithShape="0">
                  <a:srgbClr val="000000">
                    <a:alpha val="40%"/>
                  </a:srgbClr>
                </a:outerShdw>
              </a:effectLst>
            </a:endParaRPr>
          </a:p>
        </p:txBody>
      </p:sp>
      <p:sp>
        <p:nvSpPr>
          <p:cNvPr id="116" name="Rectangle 115"/>
          <p:cNvSpPr/>
          <p:nvPr/>
        </p:nvSpPr>
        <p:spPr>
          <a:xfrm rot="21228506">
            <a:off x="5516965" y="1437045"/>
            <a:ext cx="1776447" cy="253916"/>
          </a:xfrm>
          <a:prstGeom prst="rect">
            <a:avLst/>
          </a:prstGeom>
          <a:noFill/>
          <a:ln>
            <a:noFill/>
          </a:ln>
        </p:spPr>
        <p:txBody>
          <a:bodyPr wrap="none" lIns="91440" tIns="45720" rIns="91440" bIns="45720">
            <a:spAutoFit/>
          </a:bodyPr>
          <a:lstStyle/>
          <a:p>
            <a:pPr algn="ctr"/>
            <a:r>
              <a:rPr lang="en-US" sz="1050" b="1" dirty="0">
                <a:ln w="12700">
                  <a:noFill/>
                  <a:prstDash val="solid"/>
                </a:ln>
                <a:solidFill>
                  <a:schemeClr val="accent1">
                    <a:lumMod val="60%"/>
                    <a:lumOff val="40%"/>
                  </a:schemeClr>
                </a:solidFill>
                <a:effectLst>
                  <a:outerShdw blurRad="41275" dist="20320" dir="1800000" algn="tl" rotWithShape="0">
                    <a:srgbClr val="000000">
                      <a:alpha val="40%"/>
                    </a:srgbClr>
                  </a:outerShdw>
                </a:effectLst>
              </a:rPr>
              <a:t>some rework needed</a:t>
            </a:r>
            <a:endParaRPr lang="en-US" sz="1050" b="1" cap="none" spc="0" dirty="0">
              <a:ln w="12700">
                <a:noFill/>
                <a:prstDash val="solid"/>
              </a:ln>
              <a:solidFill>
                <a:schemeClr val="accent1">
                  <a:lumMod val="60%"/>
                  <a:lumOff val="40%"/>
                </a:schemeClr>
              </a:solidFill>
              <a:effectLst>
                <a:outerShdw blurRad="41275" dist="20320" dir="1800000" algn="tl" rotWithShape="0">
                  <a:srgbClr val="000000">
                    <a:alpha val="40%"/>
                  </a:srgbClr>
                </a:outerShdw>
              </a:effectLst>
            </a:endParaRPr>
          </a:p>
        </p:txBody>
      </p:sp>
      <p:sp>
        <p:nvSpPr>
          <p:cNvPr id="117" name="Rectangle 116"/>
          <p:cNvSpPr/>
          <p:nvPr/>
        </p:nvSpPr>
        <p:spPr>
          <a:xfrm rot="19127900">
            <a:off x="4656496" y="5878076"/>
            <a:ext cx="1042273" cy="523220"/>
          </a:xfrm>
          <a:prstGeom prst="rect">
            <a:avLst/>
          </a:prstGeom>
          <a:noFill/>
          <a:ln>
            <a:noFill/>
          </a:ln>
        </p:spPr>
        <p:txBody>
          <a:bodyPr wrap="none" lIns="91440" tIns="45720" rIns="91440" bIns="45720">
            <a:spAutoFit/>
          </a:bodyPr>
          <a:lstStyle/>
          <a:p>
            <a:pPr algn="ctr"/>
            <a:r>
              <a:rPr lang="en-US" sz="1400" b="1" cap="none" spc="0" dirty="0">
                <a:ln w="12700">
                  <a:noFill/>
                  <a:prstDash val="solid"/>
                </a:ln>
                <a:effectLst>
                  <a:outerShdw blurRad="41275" dist="20320" dir="1800000" algn="tl" rotWithShape="0">
                    <a:srgbClr val="000000">
                      <a:alpha val="40%"/>
                    </a:srgbClr>
                  </a:outerShdw>
                </a:effectLst>
              </a:rPr>
              <a:t>Not </a:t>
            </a:r>
            <a:br>
              <a:rPr lang="en-US" sz="1400" b="1" cap="none" spc="0" dirty="0">
                <a:ln w="12700">
                  <a:noFill/>
                  <a:prstDash val="solid"/>
                </a:ln>
                <a:effectLst>
                  <a:outerShdw blurRad="41275" dist="20320" dir="1800000" algn="tl" rotWithShape="0">
                    <a:srgbClr val="000000">
                      <a:alpha val="40%"/>
                    </a:srgbClr>
                  </a:outerShdw>
                </a:effectLst>
              </a:rPr>
            </a:br>
            <a:r>
              <a:rPr lang="en-US" sz="1400" b="1" cap="none" spc="0" dirty="0">
                <a:ln w="12700">
                  <a:noFill/>
                  <a:prstDash val="solid"/>
                </a:ln>
                <a:effectLst>
                  <a:outerShdw blurRad="41275" dist="20320" dir="1800000" algn="tl" rotWithShape="0">
                    <a:srgbClr val="000000">
                      <a:alpha val="40%"/>
                    </a:srgbClr>
                  </a:outerShdw>
                </a:effectLst>
              </a:rPr>
              <a:t>released</a:t>
            </a:r>
          </a:p>
        </p:txBody>
      </p:sp>
      <p:sp>
        <p:nvSpPr>
          <p:cNvPr id="118" name="Rectangle 117"/>
          <p:cNvSpPr/>
          <p:nvPr/>
        </p:nvSpPr>
        <p:spPr>
          <a:xfrm rot="19127900">
            <a:off x="6292352" y="6002436"/>
            <a:ext cx="1237838" cy="307777"/>
          </a:xfrm>
          <a:prstGeom prst="rect">
            <a:avLst/>
          </a:prstGeom>
          <a:noFill/>
        </p:spPr>
        <p:txBody>
          <a:bodyPr wrap="none" lIns="91440" tIns="45720" rIns="91440" bIns="45720">
            <a:spAutoFit/>
          </a:bodyPr>
          <a:lstStyle/>
          <a:p>
            <a:pPr algn="ctr"/>
            <a:r>
              <a:rPr lang="en-US" sz="1400" b="1" dirty="0">
                <a:ln w="12700">
                  <a:noFill/>
                  <a:prstDash val="solid"/>
                </a:ln>
                <a:solidFill>
                  <a:srgbClr val="C00000"/>
                </a:solidFill>
                <a:effectLst>
                  <a:outerShdw blurRad="41275" dist="20320" dir="1800000" algn="tl" rotWithShape="0">
                    <a:srgbClr val="000000">
                      <a:alpha val="40%"/>
                    </a:srgbClr>
                  </a:outerShdw>
                </a:effectLst>
              </a:rPr>
              <a:t>C rev1 WG</a:t>
            </a:r>
            <a:endParaRPr lang="en-US" sz="2400" b="1" dirty="0">
              <a:ln w="12700">
                <a:noFill/>
                <a:prstDash val="solid"/>
              </a:ln>
              <a:solidFill>
                <a:srgbClr val="C00000"/>
              </a:solidFill>
              <a:effectLst>
                <a:outerShdw blurRad="41275" dist="20320" dir="1800000" algn="tl" rotWithShape="0">
                  <a:srgbClr val="000000">
                    <a:alpha val="40%"/>
                  </a:srgbClr>
                </a:outerShdw>
              </a:effectLst>
            </a:endParaRPr>
          </a:p>
        </p:txBody>
      </p:sp>
      <p:sp>
        <p:nvSpPr>
          <p:cNvPr id="119" name="Rectangle 118"/>
          <p:cNvSpPr/>
          <p:nvPr/>
        </p:nvSpPr>
        <p:spPr>
          <a:xfrm rot="19127900">
            <a:off x="8081437" y="4317202"/>
            <a:ext cx="1237838" cy="307777"/>
          </a:xfrm>
          <a:prstGeom prst="rect">
            <a:avLst/>
          </a:prstGeom>
          <a:noFill/>
        </p:spPr>
        <p:txBody>
          <a:bodyPr wrap="none" lIns="91440" tIns="45720" rIns="91440" bIns="45720">
            <a:spAutoFit/>
          </a:bodyPr>
          <a:lstStyle/>
          <a:p>
            <a:pPr algn="ctr"/>
            <a:r>
              <a:rPr lang="en-US" sz="1400" b="1" dirty="0">
                <a:ln w="12700">
                  <a:noFill/>
                  <a:prstDash val="solid"/>
                </a:ln>
                <a:solidFill>
                  <a:srgbClr val="C00000"/>
                </a:solidFill>
                <a:effectLst>
                  <a:outerShdw blurRad="41275" dist="20320" dir="1800000" algn="tl" rotWithShape="0">
                    <a:srgbClr val="000000">
                      <a:alpha val="40%"/>
                    </a:srgbClr>
                  </a:outerShdw>
                </a:effectLst>
              </a:rPr>
              <a:t>C rev1 WG</a:t>
            </a:r>
            <a:endParaRPr lang="en-US" sz="2400" b="1" dirty="0">
              <a:ln w="12700">
                <a:noFill/>
                <a:prstDash val="solid"/>
              </a:ln>
              <a:solidFill>
                <a:srgbClr val="C00000"/>
              </a:solidFill>
              <a:effectLst>
                <a:outerShdw blurRad="41275" dist="20320" dir="1800000" algn="tl" rotWithShape="0">
                  <a:srgbClr val="000000">
                    <a:alpha val="40%"/>
                  </a:srgbClr>
                </a:outerShdw>
              </a:effectLst>
            </a:endParaRPr>
          </a:p>
        </p:txBody>
      </p:sp>
    </p:spTree>
    <p:extLst>
      <p:ext uri="{BB962C8B-B14F-4D97-AF65-F5344CB8AC3E}">
        <p14:creationId xmlns:p14="http://schemas.microsoft.com/office/powerpoint/2010/main" val="169181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heel(1)">
                                      <p:cBhvr>
                                        <p:cTn id="7" dur="2000"/>
                                        <p:tgtEl>
                                          <p:spTgt spid="11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wheel(1)">
                                      <p:cBhvr>
                                        <p:cTn id="10" dur="2000"/>
                                        <p:tgtEl>
                                          <p:spTgt spid="1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wheel(1)">
                                      <p:cBhvr>
                                        <p:cTn id="13" dur="2000"/>
                                        <p:tgtEl>
                                          <p:spTgt spid="11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wheel(1)">
                                      <p:cBhvr>
                                        <p:cTn id="18" dur="2000"/>
                                        <p:tgtEl>
                                          <p:spTgt spid="11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heel(1)">
                                      <p:cBhvr>
                                        <p:cTn id="21" dur="2000"/>
                                        <p:tgtEl>
                                          <p:spTgt spid="117"/>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heel(1)">
                                      <p:cBhvr>
                                        <p:cTn id="24" dur="2000"/>
                                        <p:tgtEl>
                                          <p:spTgt spid="11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wheel(1)">
                                      <p:cBhvr>
                                        <p:cTn id="29" dur="20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wheel(1)">
                                      <p:cBhvr>
                                        <p:cTn id="34" dur="2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5" grpId="0"/>
      <p:bldP spid="116" grpId="0"/>
      <p:bldP spid="117" grpId="0"/>
      <p:bldP spid="118" grpId="0"/>
      <p:bldP spid="119" grpId="0"/>
    </p:bldLst>
  </p:timing>
</p:sld>
</file>

<file path=ppt/slides/slide26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ST[04] – Parameter statistics reporting</a:t>
            </a:r>
          </a:p>
        </p:txBody>
      </p:sp>
      <p:sp>
        <p:nvSpPr>
          <p:cNvPr id="5" name="Text Placeholder 4"/>
          <p:cNvSpPr>
            <a:spLocks noGrp="1"/>
          </p:cNvSpPr>
          <p:nvPr>
            <p:ph type="body" idx="11"/>
          </p:nvPr>
        </p:nvSpPr>
        <p:spPr/>
        <p:txBody>
          <a:bodyPr/>
          <a:lstStyle/>
          <a:p>
            <a:r>
              <a:rPr lang="en-GB" dirty="0"/>
              <a:t>ST[04] scope</a:t>
            </a:r>
          </a:p>
        </p:txBody>
      </p:sp>
      <p:sp>
        <p:nvSpPr>
          <p:cNvPr id="6" name="Content Placeholder 5"/>
          <p:cNvSpPr>
            <a:spLocks noGrp="1"/>
          </p:cNvSpPr>
          <p:nvPr>
            <p:ph sz="quarter" idx="12"/>
          </p:nvPr>
        </p:nvSpPr>
        <p:spPr/>
        <p:txBody>
          <a:bodyPr/>
          <a:lstStyle/>
          <a:p>
            <a:r>
              <a:rPr lang="en-US" dirty="0"/>
              <a:t>The parameter statistics reporting service provides the capability to evaluate statistics on-board for a list of on-board parameters. </a:t>
            </a:r>
          </a:p>
          <a:p>
            <a:r>
              <a:rPr lang="en-US" dirty="0"/>
              <a:t>This service is especially appropriate for missions with limited ground coverage (e.g. low Earth orbiter), where a statistics report can be used to provide a summary of the behavior of parameters during the previous period of "no contact".</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956374862"/>
              </p:ext>
            </p:extLst>
          </p:nvPr>
        </p:nvGraphicFramePr>
        <p:xfrm>
          <a:off x="203200" y="1320800"/>
          <a:ext cx="4483101" cy="1625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On-board parameters</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housekeeping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ST[04]</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tx1"/>
                          </a:solidFill>
                          <a:latin typeface="+mn-lt"/>
                          <a:ea typeface="+mn-ea"/>
                          <a:cs typeface="+mn-cs"/>
                        </a:rPr>
                        <a:t>parameter statistics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solidFill>
                            <a:schemeClr val="bg1">
                              <a:lumMod val="65%"/>
                            </a:schemeClr>
                          </a:solidFill>
                        </a:rPr>
                        <a:t>ST[12]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bg1">
                              <a:lumMod val="65%"/>
                            </a:schemeClr>
                          </a:solidFill>
                        </a:rPr>
                        <a:t>on-board monitoring</a:t>
                      </a:r>
                      <a:endParaRPr lang="en-GB" sz="1200" b="1" kern="1200" dirty="0">
                        <a:solidFill>
                          <a:schemeClr val="bg1">
                            <a:lumMod val="65%"/>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solidFill>
                            <a:schemeClr val="bg1">
                              <a:lumMod val="65%"/>
                            </a:schemeClr>
                          </a:solidFill>
                        </a:rPr>
                        <a:t>ST[20]</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on-board parameter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Right Arrow 7"/>
          <p:cNvSpPr/>
          <p:nvPr/>
        </p:nvSpPr>
        <p:spPr>
          <a:xfrm flipH="1">
            <a:off x="4724400" y="197358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30998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6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ST[04] – Standardized subservice type</a:t>
            </a:r>
          </a:p>
        </p:txBody>
      </p:sp>
      <p:sp>
        <p:nvSpPr>
          <p:cNvPr id="6" name="Text Placeholder 5"/>
          <p:cNvSpPr>
            <a:spLocks noGrp="1"/>
          </p:cNvSpPr>
          <p:nvPr>
            <p:ph type="body" idx="1"/>
          </p:nvPr>
        </p:nvSpPr>
        <p:spPr/>
        <p:txBody>
          <a:bodyPr/>
          <a:lstStyle/>
          <a:p>
            <a:r>
              <a:rPr lang="en-GB" dirty="0"/>
              <a:t>Parameter statistics reporting</a:t>
            </a:r>
          </a:p>
        </p:txBody>
      </p:sp>
      <p:sp>
        <p:nvSpPr>
          <p:cNvPr id="7" name="Content Placeholder 6"/>
          <p:cNvSpPr>
            <a:spLocks noGrp="1"/>
          </p:cNvSpPr>
          <p:nvPr>
            <p:ph sz="quarter" idx="10"/>
          </p:nvPr>
        </p:nvSpPr>
        <p:spPr>
          <a:xfrm>
            <a:off x="447041" y="1901680"/>
            <a:ext cx="6580292" cy="1796560"/>
          </a:xfrm>
        </p:spPr>
        <p:txBody>
          <a:bodyPr/>
          <a:lstStyle/>
          <a:p>
            <a:r>
              <a:rPr lang="en-US" dirty="0"/>
              <a:t>This subservice reports to the ground system the maximum, minimum, mean and standard deviation values of these on-board parameters during a time interval.</a:t>
            </a:r>
          </a:p>
          <a:p>
            <a:r>
              <a:rPr lang="en-US" dirty="0"/>
              <a:t>This can, for example, be used to reduce the quantity of engineering data that is systematically reported to the ground system.</a:t>
            </a:r>
          </a:p>
          <a:p>
            <a:r>
              <a:rPr lang="en-US" dirty="0"/>
              <a:t>The parameter statistics reporting subservice type includes optional capability to modify the list of evaluated parameters and their associated time intervals.</a:t>
            </a:r>
            <a:endParaRPr lang="en-GB" dirty="0"/>
          </a:p>
        </p:txBody>
      </p:sp>
      <p:sp>
        <p:nvSpPr>
          <p:cNvPr id="8" name="Rectangle 7"/>
          <p:cNvSpPr/>
          <p:nvPr/>
        </p:nvSpPr>
        <p:spPr>
          <a:xfrm>
            <a:off x="0" y="1155785"/>
            <a:ext cx="5080686"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Parameter statistics reporting service</a:t>
            </a:r>
          </a:p>
        </p:txBody>
      </p:sp>
    </p:spTree>
    <p:extLst>
      <p:ext uri="{BB962C8B-B14F-4D97-AF65-F5344CB8AC3E}">
        <p14:creationId xmlns:p14="http://schemas.microsoft.com/office/powerpoint/2010/main" val="8618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0"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1"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2"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ST[04] – Overview</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Parameter statistics</a:t>
            </a:r>
          </a:p>
          <a:p>
            <a:pPr lvl="1">
              <a:buFont typeface="Arial" panose="020B0604020202020204" pitchFamily="34" charset="0"/>
              <a:buChar char="•"/>
            </a:pPr>
            <a:r>
              <a:rPr lang="en-GB" dirty="0"/>
              <a:t>Minimum &amp; maximum (with time of occurrence) mean, standard deviation</a:t>
            </a:r>
          </a:p>
          <a:p>
            <a:pPr lvl="1">
              <a:buFont typeface="Arial" panose="020B0604020202020204" pitchFamily="34" charset="0"/>
              <a:buChar char="•"/>
            </a:pPr>
            <a:r>
              <a:rPr lang="en-GB" dirty="0"/>
              <a:t>Collected since start time or last reset</a:t>
            </a:r>
          </a:p>
          <a:p>
            <a:pPr lvl="1">
              <a:buFont typeface="Arial" panose="020B0604020202020204" pitchFamily="34" charset="0"/>
              <a:buChar char="•"/>
            </a:pPr>
            <a:r>
              <a:rPr lang="en-GB" dirty="0"/>
              <a:t>Periodic or on demand reporting</a:t>
            </a:r>
          </a:p>
          <a:p>
            <a:pPr>
              <a:buFont typeface="Arial" panose="020B0604020202020204" pitchFamily="34" charset="0"/>
              <a:buChar char="•"/>
            </a:pPr>
            <a:r>
              <a:rPr lang="en-GB" dirty="0"/>
              <a:t>Commands</a:t>
            </a:r>
          </a:p>
          <a:p>
            <a:pPr lvl="1">
              <a:buFont typeface="Arial" panose="020B0604020202020204" pitchFamily="34" charset="0"/>
              <a:buChar char="•"/>
            </a:pPr>
            <a:r>
              <a:rPr lang="en-GB" dirty="0"/>
              <a:t>Enable / Disable / Reset</a:t>
            </a:r>
          </a:p>
          <a:p>
            <a:pPr lvl="1">
              <a:buFont typeface="Arial" panose="020B0604020202020204" pitchFamily="34" charset="0"/>
              <a:buChar char="•"/>
            </a:pPr>
            <a:r>
              <a:rPr lang="en-GB" dirty="0"/>
              <a:t>Add / Remove parameters</a:t>
            </a:r>
          </a:p>
          <a:p>
            <a:pPr lvl="1">
              <a:buFont typeface="Arial" panose="020B0604020202020204" pitchFamily="34" charset="0"/>
              <a:buChar char="•"/>
            </a:pPr>
            <a:r>
              <a:rPr lang="en-GB" dirty="0"/>
              <a:t>Select periodic/filtered mode</a:t>
            </a:r>
          </a:p>
          <a:p>
            <a:pPr lvl="1">
              <a:buFont typeface="Arial" panose="020B0604020202020204" pitchFamily="34" charset="0"/>
              <a:buChar char="•"/>
            </a:pPr>
            <a:r>
              <a:rPr lang="en-GB" dirty="0"/>
              <a:t>Report parameter list</a:t>
            </a:r>
          </a:p>
          <a:p>
            <a:pPr>
              <a:buFont typeface="Arial" panose="020B0604020202020204" pitchFamily="34" charset="0"/>
              <a:buChar char="•"/>
            </a:pPr>
            <a:r>
              <a:rPr lang="en-GB" dirty="0"/>
              <a:t>Allows reducing bandwidth by down sampling</a:t>
            </a:r>
          </a:p>
          <a:p>
            <a:pPr>
              <a:buFont typeface="Arial" panose="020B0604020202020204" pitchFamily="34" charset="0"/>
              <a:buChar char="•"/>
            </a:pPr>
            <a:r>
              <a:rPr lang="en-GB" dirty="0"/>
              <a:t>Allows summarizing data after a period of no contact</a:t>
            </a:r>
          </a:p>
          <a:p>
            <a:pPr>
              <a:buFont typeface="Arial" panose="020B0604020202020204" pitchFamily="34" charset="0"/>
              <a:buChar char="•"/>
            </a:pPr>
            <a:endParaRPr lang="en-GB" dirty="0"/>
          </a:p>
        </p:txBody>
      </p:sp>
      <p:pic>
        <p:nvPicPr>
          <p:cNvPr id="4" name="Picture 2" descr="C:\Users\abx\AppData\Local\Microsoft\Windows\Temporary Internet Files\Content.IE5\LM4YVDMC\MC90044145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348" y="2523768"/>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4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6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ST[04] – Message types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550371058"/>
              </p:ext>
            </p:extLst>
          </p:nvPr>
        </p:nvGraphicFramePr>
        <p:xfrm>
          <a:off x="436880" y="1997075"/>
          <a:ext cx="8270240" cy="2863850"/>
        </p:xfrm>
        <a:graphic>
          <a:graphicData uri="http://purl.oclc.org/ooxml/drawingml/table">
            <a:tbl>
              <a:tblPr firstRow="1"/>
              <a:tblGrid>
                <a:gridCol w="711201">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43180">
                  <a:extLst>
                    <a:ext uri="{9D8B030D-6E8A-4147-A177-3AD203B41FA5}">
                      <a16:colId xmlns:a16="http://schemas.microsoft.com/office/drawing/2014/main" val="20003"/>
                    </a:ext>
                  </a:extLst>
                </a:gridCol>
                <a:gridCol w="60960">
                  <a:extLst>
                    <a:ext uri="{9D8B030D-6E8A-4147-A177-3AD203B41FA5}">
                      <a16:colId xmlns:a16="http://schemas.microsoft.com/office/drawing/2014/main" val="20004"/>
                    </a:ext>
                  </a:extLst>
                </a:gridCol>
                <a:gridCol w="728980">
                  <a:extLst>
                    <a:ext uri="{9D8B030D-6E8A-4147-A177-3AD203B41FA5}">
                      <a16:colId xmlns:a16="http://schemas.microsoft.com/office/drawing/2014/main" val="20005"/>
                    </a:ext>
                  </a:extLst>
                </a:gridCol>
                <a:gridCol w="4511040">
                  <a:extLst>
                    <a:ext uri="{9D8B030D-6E8A-4147-A177-3AD203B41FA5}">
                      <a16:colId xmlns:a16="http://schemas.microsoft.com/office/drawing/2014/main" val="20006"/>
                    </a:ext>
                  </a:extLst>
                </a:gridCol>
                <a:gridCol w="1442719">
                  <a:extLst>
                    <a:ext uri="{9D8B030D-6E8A-4147-A177-3AD203B41FA5}">
                      <a16:colId xmlns:a16="http://schemas.microsoft.com/office/drawing/2014/main" val="20007"/>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6">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8.4.2.3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TC[4,3]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reset the parameter statistics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6.4.5.2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8.4.2.1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TC[4,1]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parameter statistics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6.4.5.3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8.4.2.2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parameter statistics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TC[4,1]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6.4.6.1a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support for the periodic reporting of the results of the parameter statistics evaluation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6.4.6.2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8.4.2.4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TC[4,4]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periodic parameter statistics reporting</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6.4.6.1a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5"/>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6.4.6.3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8.4.2.5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TC[4,5]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disable the periodic parameter statistics reporting</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6.4.6.1a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6"/>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6.4.7.1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8.4.2.6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TC[4,6]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add or update parameter statistics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6.4.7.2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8.4.2.7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TC[4,7]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delete parameter statistics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TC[4,6]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6.4.7.3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8.4.2.8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TC[4,8]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parameter statistics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TC[4,6]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6.4.7.3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8.4.2.9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TM[4,9]</a:t>
                      </a:r>
                    </a:p>
                  </a:txBody>
                  <a:tcPr marL="17780" marR="1778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parameter statistics definition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TC[4,8]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Content Placeholder 2"/>
          <p:cNvSpPr txBox="1">
            <a:spLocks/>
          </p:cNvSpPr>
          <p:nvPr/>
        </p:nvSpPr>
        <p:spPr bwMode="auto">
          <a:xfrm>
            <a:off x="615949" y="1550796"/>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Parameter statistics reporting subservice</a:t>
            </a:r>
          </a:p>
        </p:txBody>
      </p:sp>
    </p:spTree>
    <p:extLst>
      <p:ext uri="{BB962C8B-B14F-4D97-AF65-F5344CB8AC3E}">
        <p14:creationId xmlns:p14="http://schemas.microsoft.com/office/powerpoint/2010/main" val="405008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6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ST[04]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parameter statistics reporting service may contain multiple parameter statistics reporting sub-services deployed on multiple on-board application processes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75418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6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ST[04] – Implementation guidelines</a:t>
            </a:r>
          </a:p>
        </p:txBody>
      </p:sp>
      <p:sp>
        <p:nvSpPr>
          <p:cNvPr id="9" name="Content Placeholder 8"/>
          <p:cNvSpPr>
            <a:spLocks noGrp="1"/>
          </p:cNvSpPr>
          <p:nvPr>
            <p:ph idx="1"/>
          </p:nvPr>
        </p:nvSpPr>
        <p:spPr/>
        <p:txBody>
          <a:bodyPr/>
          <a:lstStyle/>
          <a:p>
            <a:pPr marL="0" indent="0">
              <a:buNone/>
            </a:pPr>
            <a:r>
              <a:rPr lang="en-GB" dirty="0"/>
              <a:t>Two schemes for resetting the parameter statistics:</a:t>
            </a:r>
          </a:p>
          <a:p>
            <a:pPr marL="285750" indent="-285750">
              <a:buFont typeface="Arial" panose="020B0604020202020204" pitchFamily="34" charset="0"/>
              <a:buChar char="•"/>
            </a:pPr>
            <a:r>
              <a:rPr lang="en-GB" dirty="0"/>
              <a:t>Automatically reset upon reporting</a:t>
            </a:r>
          </a:p>
          <a:p>
            <a:pPr marL="285750" indent="-285750">
              <a:buFont typeface="Arial" panose="020B0604020202020204" pitchFamily="34" charset="0"/>
              <a:buChar char="•"/>
            </a:pPr>
            <a:r>
              <a:rPr lang="en-GB" dirty="0"/>
              <a:t>Explicitly stated in the request to report statistics</a:t>
            </a:r>
          </a:p>
          <a:p>
            <a:pPr marL="285750" indent="-285750">
              <a:buFont typeface="Arial" panose="020B0604020202020204" pitchFamily="34" charset="0"/>
              <a:buChar char="•"/>
            </a:pPr>
            <a:endParaRPr lang="en-GB" dirty="0"/>
          </a:p>
          <a:p>
            <a:pPr marL="0" indent="0">
              <a:buNone/>
            </a:pPr>
            <a:r>
              <a:rPr lang="en-GB" dirty="0"/>
              <a:t>Optional sampling and reporting intervals can be defined:</a:t>
            </a:r>
          </a:p>
          <a:p>
            <a:pPr marL="285750" indent="-285750">
              <a:buFont typeface="Arial" panose="020B0604020202020204" pitchFamily="34" charset="0"/>
              <a:buChar char="•"/>
            </a:pPr>
            <a:r>
              <a:rPr lang="en-GB" dirty="0"/>
              <a:t>Sampling interval is defined for each parameter. It should be adjusted to the actual sampling frequency of the parameter. A too high frequency wastes on-board computational resources</a:t>
            </a:r>
          </a:p>
          <a:p>
            <a:pPr marL="285750" indent="-285750">
              <a:buFont typeface="Arial" panose="020B0604020202020204" pitchFamily="34" charset="0"/>
              <a:buChar char="•"/>
            </a:pPr>
            <a:r>
              <a:rPr lang="en-GB" dirty="0"/>
              <a:t>Reporting interval is defined at subservice level. It should be adjusted according to the usage made of the statistics. A too high frequency wastes bandwidth.</a:t>
            </a:r>
          </a:p>
        </p:txBody>
      </p:sp>
    </p:spTree>
    <p:extLst>
      <p:ext uri="{BB962C8B-B14F-4D97-AF65-F5344CB8AC3E}">
        <p14:creationId xmlns:p14="http://schemas.microsoft.com/office/powerpoint/2010/main" val="249166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6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ST[04] – PUS-A to PUS-C evolution</a:t>
            </a:r>
          </a:p>
        </p:txBody>
      </p:sp>
      <p:sp>
        <p:nvSpPr>
          <p:cNvPr id="9" name="Content Placeholder 8"/>
          <p:cNvSpPr>
            <a:spLocks noGrp="1"/>
          </p:cNvSpPr>
          <p:nvPr>
            <p:ph idx="1"/>
          </p:nvPr>
        </p:nvSpPr>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None</a:t>
            </a: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Addition of the end of time range in TM[4,2]</a:t>
            </a:r>
            <a:endParaRPr lang="en-GB" sz="1400" dirty="0">
              <a:solidFill>
                <a:srgbClr val="4D4F53"/>
              </a:solidFill>
            </a:endParaRPr>
          </a:p>
          <a:p>
            <a:pPr marL="0" indent="0">
              <a:buNone/>
            </a:pPr>
            <a:endParaRPr lang="en-GB" dirty="0"/>
          </a:p>
        </p:txBody>
      </p:sp>
    </p:spTree>
    <p:extLst>
      <p:ext uri="{BB962C8B-B14F-4D97-AF65-F5344CB8AC3E}">
        <p14:creationId xmlns:p14="http://schemas.microsoft.com/office/powerpoint/2010/main" val="308959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6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ST[12] – On-board monitoring</a:t>
            </a:r>
          </a:p>
        </p:txBody>
      </p:sp>
      <p:sp>
        <p:nvSpPr>
          <p:cNvPr id="5" name="Text Placeholder 4"/>
          <p:cNvSpPr>
            <a:spLocks noGrp="1"/>
          </p:cNvSpPr>
          <p:nvPr>
            <p:ph type="body" idx="11"/>
          </p:nvPr>
        </p:nvSpPr>
        <p:spPr/>
        <p:txBody>
          <a:bodyPr/>
          <a:lstStyle/>
          <a:p>
            <a:r>
              <a:rPr lang="en-GB" dirty="0"/>
              <a:t>ST[12] scope</a:t>
            </a:r>
          </a:p>
        </p:txBody>
      </p:sp>
      <p:sp>
        <p:nvSpPr>
          <p:cNvPr id="6" name="Content Placeholder 5"/>
          <p:cNvSpPr>
            <a:spLocks noGrp="1"/>
          </p:cNvSpPr>
          <p:nvPr>
            <p:ph sz="quarter" idx="12"/>
          </p:nvPr>
        </p:nvSpPr>
        <p:spPr/>
        <p:txBody>
          <a:bodyPr/>
          <a:lstStyle/>
          <a:p>
            <a:r>
              <a:rPr lang="en-US" dirty="0"/>
              <a:t>The on-board monitoring service provides the capability to monitor on-board parameters or groups of parameters and react to the violations of the related monitoring conditions by raising event reports that can be sent to ground and caught on-board, e.g. by an event-action subservice.</a:t>
            </a:r>
          </a:p>
          <a:p>
            <a:r>
              <a:rPr lang="en-US" dirty="0"/>
              <a:t>The on-board monitoring service is composed of two subservices, the parameter monitoring subservice and the functional monitoring subservice.</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607351263"/>
              </p:ext>
            </p:extLst>
          </p:nvPr>
        </p:nvGraphicFramePr>
        <p:xfrm>
          <a:off x="203200" y="1320800"/>
          <a:ext cx="4483101" cy="16256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On-board parameters</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ST[03]</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housekeeping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solidFill>
                            <a:schemeClr val="bg1">
                              <a:lumMod val="65%"/>
                            </a:schemeClr>
                          </a:solidFill>
                        </a:rPr>
                        <a:t>ST[04]</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parameter statistics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t>ST[12]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tx1"/>
                          </a:solidFill>
                        </a:rPr>
                        <a:t>on-board monitoring</a:t>
                      </a:r>
                      <a:endParaRPr lang="en-GB" sz="12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ctr"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solidFill>
                            <a:schemeClr val="bg1">
                              <a:lumMod val="65%"/>
                            </a:schemeClr>
                          </a:solidFill>
                        </a:rPr>
                        <a:t>ST[20]</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on-board parameter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Right Arrow 7"/>
          <p:cNvSpPr/>
          <p:nvPr/>
        </p:nvSpPr>
        <p:spPr>
          <a:xfrm flipH="1">
            <a:off x="4724400" y="2242851"/>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328543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6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ST[12] – Standardized subservice types</a:t>
            </a:r>
          </a:p>
        </p:txBody>
      </p:sp>
      <p:sp>
        <p:nvSpPr>
          <p:cNvPr id="6" name="Text Placeholder 5"/>
          <p:cNvSpPr>
            <a:spLocks noGrp="1"/>
          </p:cNvSpPr>
          <p:nvPr>
            <p:ph type="body" idx="1"/>
          </p:nvPr>
        </p:nvSpPr>
        <p:spPr/>
        <p:txBody>
          <a:bodyPr/>
          <a:lstStyle/>
          <a:p>
            <a:r>
              <a:rPr lang="en-GB" dirty="0"/>
              <a:t>Parameter monitoring</a:t>
            </a:r>
          </a:p>
        </p:txBody>
      </p:sp>
      <p:sp>
        <p:nvSpPr>
          <p:cNvPr id="7" name="Content Placeholder 6"/>
          <p:cNvSpPr>
            <a:spLocks noGrp="1"/>
          </p:cNvSpPr>
          <p:nvPr>
            <p:ph sz="quarter" idx="10"/>
          </p:nvPr>
        </p:nvSpPr>
        <p:spPr>
          <a:xfrm>
            <a:off x="447041" y="1901679"/>
            <a:ext cx="3957319" cy="4185853"/>
          </a:xfrm>
        </p:spPr>
        <p:txBody>
          <a:bodyPr/>
          <a:lstStyle/>
          <a:p>
            <a:r>
              <a:rPr lang="en-US" dirty="0"/>
              <a:t>The parameter monitoring subservice type provides the capability to:</a:t>
            </a:r>
          </a:p>
          <a:p>
            <a:pPr marL="171450" indent="-171450">
              <a:buFont typeface="Arial" panose="020B0604020202020204" pitchFamily="34" charset="0"/>
              <a:buChar char="•"/>
            </a:pPr>
            <a:r>
              <a:rPr lang="en-US" dirty="0"/>
              <a:t>monitor on-board parameters with respect to checks defined by the ground system, </a:t>
            </a:r>
          </a:p>
          <a:p>
            <a:pPr marL="171450" indent="-171450">
              <a:buFont typeface="Arial" panose="020B0604020202020204" pitchFamily="34" charset="0"/>
              <a:buChar char="•"/>
            </a:pPr>
            <a:r>
              <a:rPr lang="en-US" dirty="0"/>
              <a:t>to report any parameter check transitions to the ground, and </a:t>
            </a:r>
          </a:p>
          <a:p>
            <a:pPr marL="171450" indent="-171450">
              <a:buFont typeface="Arial" panose="020B0604020202020204" pitchFamily="34" charset="0"/>
              <a:buChar char="•"/>
            </a:pPr>
            <a:r>
              <a:rPr lang="en-US" dirty="0"/>
              <a:t>when monitoring conditions are violated to raise events.</a:t>
            </a:r>
          </a:p>
          <a:p>
            <a:r>
              <a:rPr lang="en-US" dirty="0"/>
              <a:t>The types of check depend on the parameter and its type (limit check, expected value, delta change). </a:t>
            </a:r>
          </a:p>
          <a:p>
            <a:endParaRPr lang="en-GB" dirty="0"/>
          </a:p>
        </p:txBody>
      </p:sp>
      <p:sp>
        <p:nvSpPr>
          <p:cNvPr id="8" name="Text Placeholder 7"/>
          <p:cNvSpPr>
            <a:spLocks noGrp="1"/>
          </p:cNvSpPr>
          <p:nvPr>
            <p:ph type="body" idx="11"/>
          </p:nvPr>
        </p:nvSpPr>
        <p:spPr/>
        <p:txBody>
          <a:bodyPr/>
          <a:lstStyle/>
          <a:p>
            <a:r>
              <a:rPr lang="en-GB" dirty="0"/>
              <a:t>Functional monitoring</a:t>
            </a:r>
          </a:p>
        </p:txBody>
      </p:sp>
      <p:sp>
        <p:nvSpPr>
          <p:cNvPr id="9" name="Content Placeholder 8"/>
          <p:cNvSpPr>
            <a:spLocks noGrp="1"/>
          </p:cNvSpPr>
          <p:nvPr>
            <p:ph sz="quarter" idx="12"/>
          </p:nvPr>
        </p:nvSpPr>
        <p:spPr>
          <a:xfrm>
            <a:off x="4572000" y="1922000"/>
            <a:ext cx="3957319" cy="4165532"/>
          </a:xfrm>
        </p:spPr>
        <p:txBody>
          <a:bodyPr/>
          <a:lstStyle/>
          <a:p>
            <a:r>
              <a:rPr lang="en-US" dirty="0"/>
              <a:t>The functional monitoring subservice type provides the capability to monitor the functional health of on-board elements (e.g. software applications, hardware).</a:t>
            </a:r>
          </a:p>
          <a:p>
            <a:r>
              <a:rPr lang="en-US" dirty="0"/>
              <a:t>A functional monitoring definition includes a set of one or more parameter monitoring definitions: when a minimum number of these definitions is contemporaneously violated, that functional monitoring definition is considered violated and the associated event is raised.</a:t>
            </a:r>
          </a:p>
          <a:p>
            <a:r>
              <a:rPr lang="en-US" dirty="0"/>
              <a:t>The </a:t>
            </a:r>
            <a:r>
              <a:rPr lang="en-US" dirty="0" err="1"/>
              <a:t>behaviour</a:t>
            </a:r>
            <a:r>
              <a:rPr lang="en-US" dirty="0"/>
              <a:t> of the functional monitoring subservice type relies on the parameter monitoring subservice type.</a:t>
            </a:r>
          </a:p>
        </p:txBody>
      </p:sp>
      <p:sp>
        <p:nvSpPr>
          <p:cNvPr id="10" name="Rectangle 9"/>
          <p:cNvSpPr/>
          <p:nvPr/>
        </p:nvSpPr>
        <p:spPr>
          <a:xfrm>
            <a:off x="0" y="1155785"/>
            <a:ext cx="3882794"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On-board monitoring service</a:t>
            </a:r>
          </a:p>
        </p:txBody>
      </p:sp>
    </p:spTree>
    <p:extLst>
      <p:ext uri="{BB962C8B-B14F-4D97-AF65-F5344CB8AC3E}">
        <p14:creationId xmlns:p14="http://schemas.microsoft.com/office/powerpoint/2010/main" val="4693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0"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1"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2" dur="1000"/>
                                        <p:tgtEl>
                                          <p:spTgt spid="7">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p:cTn id="25" dur="1000" fill="hold"/>
                                        <p:tgtEl>
                                          <p:spTgt spid="7">
                                            <p:txEl>
                                              <p:pRg st="3" end="3"/>
                                            </p:txEl>
                                          </p:spTgt>
                                        </p:tgtEl>
                                        <p:attrNameLst>
                                          <p:attrName>ppt_w</p:attrName>
                                        </p:attrNameLst>
                                      </p:cBhvr>
                                      <p:tavLst>
                                        <p:tav tm="0%">
                                          <p:val>
                                            <p:fltVal val="0"/>
                                          </p:val>
                                        </p:tav>
                                        <p:tav tm="100%">
                                          <p:val>
                                            <p:strVal val="#ppt_w"/>
                                          </p:val>
                                        </p:tav>
                                      </p:tavLst>
                                    </p:anim>
                                    <p:anim calcmode="lin" valueType="num">
                                      <p:cBhvr>
                                        <p:cTn id="26" dur="1000" fill="hold"/>
                                        <p:tgtEl>
                                          <p:spTgt spid="7">
                                            <p:txEl>
                                              <p:pRg st="3" end="3"/>
                                            </p:txEl>
                                          </p:spTgt>
                                        </p:tgtEl>
                                        <p:attrNameLst>
                                          <p:attrName>ppt_h</p:attrName>
                                        </p:attrNameLst>
                                      </p:cBhvr>
                                      <p:tavLst>
                                        <p:tav tm="0%">
                                          <p:val>
                                            <p:fltVal val="0"/>
                                          </p:val>
                                        </p:tav>
                                        <p:tav tm="100%">
                                          <p:val>
                                            <p:strVal val="#ppt_h"/>
                                          </p:val>
                                        </p:tav>
                                      </p:tavLst>
                                    </p:anim>
                                    <p:anim calcmode="lin" valueType="num">
                                      <p:cBhvr>
                                        <p:cTn id="27" dur="1000" fill="hold"/>
                                        <p:tgtEl>
                                          <p:spTgt spid="7">
                                            <p:txEl>
                                              <p:pRg st="3" end="3"/>
                                            </p:txEl>
                                          </p:spTgt>
                                        </p:tgtEl>
                                        <p:attrNameLst>
                                          <p:attrName>style.rotation</p:attrName>
                                        </p:attrNameLst>
                                      </p:cBhvr>
                                      <p:tavLst>
                                        <p:tav tm="0%">
                                          <p:val>
                                            <p:fltVal val="90"/>
                                          </p:val>
                                        </p:tav>
                                        <p:tav tm="100%">
                                          <p:val>
                                            <p:fltVal val="0"/>
                                          </p:val>
                                        </p:tav>
                                      </p:tavLst>
                                    </p:anim>
                                    <p:animEffect transition="in" filter="fade">
                                      <p:cBhvr>
                                        <p:cTn id="28" dur="1000"/>
                                        <p:tgtEl>
                                          <p:spTgt spid="7">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p:cTn id="31" dur="1000" fill="hold"/>
                                        <p:tgtEl>
                                          <p:spTgt spid="7">
                                            <p:txEl>
                                              <p:pRg st="4" end="4"/>
                                            </p:txEl>
                                          </p:spTgt>
                                        </p:tgtEl>
                                        <p:attrNameLst>
                                          <p:attrName>ppt_w</p:attrName>
                                        </p:attrNameLst>
                                      </p:cBhvr>
                                      <p:tavLst>
                                        <p:tav tm="0%">
                                          <p:val>
                                            <p:fltVal val="0"/>
                                          </p:val>
                                        </p:tav>
                                        <p:tav tm="100%">
                                          <p:val>
                                            <p:strVal val="#ppt_w"/>
                                          </p:val>
                                        </p:tav>
                                      </p:tavLst>
                                    </p:anim>
                                    <p:anim calcmode="lin" valueType="num">
                                      <p:cBhvr>
                                        <p:cTn id="32" dur="1000" fill="hold"/>
                                        <p:tgtEl>
                                          <p:spTgt spid="7">
                                            <p:txEl>
                                              <p:pRg st="4" end="4"/>
                                            </p:txEl>
                                          </p:spTgt>
                                        </p:tgtEl>
                                        <p:attrNameLst>
                                          <p:attrName>ppt_h</p:attrName>
                                        </p:attrNameLst>
                                      </p:cBhvr>
                                      <p:tavLst>
                                        <p:tav tm="0%">
                                          <p:val>
                                            <p:fltVal val="0"/>
                                          </p:val>
                                        </p:tav>
                                        <p:tav tm="100%">
                                          <p:val>
                                            <p:strVal val="#ppt_h"/>
                                          </p:val>
                                        </p:tav>
                                      </p:tavLst>
                                    </p:anim>
                                    <p:anim calcmode="lin" valueType="num">
                                      <p:cBhvr>
                                        <p:cTn id="33" dur="1000" fill="hold"/>
                                        <p:tgtEl>
                                          <p:spTgt spid="7">
                                            <p:txEl>
                                              <p:pRg st="4" end="4"/>
                                            </p:txEl>
                                          </p:spTgt>
                                        </p:tgtEl>
                                        <p:attrNameLst>
                                          <p:attrName>style.rotation</p:attrName>
                                        </p:attrNameLst>
                                      </p:cBhvr>
                                      <p:tavLst>
                                        <p:tav tm="0%">
                                          <p:val>
                                            <p:fltVal val="90"/>
                                          </p:val>
                                        </p:tav>
                                        <p:tav tm="100%">
                                          <p:val>
                                            <p:fltVal val="0"/>
                                          </p:val>
                                        </p:tav>
                                      </p:tavLst>
                                    </p:anim>
                                    <p:animEffect transition="in" filter="fade">
                                      <p:cBhvr>
                                        <p:cTn id="34" dur="1000"/>
                                        <p:tgtEl>
                                          <p:spTgt spid="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 calcmode="lin" valueType="num">
                                      <p:cBhvr>
                                        <p:cTn id="39" dur="1000" fill="hold"/>
                                        <p:tgtEl>
                                          <p:spTgt spid="9">
                                            <p:txEl>
                                              <p:pRg st="0" end="0"/>
                                            </p:txEl>
                                          </p:spTgt>
                                        </p:tgtEl>
                                        <p:attrNameLst>
                                          <p:attrName>ppt_w</p:attrName>
                                        </p:attrNameLst>
                                      </p:cBhvr>
                                      <p:tavLst>
                                        <p:tav tm="0%">
                                          <p:val>
                                            <p:fltVal val="0"/>
                                          </p:val>
                                        </p:tav>
                                        <p:tav tm="100%">
                                          <p:val>
                                            <p:strVal val="#ppt_w"/>
                                          </p:val>
                                        </p:tav>
                                      </p:tavLst>
                                    </p:anim>
                                    <p:anim calcmode="lin" valueType="num">
                                      <p:cBhvr>
                                        <p:cTn id="40" dur="1000" fill="hold"/>
                                        <p:tgtEl>
                                          <p:spTgt spid="9">
                                            <p:txEl>
                                              <p:pRg st="0" end="0"/>
                                            </p:txEl>
                                          </p:spTgt>
                                        </p:tgtEl>
                                        <p:attrNameLst>
                                          <p:attrName>ppt_h</p:attrName>
                                        </p:attrNameLst>
                                      </p:cBhvr>
                                      <p:tavLst>
                                        <p:tav tm="0%">
                                          <p:val>
                                            <p:fltVal val="0"/>
                                          </p:val>
                                        </p:tav>
                                        <p:tav tm="100%">
                                          <p:val>
                                            <p:strVal val="#ppt_h"/>
                                          </p:val>
                                        </p:tav>
                                      </p:tavLst>
                                    </p:anim>
                                    <p:anim calcmode="lin" valueType="num">
                                      <p:cBhvr>
                                        <p:cTn id="41" dur="1000" fill="hold"/>
                                        <p:tgtEl>
                                          <p:spTgt spid="9">
                                            <p:txEl>
                                              <p:pRg st="0" end="0"/>
                                            </p:txEl>
                                          </p:spTgt>
                                        </p:tgtEl>
                                        <p:attrNameLst>
                                          <p:attrName>style.rotation</p:attrName>
                                        </p:attrNameLst>
                                      </p:cBhvr>
                                      <p:tavLst>
                                        <p:tav tm="0%">
                                          <p:val>
                                            <p:fltVal val="90"/>
                                          </p:val>
                                        </p:tav>
                                        <p:tav tm="100%">
                                          <p:val>
                                            <p:fltVal val="0"/>
                                          </p:val>
                                        </p:tav>
                                      </p:tavLst>
                                    </p:anim>
                                    <p:animEffect transition="in" filter="fade">
                                      <p:cBhvr>
                                        <p:cTn id="42" dur="1000"/>
                                        <p:tgtEl>
                                          <p:spTgt spid="9">
                                            <p:txEl>
                                              <p:pRg st="0" end="0"/>
                                            </p:txEl>
                                          </p:spTgt>
                                        </p:tgtEl>
                                      </p:cBhvr>
                                    </p:animEffect>
                                  </p:childTnLst>
                                </p:cTn>
                              </p:par>
                              <p:par>
                                <p:cTn id="43" presetID="31" presetClass="entr" presetSubtype="0" fill="hold" nodeType="withEffect">
                                  <p:stCondLst>
                                    <p:cond delay="0"/>
                                  </p:stCondLst>
                                  <p:childTnLst>
                                    <p:set>
                                      <p:cBhvr>
                                        <p:cTn id="44" dur="1" fill="hold">
                                          <p:stCondLst>
                                            <p:cond delay="0"/>
                                          </p:stCondLst>
                                        </p:cTn>
                                        <p:tgtEl>
                                          <p:spTgt spid="9">
                                            <p:txEl>
                                              <p:pRg st="1" end="1"/>
                                            </p:txEl>
                                          </p:spTgt>
                                        </p:tgtEl>
                                        <p:attrNameLst>
                                          <p:attrName>style.visibility</p:attrName>
                                        </p:attrNameLst>
                                      </p:cBhvr>
                                      <p:to>
                                        <p:strVal val="visible"/>
                                      </p:to>
                                    </p:set>
                                    <p:anim calcmode="lin" valueType="num">
                                      <p:cBhvr>
                                        <p:cTn id="45" dur="1000" fill="hold"/>
                                        <p:tgtEl>
                                          <p:spTgt spid="9">
                                            <p:txEl>
                                              <p:pRg st="1" end="1"/>
                                            </p:txEl>
                                          </p:spTgt>
                                        </p:tgtEl>
                                        <p:attrNameLst>
                                          <p:attrName>ppt_w</p:attrName>
                                        </p:attrNameLst>
                                      </p:cBhvr>
                                      <p:tavLst>
                                        <p:tav tm="0%">
                                          <p:val>
                                            <p:fltVal val="0"/>
                                          </p:val>
                                        </p:tav>
                                        <p:tav tm="100%">
                                          <p:val>
                                            <p:strVal val="#ppt_w"/>
                                          </p:val>
                                        </p:tav>
                                      </p:tavLst>
                                    </p:anim>
                                    <p:anim calcmode="lin" valueType="num">
                                      <p:cBhvr>
                                        <p:cTn id="46" dur="1000" fill="hold"/>
                                        <p:tgtEl>
                                          <p:spTgt spid="9">
                                            <p:txEl>
                                              <p:pRg st="1" end="1"/>
                                            </p:txEl>
                                          </p:spTgt>
                                        </p:tgtEl>
                                        <p:attrNameLst>
                                          <p:attrName>ppt_h</p:attrName>
                                        </p:attrNameLst>
                                      </p:cBhvr>
                                      <p:tavLst>
                                        <p:tav tm="0%">
                                          <p:val>
                                            <p:fltVal val="0"/>
                                          </p:val>
                                        </p:tav>
                                        <p:tav tm="100%">
                                          <p:val>
                                            <p:strVal val="#ppt_h"/>
                                          </p:val>
                                        </p:tav>
                                      </p:tavLst>
                                    </p:anim>
                                    <p:anim calcmode="lin" valueType="num">
                                      <p:cBhvr>
                                        <p:cTn id="47" dur="1000" fill="hold"/>
                                        <p:tgtEl>
                                          <p:spTgt spid="9">
                                            <p:txEl>
                                              <p:pRg st="1" end="1"/>
                                            </p:txEl>
                                          </p:spTgt>
                                        </p:tgtEl>
                                        <p:attrNameLst>
                                          <p:attrName>style.rotation</p:attrName>
                                        </p:attrNameLst>
                                      </p:cBhvr>
                                      <p:tavLst>
                                        <p:tav tm="0%">
                                          <p:val>
                                            <p:fltVal val="90"/>
                                          </p:val>
                                        </p:tav>
                                        <p:tav tm="100%">
                                          <p:val>
                                            <p:fltVal val="0"/>
                                          </p:val>
                                        </p:tav>
                                      </p:tavLst>
                                    </p:anim>
                                    <p:animEffect transition="in" filter="fade">
                                      <p:cBhvr>
                                        <p:cTn id="48" dur="1000"/>
                                        <p:tgtEl>
                                          <p:spTgt spid="9">
                                            <p:txEl>
                                              <p:pRg st="1" end="1"/>
                                            </p:txEl>
                                          </p:spTgt>
                                        </p:tgtEl>
                                      </p:cBhvr>
                                    </p:animEffect>
                                  </p:childTnLst>
                                </p:cTn>
                              </p:par>
                              <p:par>
                                <p:cTn id="49" presetID="3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anim calcmode="lin" valueType="num">
                                      <p:cBhvr>
                                        <p:cTn id="51" dur="1000" fill="hold"/>
                                        <p:tgtEl>
                                          <p:spTgt spid="9">
                                            <p:txEl>
                                              <p:pRg st="2" end="2"/>
                                            </p:txEl>
                                          </p:spTgt>
                                        </p:tgtEl>
                                        <p:attrNameLst>
                                          <p:attrName>ppt_w</p:attrName>
                                        </p:attrNameLst>
                                      </p:cBhvr>
                                      <p:tavLst>
                                        <p:tav tm="0%">
                                          <p:val>
                                            <p:fltVal val="0"/>
                                          </p:val>
                                        </p:tav>
                                        <p:tav tm="100%">
                                          <p:val>
                                            <p:strVal val="#ppt_w"/>
                                          </p:val>
                                        </p:tav>
                                      </p:tavLst>
                                    </p:anim>
                                    <p:anim calcmode="lin" valueType="num">
                                      <p:cBhvr>
                                        <p:cTn id="52" dur="1000" fill="hold"/>
                                        <p:tgtEl>
                                          <p:spTgt spid="9">
                                            <p:txEl>
                                              <p:pRg st="2" end="2"/>
                                            </p:txEl>
                                          </p:spTgt>
                                        </p:tgtEl>
                                        <p:attrNameLst>
                                          <p:attrName>ppt_h</p:attrName>
                                        </p:attrNameLst>
                                      </p:cBhvr>
                                      <p:tavLst>
                                        <p:tav tm="0%">
                                          <p:val>
                                            <p:fltVal val="0"/>
                                          </p:val>
                                        </p:tav>
                                        <p:tav tm="100%">
                                          <p:val>
                                            <p:strVal val="#ppt_h"/>
                                          </p:val>
                                        </p:tav>
                                      </p:tavLst>
                                    </p:anim>
                                    <p:anim calcmode="lin" valueType="num">
                                      <p:cBhvr>
                                        <p:cTn id="53" dur="1000" fill="hold"/>
                                        <p:tgtEl>
                                          <p:spTgt spid="9">
                                            <p:txEl>
                                              <p:pRg st="2" end="2"/>
                                            </p:txEl>
                                          </p:spTgt>
                                        </p:tgtEl>
                                        <p:attrNameLst>
                                          <p:attrName>style.rotation</p:attrName>
                                        </p:attrNameLst>
                                      </p:cBhvr>
                                      <p:tavLst>
                                        <p:tav tm="0%">
                                          <p:val>
                                            <p:fltVal val="90"/>
                                          </p:val>
                                        </p:tav>
                                        <p:tav tm="100%">
                                          <p:val>
                                            <p:fltVal val="0"/>
                                          </p:val>
                                        </p:tav>
                                      </p:tavLst>
                                    </p:anim>
                                    <p:animEffect transition="in" filter="fade">
                                      <p:cBhvr>
                                        <p:cTn id="54" dur="1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Overview</a:t>
            </a:r>
          </a:p>
        </p:txBody>
      </p:sp>
      <p:sp>
        <p:nvSpPr>
          <p:cNvPr id="9" name="Content Placeholder 8"/>
          <p:cNvSpPr>
            <a:spLocks noGrp="1"/>
          </p:cNvSpPr>
          <p:nvPr>
            <p:ph idx="1"/>
          </p:nvPr>
        </p:nvSpPr>
        <p:spPr/>
        <p:txBody>
          <a:bodyPr/>
          <a:lstStyle/>
          <a:p>
            <a:pPr marL="0" indent="0">
              <a:buNone/>
            </a:pPr>
            <a:r>
              <a:rPr lang="en-GB" b="1" dirty="0"/>
              <a:t>Parameter monitoring subservice</a:t>
            </a:r>
          </a:p>
          <a:p>
            <a:pPr>
              <a:buFont typeface="Arial" panose="020B0604020202020204" pitchFamily="34" charset="0"/>
              <a:buChar char="•"/>
            </a:pPr>
            <a:r>
              <a:rPr lang="en-GB" dirty="0"/>
              <a:t>Maintains and executes checks at parameter level</a:t>
            </a:r>
          </a:p>
          <a:p>
            <a:pPr>
              <a:buFont typeface="Arial" panose="020B0604020202020204" pitchFamily="34" charset="0"/>
              <a:buChar char="•"/>
            </a:pPr>
            <a:r>
              <a:rPr lang="en-GB" dirty="0"/>
              <a:t>Fully configurable (modify existing / create new definitions)</a:t>
            </a:r>
          </a:p>
          <a:p>
            <a:pPr>
              <a:buFont typeface="Arial" panose="020B0604020202020204" pitchFamily="34" charset="0"/>
              <a:buChar char="•"/>
            </a:pPr>
            <a:r>
              <a:rPr lang="en-GB" dirty="0"/>
              <a:t>Can be used to implement parameter level FDI</a:t>
            </a:r>
          </a:p>
          <a:p>
            <a:pPr>
              <a:buFont typeface="Arial" panose="020B0604020202020204" pitchFamily="34" charset="0"/>
              <a:buChar char="•"/>
            </a:pPr>
            <a:endParaRPr lang="en-GB" dirty="0"/>
          </a:p>
          <a:p>
            <a:pPr marL="0" indent="0">
              <a:buNone/>
            </a:pPr>
            <a:r>
              <a:rPr lang="en-GB" b="1" dirty="0"/>
              <a:t>Functional monitoring subservice</a:t>
            </a:r>
            <a:endParaRPr lang="en-GB" dirty="0"/>
          </a:p>
          <a:p>
            <a:pPr>
              <a:buFont typeface="Arial" panose="020B0604020202020204" pitchFamily="34" charset="0"/>
              <a:buChar char="•"/>
            </a:pPr>
            <a:r>
              <a:rPr lang="en-GB" dirty="0"/>
              <a:t>Builds upon parameter monitoring subservice</a:t>
            </a:r>
          </a:p>
          <a:p>
            <a:pPr>
              <a:buFont typeface="Arial" panose="020B0604020202020204" pitchFamily="34" charset="0"/>
              <a:buChar char="•"/>
            </a:pPr>
            <a:r>
              <a:rPr lang="en-GB" dirty="0"/>
              <a:t>Fully configurable (modify existing / create new definitions)</a:t>
            </a:r>
          </a:p>
          <a:p>
            <a:pPr>
              <a:buFont typeface="Arial" panose="020B0604020202020204" pitchFamily="34" charset="0"/>
              <a:buChar char="•"/>
            </a:pPr>
            <a:r>
              <a:rPr lang="en-GB" dirty="0"/>
              <a:t>Can be used to implement functional level FDI (isolation at a functional level, e.g. an instrument)</a:t>
            </a:r>
          </a:p>
          <a:p>
            <a:pPr>
              <a:buFont typeface="Arial" panose="020B0604020202020204" pitchFamily="34" charset="0"/>
              <a:buChar char="•"/>
            </a:pPr>
            <a:r>
              <a:rPr lang="en-GB" dirty="0"/>
              <a:t>Requires protection (both at functional and parameter monitoring levels)</a:t>
            </a:r>
          </a:p>
          <a:p>
            <a:pPr>
              <a:buFont typeface="Arial" panose="020B0604020202020204" pitchFamily="34" charset="0"/>
              <a:buChar char="•"/>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152062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52866"/>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dirty="0">
                <a:solidFill>
                  <a:schemeClr val="bg1"/>
                </a:solidFill>
                <a:ea typeface="ＭＳ Ｐゴシック" charset="-128"/>
              </a:rPr>
              <a:t>The PUS:</a:t>
            </a:r>
          </a:p>
          <a:p>
            <a:pPr marL="355600">
              <a:spcBef>
                <a:spcPct val="25%"/>
              </a:spcBef>
              <a:buFont typeface="NotesEsa" pitchFamily="2" charset="0"/>
              <a:buNone/>
            </a:pPr>
            <a:r>
              <a:rPr lang="en-GB" sz="2000" b="1" dirty="0">
                <a:solidFill>
                  <a:schemeClr val="bg1"/>
                </a:solidFill>
                <a:ea typeface="ＭＳ Ｐゴシック" charset="-128"/>
              </a:rPr>
              <a:t>its relationship with CCSDS</a:t>
            </a:r>
          </a:p>
        </p:txBody>
      </p:sp>
    </p:spTree>
    <p:extLst>
      <p:ext uri="{BB962C8B-B14F-4D97-AF65-F5344CB8AC3E}">
        <p14:creationId xmlns:p14="http://schemas.microsoft.com/office/powerpoint/2010/main" val="248046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7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Important concepts</a:t>
            </a:r>
          </a:p>
        </p:txBody>
      </p:sp>
      <p:sp>
        <p:nvSpPr>
          <p:cNvPr id="9" name="Content Placeholder 8"/>
          <p:cNvSpPr>
            <a:spLocks noGrp="1"/>
          </p:cNvSpPr>
          <p:nvPr>
            <p:ph idx="1"/>
          </p:nvPr>
        </p:nvSpPr>
        <p:spPr/>
        <p:txBody>
          <a:bodyPr/>
          <a:lstStyle/>
          <a:p>
            <a:pPr marL="0" indent="0">
              <a:buNone/>
            </a:pPr>
            <a:r>
              <a:rPr lang="en-GB" b="1" dirty="0"/>
              <a:t>Parameter monitoring definition</a:t>
            </a:r>
          </a:p>
          <a:p>
            <a:pPr>
              <a:buFont typeface="Arial" panose="020B0604020202020204" pitchFamily="34" charset="0"/>
              <a:buChar char="•"/>
            </a:pPr>
            <a:r>
              <a:rPr lang="en-GB" dirty="0"/>
              <a:t>Parameter monitoring definition identifier</a:t>
            </a:r>
          </a:p>
          <a:p>
            <a:pPr>
              <a:buFont typeface="Arial" panose="020B0604020202020204" pitchFamily="34" charset="0"/>
              <a:buChar char="•"/>
            </a:pPr>
            <a:r>
              <a:rPr lang="en-GB" dirty="0"/>
              <a:t>Monitored on-board parameter identifier</a:t>
            </a:r>
          </a:p>
          <a:p>
            <a:pPr>
              <a:buFont typeface="Arial" panose="020B0604020202020204" pitchFamily="34" charset="0"/>
              <a:buChar char="•"/>
            </a:pPr>
            <a:r>
              <a:rPr lang="en-GB" dirty="0"/>
              <a:t>Optional validity condition (parameter/mask/value)</a:t>
            </a:r>
          </a:p>
          <a:p>
            <a:pPr>
              <a:buFont typeface="Arial" panose="020B0604020202020204" pitchFamily="34" charset="0"/>
              <a:buChar char="•"/>
            </a:pPr>
            <a:r>
              <a:rPr lang="en-GB" dirty="0"/>
              <a:t>Monitoring interval (time between two evaluations of the monitor)</a:t>
            </a:r>
          </a:p>
          <a:p>
            <a:pPr>
              <a:buFont typeface="Arial" panose="020B0604020202020204" pitchFamily="34" charset="0"/>
              <a:buChar char="•"/>
            </a:pPr>
            <a:r>
              <a:rPr lang="en-GB" dirty="0"/>
              <a:t>Check definition</a:t>
            </a:r>
          </a:p>
          <a:p>
            <a:pPr lvl="1">
              <a:buFont typeface="Arial" panose="020B0604020202020204" pitchFamily="34" charset="0"/>
              <a:buChar char="•"/>
            </a:pPr>
            <a:r>
              <a:rPr lang="en-GB" dirty="0"/>
              <a:t>Number of repetitions needed to establish new checking status</a:t>
            </a:r>
          </a:p>
          <a:p>
            <a:pPr marL="1249363" lvl="2" indent="-439738">
              <a:buFont typeface="Arial" panose="020B0604020202020204" pitchFamily="34" charset="0"/>
              <a:buChar char="•"/>
            </a:pPr>
            <a:r>
              <a:rPr lang="en-GB" dirty="0"/>
              <a:t>Expected value check (possibly masked)</a:t>
            </a:r>
          </a:p>
          <a:p>
            <a:pPr marL="1249363" lvl="2" indent="-439738">
              <a:buFont typeface="Arial" panose="020B0604020202020204" pitchFamily="34" charset="0"/>
              <a:buChar char="•"/>
            </a:pPr>
            <a:r>
              <a:rPr lang="en-GB" dirty="0"/>
              <a:t>Limit check</a:t>
            </a:r>
          </a:p>
          <a:p>
            <a:pPr marL="1249363" lvl="2" indent="-439738">
              <a:buFont typeface="Arial" panose="020B0604020202020204" pitchFamily="34" charset="0"/>
              <a:buChar char="•"/>
            </a:pPr>
            <a:r>
              <a:rPr lang="en-GB" dirty="0"/>
              <a:t>Delta check (differences between successive values)</a:t>
            </a:r>
          </a:p>
          <a:p>
            <a:pPr lvl="1">
              <a:buFont typeface="Arial" panose="020B0604020202020204" pitchFamily="34" charset="0"/>
              <a:buChar char="•"/>
            </a:pPr>
            <a:r>
              <a:rPr lang="en-GB" dirty="0"/>
              <a:t>Event(s) to generate</a:t>
            </a:r>
          </a:p>
        </p:txBody>
      </p:sp>
    </p:spTree>
    <p:extLst>
      <p:ext uri="{BB962C8B-B14F-4D97-AF65-F5344CB8AC3E}">
        <p14:creationId xmlns:p14="http://schemas.microsoft.com/office/powerpoint/2010/main" val="65404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7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Important concepts</a:t>
            </a:r>
          </a:p>
        </p:txBody>
      </p:sp>
      <p:sp>
        <p:nvSpPr>
          <p:cNvPr id="9" name="Content Placeholder 8"/>
          <p:cNvSpPr>
            <a:spLocks noGrp="1"/>
          </p:cNvSpPr>
          <p:nvPr>
            <p:ph idx="1"/>
          </p:nvPr>
        </p:nvSpPr>
        <p:spPr>
          <a:xfrm>
            <a:off x="615950" y="1231265"/>
            <a:ext cx="7905750" cy="757555"/>
          </a:xfrm>
        </p:spPr>
        <p:txBody>
          <a:bodyPr/>
          <a:lstStyle/>
          <a:p>
            <a:pPr marL="0" indent="0">
              <a:buNone/>
            </a:pPr>
            <a:r>
              <a:rPr lang="en-GB" b="1" dirty="0"/>
              <a:t>Parameter Monitoring Checking Status</a:t>
            </a:r>
            <a:r>
              <a:rPr lang="en-GB" dirty="0"/>
              <a:t> </a:t>
            </a:r>
          </a:p>
          <a:p>
            <a:pPr marL="0" indent="0">
              <a:buNone/>
            </a:pPr>
            <a:r>
              <a:rPr lang="en-GB" dirty="0"/>
              <a:t>Each parameter check has an associated state-machine</a:t>
            </a:r>
          </a:p>
          <a:p>
            <a:pPr>
              <a:buFont typeface="Arial" panose="020B0604020202020204" pitchFamily="34" charset="0"/>
              <a:buChar char="•"/>
            </a:pPr>
            <a:endParaRPr lang="en-GB" dirty="0"/>
          </a:p>
        </p:txBody>
      </p:sp>
      <p:sp>
        <p:nvSpPr>
          <p:cNvPr id="4" name="Oval 3"/>
          <p:cNvSpPr/>
          <p:nvPr/>
        </p:nvSpPr>
        <p:spPr>
          <a:xfrm>
            <a:off x="3352800" y="2430780"/>
            <a:ext cx="5257800" cy="4191000"/>
          </a:xfrm>
          <a:prstGeom prst="ellipse">
            <a:avLst/>
          </a:prstGeom>
          <a:solidFill>
            <a:srgbClr val="C5D9D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Arial"/>
                <a:ea typeface="+mn-ea"/>
                <a:cs typeface="+mn-cs"/>
              </a:rPr>
              <a:t>Checked</a:t>
            </a: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5" name="Oval 4"/>
          <p:cNvSpPr/>
          <p:nvPr/>
        </p:nvSpPr>
        <p:spPr>
          <a:xfrm>
            <a:off x="5219700" y="2887980"/>
            <a:ext cx="1447800" cy="685800"/>
          </a:xfrm>
          <a:prstGeom prst="ellipse">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Invalid</a:t>
            </a:r>
          </a:p>
        </p:txBody>
      </p:sp>
      <p:sp>
        <p:nvSpPr>
          <p:cNvPr id="6" name="Oval 5"/>
          <p:cNvSpPr/>
          <p:nvPr/>
        </p:nvSpPr>
        <p:spPr>
          <a:xfrm>
            <a:off x="4038600" y="4030980"/>
            <a:ext cx="3886200" cy="2209800"/>
          </a:xfrm>
          <a:prstGeom prst="ellipse">
            <a:avLst/>
          </a:prstGeom>
          <a:solidFill>
            <a:srgbClr val="8D89A4">
              <a:lumMod val="20%"/>
              <a:lumOff val="8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Arial"/>
                <a:ea typeface="+mn-ea"/>
                <a:cs typeface="+mn-cs"/>
              </a:rPr>
              <a:t>Valid</a:t>
            </a: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7" name="Oval 6"/>
          <p:cNvSpPr/>
          <p:nvPr/>
        </p:nvSpPr>
        <p:spPr>
          <a:xfrm>
            <a:off x="4114800" y="4792980"/>
            <a:ext cx="1447800" cy="685800"/>
          </a:xfrm>
          <a:prstGeom prst="ellipse">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Expected Value</a:t>
            </a:r>
          </a:p>
        </p:txBody>
      </p:sp>
      <p:sp>
        <p:nvSpPr>
          <p:cNvPr id="8" name="Oval 7"/>
          <p:cNvSpPr/>
          <p:nvPr/>
        </p:nvSpPr>
        <p:spPr>
          <a:xfrm>
            <a:off x="6400800" y="4792980"/>
            <a:ext cx="1447800" cy="685800"/>
          </a:xfrm>
          <a:prstGeom prst="ellipse">
            <a:avLst/>
          </a:prstGeom>
          <a:solidFill>
            <a:srgbClr val="FFC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latin typeface="Arial"/>
                <a:ea typeface="+mn-ea"/>
                <a:cs typeface="+mn-cs"/>
              </a:rPr>
              <a:t>Unexpected Value</a:t>
            </a:r>
          </a:p>
        </p:txBody>
      </p:sp>
      <p:sp>
        <p:nvSpPr>
          <p:cNvPr id="10" name="Oval 9"/>
          <p:cNvSpPr/>
          <p:nvPr/>
        </p:nvSpPr>
        <p:spPr>
          <a:xfrm>
            <a:off x="914400" y="2087880"/>
            <a:ext cx="1447800" cy="685800"/>
          </a:xfrm>
          <a:prstGeom prst="ellipse">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Unchecked</a:t>
            </a:r>
          </a:p>
        </p:txBody>
      </p:sp>
      <p:sp>
        <p:nvSpPr>
          <p:cNvPr id="11" name="Oval 10"/>
          <p:cNvSpPr/>
          <p:nvPr/>
        </p:nvSpPr>
        <p:spPr>
          <a:xfrm>
            <a:off x="490218" y="2834057"/>
            <a:ext cx="180000" cy="180000"/>
          </a:xfrm>
          <a:prstGeom prst="ellipse">
            <a:avLst/>
          </a:prstGeom>
          <a:solidFill>
            <a:srgbClr val="0E181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cxnSp>
        <p:nvCxnSpPr>
          <p:cNvPr id="12" name="Curved Connector 11"/>
          <p:cNvCxnSpPr>
            <a:stCxn id="7" idx="7"/>
            <a:endCxn id="8" idx="1"/>
          </p:cNvCxnSpPr>
          <p:nvPr/>
        </p:nvCxnSpPr>
        <p:spPr>
          <a:xfrm rot="5400000" flipH="1" flipV="1">
            <a:off x="5981700" y="4262288"/>
            <a:ext cx="12700" cy="1262250"/>
          </a:xfrm>
          <a:prstGeom prst="curvedConnector3">
            <a:avLst>
              <a:gd name="adj1" fmla="val 2590811"/>
            </a:avLst>
          </a:prstGeom>
          <a:noFill/>
          <a:ln w="19050" cap="flat" cmpd="sng" algn="ctr">
            <a:solidFill>
              <a:srgbClr val="0E181B"/>
            </a:solidFill>
            <a:prstDash val="solid"/>
            <a:tailEnd type="stealth"/>
          </a:ln>
          <a:effectLst/>
        </p:spPr>
      </p:cxnSp>
      <p:cxnSp>
        <p:nvCxnSpPr>
          <p:cNvPr id="13" name="Curved Connector 12"/>
          <p:cNvCxnSpPr>
            <a:stCxn id="8" idx="3"/>
            <a:endCxn id="7" idx="5"/>
          </p:cNvCxnSpPr>
          <p:nvPr/>
        </p:nvCxnSpPr>
        <p:spPr>
          <a:xfrm rot="5400000">
            <a:off x="5981700" y="4747222"/>
            <a:ext cx="12700" cy="1262250"/>
          </a:xfrm>
          <a:prstGeom prst="curvedConnector3">
            <a:avLst>
              <a:gd name="adj1" fmla="val 2590811"/>
            </a:avLst>
          </a:prstGeom>
          <a:noFill/>
          <a:ln w="19050" cap="flat" cmpd="sng" algn="ctr">
            <a:solidFill>
              <a:srgbClr val="0E181B"/>
            </a:solidFill>
            <a:prstDash val="solid"/>
            <a:tailEnd type="stealth"/>
          </a:ln>
          <a:effectLst/>
        </p:spPr>
      </p:cxnSp>
      <p:cxnSp>
        <p:nvCxnSpPr>
          <p:cNvPr id="14" name="Curved Connector 13"/>
          <p:cNvCxnSpPr>
            <a:stCxn id="5" idx="6"/>
            <a:endCxn id="6" idx="7"/>
          </p:cNvCxnSpPr>
          <p:nvPr/>
        </p:nvCxnSpPr>
        <p:spPr>
          <a:xfrm>
            <a:off x="6667500" y="3230880"/>
            <a:ext cx="688179" cy="1123718"/>
          </a:xfrm>
          <a:prstGeom prst="curvedConnector2">
            <a:avLst/>
          </a:prstGeom>
          <a:noFill/>
          <a:ln w="19050" cap="flat" cmpd="sng" algn="ctr">
            <a:solidFill>
              <a:srgbClr val="0E181B"/>
            </a:solidFill>
            <a:prstDash val="solid"/>
            <a:tailEnd type="stealth"/>
          </a:ln>
          <a:effectLst/>
        </p:spPr>
      </p:cxnSp>
      <p:cxnSp>
        <p:nvCxnSpPr>
          <p:cNvPr id="15" name="Curved Connector 14"/>
          <p:cNvCxnSpPr>
            <a:stCxn id="6" idx="1"/>
            <a:endCxn id="5" idx="2"/>
          </p:cNvCxnSpPr>
          <p:nvPr/>
        </p:nvCxnSpPr>
        <p:spPr>
          <a:xfrm rot="5400000" flipH="1" flipV="1">
            <a:off x="4351851" y="3486750"/>
            <a:ext cx="1123718" cy="611979"/>
          </a:xfrm>
          <a:prstGeom prst="curvedConnector2">
            <a:avLst/>
          </a:prstGeom>
          <a:noFill/>
          <a:ln w="19050" cap="flat" cmpd="sng" algn="ctr">
            <a:solidFill>
              <a:srgbClr val="0E181B"/>
            </a:solidFill>
            <a:prstDash val="solid"/>
            <a:tailEnd type="stealth"/>
          </a:ln>
          <a:effectLst/>
        </p:spPr>
      </p:cxnSp>
      <p:cxnSp>
        <p:nvCxnSpPr>
          <p:cNvPr id="16" name="Curved Connector 15"/>
          <p:cNvCxnSpPr>
            <a:stCxn id="11" idx="0"/>
            <a:endCxn id="10" idx="2"/>
          </p:cNvCxnSpPr>
          <p:nvPr/>
        </p:nvCxnSpPr>
        <p:spPr>
          <a:xfrm rot="5400000" flipH="1" flipV="1">
            <a:off x="545671" y="2465328"/>
            <a:ext cx="403277" cy="334182"/>
          </a:xfrm>
          <a:prstGeom prst="curvedConnector2">
            <a:avLst/>
          </a:prstGeom>
          <a:noFill/>
          <a:ln w="19050" cap="flat" cmpd="sng" algn="ctr">
            <a:solidFill>
              <a:srgbClr val="0E181B"/>
            </a:solidFill>
            <a:prstDash val="solid"/>
            <a:tailEnd type="stealth"/>
          </a:ln>
          <a:effectLst/>
        </p:spPr>
      </p:cxnSp>
      <p:cxnSp>
        <p:nvCxnSpPr>
          <p:cNvPr id="17" name="Curved Connector 16"/>
          <p:cNvCxnSpPr>
            <a:stCxn id="10" idx="6"/>
            <a:endCxn id="4" idx="1"/>
          </p:cNvCxnSpPr>
          <p:nvPr/>
        </p:nvCxnSpPr>
        <p:spPr>
          <a:xfrm>
            <a:off x="2362200" y="2430780"/>
            <a:ext cx="1760587" cy="613758"/>
          </a:xfrm>
          <a:prstGeom prst="curvedConnector2">
            <a:avLst/>
          </a:prstGeom>
          <a:noFill/>
          <a:ln w="19050" cap="flat" cmpd="sng" algn="ctr">
            <a:solidFill>
              <a:srgbClr val="0E181B"/>
            </a:solidFill>
            <a:prstDash val="solid"/>
            <a:tailEnd type="stealth"/>
          </a:ln>
          <a:effectLst/>
        </p:spPr>
      </p:cxnSp>
      <p:cxnSp>
        <p:nvCxnSpPr>
          <p:cNvPr id="18" name="Curved Connector 17"/>
          <p:cNvCxnSpPr>
            <a:stCxn id="4" idx="2"/>
            <a:endCxn id="10" idx="4"/>
          </p:cNvCxnSpPr>
          <p:nvPr/>
        </p:nvCxnSpPr>
        <p:spPr>
          <a:xfrm rot="10800000">
            <a:off x="1638300" y="2773680"/>
            <a:ext cx="1714500" cy="1752600"/>
          </a:xfrm>
          <a:prstGeom prst="curvedConnector2">
            <a:avLst/>
          </a:prstGeom>
          <a:noFill/>
          <a:ln w="19050" cap="flat" cmpd="sng" algn="ctr">
            <a:solidFill>
              <a:srgbClr val="0E181B"/>
            </a:solidFill>
            <a:prstDash val="solid"/>
            <a:tailEnd type="stealth"/>
          </a:ln>
          <a:effectLst/>
        </p:spPr>
      </p:cxnSp>
      <p:sp>
        <p:nvSpPr>
          <p:cNvPr id="19" name="TextBox 18"/>
          <p:cNvSpPr txBox="1"/>
          <p:nvPr/>
        </p:nvSpPr>
        <p:spPr>
          <a:xfrm>
            <a:off x="490218" y="4564380"/>
            <a:ext cx="2752275" cy="369332"/>
          </a:xfrm>
          <a:prstGeom prst="rect">
            <a:avLst/>
          </a:prstGeom>
          <a:noFill/>
        </p:spPr>
        <p:txBody>
          <a:bodyPr wrap="square" rtlCol="0">
            <a:spAutoFit/>
          </a:bodyPr>
          <a:lstStyle/>
          <a:p>
            <a:pPr fontAlgn="auto">
              <a:spcBef>
                <a:spcPts val="0"/>
              </a:spcBef>
              <a:spcAft>
                <a:spcPts val="0"/>
              </a:spcAft>
            </a:pPr>
            <a:r>
              <a:rPr lang="en-GB" dirty="0">
                <a:solidFill>
                  <a:srgbClr val="0E181B"/>
                </a:solidFill>
                <a:latin typeface="Arial"/>
              </a:rPr>
              <a:t>Expected-value Check</a:t>
            </a:r>
          </a:p>
        </p:txBody>
      </p:sp>
    </p:spTree>
    <p:extLst>
      <p:ext uri="{BB962C8B-B14F-4D97-AF65-F5344CB8AC3E}">
        <p14:creationId xmlns:p14="http://schemas.microsoft.com/office/powerpoint/2010/main" val="114084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7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41" name="Group 40"/>
          <p:cNvGrpSpPr/>
          <p:nvPr/>
        </p:nvGrpSpPr>
        <p:grpSpPr>
          <a:xfrm>
            <a:off x="490218" y="2095500"/>
            <a:ext cx="8120382" cy="4533900"/>
            <a:chOff x="490218" y="2095500"/>
            <a:chExt cx="8120382" cy="4533900"/>
          </a:xfrm>
        </p:grpSpPr>
        <p:sp>
          <p:nvSpPr>
            <p:cNvPr id="42" name="Oval 41"/>
            <p:cNvSpPr/>
            <p:nvPr/>
          </p:nvSpPr>
          <p:spPr>
            <a:xfrm>
              <a:off x="3352800" y="2438400"/>
              <a:ext cx="5257800" cy="4191000"/>
            </a:xfrm>
            <a:prstGeom prst="ellipse">
              <a:avLst/>
            </a:prstGeom>
            <a:solidFill>
              <a:srgbClr val="C5D9D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1" i="0" u="none" strike="noStrike" kern="0" cap="none" spc="0" normalizeH="0" baseline="0%" noProof="0" dirty="0">
                  <a:ln>
                    <a:noFill/>
                  </a:ln>
                  <a:effectLst/>
                  <a:uLnTx/>
                  <a:uFillTx/>
                  <a:latin typeface="Arial"/>
                  <a:ea typeface="+mn-ea"/>
                  <a:cs typeface="+mn-cs"/>
                </a:rPr>
                <a:t>Checked</a:t>
              </a: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43" name="Oval 42"/>
            <p:cNvSpPr/>
            <p:nvPr/>
          </p:nvSpPr>
          <p:spPr>
            <a:xfrm>
              <a:off x="5219700" y="2895600"/>
              <a:ext cx="1447800" cy="685800"/>
            </a:xfrm>
            <a:prstGeom prst="ellipse">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Invalid</a:t>
              </a:r>
            </a:p>
          </p:txBody>
        </p:sp>
        <p:sp>
          <p:nvSpPr>
            <p:cNvPr id="44" name="Oval 43"/>
            <p:cNvSpPr/>
            <p:nvPr/>
          </p:nvSpPr>
          <p:spPr>
            <a:xfrm>
              <a:off x="4038600" y="4038600"/>
              <a:ext cx="3886200" cy="2209800"/>
            </a:xfrm>
            <a:prstGeom prst="ellipse">
              <a:avLst/>
            </a:prstGeom>
            <a:solidFill>
              <a:srgbClr val="8D89A4">
                <a:lumMod val="20%"/>
                <a:lumOff val="8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Arial"/>
                  <a:ea typeface="+mn-ea"/>
                  <a:cs typeface="+mn-cs"/>
                </a:rPr>
                <a:t>Valid</a:t>
              </a: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45" name="Oval 44"/>
            <p:cNvSpPr/>
            <p:nvPr/>
          </p:nvSpPr>
          <p:spPr>
            <a:xfrm>
              <a:off x="4472940" y="4551783"/>
              <a:ext cx="1447800" cy="685800"/>
            </a:xfrm>
            <a:prstGeom prst="ellipse">
              <a:avLst/>
            </a:prstGeom>
            <a:solidFill>
              <a:srgbClr val="FFC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Below Low Limit</a:t>
              </a:r>
            </a:p>
          </p:txBody>
        </p:sp>
        <p:sp>
          <p:nvSpPr>
            <p:cNvPr id="46" name="Oval 45"/>
            <p:cNvSpPr/>
            <p:nvPr/>
          </p:nvSpPr>
          <p:spPr>
            <a:xfrm>
              <a:off x="6160769" y="4533900"/>
              <a:ext cx="1447800" cy="685800"/>
            </a:xfrm>
            <a:prstGeom prst="ellipse">
              <a:avLst/>
            </a:prstGeom>
            <a:solidFill>
              <a:srgbClr val="FFC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latin typeface="Arial"/>
                  <a:ea typeface="+mn-ea"/>
                  <a:cs typeface="+mn-cs"/>
                </a:rPr>
                <a:t>Above High Limit</a:t>
              </a:r>
            </a:p>
          </p:txBody>
        </p:sp>
        <p:sp>
          <p:nvSpPr>
            <p:cNvPr id="47" name="Oval 46"/>
            <p:cNvSpPr/>
            <p:nvPr/>
          </p:nvSpPr>
          <p:spPr>
            <a:xfrm>
              <a:off x="914400" y="2095500"/>
              <a:ext cx="1447800" cy="685800"/>
            </a:xfrm>
            <a:prstGeom prst="ellipse">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Unchecked</a:t>
              </a:r>
            </a:p>
          </p:txBody>
        </p:sp>
        <p:sp>
          <p:nvSpPr>
            <p:cNvPr id="48" name="Oval 47"/>
            <p:cNvSpPr/>
            <p:nvPr/>
          </p:nvSpPr>
          <p:spPr>
            <a:xfrm>
              <a:off x="490218" y="2841677"/>
              <a:ext cx="180000" cy="180000"/>
            </a:xfrm>
            <a:prstGeom prst="ellipse">
              <a:avLst/>
            </a:prstGeom>
            <a:solidFill>
              <a:srgbClr val="0E181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cxnSp>
          <p:nvCxnSpPr>
            <p:cNvPr id="49" name="Curved Connector 48"/>
            <p:cNvCxnSpPr>
              <a:stCxn id="45" idx="7"/>
              <a:endCxn id="46" idx="1"/>
            </p:cNvCxnSpPr>
            <p:nvPr/>
          </p:nvCxnSpPr>
          <p:spPr>
            <a:xfrm rot="5400000" flipH="1" flipV="1">
              <a:off x="6031813" y="4311236"/>
              <a:ext cx="17883" cy="664079"/>
            </a:xfrm>
            <a:prstGeom prst="curvedConnector3">
              <a:avLst>
                <a:gd name="adj1" fmla="val 917273"/>
              </a:avLst>
            </a:prstGeom>
            <a:noFill/>
            <a:ln w="19050" cap="flat" cmpd="sng" algn="ctr">
              <a:solidFill>
                <a:srgbClr val="0E181B"/>
              </a:solidFill>
              <a:prstDash val="solid"/>
              <a:tailEnd type="stealth"/>
            </a:ln>
            <a:effectLst/>
          </p:spPr>
        </p:cxnSp>
        <p:cxnSp>
          <p:nvCxnSpPr>
            <p:cNvPr id="50" name="Curved Connector 49"/>
            <p:cNvCxnSpPr>
              <a:stCxn id="46" idx="3"/>
              <a:endCxn id="45" idx="5"/>
            </p:cNvCxnSpPr>
            <p:nvPr/>
          </p:nvCxnSpPr>
          <p:spPr>
            <a:xfrm rot="5400000">
              <a:off x="6031814" y="4796169"/>
              <a:ext cx="17883" cy="664079"/>
            </a:xfrm>
            <a:prstGeom prst="curvedConnector3">
              <a:avLst>
                <a:gd name="adj1" fmla="val 1130325"/>
              </a:avLst>
            </a:prstGeom>
            <a:noFill/>
            <a:ln w="19050" cap="flat" cmpd="sng" algn="ctr">
              <a:solidFill>
                <a:srgbClr val="0E181B"/>
              </a:solidFill>
              <a:prstDash val="solid"/>
              <a:tailEnd type="stealth"/>
            </a:ln>
            <a:effectLst/>
          </p:spPr>
        </p:cxnSp>
        <p:cxnSp>
          <p:nvCxnSpPr>
            <p:cNvPr id="51" name="Curved Connector 50"/>
            <p:cNvCxnSpPr>
              <a:stCxn id="43" idx="6"/>
              <a:endCxn id="44" idx="7"/>
            </p:cNvCxnSpPr>
            <p:nvPr/>
          </p:nvCxnSpPr>
          <p:spPr>
            <a:xfrm>
              <a:off x="6667500" y="3238500"/>
              <a:ext cx="688179" cy="1123718"/>
            </a:xfrm>
            <a:prstGeom prst="curvedConnector2">
              <a:avLst/>
            </a:prstGeom>
            <a:noFill/>
            <a:ln w="19050" cap="flat" cmpd="sng" algn="ctr">
              <a:solidFill>
                <a:srgbClr val="0E181B"/>
              </a:solidFill>
              <a:prstDash val="solid"/>
              <a:tailEnd type="stealth"/>
            </a:ln>
            <a:effectLst/>
          </p:spPr>
        </p:cxnSp>
        <p:cxnSp>
          <p:nvCxnSpPr>
            <p:cNvPr id="52" name="Curved Connector 51"/>
            <p:cNvCxnSpPr>
              <a:stCxn id="44" idx="1"/>
              <a:endCxn id="43" idx="2"/>
            </p:cNvCxnSpPr>
            <p:nvPr/>
          </p:nvCxnSpPr>
          <p:spPr>
            <a:xfrm rot="5400000" flipH="1" flipV="1">
              <a:off x="4351851" y="3494370"/>
              <a:ext cx="1123718" cy="611979"/>
            </a:xfrm>
            <a:prstGeom prst="curvedConnector2">
              <a:avLst/>
            </a:prstGeom>
            <a:noFill/>
            <a:ln w="19050" cap="flat" cmpd="sng" algn="ctr">
              <a:solidFill>
                <a:srgbClr val="0E181B"/>
              </a:solidFill>
              <a:prstDash val="solid"/>
              <a:tailEnd type="stealth"/>
            </a:ln>
            <a:effectLst/>
          </p:spPr>
        </p:cxnSp>
        <p:cxnSp>
          <p:nvCxnSpPr>
            <p:cNvPr id="53" name="Curved Connector 52"/>
            <p:cNvCxnSpPr>
              <a:stCxn id="48" idx="0"/>
              <a:endCxn id="47" idx="2"/>
            </p:cNvCxnSpPr>
            <p:nvPr/>
          </p:nvCxnSpPr>
          <p:spPr>
            <a:xfrm rot="5400000" flipH="1" flipV="1">
              <a:off x="545671" y="2472948"/>
              <a:ext cx="403277" cy="334182"/>
            </a:xfrm>
            <a:prstGeom prst="curvedConnector2">
              <a:avLst/>
            </a:prstGeom>
            <a:noFill/>
            <a:ln w="19050" cap="flat" cmpd="sng" algn="ctr">
              <a:solidFill>
                <a:srgbClr val="0E181B"/>
              </a:solidFill>
              <a:prstDash val="solid"/>
              <a:tailEnd type="stealth"/>
            </a:ln>
            <a:effectLst/>
          </p:spPr>
        </p:cxnSp>
        <p:cxnSp>
          <p:nvCxnSpPr>
            <p:cNvPr id="54" name="Curved Connector 53"/>
            <p:cNvCxnSpPr>
              <a:stCxn id="47" idx="6"/>
              <a:endCxn id="42" idx="1"/>
            </p:cNvCxnSpPr>
            <p:nvPr/>
          </p:nvCxnSpPr>
          <p:spPr>
            <a:xfrm>
              <a:off x="2362200" y="2438400"/>
              <a:ext cx="1760587" cy="613758"/>
            </a:xfrm>
            <a:prstGeom prst="curvedConnector2">
              <a:avLst/>
            </a:prstGeom>
            <a:noFill/>
            <a:ln w="19050" cap="flat" cmpd="sng" algn="ctr">
              <a:solidFill>
                <a:srgbClr val="0E181B"/>
              </a:solidFill>
              <a:prstDash val="solid"/>
              <a:tailEnd type="stealth"/>
            </a:ln>
            <a:effectLst/>
          </p:spPr>
        </p:cxnSp>
        <p:cxnSp>
          <p:nvCxnSpPr>
            <p:cNvPr id="55" name="Curved Connector 54"/>
            <p:cNvCxnSpPr>
              <a:stCxn id="42" idx="2"/>
              <a:endCxn id="47" idx="4"/>
            </p:cNvCxnSpPr>
            <p:nvPr/>
          </p:nvCxnSpPr>
          <p:spPr>
            <a:xfrm rot="10800000">
              <a:off x="1638300" y="2781300"/>
              <a:ext cx="1714500" cy="1752600"/>
            </a:xfrm>
            <a:prstGeom prst="curvedConnector2">
              <a:avLst/>
            </a:prstGeom>
            <a:noFill/>
            <a:ln w="19050" cap="flat" cmpd="sng" algn="ctr">
              <a:solidFill>
                <a:srgbClr val="0E181B"/>
              </a:solidFill>
              <a:prstDash val="solid"/>
              <a:tailEnd type="stealth"/>
            </a:ln>
            <a:effectLst/>
          </p:spPr>
        </p:cxnSp>
        <p:sp>
          <p:nvSpPr>
            <p:cNvPr id="56" name="Oval 55"/>
            <p:cNvSpPr/>
            <p:nvPr/>
          </p:nvSpPr>
          <p:spPr>
            <a:xfrm>
              <a:off x="5316854" y="5542383"/>
              <a:ext cx="1447800" cy="685800"/>
            </a:xfrm>
            <a:prstGeom prst="ellipse">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latin typeface="Arial"/>
                  <a:ea typeface="+mn-ea"/>
                  <a:cs typeface="+mn-cs"/>
                </a:rPr>
                <a:t>Within Limits</a:t>
              </a:r>
            </a:p>
          </p:txBody>
        </p:sp>
        <p:cxnSp>
          <p:nvCxnSpPr>
            <p:cNvPr id="57" name="Curved Connector 56"/>
            <p:cNvCxnSpPr>
              <a:stCxn id="56" idx="1"/>
              <a:endCxn id="45" idx="4"/>
            </p:cNvCxnSpPr>
            <p:nvPr/>
          </p:nvCxnSpPr>
          <p:spPr>
            <a:xfrm rot="16200000" flipV="1">
              <a:off x="5160244" y="5274180"/>
              <a:ext cx="405233" cy="332039"/>
            </a:xfrm>
            <a:prstGeom prst="curvedConnector3">
              <a:avLst/>
            </a:prstGeom>
            <a:noFill/>
            <a:ln w="19050" cap="flat" cmpd="sng" algn="ctr">
              <a:solidFill>
                <a:srgbClr val="0E181B"/>
              </a:solidFill>
              <a:prstDash val="solid"/>
              <a:tailEnd type="stealth"/>
            </a:ln>
            <a:effectLst/>
          </p:spPr>
        </p:cxnSp>
        <p:cxnSp>
          <p:nvCxnSpPr>
            <p:cNvPr id="58" name="Curved Connector 57"/>
            <p:cNvCxnSpPr>
              <a:stCxn id="45" idx="3"/>
              <a:endCxn id="56" idx="2"/>
            </p:cNvCxnSpPr>
            <p:nvPr/>
          </p:nvCxnSpPr>
          <p:spPr>
            <a:xfrm rot="16200000" flipH="1">
              <a:off x="4626843" y="5195271"/>
              <a:ext cx="748133" cy="631889"/>
            </a:xfrm>
            <a:prstGeom prst="curvedConnector2">
              <a:avLst/>
            </a:prstGeom>
            <a:noFill/>
            <a:ln w="19050" cap="flat" cmpd="sng" algn="ctr">
              <a:solidFill>
                <a:srgbClr val="0E181B"/>
              </a:solidFill>
              <a:prstDash val="solid"/>
              <a:tailEnd type="stealth"/>
            </a:ln>
            <a:effectLst/>
          </p:spPr>
        </p:cxnSp>
        <p:cxnSp>
          <p:nvCxnSpPr>
            <p:cNvPr id="59" name="Curved Connector 58"/>
            <p:cNvCxnSpPr>
              <a:stCxn id="56" idx="7"/>
              <a:endCxn id="46" idx="4"/>
            </p:cNvCxnSpPr>
            <p:nvPr/>
          </p:nvCxnSpPr>
          <p:spPr>
            <a:xfrm rot="5400000" flipH="1" flipV="1">
              <a:off x="6507091" y="5265238"/>
              <a:ext cx="423116" cy="332040"/>
            </a:xfrm>
            <a:prstGeom prst="curvedConnector3">
              <a:avLst/>
            </a:prstGeom>
            <a:noFill/>
            <a:ln w="19050" cap="flat" cmpd="sng" algn="ctr">
              <a:solidFill>
                <a:srgbClr val="0E181B"/>
              </a:solidFill>
              <a:prstDash val="solid"/>
              <a:tailEnd type="stealth"/>
            </a:ln>
            <a:effectLst/>
          </p:spPr>
        </p:cxnSp>
        <p:cxnSp>
          <p:nvCxnSpPr>
            <p:cNvPr id="60" name="Curved Connector 59"/>
            <p:cNvCxnSpPr>
              <a:stCxn id="46" idx="5"/>
              <a:endCxn id="56" idx="6"/>
            </p:cNvCxnSpPr>
            <p:nvPr/>
          </p:nvCxnSpPr>
          <p:spPr>
            <a:xfrm rot="5400000">
              <a:off x="6697591" y="5186330"/>
              <a:ext cx="766016" cy="631890"/>
            </a:xfrm>
            <a:prstGeom prst="curvedConnector2">
              <a:avLst/>
            </a:prstGeom>
            <a:noFill/>
            <a:ln w="19050" cap="flat" cmpd="sng" algn="ctr">
              <a:solidFill>
                <a:srgbClr val="0E181B"/>
              </a:solidFill>
              <a:prstDash val="solid"/>
              <a:tailEnd type="stealth"/>
            </a:ln>
            <a:effectLst/>
          </p:spPr>
        </p:cxnSp>
      </p:grpSp>
      <p:sp>
        <p:nvSpPr>
          <p:cNvPr id="2" name="Title 1"/>
          <p:cNvSpPr>
            <a:spLocks noGrp="1"/>
          </p:cNvSpPr>
          <p:nvPr>
            <p:ph type="title"/>
          </p:nvPr>
        </p:nvSpPr>
        <p:spPr/>
        <p:txBody>
          <a:bodyPr/>
          <a:lstStyle/>
          <a:p>
            <a:r>
              <a:rPr lang="en-GB" noProof="0" dirty="0"/>
              <a:t>ST[12] – Important concepts</a:t>
            </a:r>
          </a:p>
        </p:txBody>
      </p:sp>
      <p:sp>
        <p:nvSpPr>
          <p:cNvPr id="9" name="Content Placeholder 8"/>
          <p:cNvSpPr>
            <a:spLocks noGrp="1"/>
          </p:cNvSpPr>
          <p:nvPr>
            <p:ph idx="1"/>
          </p:nvPr>
        </p:nvSpPr>
        <p:spPr>
          <a:xfrm>
            <a:off x="615950" y="1231265"/>
            <a:ext cx="7905750" cy="757555"/>
          </a:xfrm>
        </p:spPr>
        <p:txBody>
          <a:bodyPr/>
          <a:lstStyle/>
          <a:p>
            <a:pPr marL="0" indent="0">
              <a:buNone/>
            </a:pPr>
            <a:r>
              <a:rPr lang="en-GB" b="1" dirty="0"/>
              <a:t>Parameter Monitoring Checking Status</a:t>
            </a:r>
            <a:endParaRPr lang="en-GB" dirty="0"/>
          </a:p>
          <a:p>
            <a:pPr marL="0" indent="0">
              <a:buNone/>
            </a:pPr>
            <a:r>
              <a:rPr lang="en-GB" dirty="0"/>
              <a:t>Each parameter check has an associated state-machine</a:t>
            </a:r>
            <a:endParaRPr lang="en-GB" sz="1100" dirty="0"/>
          </a:p>
          <a:p>
            <a:pPr>
              <a:buFont typeface="Arial" panose="020B0604020202020204" pitchFamily="34" charset="0"/>
              <a:buChar char="•"/>
            </a:pPr>
            <a:endParaRPr lang="en-GB" dirty="0"/>
          </a:p>
        </p:txBody>
      </p:sp>
      <p:sp>
        <p:nvSpPr>
          <p:cNvPr id="63" name="TextBox 62"/>
          <p:cNvSpPr txBox="1"/>
          <p:nvPr/>
        </p:nvSpPr>
        <p:spPr>
          <a:xfrm>
            <a:off x="490218" y="4572000"/>
            <a:ext cx="2752275" cy="369332"/>
          </a:xfrm>
          <a:prstGeom prst="rect">
            <a:avLst/>
          </a:prstGeom>
          <a:noFill/>
        </p:spPr>
        <p:txBody>
          <a:bodyPr wrap="square" rtlCol="0">
            <a:spAutoFit/>
          </a:bodyPr>
          <a:lstStyle/>
          <a:p>
            <a:pPr fontAlgn="auto">
              <a:spcBef>
                <a:spcPts val="0"/>
              </a:spcBef>
              <a:spcAft>
                <a:spcPts val="0"/>
              </a:spcAft>
            </a:pPr>
            <a:r>
              <a:rPr lang="en-GB" dirty="0">
                <a:solidFill>
                  <a:srgbClr val="0E181B"/>
                </a:solidFill>
                <a:latin typeface="Arial"/>
              </a:rPr>
              <a:t>Limit / Delta Check</a:t>
            </a:r>
          </a:p>
        </p:txBody>
      </p:sp>
    </p:spTree>
    <p:extLst>
      <p:ext uri="{BB962C8B-B14F-4D97-AF65-F5344CB8AC3E}">
        <p14:creationId xmlns:p14="http://schemas.microsoft.com/office/powerpoint/2010/main" val="259196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7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Important concepts</a:t>
            </a:r>
          </a:p>
        </p:txBody>
      </p:sp>
      <p:sp>
        <p:nvSpPr>
          <p:cNvPr id="4" name="Rectangle 7"/>
          <p:cNvSpPr txBox="1">
            <a:spLocks noChangeArrowheads="1"/>
          </p:cNvSpPr>
          <p:nvPr/>
        </p:nvSpPr>
        <p:spPr>
          <a:xfrm>
            <a:off x="195391" y="1295400"/>
            <a:ext cx="8308615" cy="4285456"/>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36573" marR="0" lvl="0" indent="0"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r>
              <a:rPr lang="en-GB" sz="1600" dirty="0">
                <a:solidFill>
                  <a:schemeClr val="bg2"/>
                </a:solidFill>
                <a:latin typeface="+mn-lt"/>
                <a:cs typeface="+mn-cs"/>
              </a:rPr>
              <a:t>Parameter Monitoring Example</a:t>
            </a:r>
          </a:p>
          <a:p>
            <a:pPr marL="420591" marR="0" lvl="0" indent="-384018"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Char char="●"/>
              <a:tabLst/>
              <a:defRPr/>
            </a:pPr>
            <a:r>
              <a:rPr lang="en-GB" sz="1600" dirty="0">
                <a:solidFill>
                  <a:schemeClr val="bg2"/>
                </a:solidFill>
                <a:latin typeface="+mn-lt"/>
                <a:cs typeface="+mn-cs"/>
              </a:rPr>
              <a:t>Interval: 1s</a:t>
            </a:r>
          </a:p>
          <a:p>
            <a:pPr marL="420591" marR="0" lvl="0" indent="-384018"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Char char="●"/>
              <a:tabLst/>
              <a:defRPr/>
            </a:pPr>
            <a:r>
              <a:rPr lang="en-GB" sz="1600" dirty="0">
                <a:solidFill>
                  <a:schemeClr val="bg2"/>
                </a:solidFill>
                <a:latin typeface="+mn-lt"/>
                <a:cs typeface="+mn-cs"/>
              </a:rPr>
              <a:t>Check 1:</a:t>
            </a:r>
          </a:p>
          <a:p>
            <a:pPr marL="448021" marR="0" lvl="1" indent="0" algn="l" defTabSz="914400" rtl="0" eaLnBrk="1" fontAlgn="auto" latinLnBrk="0" hangingPunct="1">
              <a:lnSpc>
                <a:spcPct val="90%"/>
              </a:lnSpc>
              <a:spcBef>
                <a:spcPct val="20%"/>
              </a:spcBef>
              <a:spcAft>
                <a:spcPts val="0"/>
              </a:spcAft>
              <a:buClr>
                <a:srgbClr val="D5E3FF">
                  <a:lumMod val="75%"/>
                </a:srgbClr>
              </a:buClr>
              <a:buSzPct val="90%"/>
              <a:buNone/>
              <a:tabLst/>
              <a:defRPr/>
            </a:pPr>
            <a:r>
              <a:rPr kumimoji="0" lang="en-GB" sz="1600" b="0" i="0" u="none" strike="noStrike" kern="1200" cap="none" spc="0" normalizeH="0" baseline="0%" noProof="0" dirty="0">
                <a:ln>
                  <a:noFill/>
                </a:ln>
                <a:solidFill>
                  <a:srgbClr val="FFC000"/>
                </a:solidFill>
                <a:effectLst/>
                <a:uLnTx/>
                <a:uFillTx/>
                <a:latin typeface="Verdana" panose="020B0604030504040204" pitchFamily="34" charset="0"/>
              </a:rPr>
              <a:t>17 &lt;= T° &lt;= 22</a:t>
            </a:r>
            <a:br>
              <a:rPr kumimoji="0" lang="en-GB" sz="1600" b="0" i="0" u="none" strike="noStrike" kern="1200" cap="none" spc="0" normalizeH="0" baseline="0%" noProof="0" dirty="0">
                <a:ln>
                  <a:noFill/>
                </a:ln>
                <a:solidFill>
                  <a:srgbClr val="FFC000"/>
                </a:solidFill>
                <a:effectLst/>
                <a:uLnTx/>
                <a:uFillTx/>
                <a:latin typeface="Verdana" panose="020B0604030504040204" pitchFamily="34" charset="0"/>
              </a:rPr>
            </a:br>
            <a:r>
              <a:rPr kumimoji="0" lang="en-GB" sz="1600" b="0" i="0" u="none" strike="noStrike" kern="1200" cap="none" spc="0" normalizeH="0" baseline="0%" noProof="0" dirty="0">
                <a:ln>
                  <a:noFill/>
                </a:ln>
                <a:solidFill>
                  <a:srgbClr val="FFC000"/>
                </a:solidFill>
                <a:effectLst/>
                <a:uLnTx/>
                <a:uFillTx/>
                <a:latin typeface="Verdana" panose="020B0604030504040204" pitchFamily="34" charset="0"/>
              </a:rPr>
              <a:t>Warning if out of range</a:t>
            </a:r>
            <a:br>
              <a:rPr kumimoji="0" lang="en-GB" sz="1600" b="0" i="0" u="none" strike="noStrike" kern="1200" cap="none" spc="0" normalizeH="0" baseline="0%" noProof="0" dirty="0">
                <a:ln>
                  <a:noFill/>
                </a:ln>
                <a:solidFill>
                  <a:srgbClr val="FFC000"/>
                </a:solidFill>
                <a:effectLst/>
                <a:uLnTx/>
                <a:uFillTx/>
                <a:latin typeface="Verdana" panose="020B0604030504040204" pitchFamily="34" charset="0"/>
              </a:rPr>
            </a:br>
            <a:r>
              <a:rPr kumimoji="0" lang="en-GB" sz="1600" b="0" i="0" u="none" strike="noStrike" kern="1200" cap="none" spc="0" normalizeH="0" baseline="0%" noProof="0" dirty="0">
                <a:ln>
                  <a:noFill/>
                </a:ln>
                <a:solidFill>
                  <a:srgbClr val="FFC000"/>
                </a:solidFill>
                <a:effectLst/>
                <a:uLnTx/>
                <a:uFillTx/>
                <a:latin typeface="Verdana" panose="020B0604030504040204" pitchFamily="34" charset="0"/>
              </a:rPr>
              <a:t>#rep = 2</a:t>
            </a:r>
          </a:p>
          <a:p>
            <a:pPr fontAlgn="auto">
              <a:lnSpc>
                <a:spcPct val="90%"/>
              </a:lnSpc>
              <a:spcAft>
                <a:spcPts val="0"/>
              </a:spcAft>
              <a:buClr>
                <a:srgbClr val="D5E3FF">
                  <a:lumMod val="75%"/>
                </a:srgbClr>
              </a:buClr>
            </a:pPr>
            <a:r>
              <a:rPr lang="en-GB" sz="1600" dirty="0">
                <a:solidFill>
                  <a:schemeClr val="bg2"/>
                </a:solidFill>
                <a:latin typeface="+mn-lt"/>
                <a:cs typeface="+mn-cs"/>
              </a:rPr>
              <a:t>Check 2:</a:t>
            </a:r>
            <a:br>
              <a:rPr lang="en-GB" sz="1600" dirty="0">
                <a:solidFill>
                  <a:schemeClr val="bg2"/>
                </a:solidFill>
                <a:latin typeface="+mn-lt"/>
                <a:cs typeface="+mn-cs"/>
              </a:rPr>
            </a:br>
            <a:r>
              <a:rPr lang="en-GB" sz="1600" dirty="0">
                <a:solidFill>
                  <a:srgbClr val="FF0000"/>
                </a:solidFill>
                <a:latin typeface="+mn-lt"/>
                <a:cs typeface="+mn-cs"/>
              </a:rPr>
              <a:t>15 &lt;= T° &lt;= 25</a:t>
            </a:r>
            <a:br>
              <a:rPr lang="en-GB" sz="1600" dirty="0">
                <a:solidFill>
                  <a:srgbClr val="FF0000"/>
                </a:solidFill>
                <a:latin typeface="+mn-lt"/>
                <a:cs typeface="+mn-cs"/>
              </a:rPr>
            </a:br>
            <a:r>
              <a:rPr lang="en-GB" sz="1600" dirty="0">
                <a:solidFill>
                  <a:srgbClr val="FF0000"/>
                </a:solidFill>
                <a:latin typeface="+mn-lt"/>
                <a:cs typeface="+mn-cs"/>
              </a:rPr>
              <a:t>Alert if out of range</a:t>
            </a:r>
            <a:br>
              <a:rPr lang="en-GB" sz="1600" dirty="0">
                <a:solidFill>
                  <a:srgbClr val="FF0000"/>
                </a:solidFill>
                <a:latin typeface="+mn-lt"/>
                <a:cs typeface="+mn-cs"/>
              </a:rPr>
            </a:br>
            <a:r>
              <a:rPr lang="en-GB" sz="1600" dirty="0">
                <a:solidFill>
                  <a:srgbClr val="FF0000"/>
                </a:solidFill>
                <a:latin typeface="+mn-lt"/>
                <a:cs typeface="+mn-cs"/>
              </a:rPr>
              <a:t>#rep = 3</a:t>
            </a:r>
          </a:p>
          <a:p>
            <a:pPr marL="36573" lvl="0" indent="0" fontAlgn="auto">
              <a:lnSpc>
                <a:spcPct val="90%"/>
              </a:lnSpc>
              <a:spcAft>
                <a:spcPts val="0"/>
              </a:spcAft>
              <a:buClr>
                <a:srgbClr val="D5E3FF">
                  <a:lumMod val="75%"/>
                </a:srgbClr>
              </a:buClr>
              <a:buNone/>
            </a:pPr>
            <a:endParaRPr lang="en-GB" sz="1600" noProof="0" dirty="0">
              <a:solidFill>
                <a:srgbClr val="FFC000"/>
              </a:solidFill>
              <a:latin typeface="Verdana" panose="020B0604030504040204" pitchFamily="34" charset="0"/>
            </a:endParaRPr>
          </a:p>
          <a:p>
            <a:pPr marL="36573" lvl="0" indent="0" fontAlgn="auto">
              <a:lnSpc>
                <a:spcPct val="90%"/>
              </a:lnSpc>
              <a:spcAft>
                <a:spcPts val="0"/>
              </a:spcAft>
              <a:buClr>
                <a:srgbClr val="D5E3FF">
                  <a:lumMod val="75%"/>
                </a:srgbClr>
              </a:buClr>
              <a:buNone/>
            </a:pPr>
            <a:endParaRPr lang="en-GB" sz="1600" noProof="0" dirty="0">
              <a:solidFill>
                <a:srgbClr val="FFC000"/>
              </a:solidFill>
              <a:latin typeface="Verdana" panose="020B0604030504040204" pitchFamily="34" charset="0"/>
            </a:endParaRPr>
          </a:p>
          <a:p>
            <a:pPr marL="36573" lvl="0" indent="0" fontAlgn="auto">
              <a:lnSpc>
                <a:spcPct val="90%"/>
              </a:lnSpc>
              <a:spcAft>
                <a:spcPts val="0"/>
              </a:spcAft>
              <a:buClr>
                <a:srgbClr val="D5E3FF">
                  <a:lumMod val="75%"/>
                </a:srgbClr>
              </a:buClr>
              <a:buNone/>
            </a:pPr>
            <a:r>
              <a:rPr lang="en-GB" sz="1600" dirty="0">
                <a:solidFill>
                  <a:schemeClr val="bg2"/>
                </a:solidFill>
                <a:latin typeface="+mn-lt"/>
                <a:cs typeface="+mn-cs"/>
              </a:rPr>
              <a:t>t = 13s </a:t>
            </a:r>
            <a:r>
              <a:rPr lang="en-GB" sz="1600" dirty="0">
                <a:solidFill>
                  <a:schemeClr val="bg2"/>
                </a:solidFill>
                <a:latin typeface="+mn-lt"/>
                <a:cs typeface="+mn-cs"/>
                <a:sym typeface="Wingdings" panose="05000000000000000000" pitchFamily="2" charset="2"/>
              </a:rPr>
              <a:t> </a:t>
            </a:r>
            <a:r>
              <a:rPr lang="en-GB" sz="1600" dirty="0">
                <a:solidFill>
                  <a:srgbClr val="FFC000"/>
                </a:solidFill>
                <a:latin typeface="Verdana" panose="020B0604030504040204" pitchFamily="34" charset="0"/>
              </a:rPr>
              <a:t>warning event</a:t>
            </a:r>
            <a:endParaRPr kumimoji="0" lang="en-GB" sz="1600" b="0" i="0" u="none" strike="noStrike" kern="1200" cap="none" spc="0" normalizeH="0" baseline="0%" noProof="0" dirty="0">
              <a:ln>
                <a:noFill/>
              </a:ln>
              <a:solidFill>
                <a:srgbClr val="002060"/>
              </a:solidFill>
              <a:effectLst/>
              <a:uLnTx/>
              <a:uFillTx/>
              <a:latin typeface="Verdana" panose="020B0604030504040204" pitchFamily="34" charset="0"/>
            </a:endParaRPr>
          </a:p>
          <a:p>
            <a:pPr marL="36573" indent="0" fontAlgn="auto">
              <a:lnSpc>
                <a:spcPct val="90%"/>
              </a:lnSpc>
              <a:spcAft>
                <a:spcPts val="0"/>
              </a:spcAft>
              <a:buClr>
                <a:srgbClr val="D5E3FF">
                  <a:lumMod val="75%"/>
                </a:srgbClr>
              </a:buClr>
              <a:buNone/>
            </a:pPr>
            <a:r>
              <a:rPr lang="en-GB" sz="1600" dirty="0">
                <a:solidFill>
                  <a:schemeClr val="bg2"/>
                </a:solidFill>
                <a:latin typeface="+mn-lt"/>
                <a:cs typeface="+mn-cs"/>
              </a:rPr>
              <a:t>t = 17s </a:t>
            </a:r>
            <a:r>
              <a:rPr lang="en-GB" sz="1600" dirty="0">
                <a:solidFill>
                  <a:schemeClr val="bg2"/>
                </a:solidFill>
                <a:latin typeface="+mn-lt"/>
                <a:cs typeface="+mn-cs"/>
                <a:sym typeface="Wingdings" panose="05000000000000000000" pitchFamily="2" charset="2"/>
              </a:rPr>
              <a:t> </a:t>
            </a:r>
            <a:r>
              <a:rPr lang="en-GB" sz="1600" dirty="0">
                <a:solidFill>
                  <a:srgbClr val="FF0000"/>
                </a:solidFill>
                <a:latin typeface="Verdana" panose="020B0604030504040204" pitchFamily="34" charset="0"/>
                <a:sym typeface="Wingdings" panose="05000000000000000000" pitchFamily="2" charset="2"/>
              </a:rPr>
              <a:t>a</a:t>
            </a:r>
            <a:r>
              <a:rPr kumimoji="0" lang="en-GB" sz="1600" b="0" i="0" u="none" strike="noStrike" kern="1200" cap="none" spc="0" normalizeH="0" baseline="0%" noProof="0" dirty="0" err="1">
                <a:ln>
                  <a:noFill/>
                </a:ln>
                <a:solidFill>
                  <a:srgbClr val="FF0000"/>
                </a:solidFill>
                <a:effectLst/>
                <a:uLnTx/>
                <a:uFillTx/>
                <a:latin typeface="Verdana" panose="020B0604030504040204" pitchFamily="34" charset="0"/>
              </a:rPr>
              <a:t>lert</a:t>
            </a:r>
            <a:r>
              <a:rPr kumimoji="0" lang="en-GB" sz="1600" b="0" i="0" u="none" strike="noStrike" kern="1200" cap="none" spc="0" normalizeH="0" baseline="0%" noProof="0" dirty="0">
                <a:ln>
                  <a:noFill/>
                </a:ln>
                <a:solidFill>
                  <a:srgbClr val="FF0000"/>
                </a:solidFill>
                <a:effectLst/>
                <a:uLnTx/>
                <a:uFillTx/>
                <a:latin typeface="Verdana" panose="020B0604030504040204" pitchFamily="34" charset="0"/>
              </a:rPr>
              <a:t> event</a:t>
            </a:r>
            <a:br>
              <a:rPr kumimoji="0" lang="en-GB" sz="1600" b="0" i="0" u="none" strike="noStrike" kern="1200" cap="none" spc="0" normalizeH="0" baseline="0%" noProof="0" dirty="0">
                <a:ln>
                  <a:noFill/>
                </a:ln>
                <a:solidFill>
                  <a:srgbClr val="FF0000"/>
                </a:solidFill>
                <a:effectLst/>
                <a:uLnTx/>
                <a:uFillTx/>
                <a:latin typeface="Verdana" panose="020B0604030504040204" pitchFamily="34" charset="0"/>
              </a:rPr>
            </a:br>
            <a:endParaRPr kumimoji="0" lang="en-GB" sz="2000" b="0" i="0" u="none" strike="noStrike" kern="1200" cap="none" spc="0" normalizeH="0" baseline="0%" noProof="0" dirty="0">
              <a:ln>
                <a:noFill/>
              </a:ln>
              <a:solidFill>
                <a:srgbClr val="002060"/>
              </a:solidFill>
              <a:effectLst/>
              <a:uLnTx/>
              <a:uFillTx/>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2113260"/>
            <a:ext cx="457835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3347865" y="3890600"/>
            <a:ext cx="5112568" cy="0"/>
          </a:xfrm>
          <a:prstGeom prst="line">
            <a:avLst/>
          </a:prstGeom>
          <a:noFill/>
          <a:ln w="25400" cap="flat" cmpd="sng" algn="ctr">
            <a:solidFill>
              <a:srgbClr val="FFC000"/>
            </a:solidFill>
            <a:prstDash val="solid"/>
          </a:ln>
          <a:effectLst/>
        </p:spPr>
      </p:cxnSp>
      <p:cxnSp>
        <p:nvCxnSpPr>
          <p:cNvPr id="7" name="Straight Connector 6"/>
          <p:cNvCxnSpPr/>
          <p:nvPr/>
        </p:nvCxnSpPr>
        <p:spPr>
          <a:xfrm>
            <a:off x="3347865" y="3591520"/>
            <a:ext cx="5112568" cy="0"/>
          </a:xfrm>
          <a:prstGeom prst="line">
            <a:avLst/>
          </a:prstGeom>
          <a:noFill/>
          <a:ln w="25400" cap="flat" cmpd="sng" algn="ctr">
            <a:solidFill>
              <a:srgbClr val="FF0000"/>
            </a:solidFill>
            <a:prstDash val="solid"/>
          </a:ln>
          <a:effectLst/>
        </p:spPr>
      </p:cxnSp>
      <p:cxnSp>
        <p:nvCxnSpPr>
          <p:cNvPr id="8" name="Straight Connector 7"/>
          <p:cNvCxnSpPr/>
          <p:nvPr/>
        </p:nvCxnSpPr>
        <p:spPr>
          <a:xfrm>
            <a:off x="3347865" y="4345508"/>
            <a:ext cx="5112568" cy="0"/>
          </a:xfrm>
          <a:prstGeom prst="line">
            <a:avLst/>
          </a:prstGeom>
          <a:noFill/>
          <a:ln w="25400" cap="flat" cmpd="sng" algn="ctr">
            <a:solidFill>
              <a:srgbClr val="FFC000"/>
            </a:solidFill>
            <a:prstDash val="solid"/>
          </a:ln>
          <a:effectLst/>
        </p:spPr>
      </p:cxnSp>
      <p:cxnSp>
        <p:nvCxnSpPr>
          <p:cNvPr id="10" name="Straight Connector 9"/>
          <p:cNvCxnSpPr/>
          <p:nvPr/>
        </p:nvCxnSpPr>
        <p:spPr>
          <a:xfrm>
            <a:off x="3347865" y="4561532"/>
            <a:ext cx="5112568" cy="0"/>
          </a:xfrm>
          <a:prstGeom prst="line">
            <a:avLst/>
          </a:prstGeom>
          <a:noFill/>
          <a:ln w="25400" cap="flat" cmpd="sng" algn="ctr">
            <a:solidFill>
              <a:srgbClr val="FF0000"/>
            </a:solidFill>
            <a:prstDash val="solid"/>
          </a:ln>
          <a:effectLst/>
        </p:spPr>
      </p:cxnSp>
      <p:sp>
        <p:nvSpPr>
          <p:cNvPr id="11" name="Lightning Bolt 10"/>
          <p:cNvSpPr/>
          <p:nvPr/>
        </p:nvSpPr>
        <p:spPr>
          <a:xfrm>
            <a:off x="6440017" y="3381021"/>
            <a:ext cx="288032" cy="360040"/>
          </a:xfrm>
          <a:prstGeom prst="lightningBolt">
            <a:avLst/>
          </a:prstGeom>
          <a:solidFill>
            <a:srgbClr val="FFC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 name="Lightning Bolt 11"/>
          <p:cNvSpPr/>
          <p:nvPr/>
        </p:nvSpPr>
        <p:spPr>
          <a:xfrm>
            <a:off x="7278589" y="2744118"/>
            <a:ext cx="288032" cy="360040"/>
          </a:xfrm>
          <a:prstGeom prst="lightningBolt">
            <a:avLst/>
          </a:prstGeom>
          <a:solidFill>
            <a:srgbClr val="FF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7609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
                                          <p:val>
                                            <p:strVal val="#ppt_w"/>
                                          </p:val>
                                        </p:tav>
                                      </p:tavLst>
                                    </p:anim>
                                    <p:anim calcmode="lin" valueType="num">
                                      <p:cBhvr>
                                        <p:cTn id="30" dur="500" fill="hold"/>
                                        <p:tgtEl>
                                          <p:spTgt spid="11"/>
                                        </p:tgtEl>
                                        <p:attrNameLst>
                                          <p:attrName>ppt_h</p:attrName>
                                        </p:attrNameLst>
                                      </p:cBhvr>
                                      <p:tavLst>
                                        <p:tav tm="0%">
                                          <p:val>
                                            <p:fltVal val="0"/>
                                          </p:val>
                                        </p:tav>
                                        <p:tav tm="100%">
                                          <p:val>
                                            <p:strVal val="#ppt_h"/>
                                          </p:val>
                                        </p:tav>
                                      </p:tavLst>
                                    </p:anim>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
                                          <p:val>
                                            <p:strVal val="#ppt_w"/>
                                          </p:val>
                                        </p:tav>
                                      </p:tavLst>
                                    </p:anim>
                                    <p:anim calcmode="lin" valueType="num">
                                      <p:cBhvr>
                                        <p:cTn id="41" dur="500" fill="hold"/>
                                        <p:tgtEl>
                                          <p:spTgt spid="12"/>
                                        </p:tgtEl>
                                        <p:attrNameLst>
                                          <p:attrName>ppt_h</p:attrName>
                                        </p:attrNameLst>
                                      </p:cBhvr>
                                      <p:tavLst>
                                        <p:tav tm="0%">
                                          <p:val>
                                            <p:fltVal val="0"/>
                                          </p:val>
                                        </p:tav>
                                        <p:tav tm="100%">
                                          <p:val>
                                            <p:strVal val="#ppt_h"/>
                                          </p:val>
                                        </p:tav>
                                      </p:tavLst>
                                    </p:anim>
                                    <p:animEffect transition="in" filter="fade">
                                      <p:cBhvr>
                                        <p:cTn id="42" dur="500"/>
                                        <p:tgtEl>
                                          <p:spTgt spid="1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Message types, 1</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966452882"/>
              </p:ext>
            </p:extLst>
          </p:nvPr>
        </p:nvGraphicFramePr>
        <p:xfrm>
          <a:off x="424901" y="1462499"/>
          <a:ext cx="8294198" cy="5027057"/>
        </p:xfrm>
        <a:graphic>
          <a:graphicData uri="http://purl.oclc.org/ooxml/drawingml/table">
            <a:tbl>
              <a:tblPr firstRow="1"/>
              <a:tblGrid>
                <a:gridCol w="721359">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53000">
                  <a:extLst>
                    <a:ext uri="{9D8B030D-6E8A-4147-A177-3AD203B41FA5}">
                      <a16:colId xmlns:a16="http://schemas.microsoft.com/office/drawing/2014/main" val="20002"/>
                    </a:ext>
                  </a:extLst>
                </a:gridCol>
                <a:gridCol w="53000">
                  <a:extLst>
                    <a:ext uri="{9D8B030D-6E8A-4147-A177-3AD203B41FA5}">
                      <a16:colId xmlns:a16="http://schemas.microsoft.com/office/drawing/2014/main" val="20003"/>
                    </a:ext>
                  </a:extLst>
                </a:gridCol>
                <a:gridCol w="39200">
                  <a:extLst>
                    <a:ext uri="{9D8B030D-6E8A-4147-A177-3AD203B41FA5}">
                      <a16:colId xmlns:a16="http://schemas.microsoft.com/office/drawing/2014/main" val="20004"/>
                    </a:ext>
                  </a:extLst>
                </a:gridCol>
                <a:gridCol w="738720">
                  <a:extLst>
                    <a:ext uri="{9D8B030D-6E8A-4147-A177-3AD203B41FA5}">
                      <a16:colId xmlns:a16="http://schemas.microsoft.com/office/drawing/2014/main" val="20005"/>
                    </a:ext>
                  </a:extLst>
                </a:gridCol>
                <a:gridCol w="4535000">
                  <a:extLst>
                    <a:ext uri="{9D8B030D-6E8A-4147-A177-3AD203B41FA5}">
                      <a16:colId xmlns:a16="http://schemas.microsoft.com/office/drawing/2014/main" val="20006"/>
                    </a:ext>
                  </a:extLst>
                </a:gridCol>
                <a:gridCol w="1442719">
                  <a:extLst>
                    <a:ext uri="{9D8B030D-6E8A-4147-A177-3AD203B41FA5}">
                      <a16:colId xmlns:a16="http://schemas.microsoft.com/office/drawing/2014/main" val="20007"/>
                    </a:ext>
                  </a:extLst>
                </a:gridCol>
              </a:tblGrid>
              <a:tr h="232249">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6">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32249">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6.12.3.5.1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8.12.2.15</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TC[12,15]</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parameter monitoring function</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29204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6.12.3.5.2</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8.12.2.16</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TC[12,16]</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disable the parameter monitoring function</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23224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6.12.3.6.1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8.12.2.1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enable parameter monitoring definitions</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23224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6.12.3.6.2</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TC[12,2]</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disable parameter monitoring definitions</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23224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6.12.3.7</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8.12.2.12</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TM[12,12]</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check transition report</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29204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6.12.3.8</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8.12.2.3</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TC[12,3]</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change the maximum transition reporting delay</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23224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6.12.3.9.1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8.12.2.5</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TC[12,5]</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add parameter monitoring definitions</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449582">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6.12.3.9.1b</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if TC[12,5], at least one of:</a:t>
                      </a:r>
                    </a:p>
                    <a:p>
                      <a:pPr marL="342900" lvl="0" indent="-342900">
                        <a:spcAft>
                          <a:spcPts val="0"/>
                        </a:spcAft>
                        <a:buFont typeface="Symbol" panose="05050102010706020507" pitchFamily="18" charset="2"/>
                        <a:buChar char=""/>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TC[12,4]</a:t>
                      </a:r>
                    </a:p>
                    <a:p>
                      <a:pPr marL="342900" lvl="0" indent="-342900">
                        <a:spcAft>
                          <a:spcPts val="0"/>
                        </a:spcAft>
                        <a:buFont typeface="Symbol" panose="05050102010706020507" pitchFamily="18" charset="2"/>
                        <a:buChar char=""/>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TC[12,5]</a:t>
                      </a:r>
                    </a:p>
                  </a:txBody>
                  <a:tcPr marL="13800" marR="1380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3800" marR="1380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TC[12,5]</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29204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6.12.3.9.2</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8.12.2.4</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TC[12,4]</a:t>
                      </a:r>
                    </a:p>
                  </a:txBody>
                  <a:tcPr marL="13800" marR="1380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all parameter monitoring definitions</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9"/>
                  </a:ext>
                </a:extLst>
              </a:tr>
              <a:tr h="23224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6.12.3.9.3</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8.12.2.6</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TC[12,6]</a:t>
                      </a:r>
                    </a:p>
                  </a:txBody>
                  <a:tcPr marL="13800" marR="1380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parameter monitoring definitions</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10"/>
                  </a:ext>
                </a:extLst>
              </a:tr>
              <a:tr h="23224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6.12.3.9.4</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8.12.2.7</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TC[12,7]</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modify parameter monitoring definitions</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39987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6.12.3.10</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8.12.2.8</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TC[12,8]</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report parameter monitoring definitions</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requires TC[12,5] or TC[12,7]</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r h="29204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6.12.3.10</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8.12.2.9</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TM[12,9]</a:t>
                      </a:r>
                    </a:p>
                  </a:txBody>
                  <a:tcPr marL="13800" marR="1380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parameter monitoring definition report</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TC[12,8] response</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3"/>
                  </a:ext>
                </a:extLst>
              </a:tr>
              <a:tr h="29204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6.12.3.11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8.12.2.13</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TC[12,13]</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report the status of each parameter monitoring definition</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requires TC[12,1]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4"/>
                  </a:ext>
                </a:extLst>
              </a:tr>
              <a:tr h="29204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6.12.3.11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8.12.2.14</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TM[12,14]</a:t>
                      </a:r>
                    </a:p>
                  </a:txBody>
                  <a:tcPr marL="13800" marR="1380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8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parameter monitoring definition status report</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TC[12,13] response</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5"/>
                  </a:ext>
                </a:extLst>
              </a:tr>
              <a:tr h="232249">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6.12.3.12</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8.12.2.10</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TC[12,10]</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report the out-of-limits</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6"/>
                  </a:ext>
                </a:extLst>
              </a:tr>
              <a:tr h="29204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6.12.3.12</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8.12.2.11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TM[12,11]</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out-of-limits report</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TC[12,10] response</a:t>
                      </a:r>
                    </a:p>
                  </a:txBody>
                  <a:tcPr marL="13800" marR="13800" marT="41892" marB="41892"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4" name="Content Placeholder 2"/>
          <p:cNvSpPr txBox="1">
            <a:spLocks/>
          </p:cNvSpPr>
          <p:nvPr/>
        </p:nvSpPr>
        <p:spPr bwMode="auto">
          <a:xfrm>
            <a:off x="615949" y="1101216"/>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Parameter monitoring subservice</a:t>
            </a:r>
          </a:p>
        </p:txBody>
      </p:sp>
    </p:spTree>
    <p:extLst>
      <p:ext uri="{BB962C8B-B14F-4D97-AF65-F5344CB8AC3E}">
        <p14:creationId xmlns:p14="http://schemas.microsoft.com/office/powerpoint/2010/main" val="429287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7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Monitoring can be enabled or disabled at parameter of function level</a:t>
            </a:r>
          </a:p>
          <a:p>
            <a:pPr lvl="1">
              <a:buFont typeface="Arial" panose="020B0604020202020204" pitchFamily="34" charset="0"/>
              <a:buChar char="•"/>
            </a:pPr>
            <a:r>
              <a:rPr lang="en-GB" dirty="0"/>
              <a:t>Both levels must be enabled for a monitoring check to be performed</a:t>
            </a:r>
          </a:p>
          <a:p>
            <a:pPr lvl="1">
              <a:buFont typeface="Arial" panose="020B0604020202020204" pitchFamily="34" charset="0"/>
              <a:buChar char="•"/>
            </a:pPr>
            <a:r>
              <a:rPr lang="en-GB" dirty="0"/>
              <a:t>Enabling/disabling a level does not affect the other</a:t>
            </a:r>
          </a:p>
          <a:p>
            <a:pPr lvl="1">
              <a:buFont typeface="Arial" panose="020B0604020202020204" pitchFamily="34" charset="0"/>
              <a:buChar char="•"/>
            </a:pPr>
            <a:endParaRPr lang="en-GB" dirty="0"/>
          </a:p>
          <a:p>
            <a:pPr>
              <a:buFont typeface="Arial" panose="020B0604020202020204" pitchFamily="34" charset="0"/>
              <a:buChar char="•"/>
            </a:pPr>
            <a:r>
              <a:rPr lang="en-GB" dirty="0"/>
              <a:t>To avoid generating too many reports, check transition notifications are gathered in a single report and sent upon reaching a pre-defined number of transitions or after a configurable maximum reporting delay, whichever comes first</a:t>
            </a:r>
          </a:p>
          <a:p>
            <a:pPr>
              <a:buFont typeface="Arial" panose="020B0604020202020204" pitchFamily="34" charset="0"/>
              <a:buChar char="•"/>
            </a:pPr>
            <a:endParaRPr lang="en-GB" dirty="0"/>
          </a:p>
          <a:p>
            <a:pPr>
              <a:buFont typeface="Arial" panose="020B0604020202020204" pitchFamily="34" charset="0"/>
              <a:buChar char="•"/>
            </a:pPr>
            <a:r>
              <a:rPr lang="en-GB" dirty="0"/>
              <a:t>Multiple ways to obtain monitoring status</a:t>
            </a:r>
          </a:p>
          <a:p>
            <a:pPr lvl="1">
              <a:buFont typeface="Arial" panose="020B0604020202020204" pitchFamily="34" charset="0"/>
              <a:buChar char="•"/>
            </a:pPr>
            <a:r>
              <a:rPr lang="en-GB" dirty="0"/>
              <a:t>Event reports generated upon transitions</a:t>
            </a:r>
          </a:p>
          <a:p>
            <a:pPr lvl="1">
              <a:buFont typeface="Arial" panose="020B0604020202020204" pitchFamily="34" charset="0"/>
              <a:buChar char="•"/>
            </a:pPr>
            <a:r>
              <a:rPr lang="en-GB" dirty="0"/>
              <a:t>Check transition reports</a:t>
            </a:r>
          </a:p>
          <a:p>
            <a:pPr lvl="1">
              <a:buFont typeface="Arial" panose="020B0604020202020204" pitchFamily="34" charset="0"/>
              <a:buChar char="•"/>
            </a:pPr>
            <a:r>
              <a:rPr lang="en-GB" dirty="0"/>
              <a:t>Out of limits reports</a:t>
            </a:r>
          </a:p>
        </p:txBody>
      </p:sp>
    </p:spTree>
    <p:extLst>
      <p:ext uri="{BB962C8B-B14F-4D97-AF65-F5344CB8AC3E}">
        <p14:creationId xmlns:p14="http://schemas.microsoft.com/office/powerpoint/2010/main" val="391685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76.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a:t>
            </a:r>
            <a:r>
              <a:rPr lang="en-GB" dirty="0"/>
              <a:t>Implementation guidelines</a:t>
            </a:r>
            <a:endParaRPr lang="en-GB" noProof="0" dirty="0"/>
          </a:p>
        </p:txBody>
      </p:sp>
      <p:sp>
        <p:nvSpPr>
          <p:cNvPr id="9" name="Content Placeholder 8"/>
          <p:cNvSpPr>
            <a:spLocks noGrp="1"/>
          </p:cNvSpPr>
          <p:nvPr>
            <p:ph idx="1"/>
          </p:nvPr>
        </p:nvSpPr>
        <p:spPr>
          <a:xfrm>
            <a:off x="615950" y="1262945"/>
            <a:ext cx="7905750" cy="3194755"/>
          </a:xfrm>
        </p:spPr>
        <p:txBody>
          <a:bodyPr/>
          <a:lstStyle/>
          <a:p>
            <a:pPr>
              <a:buFont typeface="Arial" panose="020B0604020202020204" pitchFamily="34" charset="0"/>
              <a:buChar char="•"/>
            </a:pPr>
            <a:endParaRPr lang="en-GB" dirty="0"/>
          </a:p>
          <a:p>
            <a:pPr>
              <a:buFont typeface="Arial" panose="020B0604020202020204" pitchFamily="34" charset="0"/>
              <a:buChar char="•"/>
            </a:pPr>
            <a:r>
              <a:rPr lang="en-GB" dirty="0"/>
              <a:t>What happens if ?</a:t>
            </a:r>
          </a:p>
          <a:p>
            <a:pPr marL="3944938" indent="-717550">
              <a:buNone/>
            </a:pPr>
            <a:r>
              <a:rPr lang="en-GB" i="1" dirty="0">
                <a:solidFill>
                  <a:srgbClr val="C00000"/>
                </a:solidFill>
                <a:sym typeface="Wingdings" panose="05000000000000000000" pitchFamily="2" charset="2"/>
              </a:rPr>
              <a:t>	 c</a:t>
            </a:r>
            <a:r>
              <a:rPr lang="en-GB" i="1" dirty="0">
                <a:solidFill>
                  <a:srgbClr val="C00000"/>
                </a:solidFill>
              </a:rPr>
              <a:t>hange request against PUS-C has been raised !</a:t>
            </a:r>
          </a:p>
          <a:p>
            <a:pPr>
              <a:buFont typeface="Arial" panose="020B0604020202020204" pitchFamily="34" charset="0"/>
              <a:buChar char="•"/>
            </a:pPr>
            <a:endParaRPr lang="en-GB"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8935" y="3429744"/>
            <a:ext cx="457835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3347865" y="5096232"/>
            <a:ext cx="511256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347865" y="4797152"/>
            <a:ext cx="511256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347865" y="5551140"/>
            <a:ext cx="511256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47865" y="5767164"/>
            <a:ext cx="511256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Lightning Bolt 9"/>
          <p:cNvSpPr/>
          <p:nvPr/>
        </p:nvSpPr>
        <p:spPr>
          <a:xfrm>
            <a:off x="6780625" y="4486919"/>
            <a:ext cx="288032" cy="360040"/>
          </a:xfrm>
          <a:prstGeom prst="lightningBolt">
            <a:avLst/>
          </a:prstGeom>
          <a:solidFill>
            <a:srgbClr val="FFC000"/>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5294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
                                          <p:val>
                                            <p:strVal val="#ppt_w"/>
                                          </p:val>
                                        </p:tav>
                                      </p:tavLst>
                                    </p:anim>
                                    <p:anim calcmode="lin" valueType="num">
                                      <p:cBhvr>
                                        <p:cTn id="8" dur="500" fill="hold"/>
                                        <p:tgtEl>
                                          <p:spTgt spid="10"/>
                                        </p:tgtEl>
                                        <p:attrNameLst>
                                          <p:attrName>ppt_h</p:attrName>
                                        </p:attrNameLst>
                                      </p:cBhvr>
                                      <p:tavLst>
                                        <p:tav tm="0%">
                                          <p:val>
                                            <p:fltVal val="0"/>
                                          </p:val>
                                        </p:tav>
                                        <p:tav tm="1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Important concepts</a:t>
            </a:r>
          </a:p>
        </p:txBody>
      </p:sp>
      <p:sp>
        <p:nvSpPr>
          <p:cNvPr id="9" name="Content Placeholder 8"/>
          <p:cNvSpPr>
            <a:spLocks noGrp="1"/>
          </p:cNvSpPr>
          <p:nvPr>
            <p:ph idx="1"/>
          </p:nvPr>
        </p:nvSpPr>
        <p:spPr/>
        <p:txBody>
          <a:bodyPr/>
          <a:lstStyle/>
          <a:p>
            <a:pPr marL="0" indent="0">
              <a:buNone/>
            </a:pPr>
            <a:r>
              <a:rPr lang="en-GB" b="1" dirty="0"/>
              <a:t>Functional monitoring definition</a:t>
            </a:r>
          </a:p>
          <a:p>
            <a:pPr>
              <a:buFont typeface="Arial" panose="020B0604020202020204" pitchFamily="34" charset="0"/>
              <a:buChar char="•"/>
            </a:pPr>
            <a:r>
              <a:rPr lang="en-GB" dirty="0"/>
              <a:t>Functional monitoring definition identifier</a:t>
            </a:r>
          </a:p>
          <a:p>
            <a:pPr>
              <a:buFont typeface="Arial" panose="020B0604020202020204" pitchFamily="34" charset="0"/>
              <a:buChar char="•"/>
            </a:pPr>
            <a:r>
              <a:rPr lang="en-GB" dirty="0"/>
              <a:t>Optional validity condition (parameter/mask/value)</a:t>
            </a:r>
          </a:p>
          <a:p>
            <a:pPr>
              <a:buFont typeface="Arial" panose="020B0604020202020204" pitchFamily="34" charset="0"/>
              <a:buChar char="•"/>
            </a:pPr>
            <a:r>
              <a:rPr lang="en-GB" dirty="0"/>
              <a:t>Identifier of the event definition to raise in case of detection</a:t>
            </a:r>
          </a:p>
          <a:p>
            <a:pPr>
              <a:buFont typeface="Arial" panose="020B0604020202020204" pitchFamily="34" charset="0"/>
              <a:buChar char="•"/>
            </a:pPr>
            <a:r>
              <a:rPr lang="en-GB" dirty="0"/>
              <a:t>The minimum number of failed parameter monitoring conditions to trigger the functional monitoring</a:t>
            </a:r>
          </a:p>
          <a:p>
            <a:pPr>
              <a:buFont typeface="Arial" panose="020B0604020202020204" pitchFamily="34" charset="0"/>
              <a:buChar char="•"/>
            </a:pPr>
            <a:r>
              <a:rPr lang="en-GB" dirty="0"/>
              <a:t>A set of parameter monitoring definition identifiers </a:t>
            </a:r>
          </a:p>
          <a:p>
            <a:pPr>
              <a:buFont typeface="Arial" panose="020B0604020202020204" pitchFamily="34" charset="0"/>
              <a:buChar char="•"/>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1059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7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Important concepts</a:t>
            </a:r>
          </a:p>
        </p:txBody>
      </p:sp>
      <p:sp>
        <p:nvSpPr>
          <p:cNvPr id="9" name="Content Placeholder 8"/>
          <p:cNvSpPr>
            <a:spLocks noGrp="1"/>
          </p:cNvSpPr>
          <p:nvPr>
            <p:ph idx="1"/>
          </p:nvPr>
        </p:nvSpPr>
        <p:spPr>
          <a:xfrm>
            <a:off x="615950" y="1231265"/>
            <a:ext cx="7905750" cy="757555"/>
          </a:xfrm>
        </p:spPr>
        <p:txBody>
          <a:bodyPr/>
          <a:lstStyle/>
          <a:p>
            <a:pPr marL="0" indent="0">
              <a:buNone/>
            </a:pPr>
            <a:r>
              <a:rPr lang="en-GB" b="1" dirty="0"/>
              <a:t>Functional Monitoring Checking Status</a:t>
            </a:r>
            <a:endParaRPr lang="en-GB" dirty="0"/>
          </a:p>
          <a:p>
            <a:pPr marL="0" indent="0">
              <a:buNone/>
            </a:pPr>
            <a:r>
              <a:rPr lang="en-GB" dirty="0"/>
              <a:t>Each functional check also has an associated state-machine</a:t>
            </a:r>
          </a:p>
          <a:p>
            <a:pPr>
              <a:buFont typeface="Arial" panose="020B0604020202020204" pitchFamily="34" charset="0"/>
              <a:buChar char="•"/>
            </a:pPr>
            <a:endParaRPr lang="en-GB" dirty="0"/>
          </a:p>
        </p:txBody>
      </p:sp>
      <p:sp>
        <p:nvSpPr>
          <p:cNvPr id="4" name="Oval 3"/>
          <p:cNvSpPr/>
          <p:nvPr/>
        </p:nvSpPr>
        <p:spPr>
          <a:xfrm>
            <a:off x="3352800" y="2430780"/>
            <a:ext cx="5257800" cy="4191000"/>
          </a:xfrm>
          <a:prstGeom prst="ellipse">
            <a:avLst/>
          </a:prstGeom>
          <a:solidFill>
            <a:srgbClr val="C5D9D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Arial"/>
                <a:ea typeface="+mn-ea"/>
                <a:cs typeface="+mn-cs"/>
              </a:rPr>
              <a:t>Checked</a:t>
            </a: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5" name="Oval 4"/>
          <p:cNvSpPr/>
          <p:nvPr/>
        </p:nvSpPr>
        <p:spPr>
          <a:xfrm>
            <a:off x="5219700" y="2887980"/>
            <a:ext cx="1447800" cy="685800"/>
          </a:xfrm>
          <a:prstGeom prst="ellipse">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Invalid</a:t>
            </a:r>
          </a:p>
        </p:txBody>
      </p:sp>
      <p:sp>
        <p:nvSpPr>
          <p:cNvPr id="6" name="Oval 5"/>
          <p:cNvSpPr/>
          <p:nvPr/>
        </p:nvSpPr>
        <p:spPr>
          <a:xfrm>
            <a:off x="4038600" y="4030980"/>
            <a:ext cx="3886200" cy="2209800"/>
          </a:xfrm>
          <a:prstGeom prst="ellipse">
            <a:avLst/>
          </a:prstGeom>
          <a:solidFill>
            <a:srgbClr val="8D89A4">
              <a:lumMod val="20%"/>
              <a:lumOff val="80%"/>
            </a:srgbClr>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Arial"/>
                <a:ea typeface="+mn-ea"/>
                <a:cs typeface="+mn-cs"/>
              </a:rPr>
              <a:t>Valid</a:t>
            </a: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7" name="Oval 6"/>
          <p:cNvSpPr/>
          <p:nvPr/>
        </p:nvSpPr>
        <p:spPr>
          <a:xfrm>
            <a:off x="4114800" y="4792980"/>
            <a:ext cx="1447800" cy="685800"/>
          </a:xfrm>
          <a:prstGeom prst="ellipse">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running</a:t>
            </a:r>
          </a:p>
        </p:txBody>
      </p:sp>
      <p:sp>
        <p:nvSpPr>
          <p:cNvPr id="8" name="Oval 7"/>
          <p:cNvSpPr/>
          <p:nvPr/>
        </p:nvSpPr>
        <p:spPr>
          <a:xfrm>
            <a:off x="6400800" y="4792980"/>
            <a:ext cx="1447800" cy="685800"/>
          </a:xfrm>
          <a:prstGeom prst="ellipse">
            <a:avLst/>
          </a:prstGeom>
          <a:solidFill>
            <a:srgbClr val="FFC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latin typeface="Arial"/>
                <a:ea typeface="+mn-ea"/>
                <a:cs typeface="+mn-cs"/>
              </a:rPr>
              <a:t>failed</a:t>
            </a:r>
          </a:p>
        </p:txBody>
      </p:sp>
      <p:sp>
        <p:nvSpPr>
          <p:cNvPr id="10" name="Oval 9"/>
          <p:cNvSpPr/>
          <p:nvPr/>
        </p:nvSpPr>
        <p:spPr>
          <a:xfrm>
            <a:off x="914400" y="2087880"/>
            <a:ext cx="1447800" cy="685800"/>
          </a:xfrm>
          <a:prstGeom prst="ellipse">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a:ea typeface="+mn-ea"/>
                <a:cs typeface="+mn-cs"/>
              </a:rPr>
              <a:t>Unchecked</a:t>
            </a:r>
          </a:p>
        </p:txBody>
      </p:sp>
      <p:sp>
        <p:nvSpPr>
          <p:cNvPr id="11" name="Oval 10"/>
          <p:cNvSpPr/>
          <p:nvPr/>
        </p:nvSpPr>
        <p:spPr>
          <a:xfrm>
            <a:off x="490218" y="2834057"/>
            <a:ext cx="180000" cy="180000"/>
          </a:xfrm>
          <a:prstGeom prst="ellipse">
            <a:avLst/>
          </a:prstGeom>
          <a:solidFill>
            <a:srgbClr val="0E181B"/>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cxnSp>
        <p:nvCxnSpPr>
          <p:cNvPr id="12" name="Curved Connector 11"/>
          <p:cNvCxnSpPr>
            <a:stCxn id="7" idx="7"/>
            <a:endCxn id="8" idx="1"/>
          </p:cNvCxnSpPr>
          <p:nvPr/>
        </p:nvCxnSpPr>
        <p:spPr>
          <a:xfrm rot="5400000" flipH="1" flipV="1">
            <a:off x="5981700" y="4262288"/>
            <a:ext cx="12700" cy="1262250"/>
          </a:xfrm>
          <a:prstGeom prst="curvedConnector3">
            <a:avLst>
              <a:gd name="adj1" fmla="val 2590811"/>
            </a:avLst>
          </a:prstGeom>
          <a:noFill/>
          <a:ln w="19050" cap="flat" cmpd="sng" algn="ctr">
            <a:solidFill>
              <a:srgbClr val="0E181B"/>
            </a:solidFill>
            <a:prstDash val="solid"/>
            <a:tailEnd type="stealth"/>
          </a:ln>
          <a:effectLst/>
        </p:spPr>
      </p:cxnSp>
      <p:cxnSp>
        <p:nvCxnSpPr>
          <p:cNvPr id="14" name="Curved Connector 13"/>
          <p:cNvCxnSpPr>
            <a:stCxn id="5" idx="6"/>
            <a:endCxn id="6" idx="7"/>
          </p:cNvCxnSpPr>
          <p:nvPr/>
        </p:nvCxnSpPr>
        <p:spPr>
          <a:xfrm>
            <a:off x="6667500" y="3230880"/>
            <a:ext cx="688179" cy="1123718"/>
          </a:xfrm>
          <a:prstGeom prst="curvedConnector2">
            <a:avLst/>
          </a:prstGeom>
          <a:noFill/>
          <a:ln w="19050" cap="flat" cmpd="sng" algn="ctr">
            <a:solidFill>
              <a:srgbClr val="0E181B"/>
            </a:solidFill>
            <a:prstDash val="solid"/>
            <a:tailEnd type="stealth"/>
          </a:ln>
          <a:effectLst/>
        </p:spPr>
      </p:cxnSp>
      <p:cxnSp>
        <p:nvCxnSpPr>
          <p:cNvPr id="15" name="Curved Connector 14"/>
          <p:cNvCxnSpPr>
            <a:stCxn id="6" idx="1"/>
            <a:endCxn id="5" idx="2"/>
          </p:cNvCxnSpPr>
          <p:nvPr/>
        </p:nvCxnSpPr>
        <p:spPr>
          <a:xfrm rot="5400000" flipH="1" flipV="1">
            <a:off x="4351851" y="3486750"/>
            <a:ext cx="1123718" cy="611979"/>
          </a:xfrm>
          <a:prstGeom prst="curvedConnector2">
            <a:avLst/>
          </a:prstGeom>
          <a:noFill/>
          <a:ln w="19050" cap="flat" cmpd="sng" algn="ctr">
            <a:solidFill>
              <a:srgbClr val="0E181B"/>
            </a:solidFill>
            <a:prstDash val="solid"/>
            <a:tailEnd type="stealth"/>
          </a:ln>
          <a:effectLst/>
        </p:spPr>
      </p:cxnSp>
      <p:cxnSp>
        <p:nvCxnSpPr>
          <p:cNvPr id="16" name="Curved Connector 15"/>
          <p:cNvCxnSpPr>
            <a:stCxn id="11" idx="0"/>
            <a:endCxn id="10" idx="2"/>
          </p:cNvCxnSpPr>
          <p:nvPr/>
        </p:nvCxnSpPr>
        <p:spPr>
          <a:xfrm rot="5400000" flipH="1" flipV="1">
            <a:off x="545671" y="2465328"/>
            <a:ext cx="403277" cy="334182"/>
          </a:xfrm>
          <a:prstGeom prst="curvedConnector2">
            <a:avLst/>
          </a:prstGeom>
          <a:noFill/>
          <a:ln w="19050" cap="flat" cmpd="sng" algn="ctr">
            <a:solidFill>
              <a:srgbClr val="0E181B"/>
            </a:solidFill>
            <a:prstDash val="solid"/>
            <a:tailEnd type="stealth"/>
          </a:ln>
          <a:effectLst/>
        </p:spPr>
      </p:cxnSp>
      <p:cxnSp>
        <p:nvCxnSpPr>
          <p:cNvPr id="17" name="Curved Connector 16"/>
          <p:cNvCxnSpPr>
            <a:stCxn id="10" idx="6"/>
            <a:endCxn id="4" idx="1"/>
          </p:cNvCxnSpPr>
          <p:nvPr/>
        </p:nvCxnSpPr>
        <p:spPr>
          <a:xfrm>
            <a:off x="2362200" y="2430780"/>
            <a:ext cx="1760587" cy="613758"/>
          </a:xfrm>
          <a:prstGeom prst="curvedConnector2">
            <a:avLst/>
          </a:prstGeom>
          <a:noFill/>
          <a:ln w="19050" cap="flat" cmpd="sng" algn="ctr">
            <a:solidFill>
              <a:srgbClr val="0E181B"/>
            </a:solidFill>
            <a:prstDash val="solid"/>
            <a:tailEnd type="stealth"/>
          </a:ln>
          <a:effectLst/>
        </p:spPr>
      </p:cxnSp>
      <p:cxnSp>
        <p:nvCxnSpPr>
          <p:cNvPr id="18" name="Curved Connector 17"/>
          <p:cNvCxnSpPr>
            <a:stCxn id="4" idx="2"/>
            <a:endCxn id="10" idx="4"/>
          </p:cNvCxnSpPr>
          <p:nvPr/>
        </p:nvCxnSpPr>
        <p:spPr>
          <a:xfrm rot="10800000">
            <a:off x="1638300" y="2773680"/>
            <a:ext cx="1714500" cy="1752600"/>
          </a:xfrm>
          <a:prstGeom prst="curvedConnector2">
            <a:avLst/>
          </a:prstGeom>
          <a:noFill/>
          <a:ln w="19050" cap="flat" cmpd="sng" algn="ctr">
            <a:solidFill>
              <a:srgbClr val="0E181B"/>
            </a:solidFill>
            <a:prstDash val="solid"/>
            <a:tailEnd type="stealth"/>
          </a:ln>
          <a:effectLst/>
        </p:spPr>
      </p:cxnSp>
      <p:sp>
        <p:nvSpPr>
          <p:cNvPr id="19" name="TextBox 18"/>
          <p:cNvSpPr txBox="1"/>
          <p:nvPr/>
        </p:nvSpPr>
        <p:spPr>
          <a:xfrm>
            <a:off x="490218" y="4564380"/>
            <a:ext cx="2752275" cy="646331"/>
          </a:xfrm>
          <a:prstGeom prst="rect">
            <a:avLst/>
          </a:prstGeom>
          <a:noFill/>
        </p:spPr>
        <p:txBody>
          <a:bodyPr wrap="square" rtlCol="0">
            <a:spAutoFit/>
          </a:bodyPr>
          <a:lstStyle/>
          <a:p>
            <a:r>
              <a:rPr lang="en-GB" dirty="0"/>
              <a:t>Functional Monitoring Checking Status</a:t>
            </a:r>
          </a:p>
        </p:txBody>
      </p:sp>
    </p:spTree>
    <p:extLst>
      <p:ext uri="{BB962C8B-B14F-4D97-AF65-F5344CB8AC3E}">
        <p14:creationId xmlns:p14="http://schemas.microsoft.com/office/powerpoint/2010/main" val="138793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7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Message types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540703393"/>
              </p:ext>
            </p:extLst>
          </p:nvPr>
        </p:nvGraphicFramePr>
        <p:xfrm>
          <a:off x="417830" y="1736725"/>
          <a:ext cx="8308341" cy="3384550"/>
        </p:xfrm>
        <a:graphic>
          <a:graphicData uri="http://purl.oclc.org/ooxml/drawingml/table">
            <a:tbl>
              <a:tblPr firstRow="1"/>
              <a:tblGrid>
                <a:gridCol w="721362">
                  <a:extLst>
                    <a:ext uri="{9D8B030D-6E8A-4147-A177-3AD203B41FA5}">
                      <a16:colId xmlns:a16="http://schemas.microsoft.com/office/drawing/2014/main" val="20000"/>
                    </a:ext>
                  </a:extLst>
                </a:gridCol>
                <a:gridCol w="721360">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60960">
                  <a:extLst>
                    <a:ext uri="{9D8B030D-6E8A-4147-A177-3AD203B41FA5}">
                      <a16:colId xmlns:a16="http://schemas.microsoft.com/office/drawing/2014/main" val="20003"/>
                    </a:ext>
                  </a:extLst>
                </a:gridCol>
                <a:gridCol w="43180">
                  <a:extLst>
                    <a:ext uri="{9D8B030D-6E8A-4147-A177-3AD203B41FA5}">
                      <a16:colId xmlns:a16="http://schemas.microsoft.com/office/drawing/2014/main" val="20004"/>
                    </a:ext>
                  </a:extLst>
                </a:gridCol>
                <a:gridCol w="718820">
                  <a:extLst>
                    <a:ext uri="{9D8B030D-6E8A-4147-A177-3AD203B41FA5}">
                      <a16:colId xmlns:a16="http://schemas.microsoft.com/office/drawing/2014/main" val="20005"/>
                    </a:ext>
                  </a:extLst>
                </a:gridCol>
                <a:gridCol w="4538980">
                  <a:extLst>
                    <a:ext uri="{9D8B030D-6E8A-4147-A177-3AD203B41FA5}">
                      <a16:colId xmlns:a16="http://schemas.microsoft.com/office/drawing/2014/main" val="20006"/>
                    </a:ext>
                  </a:extLst>
                </a:gridCol>
                <a:gridCol w="1442719">
                  <a:extLst>
                    <a:ext uri="{9D8B030D-6E8A-4147-A177-3AD203B41FA5}">
                      <a16:colId xmlns:a16="http://schemas.microsoft.com/office/drawing/2014/main" val="20007"/>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6">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6.12.4.4.1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8.12.2.17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TC[12,17]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functional monitoring function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8.12.2.18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TC[12,18]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the functional monitoring function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6.12.4.5.2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8.12.2.19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TC[12,19]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functional monitoring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6.12.4.5.3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TC[12,20]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functional monitoring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6.12.4.6.1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protect functional monitoring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6.12.4.6.2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unprotect functional monitoring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TC[12,21]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6.12.4.7.1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add functional monitoring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6.12.4.7.2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delete functional monitoring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TC[12,23]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functional monitoring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TC[12,23]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TM[12,26]</a:t>
                      </a:r>
                    </a:p>
                  </a:txBody>
                  <a:tcPr marL="17780" marR="1778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functional monitoring definition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TC[12,25]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TC[12,27]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status of each functional monitoring definition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6.12.4.9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8.12.2.28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marL="0" indent="0" algn="l">
                        <a:spcAft>
                          <a:spcPts val="0"/>
                        </a:spcAft>
                        <a:tabLs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0" marR="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TM[12,28]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functional monitoring definition status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TC[12,27]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4" name="Content Placeholder 2"/>
          <p:cNvSpPr txBox="1">
            <a:spLocks/>
          </p:cNvSpPr>
          <p:nvPr/>
        </p:nvSpPr>
        <p:spPr bwMode="auto">
          <a:xfrm>
            <a:off x="615949" y="1291716"/>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Functional monitoring subservice</a:t>
            </a:r>
          </a:p>
        </p:txBody>
      </p:sp>
    </p:spTree>
    <p:extLst>
      <p:ext uri="{BB962C8B-B14F-4D97-AF65-F5344CB8AC3E}">
        <p14:creationId xmlns:p14="http://schemas.microsoft.com/office/powerpoint/2010/main" val="245106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5" name="Picture 8" descr="StandardsDevTrack"/>
          <p:cNvPicPr>
            <a:picLocks noChangeAspect="1" noChangeArrowheads="1"/>
          </p:cNvPicPr>
          <p:nvPr/>
        </p:nvPicPr>
        <p:blipFill>
          <a:blip r:embed="rId3" cstate="print"/>
          <a:srcRect/>
          <a:stretch>
            <a:fillRect/>
          </a:stretch>
        </p:blipFill>
        <p:spPr bwMode="auto">
          <a:xfrm>
            <a:off x="482600" y="2358856"/>
            <a:ext cx="4186672" cy="3787943"/>
          </a:xfrm>
          <a:prstGeom prst="rect">
            <a:avLst/>
          </a:prstGeom>
          <a:noFill/>
          <a:ln w="9525">
            <a:noFill/>
            <a:miter lim="800%"/>
            <a:headEnd/>
            <a:tailEnd/>
          </a:ln>
        </p:spPr>
      </p:pic>
      <p:sp>
        <p:nvSpPr>
          <p:cNvPr id="2" name="Title 1"/>
          <p:cNvSpPr>
            <a:spLocks noGrp="1"/>
          </p:cNvSpPr>
          <p:nvPr>
            <p:ph type="title"/>
          </p:nvPr>
        </p:nvSpPr>
        <p:spPr/>
        <p:txBody>
          <a:bodyPr/>
          <a:lstStyle/>
          <a:p>
            <a:r>
              <a:rPr lang="en-GB" dirty="0"/>
              <a:t>CCSDS</a:t>
            </a:r>
          </a:p>
        </p:txBody>
      </p:sp>
      <p:pic>
        <p:nvPicPr>
          <p:cNvPr id="4" name="Picture 7" descr="_CCSDSLogoNoOrg"/>
          <p:cNvPicPr>
            <a:picLocks noChangeAspect="1" noChangeArrowheads="1"/>
          </p:cNvPicPr>
          <p:nvPr/>
        </p:nvPicPr>
        <p:blipFill>
          <a:blip r:embed="rId4" cstate="print"/>
          <a:srcRect/>
          <a:stretch>
            <a:fillRect/>
          </a:stretch>
        </p:blipFill>
        <p:spPr bwMode="auto">
          <a:xfrm>
            <a:off x="482600" y="1234809"/>
            <a:ext cx="1943100" cy="666750"/>
          </a:xfrm>
          <a:prstGeom prst="rect">
            <a:avLst/>
          </a:prstGeom>
          <a:noFill/>
          <a:ln w="9525">
            <a:noFill/>
            <a:miter lim="800%"/>
            <a:headEnd/>
            <a:tailEnd/>
          </a:ln>
        </p:spPr>
      </p:pic>
      <p:sp>
        <p:nvSpPr>
          <p:cNvPr id="6" name="TextBox 5"/>
          <p:cNvSpPr txBox="1"/>
          <p:nvPr/>
        </p:nvSpPr>
        <p:spPr>
          <a:xfrm>
            <a:off x="4826000" y="1887793"/>
            <a:ext cx="3962880" cy="1311128"/>
          </a:xfrm>
          <a:prstGeom prst="rect">
            <a:avLst/>
          </a:prstGeom>
          <a:noFill/>
        </p:spPr>
        <p:txBody>
          <a:bodyPr wrap="none" rtlCol="0">
            <a:spAutoFit/>
          </a:bodyPr>
          <a:lstStyle/>
          <a:p>
            <a:pPr marL="0" lvl="1" algn="l">
              <a:lnSpc>
                <a:spcPct val="80%"/>
              </a:lnSpc>
            </a:pPr>
            <a:r>
              <a:rPr lang="en-GB" sz="1200" dirty="0"/>
              <a:t>Reports:</a:t>
            </a:r>
          </a:p>
          <a:p>
            <a:pPr marL="180975" lvl="2" algn="l">
              <a:lnSpc>
                <a:spcPct val="80%"/>
              </a:lnSpc>
            </a:pPr>
            <a:r>
              <a:rPr lang="en-GB" sz="1200" b="1" dirty="0">
                <a:solidFill>
                  <a:srgbClr val="0070C0"/>
                </a:solidFill>
              </a:rPr>
              <a:t>Blue	</a:t>
            </a:r>
            <a:r>
              <a:rPr lang="en-GB" sz="1200" dirty="0">
                <a:solidFill>
                  <a:schemeClr val="bg1"/>
                </a:solidFill>
              </a:rPr>
              <a:t>Recommended Standards</a:t>
            </a:r>
          </a:p>
          <a:p>
            <a:pPr marL="180975" lvl="2" algn="l">
              <a:lnSpc>
                <a:spcPct val="80%"/>
              </a:lnSpc>
            </a:pPr>
            <a:r>
              <a:rPr lang="en-GB" sz="1200" b="1" dirty="0">
                <a:solidFill>
                  <a:srgbClr val="CC0066"/>
                </a:solidFill>
              </a:rPr>
              <a:t>Magenta</a:t>
            </a:r>
            <a:r>
              <a:rPr lang="en-GB" sz="1200" dirty="0">
                <a:solidFill>
                  <a:schemeClr val="bg1"/>
                </a:solidFill>
              </a:rPr>
              <a:t> 	Recommended Practices </a:t>
            </a:r>
          </a:p>
          <a:p>
            <a:pPr marL="180975" lvl="2" algn="l">
              <a:lnSpc>
                <a:spcPct val="80%"/>
              </a:lnSpc>
            </a:pPr>
            <a:r>
              <a:rPr lang="en-GB" sz="1200" b="1" dirty="0">
                <a:solidFill>
                  <a:srgbClr val="00B050"/>
                </a:solidFill>
              </a:rPr>
              <a:t>Green</a:t>
            </a:r>
            <a:r>
              <a:rPr lang="en-GB" sz="1200" dirty="0">
                <a:solidFill>
                  <a:schemeClr val="bg1"/>
                </a:solidFill>
              </a:rPr>
              <a:t> 	Informational Reports </a:t>
            </a:r>
          </a:p>
          <a:p>
            <a:pPr marL="180975" lvl="2" algn="l">
              <a:lnSpc>
                <a:spcPct val="80%"/>
              </a:lnSpc>
            </a:pPr>
            <a:r>
              <a:rPr lang="en-GB" sz="1200" b="1" dirty="0">
                <a:solidFill>
                  <a:srgbClr val="FF9933"/>
                </a:solidFill>
              </a:rPr>
              <a:t>Orange</a:t>
            </a:r>
            <a:r>
              <a:rPr lang="en-GB" sz="1200" dirty="0">
                <a:solidFill>
                  <a:schemeClr val="bg1"/>
                </a:solidFill>
              </a:rPr>
              <a:t> 	Experimental or ongoing research </a:t>
            </a:r>
          </a:p>
          <a:p>
            <a:pPr marL="180975" lvl="2" algn="l">
              <a:lnSpc>
                <a:spcPct val="80%"/>
              </a:lnSpc>
            </a:pPr>
            <a:r>
              <a:rPr lang="en-GB" sz="1200" b="1" dirty="0">
                <a:solidFill>
                  <a:srgbClr val="F4EE00"/>
                </a:solidFill>
              </a:rPr>
              <a:t>Yellow</a:t>
            </a:r>
            <a:r>
              <a:rPr lang="en-GB" sz="1200" dirty="0">
                <a:solidFill>
                  <a:schemeClr val="bg1"/>
                </a:solidFill>
              </a:rPr>
              <a:t> 	Record, but not Historical </a:t>
            </a:r>
          </a:p>
          <a:p>
            <a:pPr marL="180975" lvl="2" algn="l">
              <a:lnSpc>
                <a:spcPct val="80%"/>
              </a:lnSpc>
            </a:pPr>
            <a:r>
              <a:rPr lang="en-GB" sz="1200" b="1" dirty="0">
                <a:solidFill>
                  <a:schemeClr val="tx1">
                    <a:lumMod val="50%"/>
                  </a:schemeClr>
                </a:solidFill>
              </a:rPr>
              <a:t>Silver</a:t>
            </a:r>
            <a:r>
              <a:rPr lang="en-GB" sz="1200" dirty="0">
                <a:solidFill>
                  <a:schemeClr val="bg1"/>
                </a:solidFill>
              </a:rPr>
              <a:t> 	Historical </a:t>
            </a:r>
          </a:p>
          <a:p>
            <a:pPr marL="180975" algn="l"/>
            <a:endParaRPr lang="en-GB" sz="1200" dirty="0"/>
          </a:p>
        </p:txBody>
      </p:sp>
      <p:sp>
        <p:nvSpPr>
          <p:cNvPr id="7" name="TextBox 6"/>
          <p:cNvSpPr txBox="1"/>
          <p:nvPr/>
        </p:nvSpPr>
        <p:spPr>
          <a:xfrm>
            <a:off x="482600" y="1896845"/>
            <a:ext cx="4360489" cy="276999"/>
          </a:xfrm>
          <a:prstGeom prst="rect">
            <a:avLst/>
          </a:prstGeom>
          <a:noFill/>
        </p:spPr>
        <p:txBody>
          <a:bodyPr wrap="none" rtlCol="0">
            <a:spAutoFit/>
          </a:bodyPr>
          <a:lstStyle/>
          <a:p>
            <a:r>
              <a:rPr lang="en-GB" sz="1200" b="1" dirty="0">
                <a:solidFill>
                  <a:schemeClr val="bg1"/>
                </a:solidFill>
              </a:rPr>
              <a:t>Consultative Committee for Space Data Systems</a:t>
            </a:r>
          </a:p>
        </p:txBody>
      </p:sp>
      <p:pic>
        <p:nvPicPr>
          <p:cNvPr id="8" name="Picture 7" descr="Member Agencies Logo"/>
          <p:cNvPicPr>
            <a:picLocks noChangeAspect="1" noChangeArrowheads="1"/>
          </p:cNvPicPr>
          <p:nvPr/>
        </p:nvPicPr>
        <p:blipFill>
          <a:blip r:embed="rId5" cstate="print"/>
          <a:srcRect/>
          <a:stretch>
            <a:fillRect/>
          </a:stretch>
        </p:blipFill>
        <p:spPr bwMode="auto">
          <a:xfrm>
            <a:off x="4978400" y="3111611"/>
            <a:ext cx="3527425" cy="500062"/>
          </a:xfrm>
          <a:prstGeom prst="rect">
            <a:avLst/>
          </a:prstGeom>
          <a:noFill/>
          <a:ln w="9525">
            <a:noFill/>
            <a:miter lim="800%"/>
            <a:headEnd/>
            <a:tailEnd/>
          </a:ln>
        </p:spPr>
      </p:pic>
      <p:sp>
        <p:nvSpPr>
          <p:cNvPr id="3" name="Rectangle 2"/>
          <p:cNvSpPr/>
          <p:nvPr/>
        </p:nvSpPr>
        <p:spPr>
          <a:xfrm>
            <a:off x="4978400" y="3930663"/>
            <a:ext cx="3810480" cy="2031325"/>
          </a:xfrm>
          <a:prstGeom prst="rect">
            <a:avLst/>
          </a:prstGeom>
        </p:spPr>
        <p:txBody>
          <a:bodyPr wrap="square">
            <a:spAutoFit/>
          </a:bodyPr>
          <a:lstStyle/>
          <a:p>
            <a:r>
              <a:rPr lang="en-GB" dirty="0"/>
              <a:t>CCSDS blue books of direct relevance:</a:t>
            </a:r>
          </a:p>
          <a:p>
            <a:pPr marL="285750" indent="-285750">
              <a:buFont typeface="Arial" pitchFamily="34" charset="0"/>
              <a:buChar char="•"/>
            </a:pPr>
            <a:r>
              <a:rPr lang="en-GB" dirty="0">
                <a:solidFill>
                  <a:srgbClr val="0070C0"/>
                </a:solidFill>
              </a:rPr>
              <a:t>CCSDS 133.0-B-1</a:t>
            </a:r>
            <a:r>
              <a:rPr lang="en-GB" dirty="0"/>
              <a:t>: Space Packet Protocol (incl. 2 errata)</a:t>
            </a:r>
          </a:p>
          <a:p>
            <a:pPr marL="285750" indent="-285750">
              <a:buFont typeface="Arial" pitchFamily="34" charset="0"/>
              <a:buChar char="•"/>
            </a:pPr>
            <a:r>
              <a:rPr lang="en-GB" dirty="0">
                <a:solidFill>
                  <a:srgbClr val="0070C0"/>
                </a:solidFill>
              </a:rPr>
              <a:t>CCSDS 727.0-B-4</a:t>
            </a:r>
            <a:r>
              <a:rPr lang="en-GB" dirty="0"/>
              <a:t>: CCSDS File Delivery Protocol</a:t>
            </a:r>
          </a:p>
        </p:txBody>
      </p:sp>
      <p:sp>
        <p:nvSpPr>
          <p:cNvPr id="9" name="Oval 8"/>
          <p:cNvSpPr>
            <a:spLocks noChangeAspect="1"/>
          </p:cNvSpPr>
          <p:nvPr/>
        </p:nvSpPr>
        <p:spPr>
          <a:xfrm>
            <a:off x="1169047" y="4687743"/>
            <a:ext cx="1046454" cy="1046454"/>
          </a:xfrm>
          <a:prstGeom prst="ellipse">
            <a:avLst/>
          </a:prstGeom>
          <a:noFill/>
          <a:ln w="38100"/>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p:nvPr/>
        </p:nvCxnSpPr>
        <p:spPr>
          <a:xfrm flipV="1">
            <a:off x="2083443" y="4252828"/>
            <a:ext cx="2894957" cy="5622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02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28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An on-board monitoring service:</a:t>
            </a:r>
          </a:p>
          <a:p>
            <a:pPr lvl="1">
              <a:buFont typeface="Arial" panose="020B0604020202020204" pitchFamily="34" charset="0"/>
              <a:buChar char="•"/>
            </a:pPr>
            <a:r>
              <a:rPr lang="en-GB" dirty="0"/>
              <a:t>Must contain exactly one parameter monitoring subservice</a:t>
            </a:r>
          </a:p>
          <a:p>
            <a:pPr lvl="1">
              <a:buFont typeface="Arial" panose="020B0604020202020204" pitchFamily="34" charset="0"/>
              <a:buChar char="•"/>
            </a:pPr>
            <a:r>
              <a:rPr lang="en-GB" dirty="0"/>
              <a:t>May contain up to one functional monitoring subservice</a:t>
            </a:r>
          </a:p>
          <a:p>
            <a:pPr lvl="1">
              <a:buFont typeface="Arial" panose="020B0604020202020204" pitchFamily="34" charset="0"/>
              <a:buChar char="•"/>
            </a:pPr>
            <a:r>
              <a:rPr lang="en-GB" dirty="0"/>
              <a:t>Must be associated to a single event reporting subservice</a:t>
            </a:r>
          </a:p>
          <a:p>
            <a:pPr lvl="1">
              <a:buFont typeface="Arial" panose="020B0604020202020204" pitchFamily="34" charset="0"/>
              <a:buChar char="•"/>
            </a:pPr>
            <a:endParaRPr lang="en-GB" dirty="0"/>
          </a:p>
          <a:p>
            <a:pPr marL="358775" lvl="1"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02634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8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Implementation guidelines</a:t>
            </a:r>
          </a:p>
        </p:txBody>
      </p:sp>
      <p:sp>
        <p:nvSpPr>
          <p:cNvPr id="9" name="Content Placeholder 8"/>
          <p:cNvSpPr>
            <a:spLocks noGrp="1"/>
          </p:cNvSpPr>
          <p:nvPr>
            <p:ph idx="1"/>
          </p:nvPr>
        </p:nvSpPr>
        <p:spPr/>
        <p:txBody>
          <a:bodyPr/>
          <a:lstStyle/>
          <a:p>
            <a:pPr marL="0" indent="0">
              <a:buNone/>
            </a:pPr>
            <a:r>
              <a:rPr lang="en-GB" b="1" dirty="0"/>
              <a:t>Functional monitoring protection</a:t>
            </a:r>
          </a:p>
          <a:p>
            <a:pPr>
              <a:buFont typeface="Arial" panose="020B0604020202020204" pitchFamily="34" charset="0"/>
              <a:buChar char="•"/>
            </a:pPr>
            <a:r>
              <a:rPr lang="en-GB" dirty="0"/>
              <a:t>Functional monitoring can be used to implement subsystem level FDI, and can therefore be critical</a:t>
            </a:r>
          </a:p>
          <a:p>
            <a:pPr>
              <a:buFont typeface="Arial" panose="020B0604020202020204" pitchFamily="34" charset="0"/>
              <a:buChar char="•"/>
            </a:pPr>
            <a:r>
              <a:rPr lang="en-GB" dirty="0"/>
              <a:t>Some functional monitoring definitions can therefore be protected</a:t>
            </a:r>
          </a:p>
          <a:p>
            <a:pPr>
              <a:buFont typeface="Arial" panose="020B0604020202020204" pitchFamily="34" charset="0"/>
              <a:buChar char="•"/>
            </a:pPr>
            <a:r>
              <a:rPr lang="en-GB" dirty="0"/>
              <a:t>This has implications at functional monitoring and parameter monitoring levels:</a:t>
            </a:r>
          </a:p>
          <a:p>
            <a:pPr lvl="1">
              <a:buFont typeface="Arial" panose="020B0604020202020204" pitchFamily="34" charset="0"/>
              <a:buChar char="•"/>
            </a:pPr>
            <a:r>
              <a:rPr lang="en-GB" dirty="0"/>
              <a:t>A protected functional monitoring definition cannot be deleted</a:t>
            </a:r>
          </a:p>
          <a:p>
            <a:pPr lvl="1">
              <a:buFont typeface="Arial" panose="020B0604020202020204" pitchFamily="34" charset="0"/>
              <a:buChar char="•"/>
            </a:pPr>
            <a:r>
              <a:rPr lang="en-GB" dirty="0"/>
              <a:t>Any parameter monitoring definition involved in a protected functional monitoring cannot be:</a:t>
            </a:r>
          </a:p>
          <a:p>
            <a:pPr lvl="2">
              <a:buFont typeface="Arial" panose="020B0604020202020204" pitchFamily="34" charset="0"/>
              <a:buChar char="•"/>
            </a:pPr>
            <a:r>
              <a:rPr lang="en-GB" dirty="0"/>
              <a:t>Disabled</a:t>
            </a:r>
          </a:p>
          <a:p>
            <a:pPr lvl="2">
              <a:buFont typeface="Arial" panose="020B0604020202020204" pitchFamily="34" charset="0"/>
              <a:buChar char="•"/>
            </a:pPr>
            <a:r>
              <a:rPr lang="en-GB" dirty="0"/>
              <a:t>Modified</a:t>
            </a:r>
          </a:p>
          <a:p>
            <a:pPr lvl="2">
              <a:buFont typeface="Arial" panose="020B0604020202020204" pitchFamily="34" charset="0"/>
              <a:buChar char="•"/>
            </a:pPr>
            <a:r>
              <a:rPr lang="en-GB" dirty="0"/>
              <a:t>Deleted</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3374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8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ST[12] – PUS-A to PUS-C evolution</a:t>
            </a:r>
          </a:p>
        </p:txBody>
      </p:sp>
      <p:sp>
        <p:nvSpPr>
          <p:cNvPr id="9" name="Content Placeholder 8"/>
          <p:cNvSpPr>
            <a:spLocks noGrp="1"/>
          </p:cNvSpPr>
          <p:nvPr>
            <p:ph idx="1"/>
          </p:nvPr>
        </p:nvSpPr>
        <p:spPr>
          <a:xfrm>
            <a:off x="615950" y="1673224"/>
            <a:ext cx="7905750" cy="4765675"/>
          </a:xfrm>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New commands for parameter monitoring subservice:</a:t>
            </a:r>
          </a:p>
          <a:p>
            <a:pPr lvl="1">
              <a:lnSpc>
                <a:spcPct val="90%"/>
              </a:lnSpc>
              <a:buClr>
                <a:srgbClr val="0098DB"/>
              </a:buClr>
              <a:buFont typeface="Arial" panose="020B0604020202020204" pitchFamily="34" charset="0"/>
              <a:buChar char="•"/>
            </a:pPr>
            <a:r>
              <a:rPr lang="en-US" sz="1400" dirty="0">
                <a:solidFill>
                  <a:srgbClr val="4D4F53"/>
                </a:solidFill>
              </a:rPr>
              <a:t>Report PMON status – TC[12,13], TM[12,14]</a:t>
            </a:r>
          </a:p>
          <a:p>
            <a:pPr lvl="1">
              <a:lnSpc>
                <a:spcPct val="90%"/>
              </a:lnSpc>
              <a:buClr>
                <a:srgbClr val="0098DB"/>
              </a:buClr>
              <a:buFont typeface="Arial" panose="020B0604020202020204" pitchFamily="34" charset="0"/>
              <a:buChar char="•"/>
            </a:pPr>
            <a:r>
              <a:rPr lang="en-US" sz="1400" dirty="0">
                <a:solidFill>
                  <a:srgbClr val="4D4F53"/>
                </a:solidFill>
              </a:rPr>
              <a:t>Report subservice status – TC[12,15], TM[12,16]</a:t>
            </a:r>
          </a:p>
          <a:p>
            <a:pPr>
              <a:buFont typeface="Arial" panose="020B0604020202020204" pitchFamily="34" charset="0"/>
              <a:buChar char="•"/>
            </a:pPr>
            <a:r>
              <a:rPr lang="en-GB" sz="1400" dirty="0"/>
              <a:t>New functional monitoring subservice:</a:t>
            </a:r>
          </a:p>
          <a:p>
            <a:pPr lvl="1">
              <a:buFont typeface="Arial" panose="020B0604020202020204" pitchFamily="34" charset="0"/>
              <a:buChar char="•"/>
            </a:pPr>
            <a:r>
              <a:rPr lang="en-GB" sz="1400" dirty="0"/>
              <a:t>Enable/Disable functional monitoring – </a:t>
            </a:r>
            <a:r>
              <a:rPr lang="en-US" sz="1400" dirty="0">
                <a:solidFill>
                  <a:srgbClr val="4D4F53"/>
                </a:solidFill>
              </a:rPr>
              <a:t>TC[12,</a:t>
            </a:r>
            <a:r>
              <a:rPr lang="en-GB" sz="1400" dirty="0"/>
              <a:t>17], </a:t>
            </a:r>
            <a:r>
              <a:rPr lang="en-US" sz="1400" dirty="0">
                <a:solidFill>
                  <a:srgbClr val="4D4F53"/>
                </a:solidFill>
              </a:rPr>
              <a:t>TC[12,</a:t>
            </a:r>
            <a:r>
              <a:rPr lang="en-GB" sz="1400" dirty="0"/>
              <a:t>18]</a:t>
            </a:r>
          </a:p>
          <a:p>
            <a:pPr lvl="1">
              <a:buFont typeface="Arial" panose="020B0604020202020204" pitchFamily="34" charset="0"/>
              <a:buChar char="•"/>
            </a:pPr>
            <a:r>
              <a:rPr lang="en-GB" sz="1400" dirty="0"/>
              <a:t>Enable/Disable individual FMON – </a:t>
            </a:r>
            <a:r>
              <a:rPr lang="en-US" sz="1400" dirty="0">
                <a:solidFill>
                  <a:srgbClr val="4D4F53"/>
                </a:solidFill>
              </a:rPr>
              <a:t>TC[12,</a:t>
            </a:r>
            <a:r>
              <a:rPr lang="en-GB" sz="1400" dirty="0"/>
              <a:t>19], </a:t>
            </a:r>
            <a:r>
              <a:rPr lang="en-US" sz="1400" dirty="0">
                <a:solidFill>
                  <a:srgbClr val="4D4F53"/>
                </a:solidFill>
              </a:rPr>
              <a:t>TC[12,</a:t>
            </a:r>
            <a:r>
              <a:rPr lang="en-GB" sz="1400" dirty="0"/>
              <a:t>20]</a:t>
            </a:r>
          </a:p>
          <a:p>
            <a:pPr lvl="1">
              <a:buFont typeface="Arial" panose="020B0604020202020204" pitchFamily="34" charset="0"/>
              <a:buChar char="•"/>
            </a:pPr>
            <a:r>
              <a:rPr lang="en-GB" sz="1400" dirty="0"/>
              <a:t>Protect/Unprotect FMON – </a:t>
            </a:r>
            <a:r>
              <a:rPr lang="en-US" sz="1400" dirty="0">
                <a:solidFill>
                  <a:srgbClr val="4D4F53"/>
                </a:solidFill>
              </a:rPr>
              <a:t>TC[12,</a:t>
            </a:r>
            <a:r>
              <a:rPr lang="en-GB" sz="1400" dirty="0"/>
              <a:t>21], </a:t>
            </a:r>
            <a:r>
              <a:rPr lang="en-US" sz="1400" dirty="0">
                <a:solidFill>
                  <a:srgbClr val="4D4F53"/>
                </a:solidFill>
              </a:rPr>
              <a:t>TC[12,</a:t>
            </a:r>
            <a:r>
              <a:rPr lang="en-GB" sz="1400" dirty="0"/>
              <a:t>22]</a:t>
            </a:r>
          </a:p>
          <a:p>
            <a:pPr lvl="1">
              <a:buFont typeface="Arial" panose="020B0604020202020204" pitchFamily="34" charset="0"/>
              <a:buChar char="•"/>
            </a:pPr>
            <a:r>
              <a:rPr lang="en-GB" sz="1400" dirty="0"/>
              <a:t>Add/Delete PMON to/from FMON – </a:t>
            </a:r>
            <a:r>
              <a:rPr lang="en-US" sz="1400" dirty="0">
                <a:solidFill>
                  <a:srgbClr val="4D4F53"/>
                </a:solidFill>
              </a:rPr>
              <a:t>TC[12,</a:t>
            </a:r>
            <a:r>
              <a:rPr lang="en-GB" sz="1400" dirty="0"/>
              <a:t>23], </a:t>
            </a:r>
            <a:r>
              <a:rPr lang="en-US" sz="1400" dirty="0">
                <a:solidFill>
                  <a:srgbClr val="4D4F53"/>
                </a:solidFill>
              </a:rPr>
              <a:t>TC[12,</a:t>
            </a:r>
            <a:r>
              <a:rPr lang="en-GB" sz="1400" dirty="0"/>
              <a:t>24]</a:t>
            </a:r>
          </a:p>
          <a:p>
            <a:pPr lvl="1">
              <a:buFont typeface="Arial" panose="020B0604020202020204" pitchFamily="34" charset="0"/>
              <a:buChar char="•"/>
            </a:pPr>
            <a:r>
              <a:rPr lang="en-GB" sz="1400" dirty="0"/>
              <a:t>Report FMON definition – </a:t>
            </a:r>
            <a:r>
              <a:rPr lang="en-US" sz="1400" dirty="0">
                <a:solidFill>
                  <a:srgbClr val="4D4F53"/>
                </a:solidFill>
              </a:rPr>
              <a:t>TC[12,</a:t>
            </a:r>
            <a:r>
              <a:rPr lang="en-GB" sz="1400" dirty="0"/>
              <a:t>25], </a:t>
            </a:r>
            <a:r>
              <a:rPr lang="en-US" sz="1400" dirty="0">
                <a:solidFill>
                  <a:srgbClr val="4D4F53"/>
                </a:solidFill>
              </a:rPr>
              <a:t>TM[12,</a:t>
            </a:r>
            <a:r>
              <a:rPr lang="en-GB" sz="1400" dirty="0"/>
              <a:t>26]</a:t>
            </a:r>
          </a:p>
          <a:p>
            <a:pPr lvl="1">
              <a:buFont typeface="Arial" panose="020B0604020202020204" pitchFamily="34" charset="0"/>
              <a:buChar char="•"/>
            </a:pPr>
            <a:r>
              <a:rPr lang="en-GB" sz="1400" dirty="0"/>
              <a:t>Report FMON status – </a:t>
            </a:r>
            <a:r>
              <a:rPr lang="en-US" sz="1400" dirty="0">
                <a:solidFill>
                  <a:srgbClr val="4D4F53"/>
                </a:solidFill>
              </a:rPr>
              <a:t>TC[12,</a:t>
            </a:r>
            <a:r>
              <a:rPr lang="en-GB" sz="1400" dirty="0"/>
              <a:t>27],</a:t>
            </a:r>
            <a:r>
              <a:rPr lang="en-US" sz="1400" dirty="0">
                <a:solidFill>
                  <a:srgbClr val="4D4F53"/>
                </a:solidFill>
              </a:rPr>
              <a:t> TM[12,</a:t>
            </a:r>
            <a:r>
              <a:rPr lang="en-GB" sz="1400" dirty="0"/>
              <a:t>28]</a:t>
            </a:r>
            <a:endParaRPr lang="en-US" sz="1400" dirty="0">
              <a:solidFill>
                <a:srgbClr val="4D4F53"/>
              </a:solidFill>
            </a:endParaRP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Main identifier Parameter ID is replaced by Monitoring ID TC[12,1], TC[12,2], TC[12,5] to TC[12,7], TC[1M,9], TC[12,11], TM[12,12]</a:t>
            </a:r>
          </a:p>
          <a:p>
            <a:pPr lvl="0">
              <a:lnSpc>
                <a:spcPct val="90%"/>
              </a:lnSpc>
              <a:buClr>
                <a:srgbClr val="0098DB"/>
              </a:buClr>
              <a:buFont typeface="Arial" panose="020B0604020202020204" pitchFamily="34" charset="0"/>
              <a:buChar char="•"/>
            </a:pPr>
            <a:r>
              <a:rPr lang="en-US" sz="1400" dirty="0">
                <a:solidFill>
                  <a:srgbClr val="4D4F53"/>
                </a:solidFill>
              </a:rPr>
              <a:t>Restriction on monitoring event severity lifted</a:t>
            </a:r>
            <a:endParaRPr lang="en-GB" sz="1400" dirty="0">
              <a:solidFill>
                <a:srgbClr val="4D4F53"/>
              </a:solidFill>
            </a:endParaRPr>
          </a:p>
        </p:txBody>
      </p:sp>
    </p:spTree>
    <p:extLst>
      <p:ext uri="{BB962C8B-B14F-4D97-AF65-F5344CB8AC3E}">
        <p14:creationId xmlns:p14="http://schemas.microsoft.com/office/powerpoint/2010/main" val="12291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8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ST[26] – Parameter extraction</a:t>
            </a:r>
          </a:p>
        </p:txBody>
      </p:sp>
      <p:sp>
        <p:nvSpPr>
          <p:cNvPr id="9" name="Content Placeholder 8"/>
          <p:cNvSpPr>
            <a:spLocks noGrp="1"/>
          </p:cNvSpPr>
          <p:nvPr>
            <p:ph idx="1"/>
          </p:nvPr>
        </p:nvSpPr>
        <p:spPr/>
        <p:txBody>
          <a:bodyPr/>
          <a:lstStyle/>
          <a:p>
            <a:pPr marL="0" indent="0">
              <a:buNone/>
            </a:pPr>
            <a:r>
              <a:rPr lang="en-GB" b="1" dirty="0"/>
              <a:t>New service to be introduced in revision 1</a:t>
            </a:r>
          </a:p>
          <a:p>
            <a:pPr>
              <a:buFont typeface="Arial" panose="020B0604020202020204" pitchFamily="34" charset="0"/>
              <a:buChar char="•"/>
            </a:pPr>
            <a:r>
              <a:rPr lang="en-GB" dirty="0"/>
              <a:t>Functionality to capture any part of a routed report as a parameter</a:t>
            </a:r>
          </a:p>
          <a:p>
            <a:pPr>
              <a:buFont typeface="Arial" panose="020B0604020202020204" pitchFamily="34" charset="0"/>
              <a:buChar char="•"/>
            </a:pPr>
            <a:r>
              <a:rPr lang="en-GB" dirty="0"/>
              <a:t>Can be used e.g. to perform centralised monitoring of parameters coming from different instruments</a:t>
            </a:r>
          </a:p>
          <a:p>
            <a:pPr>
              <a:buFont typeface="Arial" panose="020B0604020202020204" pitchFamily="34" charset="0"/>
              <a:buChar char="•"/>
            </a:pPr>
            <a:r>
              <a:rPr lang="en-GB" dirty="0"/>
              <a:t>Uses the same granularity as other routing services (ST 14 and 15), i.e. parameters can be extracted from a specific (APID, type, subtype) combination, or any specific housekeeping or event packet.</a:t>
            </a:r>
          </a:p>
          <a:p>
            <a:pPr>
              <a:buFont typeface="Arial" panose="020B0604020202020204" pitchFamily="34" charset="0"/>
              <a:buChar char="•"/>
            </a:pPr>
            <a:r>
              <a:rPr lang="en-GB" dirty="0"/>
              <a:t>Offsets to identify parameter locations in the extracted packet are provided as part of the parameter extraction definition; parameter size and type are implicitly deduced from the target parameter definition used for the extraction</a:t>
            </a:r>
          </a:p>
          <a:p>
            <a:pPr>
              <a:buFont typeface="Arial" panose="020B0604020202020204" pitchFamily="34" charset="0"/>
              <a:buChar char="•"/>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78337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8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74638"/>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7"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1400" b="1" i="1" dirty="0">
                <a:solidFill>
                  <a:schemeClr val="bg1"/>
                </a:solidFill>
                <a:ea typeface="ＭＳ Ｐゴシック" charset="-128"/>
              </a:rPr>
              <a:t>PUS for </a:t>
            </a:r>
            <a:r>
              <a:rPr lang="en-GB" sz="1400" b="1" i="1" dirty="0">
                <a:solidFill>
                  <a:schemeClr val="bg1"/>
                </a:solidFill>
                <a:ea typeface="ＭＳ Ｐゴシック" charset="-128"/>
                <a:sym typeface="Wingdings" panose="05000000000000000000" pitchFamily="2" charset="2"/>
              </a:rPr>
              <a:t></a:t>
            </a:r>
            <a:endParaRPr lang="en-GB" sz="1400" b="1" i="1" dirty="0">
              <a:solidFill>
                <a:schemeClr val="bg1"/>
              </a:solidFill>
              <a:ea typeface="ＭＳ Ｐゴシック" charset="-128"/>
            </a:endParaRPr>
          </a:p>
          <a:p>
            <a:pPr marL="355600">
              <a:spcBef>
                <a:spcPct val="25%"/>
              </a:spcBef>
              <a:buFont typeface="NotesEsa" pitchFamily="2" charset="0"/>
              <a:buNone/>
            </a:pPr>
            <a:r>
              <a:rPr lang="en-GB" sz="2000" b="1" dirty="0">
                <a:solidFill>
                  <a:schemeClr val="bg1"/>
                </a:solidFill>
                <a:ea typeface="ＭＳ Ｐゴシック" charset="-128"/>
              </a:rPr>
              <a:t>FDIR – asynchronous events &amp; on-board actions</a:t>
            </a:r>
          </a:p>
        </p:txBody>
      </p:sp>
    </p:spTree>
    <p:extLst>
      <p:ext uri="{BB962C8B-B14F-4D97-AF65-F5344CB8AC3E}">
        <p14:creationId xmlns:p14="http://schemas.microsoft.com/office/powerpoint/2010/main" val="16225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8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GB" noProof="0" dirty="0">
                <a:solidFill>
                  <a:srgbClr val="7030A0"/>
                </a:solidFill>
              </a:rPr>
              <a:t>SET – FDIR and asynchronous events</a:t>
            </a:r>
          </a:p>
        </p:txBody>
      </p:sp>
      <p:sp>
        <p:nvSpPr>
          <p:cNvPr id="4" name="Text Placeholder 3"/>
          <p:cNvSpPr>
            <a:spLocks noGrp="1"/>
          </p:cNvSpPr>
          <p:nvPr>
            <p:ph type="body" idx="11"/>
          </p:nvPr>
        </p:nvSpPr>
        <p:spPr/>
        <p:txBody>
          <a:bodyPr/>
          <a:lstStyle/>
          <a:p>
            <a:r>
              <a:rPr lang="en-GB" dirty="0"/>
              <a:t>FDIR and asynchronous events</a:t>
            </a:r>
          </a:p>
        </p:txBody>
      </p:sp>
      <p:sp>
        <p:nvSpPr>
          <p:cNvPr id="5" name="Content Placeholder 4"/>
          <p:cNvSpPr>
            <a:spLocks noGrp="1"/>
          </p:cNvSpPr>
          <p:nvPr>
            <p:ph sz="quarter" idx="12"/>
          </p:nvPr>
        </p:nvSpPr>
        <p:spPr/>
        <p:txBody>
          <a:bodyPr/>
          <a:lstStyle/>
          <a:p>
            <a:r>
              <a:rPr lang="en-US" dirty="0"/>
              <a:t>The standard service types gathered in this set manage the detection, reporting and autonomous action on asynchronous on-board generated events.</a:t>
            </a:r>
            <a:br>
              <a:rPr lang="en-US" dirty="0"/>
            </a:br>
            <a:endParaRPr lang="en-US" dirty="0"/>
          </a:p>
          <a:p>
            <a:r>
              <a:rPr lang="en-US" dirty="0"/>
              <a:t>Such asynchronous events can be generated by on-board applications to notify the occurrence of any operationally significant event. The on-board monitoring service, presented in set three, is a producer of such events, and is therefore relisted in this set.</a:t>
            </a:r>
          </a:p>
          <a:p>
            <a:endParaRPr lang="en-US" dirty="0"/>
          </a:p>
          <a:p>
            <a:r>
              <a:rPr lang="en-US" dirty="0"/>
              <a:t>The PUS standard provides capabilities to report these on-board events as well as controlling their reporting. In addition, it allows registering on-board actions which can be executed anytime a specific event is detected.</a:t>
            </a:r>
          </a:p>
          <a:p>
            <a:endParaRPr lang="en-US" dirty="0"/>
          </a:p>
          <a:p>
            <a:r>
              <a:rPr lang="en-US" dirty="0"/>
              <a:t>This set of services provides the tools to implement a first line satellite FDIR (Fault Detection, Isolation and Recovery).</a:t>
            </a:r>
          </a:p>
          <a:p>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1868897658"/>
              </p:ext>
            </p:extLst>
          </p:nvPr>
        </p:nvGraphicFramePr>
        <p:xfrm>
          <a:off x="203200" y="1320800"/>
          <a:ext cx="4483101" cy="23368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endParaRPr lang="en-GB"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gradFill>
                      <a:gsLst>
                        <a:gs pos="0%">
                          <a:srgbClr val="7030A0"/>
                        </a:gs>
                        <a:gs pos="20%">
                          <a:srgbClr val="E593F5"/>
                        </a:gs>
                        <a:gs pos="100%">
                          <a:srgbClr val="E593F5"/>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request verification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r>
                        <a:rPr lang="en-GB" sz="1200" b="0" kern="1200" baseline="0%" dirty="0">
                          <a:solidFill>
                            <a:srgbClr val="0070C0"/>
                          </a:solidFill>
                          <a:latin typeface="+mn-lt"/>
                          <a:ea typeface="+mn-ea"/>
                          <a:cs typeface="+mn-cs"/>
                        </a:rPr>
                        <a:t>ST[02]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device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pPr marL="0" algn="l" defTabSz="914400" rtl="0" eaLnBrk="1" latinLnBrk="0" hangingPunct="1"/>
                      <a:r>
                        <a:rPr lang="en-GB" sz="1200" kern="1200" dirty="0">
                          <a:solidFill>
                            <a:schemeClr val="dk1"/>
                          </a:solidFill>
                          <a:latin typeface="+mn-lt"/>
                          <a:ea typeface="+mn-ea"/>
                          <a:cs typeface="+mn-cs"/>
                        </a:rPr>
                        <a:t>ST[05]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l" defTabSz="914400" rtl="0" eaLnBrk="1" latinLnBrk="0" hangingPunct="1"/>
                      <a:r>
                        <a:rPr lang="en-GB" sz="1200" b="1" kern="1200" dirty="0">
                          <a:solidFill>
                            <a:schemeClr val="dk1"/>
                          </a:solidFill>
                          <a:latin typeface="+mn-lt"/>
                          <a:ea typeface="+mn-ea"/>
                          <a:cs typeface="+mn-cs"/>
                        </a:rPr>
                        <a:t>event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function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r>
                        <a:rPr lang="en-GB" sz="1200" b="0" kern="1200" baseline="0%" dirty="0">
                          <a:solidFill>
                            <a:srgbClr val="0070C0"/>
                          </a:solidFill>
                          <a:latin typeface="+mn-lt"/>
                          <a:ea typeface="+mn-ea"/>
                          <a:cs typeface="+mn-cs"/>
                        </a:rPr>
                        <a:t>ST[09]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time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5"/>
                  </a:ext>
                </a:extLst>
              </a:tr>
              <a:tr h="292100">
                <a:tc>
                  <a:txBody>
                    <a:bodyPr/>
                    <a:lstStyle/>
                    <a:p>
                      <a:pPr marL="0" algn="l" defTabSz="914400" rtl="0" eaLnBrk="1" latinLnBrk="0" hangingPunct="1"/>
                      <a:r>
                        <a:rPr lang="en-GB" sz="1200" b="0" kern="1200" baseline="0%" dirty="0">
                          <a:solidFill>
                            <a:srgbClr val="0070C0"/>
                          </a:solidFill>
                          <a:latin typeface="+mn-lt"/>
                          <a:ea typeface="+mn-ea"/>
                          <a:cs typeface="+mn-cs"/>
                        </a:rPr>
                        <a:t>ST[12]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l" defTabSz="914400" rtl="0" eaLnBrk="1" latinLnBrk="0" hangingPunct="1"/>
                      <a:r>
                        <a:rPr lang="en-GB" sz="1200" b="0" i="1" kern="1200" baseline="0%" dirty="0">
                          <a:solidFill>
                            <a:srgbClr val="0070C0"/>
                          </a:solidFill>
                          <a:latin typeface="+mn-lt"/>
                          <a:ea typeface="+mn-ea"/>
                          <a:cs typeface="+mn-cs"/>
                        </a:rPr>
                        <a:t>on-board monitoring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6"/>
                  </a:ext>
                </a:extLst>
              </a:tr>
              <a:tr h="292100">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kern="1200" dirty="0">
                          <a:solidFill>
                            <a:schemeClr val="dk1"/>
                          </a:solidFill>
                          <a:latin typeface="+mn-lt"/>
                          <a:ea typeface="+mn-ea"/>
                          <a:cs typeface="+mn-cs"/>
                        </a:rPr>
                        <a:t>ST[19]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event-action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1782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8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FDIR scenario</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730" y="2096933"/>
            <a:ext cx="2579352" cy="1552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447891" y="3098251"/>
            <a:ext cx="2880320" cy="0"/>
          </a:xfrm>
          <a:prstGeom prst="line">
            <a:avLst/>
          </a:prstGeom>
          <a:noFill/>
          <a:ln w="25400" cap="flat" cmpd="sng" algn="ctr">
            <a:solidFill>
              <a:srgbClr val="FFC000"/>
            </a:solidFill>
            <a:prstDash val="solid"/>
          </a:ln>
          <a:effectLst/>
        </p:spPr>
      </p:cxnSp>
      <p:cxnSp>
        <p:nvCxnSpPr>
          <p:cNvPr id="9" name="Straight Connector 8"/>
          <p:cNvCxnSpPr/>
          <p:nvPr/>
        </p:nvCxnSpPr>
        <p:spPr>
          <a:xfrm>
            <a:off x="447891" y="2929756"/>
            <a:ext cx="2880320" cy="0"/>
          </a:xfrm>
          <a:prstGeom prst="line">
            <a:avLst/>
          </a:prstGeom>
          <a:noFill/>
          <a:ln w="25400" cap="flat" cmpd="sng" algn="ctr">
            <a:solidFill>
              <a:srgbClr val="FF0000"/>
            </a:solidFill>
            <a:prstDash val="solid"/>
          </a:ln>
          <a:effectLst/>
        </p:spPr>
      </p:cxnSp>
      <p:cxnSp>
        <p:nvCxnSpPr>
          <p:cNvPr id="10" name="Straight Connector 9"/>
          <p:cNvCxnSpPr/>
          <p:nvPr/>
        </p:nvCxnSpPr>
        <p:spPr>
          <a:xfrm>
            <a:off x="447891" y="3354538"/>
            <a:ext cx="2880320" cy="0"/>
          </a:xfrm>
          <a:prstGeom prst="line">
            <a:avLst/>
          </a:prstGeom>
          <a:noFill/>
          <a:ln w="25400" cap="flat" cmpd="sng" algn="ctr">
            <a:solidFill>
              <a:srgbClr val="FFC000"/>
            </a:solidFill>
            <a:prstDash val="solid"/>
          </a:ln>
          <a:effectLst/>
        </p:spPr>
      </p:cxnSp>
      <p:cxnSp>
        <p:nvCxnSpPr>
          <p:cNvPr id="11" name="Straight Connector 10"/>
          <p:cNvCxnSpPr/>
          <p:nvPr/>
        </p:nvCxnSpPr>
        <p:spPr>
          <a:xfrm>
            <a:off x="447891" y="3476241"/>
            <a:ext cx="2880320" cy="0"/>
          </a:xfrm>
          <a:prstGeom prst="line">
            <a:avLst/>
          </a:prstGeom>
          <a:noFill/>
          <a:ln w="25400" cap="flat" cmpd="sng" algn="ctr">
            <a:solidFill>
              <a:srgbClr val="FF0000"/>
            </a:solidFill>
            <a:prstDash val="solid"/>
          </a:ln>
          <a:effectLst/>
        </p:spPr>
      </p:cxnSp>
      <p:sp>
        <p:nvSpPr>
          <p:cNvPr id="12" name="Lightning Bolt 11"/>
          <p:cNvSpPr/>
          <p:nvPr/>
        </p:nvSpPr>
        <p:spPr>
          <a:xfrm>
            <a:off x="2232878" y="2797629"/>
            <a:ext cx="162272" cy="202839"/>
          </a:xfrm>
          <a:prstGeom prst="lightningBolt">
            <a:avLst/>
          </a:prstGeom>
          <a:solidFill>
            <a:srgbClr val="FFC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3" name="Lightning Bolt 12"/>
          <p:cNvSpPr/>
          <p:nvPr/>
        </p:nvSpPr>
        <p:spPr>
          <a:xfrm>
            <a:off x="2597990" y="2554222"/>
            <a:ext cx="162272" cy="202839"/>
          </a:xfrm>
          <a:prstGeom prst="lightningBolt">
            <a:avLst/>
          </a:prstGeom>
          <a:solidFill>
            <a:srgbClr val="FF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4" name="TextBox 13"/>
          <p:cNvSpPr txBox="1"/>
          <p:nvPr/>
        </p:nvSpPr>
        <p:spPr>
          <a:xfrm>
            <a:off x="1060678" y="1725451"/>
            <a:ext cx="2544286" cy="369332"/>
          </a:xfrm>
          <a:prstGeom prst="rect">
            <a:avLst/>
          </a:prstGeom>
          <a:noFill/>
        </p:spPr>
        <p:txBody>
          <a:bodyPr wrap="none" rtlCol="0">
            <a:spAutoFit/>
          </a:bodyPr>
          <a:lstStyle/>
          <a:p>
            <a:pPr fontAlgn="auto">
              <a:spcBef>
                <a:spcPts val="0"/>
              </a:spcBef>
              <a:spcAft>
                <a:spcPts val="0"/>
              </a:spcAft>
            </a:pPr>
            <a:r>
              <a:rPr lang="en-GB" dirty="0">
                <a:solidFill>
                  <a:prstClr val="white"/>
                </a:solidFill>
                <a:latin typeface="Arial"/>
              </a:rPr>
              <a:t>Service 12 : Monitoring</a:t>
            </a:r>
          </a:p>
        </p:txBody>
      </p:sp>
      <p:sp>
        <p:nvSpPr>
          <p:cNvPr id="15" name="Rectangle 14"/>
          <p:cNvSpPr/>
          <p:nvPr/>
        </p:nvSpPr>
        <p:spPr>
          <a:xfrm>
            <a:off x="5076056" y="2096933"/>
            <a:ext cx="1224135" cy="903533"/>
          </a:xfrm>
          <a:prstGeom prst="rect">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lang="en-GB" kern="0" dirty="0">
                <a:latin typeface="Arial"/>
              </a:rPr>
              <a:t>Event Reporting Service</a:t>
            </a:r>
            <a:endParaRPr kumimoji="0" lang="en-GB" sz="1800" b="0" i="0" u="none" strike="noStrike" kern="0" cap="none" spc="0" normalizeH="0" baseline="0%" noProof="0" dirty="0">
              <a:ln>
                <a:noFill/>
              </a:ln>
              <a:effectLst/>
              <a:uLnTx/>
              <a:uFillTx/>
              <a:latin typeface="Arial"/>
              <a:ea typeface="+mn-ea"/>
              <a:cs typeface="+mn-cs"/>
            </a:endParaRPr>
          </a:p>
        </p:txBody>
      </p:sp>
      <p:sp>
        <p:nvSpPr>
          <p:cNvPr id="16" name="Notched Right Arrow 15"/>
          <p:cNvSpPr/>
          <p:nvPr/>
        </p:nvSpPr>
        <p:spPr>
          <a:xfrm rot="5400000">
            <a:off x="4671022" y="3702197"/>
            <a:ext cx="1584176" cy="378020"/>
          </a:xfrm>
          <a:prstGeom prst="notchedRightArrow">
            <a:avLst/>
          </a:prstGeom>
          <a:solidFill>
            <a:srgbClr val="FFFF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E181B"/>
                </a:solidFill>
                <a:effectLst/>
                <a:uLnTx/>
                <a:uFillTx/>
                <a:latin typeface="Arial"/>
                <a:ea typeface="+mn-ea"/>
                <a:cs typeface="+mn-cs"/>
              </a:rPr>
              <a:t>PUS (5,2) packet</a:t>
            </a:r>
          </a:p>
        </p:txBody>
      </p:sp>
      <p:sp>
        <p:nvSpPr>
          <p:cNvPr id="17" name="Rectangle 16"/>
          <p:cNvSpPr/>
          <p:nvPr/>
        </p:nvSpPr>
        <p:spPr>
          <a:xfrm>
            <a:off x="6300192" y="3476241"/>
            <a:ext cx="1187449" cy="850104"/>
          </a:xfrm>
          <a:prstGeom prst="rect">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lang="en-GB" kern="0" dirty="0">
                <a:latin typeface="Arial"/>
              </a:rPr>
              <a:t>Event-action Service</a:t>
            </a:r>
            <a:endParaRPr kumimoji="0" lang="en-GB" sz="1800" b="0" i="0" u="none" strike="noStrike" kern="0" cap="none" spc="0" normalizeH="0" baseline="0%" noProof="0" dirty="0">
              <a:ln>
                <a:noFill/>
              </a:ln>
              <a:effectLst/>
              <a:uLnTx/>
              <a:uFillTx/>
              <a:latin typeface="Arial"/>
              <a:ea typeface="+mn-ea"/>
              <a:cs typeface="+mn-cs"/>
            </a:endParaRPr>
          </a:p>
        </p:txBody>
      </p:sp>
      <p:cxnSp>
        <p:nvCxnSpPr>
          <p:cNvPr id="18" name="Straight Arrow Connector 17"/>
          <p:cNvCxnSpPr/>
          <p:nvPr/>
        </p:nvCxnSpPr>
        <p:spPr>
          <a:xfrm>
            <a:off x="5463110" y="3649553"/>
            <a:ext cx="837082" cy="0"/>
          </a:xfrm>
          <a:prstGeom prst="straightConnector1">
            <a:avLst/>
          </a:prstGeom>
          <a:noFill/>
          <a:ln w="25400" cap="flat" cmpd="sng" algn="ctr">
            <a:solidFill>
              <a:srgbClr val="FFFF00"/>
            </a:solidFill>
            <a:prstDash val="solid"/>
            <a:tailEnd type="arrow"/>
          </a:ln>
          <a:effectLst/>
        </p:spPr>
      </p:cxnSp>
      <p:sp>
        <p:nvSpPr>
          <p:cNvPr id="19" name="Notched Right Arrow 18"/>
          <p:cNvSpPr/>
          <p:nvPr/>
        </p:nvSpPr>
        <p:spPr>
          <a:xfrm rot="5400000">
            <a:off x="5101397" y="3701329"/>
            <a:ext cx="1584176" cy="378020"/>
          </a:xfrm>
          <a:prstGeom prst="notchedRightArrow">
            <a:avLst/>
          </a:prstGeom>
          <a:solidFill>
            <a:srgbClr val="FF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PUS (5,4) packet</a:t>
            </a:r>
          </a:p>
        </p:txBody>
      </p:sp>
      <p:cxnSp>
        <p:nvCxnSpPr>
          <p:cNvPr id="20" name="Straight Arrow Connector 19"/>
          <p:cNvCxnSpPr/>
          <p:nvPr/>
        </p:nvCxnSpPr>
        <p:spPr>
          <a:xfrm>
            <a:off x="5893486" y="4035223"/>
            <a:ext cx="406707" cy="0"/>
          </a:xfrm>
          <a:prstGeom prst="straightConnector1">
            <a:avLst/>
          </a:prstGeom>
          <a:noFill/>
          <a:ln w="25400" cap="flat" cmpd="sng" algn="ctr">
            <a:solidFill>
              <a:srgbClr val="FF0000"/>
            </a:solidFill>
            <a:prstDash val="solid"/>
            <a:tailEnd type="arrow"/>
          </a:ln>
          <a:effectLst/>
        </p:spPr>
      </p:cxnSp>
      <p:pic>
        <p:nvPicPr>
          <p:cNvPr id="21" name="Picture 2" descr="C:\Users\abx\AppData\Local\Microsoft\Windows\Temporary Internet Files\Content.IE5\BKJFEE0B\MP900382847[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3053" y="1442937"/>
            <a:ext cx="721335" cy="1009869"/>
          </a:xfrm>
          <a:prstGeom prst="rect">
            <a:avLst/>
          </a:prstGeom>
          <a:noFill/>
          <a:extLst>
            <a:ext uri="{909E8E84-426E-40DD-AFC4-6F175D3DCCD1}">
              <a14:hiddenFill xmlns:a14="http://schemas.microsoft.com/office/drawing/2010/main">
                <a:solidFill>
                  <a:srgbClr val="FFFFFF"/>
                </a:solidFill>
              </a14:hiddenFill>
            </a:ext>
          </a:extLst>
        </p:spPr>
      </p:pic>
      <p:sp>
        <p:nvSpPr>
          <p:cNvPr id="22" name="Notched Right Arrow 21"/>
          <p:cNvSpPr/>
          <p:nvPr/>
        </p:nvSpPr>
        <p:spPr>
          <a:xfrm rot="19157173">
            <a:off x="6985647" y="2811455"/>
            <a:ext cx="1304959" cy="378020"/>
          </a:xfrm>
          <a:prstGeom prst="notchedRightArrow">
            <a:avLst/>
          </a:prstGeom>
          <a:solidFill>
            <a:srgbClr val="FF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Shutdown TC</a:t>
            </a:r>
          </a:p>
        </p:txBody>
      </p:sp>
      <p:sp>
        <p:nvSpPr>
          <p:cNvPr id="23" name="Rectangle 22"/>
          <p:cNvSpPr/>
          <p:nvPr/>
        </p:nvSpPr>
        <p:spPr>
          <a:xfrm>
            <a:off x="5704475" y="4754880"/>
            <a:ext cx="1407238" cy="966516"/>
          </a:xfrm>
          <a:prstGeom prst="rect">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lang="en-GB" kern="0" dirty="0">
                <a:latin typeface="Arial"/>
              </a:rPr>
              <a:t>Packet Forwarding Service</a:t>
            </a:r>
            <a:endParaRPr kumimoji="0" lang="en-GB" sz="1800" b="0" i="0" u="none" strike="noStrike" kern="0" cap="none" spc="0" normalizeH="0" baseline="0%" noProof="0" dirty="0">
              <a:ln>
                <a:noFill/>
              </a:ln>
              <a:effectLst/>
              <a:uLnTx/>
              <a:uFillTx/>
              <a:latin typeface="Arial"/>
              <a:ea typeface="+mn-ea"/>
              <a:cs typeface="+mn-cs"/>
            </a:endParaRPr>
          </a:p>
        </p:txBody>
      </p:sp>
      <p:sp>
        <p:nvSpPr>
          <p:cNvPr id="24" name="Rectangle 23"/>
          <p:cNvSpPr/>
          <p:nvPr/>
        </p:nvSpPr>
        <p:spPr>
          <a:xfrm>
            <a:off x="4396160" y="4754880"/>
            <a:ext cx="1255959" cy="966516"/>
          </a:xfrm>
          <a:prstGeom prst="rect">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lang="en-GB" kern="0" dirty="0">
                <a:latin typeface="Arial"/>
              </a:rPr>
              <a:t>On-board Storage Service</a:t>
            </a:r>
            <a:endParaRPr kumimoji="0" lang="en-GB" sz="1800" b="0" i="0" u="none" strike="noStrike" kern="0" cap="none" spc="0" normalizeH="0" baseline="0%" noProof="0" dirty="0">
              <a:ln>
                <a:noFill/>
              </a:ln>
              <a:effectLst/>
              <a:uLnTx/>
              <a:uFillTx/>
              <a:latin typeface="Arial"/>
              <a:ea typeface="+mn-ea"/>
              <a:cs typeface="+mn-cs"/>
            </a:endParaRPr>
          </a:p>
        </p:txBody>
      </p:sp>
      <p:sp>
        <p:nvSpPr>
          <p:cNvPr id="25" name="Flowchart: Magnetic Disk 24"/>
          <p:cNvSpPr/>
          <p:nvPr/>
        </p:nvSpPr>
        <p:spPr>
          <a:xfrm>
            <a:off x="2477528" y="4431267"/>
            <a:ext cx="685214" cy="792088"/>
          </a:xfrm>
          <a:prstGeom prst="flowChartMagneticDisk">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Event log</a:t>
            </a:r>
          </a:p>
        </p:txBody>
      </p:sp>
      <p:sp>
        <p:nvSpPr>
          <p:cNvPr id="26" name="Flowchart: Magnetic Disk 25"/>
          <p:cNvSpPr/>
          <p:nvPr/>
        </p:nvSpPr>
        <p:spPr>
          <a:xfrm>
            <a:off x="2477528" y="5403375"/>
            <a:ext cx="685214" cy="792088"/>
          </a:xfrm>
          <a:prstGeom prst="flowChartMagneticDisk">
            <a:avLst/>
          </a:prstGeom>
          <a:solidFill>
            <a:srgbClr val="D5E3FF"/>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effectLst/>
                <a:uLnTx/>
                <a:uFillTx/>
                <a:latin typeface="Arial"/>
                <a:ea typeface="+mn-ea"/>
                <a:cs typeface="+mn-cs"/>
              </a:rPr>
              <a:t>Critical event log</a:t>
            </a:r>
          </a:p>
        </p:txBody>
      </p:sp>
      <p:pic>
        <p:nvPicPr>
          <p:cNvPr id="27" name="Picture 2" descr="C:\Users\abx\AppData\Local\Microsoft\Windows\Temporary Internet Files\Content.IE5\LM4YVDMC\MC900082359[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4081" y="4597889"/>
            <a:ext cx="1228107" cy="1201530"/>
          </a:xfrm>
          <a:prstGeom prst="rect">
            <a:avLst/>
          </a:prstGeom>
          <a:noFill/>
          <a:extLst>
            <a:ext uri="{909E8E84-426E-40DD-AFC4-6F175D3DCCD1}">
              <a14:hiddenFill xmlns:a14="http://schemas.microsoft.com/office/drawing/2010/main">
                <a:solidFill>
                  <a:srgbClr val="FFFFFF"/>
                </a:solidFill>
              </a14:hiddenFill>
            </a:ext>
          </a:extLst>
        </p:spPr>
      </p:pic>
      <p:sp>
        <p:nvSpPr>
          <p:cNvPr id="28" name="Notched Right Arrow 27"/>
          <p:cNvSpPr/>
          <p:nvPr/>
        </p:nvSpPr>
        <p:spPr>
          <a:xfrm rot="12221494">
            <a:off x="3213675" y="4814051"/>
            <a:ext cx="1155218" cy="378020"/>
          </a:xfrm>
          <a:prstGeom prst="notchedRightArrow">
            <a:avLst/>
          </a:prstGeom>
          <a:solidFill>
            <a:srgbClr val="FFFF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E181B"/>
              </a:solidFill>
              <a:effectLst/>
              <a:uLnTx/>
              <a:uFillTx/>
              <a:latin typeface="Arial"/>
              <a:ea typeface="+mn-ea"/>
              <a:cs typeface="+mn-cs"/>
            </a:endParaRPr>
          </a:p>
        </p:txBody>
      </p:sp>
      <p:sp>
        <p:nvSpPr>
          <p:cNvPr id="29" name="Notched Right Arrow 28"/>
          <p:cNvSpPr/>
          <p:nvPr/>
        </p:nvSpPr>
        <p:spPr>
          <a:xfrm rot="9972609">
            <a:off x="3259464" y="5532386"/>
            <a:ext cx="1087439" cy="378020"/>
          </a:xfrm>
          <a:prstGeom prst="notchedRightArrow">
            <a:avLst/>
          </a:prstGeom>
          <a:solidFill>
            <a:srgbClr val="FF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30" name="Notched Right Arrow 29"/>
          <p:cNvSpPr/>
          <p:nvPr/>
        </p:nvSpPr>
        <p:spPr>
          <a:xfrm>
            <a:off x="7121873" y="5115343"/>
            <a:ext cx="467369" cy="378020"/>
          </a:xfrm>
          <a:prstGeom prst="notchedRightArrow">
            <a:avLst/>
          </a:prstGeom>
          <a:solidFill>
            <a:srgbClr val="FF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31" name="Notched Right Arrow 30"/>
          <p:cNvSpPr/>
          <p:nvPr/>
        </p:nvSpPr>
        <p:spPr>
          <a:xfrm>
            <a:off x="3403104" y="2242589"/>
            <a:ext cx="1584176" cy="378020"/>
          </a:xfrm>
          <a:prstGeom prst="notchedRightArrow">
            <a:avLst/>
          </a:prstGeom>
          <a:solidFill>
            <a:srgbClr val="FFFF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E181B"/>
                </a:solidFill>
                <a:effectLst/>
                <a:uLnTx/>
                <a:uFillTx/>
                <a:latin typeface="Arial"/>
                <a:ea typeface="+mn-ea"/>
                <a:cs typeface="+mn-cs"/>
              </a:rPr>
              <a:t>Event notification</a:t>
            </a:r>
          </a:p>
        </p:txBody>
      </p:sp>
      <p:sp>
        <p:nvSpPr>
          <p:cNvPr id="32" name="Notched Right Arrow 31"/>
          <p:cNvSpPr/>
          <p:nvPr/>
        </p:nvSpPr>
        <p:spPr>
          <a:xfrm>
            <a:off x="3403104" y="2600666"/>
            <a:ext cx="1584176" cy="378020"/>
          </a:xfrm>
          <a:prstGeom prst="notchedRightArrow">
            <a:avLst/>
          </a:prstGeom>
          <a:solidFill>
            <a:srgbClr val="FF0000"/>
          </a:solidFill>
          <a:ln w="19050" cap="flat" cmpd="sng" algn="ctr">
            <a:solidFill>
              <a:srgbClr val="D5E3FF">
                <a:shade val="50%"/>
              </a:srgbClr>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Arial"/>
                <a:ea typeface="+mn-ea"/>
                <a:cs typeface="+mn-cs"/>
              </a:rPr>
              <a:t>Event</a:t>
            </a:r>
            <a:r>
              <a:rPr kumimoji="0" lang="en-GB" sz="1800" b="0" i="0" u="none" strike="noStrike" kern="0" cap="none" spc="0" normalizeH="0" baseline="0%" noProof="0" dirty="0">
                <a:ln>
                  <a:noFill/>
                </a:ln>
                <a:solidFill>
                  <a:prstClr val="white"/>
                </a:solidFill>
                <a:effectLst/>
                <a:uLnTx/>
                <a:uFillTx/>
                <a:latin typeface="Arial"/>
                <a:ea typeface="+mn-ea"/>
                <a:cs typeface="+mn-cs"/>
              </a:rPr>
              <a:t> </a:t>
            </a:r>
            <a:r>
              <a:rPr kumimoji="0" lang="en-GB" sz="1200" b="0" i="0" u="none" strike="noStrike" kern="0" cap="none" spc="0" normalizeH="0" baseline="0%" noProof="0" dirty="0">
                <a:ln>
                  <a:noFill/>
                </a:ln>
                <a:solidFill>
                  <a:prstClr val="white"/>
                </a:solidFill>
                <a:effectLst/>
                <a:uLnTx/>
                <a:uFillTx/>
                <a:latin typeface="Arial"/>
                <a:ea typeface="+mn-ea"/>
                <a:cs typeface="+mn-cs"/>
              </a:rPr>
              <a:t>notification</a:t>
            </a:r>
          </a:p>
        </p:txBody>
      </p:sp>
    </p:spTree>
    <p:extLst>
      <p:ext uri="{BB962C8B-B14F-4D97-AF65-F5344CB8AC3E}">
        <p14:creationId xmlns:p14="http://schemas.microsoft.com/office/powerpoint/2010/main" val="54838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
                                          <p:val>
                                            <p:strVal val="#ppt_w"/>
                                          </p:val>
                                        </p:tav>
                                      </p:tavLst>
                                    </p:anim>
                                    <p:anim calcmode="lin" valueType="num">
                                      <p:cBhvr>
                                        <p:cTn id="8" dur="500" fill="hold"/>
                                        <p:tgtEl>
                                          <p:spTgt spid="12"/>
                                        </p:tgtEl>
                                        <p:attrNameLst>
                                          <p:attrName>ppt_h</p:attrName>
                                        </p:attrNameLst>
                                      </p:cBhvr>
                                      <p:tavLst>
                                        <p:tav tm="0%">
                                          <p:val>
                                            <p:fltVal val="0"/>
                                          </p:val>
                                        </p:tav>
                                        <p:tav tm="1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
                                          <p:val>
                                            <p:strVal val="#ppt_w"/>
                                          </p:val>
                                        </p:tav>
                                      </p:tavLst>
                                    </p:anim>
                                    <p:anim calcmode="lin" valueType="num">
                                      <p:cBhvr>
                                        <p:cTn id="35" dur="500" fill="hold"/>
                                        <p:tgtEl>
                                          <p:spTgt spid="13"/>
                                        </p:tgtEl>
                                        <p:attrNameLst>
                                          <p:attrName>ppt_h</p:attrName>
                                        </p:attrNameLst>
                                      </p:cBhvr>
                                      <p:tavLst>
                                        <p:tav tm="0%">
                                          <p:val>
                                            <p:fltVal val="0"/>
                                          </p:val>
                                        </p:tav>
                                        <p:tav tm="100%">
                                          <p:val>
                                            <p:strVal val="#ppt_h"/>
                                          </p:val>
                                        </p:tav>
                                      </p:tavLst>
                                    </p:anim>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down)">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up)">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9" grpId="0" animBg="1"/>
      <p:bldP spid="22" grpId="0" animBg="1"/>
      <p:bldP spid="28" grpId="0" animBg="1"/>
      <p:bldP spid="29" grpId="0" animBg="1"/>
      <p:bldP spid="30" grpId="0" animBg="1"/>
      <p:bldP spid="31" grpId="0" animBg="1"/>
      <p:bldP spid="32" grpId="0" animBg="1"/>
    </p:bldLst>
  </p:timing>
</p:sld>
</file>

<file path=ppt/slides/slide28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ST[05] – Event reporting</a:t>
            </a:r>
          </a:p>
        </p:txBody>
      </p:sp>
      <p:sp>
        <p:nvSpPr>
          <p:cNvPr id="5" name="Text Placeholder 4"/>
          <p:cNvSpPr>
            <a:spLocks noGrp="1"/>
          </p:cNvSpPr>
          <p:nvPr>
            <p:ph type="body" idx="11"/>
          </p:nvPr>
        </p:nvSpPr>
        <p:spPr/>
        <p:txBody>
          <a:bodyPr/>
          <a:lstStyle/>
          <a:p>
            <a:r>
              <a:rPr lang="en-GB" dirty="0"/>
              <a:t>ST[05] scope</a:t>
            </a:r>
          </a:p>
        </p:txBody>
      </p:sp>
      <p:sp>
        <p:nvSpPr>
          <p:cNvPr id="6" name="Content Placeholder 5"/>
          <p:cNvSpPr>
            <a:spLocks noGrp="1"/>
          </p:cNvSpPr>
          <p:nvPr>
            <p:ph sz="quarter" idx="12"/>
          </p:nvPr>
        </p:nvSpPr>
        <p:spPr/>
        <p:txBody>
          <a:bodyPr/>
          <a:lstStyle/>
          <a:p>
            <a:r>
              <a:rPr lang="en-US" dirty="0"/>
              <a:t>The event reporting service provides the capability to report information of operational significance which is not explicitly provided within the provider-initiated reports of another service.</a:t>
            </a:r>
          </a:p>
          <a:p>
            <a:r>
              <a:rPr lang="en-US" dirty="0"/>
              <a:t>The service covers the requirements for reporting of events such as:</a:t>
            </a:r>
          </a:p>
          <a:p>
            <a:pPr marL="171450" indent="-171450">
              <a:buFont typeface="Arial" panose="020B0604020202020204" pitchFamily="34" charset="0"/>
              <a:buChar char="•"/>
            </a:pPr>
            <a:r>
              <a:rPr lang="en-US" dirty="0"/>
              <a:t>on-board failures and anomalies, including anomalies detected by a failure detection, isolation and recovery (FDIR) function;</a:t>
            </a:r>
          </a:p>
          <a:p>
            <a:pPr marL="171450" indent="-171450">
              <a:buFont typeface="Arial" panose="020B0604020202020204" pitchFamily="34" charset="0"/>
              <a:buChar char="•"/>
            </a:pPr>
            <a:r>
              <a:rPr lang="en-US" dirty="0"/>
              <a:t>initiation, progress and completion of activities initiated either from ground or autonomously on-board;</a:t>
            </a:r>
          </a:p>
          <a:p>
            <a:pPr marL="171450" indent="-171450">
              <a:buFont typeface="Arial" panose="020B0604020202020204" pitchFamily="34" charset="0"/>
              <a:buChar char="•"/>
            </a:pPr>
            <a:r>
              <a:rPr lang="en-US" dirty="0"/>
              <a:t>hardware device built-in test results;</a:t>
            </a:r>
          </a:p>
          <a:p>
            <a:pPr marL="171450" indent="-171450">
              <a:buFont typeface="Arial" panose="020B0604020202020204" pitchFamily="34" charset="0"/>
              <a:buChar char="•"/>
            </a:pPr>
            <a:r>
              <a:rPr lang="en-US" dirty="0"/>
              <a:t>normal payload events.</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775425383"/>
              </p:ext>
            </p:extLst>
          </p:nvPr>
        </p:nvGraphicFramePr>
        <p:xfrm>
          <a:off x="203200" y="1320800"/>
          <a:ext cx="4483101" cy="8763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FDIR and asynchronous events</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t>ST[05]</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tx1"/>
                          </a:solidFill>
                        </a:rPr>
                        <a:t>event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pPr marL="0" lvl="0" indent="-279400">
                        <a:buFont typeface="Arial" pitchFamily="34" charset="0"/>
                        <a:buNone/>
                      </a:pPr>
                      <a:r>
                        <a:rPr lang="en-GB" sz="1200" baseline="0%" dirty="0">
                          <a:solidFill>
                            <a:schemeClr val="bg1">
                              <a:lumMod val="65%"/>
                            </a:schemeClr>
                          </a:solidFill>
                        </a:rPr>
                        <a:t>ST[19]</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event-action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Right Arrow 4"/>
          <p:cNvSpPr/>
          <p:nvPr/>
        </p:nvSpPr>
        <p:spPr>
          <a:xfrm flipH="1">
            <a:off x="4724400" y="169926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393525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8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ST[05] – Standardized subservice type</a:t>
            </a:r>
          </a:p>
        </p:txBody>
      </p:sp>
      <p:sp>
        <p:nvSpPr>
          <p:cNvPr id="6" name="Text Placeholder 5"/>
          <p:cNvSpPr>
            <a:spLocks noGrp="1"/>
          </p:cNvSpPr>
          <p:nvPr>
            <p:ph type="body" idx="1"/>
          </p:nvPr>
        </p:nvSpPr>
        <p:spPr/>
        <p:txBody>
          <a:bodyPr/>
          <a:lstStyle/>
          <a:p>
            <a:r>
              <a:rPr lang="en-GB" dirty="0"/>
              <a:t>Event reporting</a:t>
            </a:r>
          </a:p>
        </p:txBody>
      </p:sp>
      <p:sp>
        <p:nvSpPr>
          <p:cNvPr id="7" name="Content Placeholder 6"/>
          <p:cNvSpPr>
            <a:spLocks noGrp="1"/>
          </p:cNvSpPr>
          <p:nvPr>
            <p:ph sz="quarter" idx="10"/>
          </p:nvPr>
        </p:nvSpPr>
        <p:spPr>
          <a:xfrm>
            <a:off x="447041" y="1901679"/>
            <a:ext cx="8172026" cy="3178321"/>
          </a:xfrm>
        </p:spPr>
        <p:txBody>
          <a:bodyPr/>
          <a:lstStyle/>
          <a:p>
            <a:r>
              <a:rPr lang="en-US" dirty="0"/>
              <a:t>Each event that occurrences can be caught by the event reporting subservice and reported is associated to an event report type. </a:t>
            </a:r>
          </a:p>
          <a:p>
            <a:r>
              <a:rPr lang="en-US" dirty="0"/>
              <a:t>Each event report type specifies the severity level of the event to report (informative, low severity, medium severity or high severity). </a:t>
            </a:r>
          </a:p>
          <a:p>
            <a:r>
              <a:rPr lang="en-US" dirty="0"/>
              <a:t>To facilitate ground system detection and routing the severity level is indicated by the message type of the generated report. </a:t>
            </a:r>
          </a:p>
          <a:p>
            <a:r>
              <a:rPr lang="en-US" dirty="0"/>
              <a:t>Each event is also associated to an event definition. An event definition is identified by an event definition identifier that is unique within the application process that generates the corresponding event reports. Auxiliary data can be associated to each event definition to report the context and the cause of the event occurrence.</a:t>
            </a:r>
          </a:p>
          <a:p>
            <a:r>
              <a:rPr lang="en-US" dirty="0"/>
              <a:t>The event reporting subservice type includes optional capability to selectively enable and disable the generation of its event reports.</a:t>
            </a:r>
          </a:p>
          <a:p>
            <a:endParaRPr lang="en-GB" dirty="0"/>
          </a:p>
        </p:txBody>
      </p:sp>
      <p:sp>
        <p:nvSpPr>
          <p:cNvPr id="8" name="Rectangle 7"/>
          <p:cNvSpPr/>
          <p:nvPr/>
        </p:nvSpPr>
        <p:spPr>
          <a:xfrm>
            <a:off x="0" y="1155785"/>
            <a:ext cx="3173626"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Event reporting service</a:t>
            </a:r>
          </a:p>
        </p:txBody>
      </p:sp>
    </p:spTree>
    <p:extLst>
      <p:ext uri="{BB962C8B-B14F-4D97-AF65-F5344CB8AC3E}">
        <p14:creationId xmlns:p14="http://schemas.microsoft.com/office/powerpoint/2010/main" val="25991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0"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1"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2" dur="10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p:cTn id="27" dur="1000" fill="hold"/>
                                        <p:tgtEl>
                                          <p:spTgt spid="7">
                                            <p:txEl>
                                              <p:pRg st="3" end="3"/>
                                            </p:txEl>
                                          </p:spTgt>
                                        </p:tgtEl>
                                        <p:attrNameLst>
                                          <p:attrName>ppt_w</p:attrName>
                                        </p:attrNameLst>
                                      </p:cBhvr>
                                      <p:tavLst>
                                        <p:tav tm="0%">
                                          <p:val>
                                            <p:fltVal val="0"/>
                                          </p:val>
                                        </p:tav>
                                        <p:tav tm="100%">
                                          <p:val>
                                            <p:strVal val="#ppt_w"/>
                                          </p:val>
                                        </p:tav>
                                      </p:tavLst>
                                    </p:anim>
                                    <p:anim calcmode="lin" valueType="num">
                                      <p:cBhvr>
                                        <p:cTn id="28" dur="1000" fill="hold"/>
                                        <p:tgtEl>
                                          <p:spTgt spid="7">
                                            <p:txEl>
                                              <p:pRg st="3" end="3"/>
                                            </p:txEl>
                                          </p:spTgt>
                                        </p:tgtEl>
                                        <p:attrNameLst>
                                          <p:attrName>ppt_h</p:attrName>
                                        </p:attrNameLst>
                                      </p:cBhvr>
                                      <p:tavLst>
                                        <p:tav tm="0%">
                                          <p:val>
                                            <p:fltVal val="0"/>
                                          </p:val>
                                        </p:tav>
                                        <p:tav tm="100%">
                                          <p:val>
                                            <p:strVal val="#ppt_h"/>
                                          </p:val>
                                        </p:tav>
                                      </p:tavLst>
                                    </p:anim>
                                    <p:anim calcmode="lin" valueType="num">
                                      <p:cBhvr>
                                        <p:cTn id="29" dur="1000" fill="hold"/>
                                        <p:tgtEl>
                                          <p:spTgt spid="7">
                                            <p:txEl>
                                              <p:pRg st="3" end="3"/>
                                            </p:txEl>
                                          </p:spTgt>
                                        </p:tgtEl>
                                        <p:attrNameLst>
                                          <p:attrName>style.rotation</p:attrName>
                                        </p:attrNameLst>
                                      </p:cBhvr>
                                      <p:tavLst>
                                        <p:tav tm="0%">
                                          <p:val>
                                            <p:fltVal val="90"/>
                                          </p:val>
                                        </p:tav>
                                        <p:tav tm="100%">
                                          <p:val>
                                            <p:fltVal val="0"/>
                                          </p:val>
                                        </p:tav>
                                      </p:tavLst>
                                    </p:anim>
                                    <p:animEffect transition="in" filter="fade">
                                      <p:cBhvr>
                                        <p:cTn id="30" dur="1000"/>
                                        <p:tgtEl>
                                          <p:spTgt spid="7">
                                            <p:txEl>
                                              <p:pRg st="3" end="3"/>
                                            </p:txEl>
                                          </p:spTgt>
                                        </p:tgtEl>
                                      </p:cBhvr>
                                    </p:animEffect>
                                  </p:childTnLst>
                                </p:cTn>
                              </p:par>
                              <p:par>
                                <p:cTn id="31" presetID="31" presetClass="entr" presetSubtype="0"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 calcmode="lin" valueType="num">
                                      <p:cBhvr>
                                        <p:cTn id="33" dur="1000" fill="hold"/>
                                        <p:tgtEl>
                                          <p:spTgt spid="7">
                                            <p:txEl>
                                              <p:pRg st="4" end="4"/>
                                            </p:txEl>
                                          </p:spTgt>
                                        </p:tgtEl>
                                        <p:attrNameLst>
                                          <p:attrName>ppt_w</p:attrName>
                                        </p:attrNameLst>
                                      </p:cBhvr>
                                      <p:tavLst>
                                        <p:tav tm="0%">
                                          <p:val>
                                            <p:fltVal val="0"/>
                                          </p:val>
                                        </p:tav>
                                        <p:tav tm="100%">
                                          <p:val>
                                            <p:strVal val="#ppt_w"/>
                                          </p:val>
                                        </p:tav>
                                      </p:tavLst>
                                    </p:anim>
                                    <p:anim calcmode="lin" valueType="num">
                                      <p:cBhvr>
                                        <p:cTn id="34" dur="1000" fill="hold"/>
                                        <p:tgtEl>
                                          <p:spTgt spid="7">
                                            <p:txEl>
                                              <p:pRg st="4" end="4"/>
                                            </p:txEl>
                                          </p:spTgt>
                                        </p:tgtEl>
                                        <p:attrNameLst>
                                          <p:attrName>ppt_h</p:attrName>
                                        </p:attrNameLst>
                                      </p:cBhvr>
                                      <p:tavLst>
                                        <p:tav tm="0%">
                                          <p:val>
                                            <p:fltVal val="0"/>
                                          </p:val>
                                        </p:tav>
                                        <p:tav tm="100%">
                                          <p:val>
                                            <p:strVal val="#ppt_h"/>
                                          </p:val>
                                        </p:tav>
                                      </p:tavLst>
                                    </p:anim>
                                    <p:anim calcmode="lin" valueType="num">
                                      <p:cBhvr>
                                        <p:cTn id="35" dur="1000" fill="hold"/>
                                        <p:tgtEl>
                                          <p:spTgt spid="7">
                                            <p:txEl>
                                              <p:pRg st="4" end="4"/>
                                            </p:txEl>
                                          </p:spTgt>
                                        </p:tgtEl>
                                        <p:attrNameLst>
                                          <p:attrName>style.rotation</p:attrName>
                                        </p:attrNameLst>
                                      </p:cBhvr>
                                      <p:tavLst>
                                        <p:tav tm="0%">
                                          <p:val>
                                            <p:fltVal val="90"/>
                                          </p:val>
                                        </p:tav>
                                        <p:tav tm="100%">
                                          <p:val>
                                            <p:fltVal val="0"/>
                                          </p:val>
                                        </p:tav>
                                      </p:tavLst>
                                    </p:anim>
                                    <p:animEffect transition="in" filter="fade">
                                      <p:cBhvr>
                                        <p:cTn id="36"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ST[05] – Overview</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Report information of operational significance not explicitly provided in other reports</a:t>
            </a:r>
          </a:p>
          <a:p>
            <a:pPr>
              <a:buFont typeface="Arial" panose="020B0604020202020204" pitchFamily="34" charset="0"/>
              <a:buChar char="•"/>
            </a:pPr>
            <a:r>
              <a:rPr lang="en-GB" dirty="0"/>
              <a:t>Uniquely identified by its Event Definition ID (EDID); auxiliary data provides additional context.</a:t>
            </a:r>
          </a:p>
          <a:p>
            <a:pPr>
              <a:buFont typeface="Arial" panose="020B0604020202020204" pitchFamily="34" charset="0"/>
              <a:buChar char="•"/>
            </a:pPr>
            <a:r>
              <a:rPr lang="en-GB" dirty="0"/>
              <a:t>4 Severities</a:t>
            </a:r>
          </a:p>
          <a:p>
            <a:pPr marL="714375" lvl="1" indent="-355600">
              <a:buNone/>
            </a:pPr>
            <a:r>
              <a:rPr lang="en-GB" b="1" dirty="0">
                <a:solidFill>
                  <a:srgbClr val="008542"/>
                </a:solidFill>
              </a:rPr>
              <a:t>[5,1] Normal/Progress report </a:t>
            </a:r>
            <a:r>
              <a:rPr lang="en-GB" dirty="0"/>
              <a:t>: Notifies an on-board autonomous action, which does not relate to a fault condition</a:t>
            </a:r>
          </a:p>
          <a:p>
            <a:pPr marL="714375" lvl="1" indent="-355600">
              <a:buNone/>
            </a:pPr>
            <a:r>
              <a:rPr lang="en-GB" b="1" dirty="0">
                <a:solidFill>
                  <a:srgbClr val="0070C0"/>
                </a:solidFill>
              </a:rPr>
              <a:t>[5,2] Anomaly report – low severity</a:t>
            </a:r>
            <a:r>
              <a:rPr lang="en-GB" dirty="0"/>
              <a:t>: Notifies an anomaly which ground should be aware of, although it does not require an immediate action</a:t>
            </a:r>
          </a:p>
          <a:p>
            <a:pPr marL="714375" lvl="1" indent="-355600">
              <a:buNone/>
            </a:pPr>
            <a:r>
              <a:rPr lang="en-GB" b="1" dirty="0">
                <a:solidFill>
                  <a:srgbClr val="FFAA11"/>
                </a:solidFill>
              </a:rPr>
              <a:t>[5,3] Anomaly report – medium severity</a:t>
            </a:r>
            <a:r>
              <a:rPr lang="en-GB" dirty="0"/>
              <a:t>: Notifies an anomaly which ground should be aware of and take action to restore functionality</a:t>
            </a:r>
            <a:endParaRPr lang="en-GB" b="1" dirty="0">
              <a:solidFill>
                <a:srgbClr val="FF0000"/>
              </a:solidFill>
            </a:endParaRPr>
          </a:p>
          <a:p>
            <a:pPr marL="714375" lvl="1" indent="-355600">
              <a:buNone/>
            </a:pPr>
            <a:r>
              <a:rPr lang="en-GB" b="1" dirty="0">
                <a:solidFill>
                  <a:srgbClr val="FF0000"/>
                </a:solidFill>
              </a:rPr>
              <a:t>[5,4] Anomaly report – high severity</a:t>
            </a:r>
            <a:r>
              <a:rPr lang="en-GB" dirty="0"/>
              <a:t>: Notifies a critical anomaly which requires an on-board action (e.g. autonomous reboot)</a:t>
            </a:r>
          </a:p>
        </p:txBody>
      </p:sp>
    </p:spTree>
    <p:extLst>
      <p:ext uri="{BB962C8B-B14F-4D97-AF65-F5344CB8AC3E}">
        <p14:creationId xmlns:p14="http://schemas.microsoft.com/office/powerpoint/2010/main" val="54556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52866"/>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endParaRPr lang="en-GB" sz="2000" b="1" dirty="0">
              <a:solidFill>
                <a:schemeClr val="bg1"/>
              </a:solidFill>
              <a:ea typeface="ＭＳ Ｐゴシック" charset="-128"/>
            </a:endParaRPr>
          </a:p>
          <a:p>
            <a:pPr>
              <a:spcBef>
                <a:spcPct val="25%"/>
              </a:spcBef>
              <a:buFont typeface="NotesEsa" pitchFamily="2" charset="0"/>
              <a:buNone/>
            </a:pPr>
            <a:r>
              <a:rPr lang="en-GB" sz="2000" b="1" dirty="0">
                <a:solidFill>
                  <a:schemeClr val="bg1"/>
                </a:solidFill>
                <a:ea typeface="ＭＳ Ｐゴシック" charset="-128"/>
              </a:rPr>
              <a:t>Space to Ground Exchanges</a:t>
            </a:r>
          </a:p>
        </p:txBody>
      </p:sp>
    </p:spTree>
    <p:extLst>
      <p:ext uri="{BB962C8B-B14F-4D97-AF65-F5344CB8AC3E}">
        <p14:creationId xmlns:p14="http://schemas.microsoft.com/office/powerpoint/2010/main" val="414894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ST[05] – </a:t>
            </a:r>
            <a:r>
              <a:rPr lang="en-GB" dirty="0"/>
              <a:t>Message types</a:t>
            </a:r>
            <a:endParaRPr lang="en-GB" noProof="0"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31110517"/>
              </p:ext>
            </p:extLst>
          </p:nvPr>
        </p:nvGraphicFramePr>
        <p:xfrm>
          <a:off x="436880" y="2257425"/>
          <a:ext cx="8270240" cy="2343150"/>
        </p:xfrm>
        <a:graphic>
          <a:graphicData uri="http://purl.oclc.org/ooxml/drawingml/table">
            <a:tbl>
              <a:tblPr firstRow="1"/>
              <a:tblGrid>
                <a:gridCol w="721362">
                  <a:extLst>
                    <a:ext uri="{9D8B030D-6E8A-4147-A177-3AD203B41FA5}">
                      <a16:colId xmlns:a16="http://schemas.microsoft.com/office/drawing/2014/main" val="20000"/>
                    </a:ext>
                  </a:extLst>
                </a:gridCol>
                <a:gridCol w="701040">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60960">
                  <a:extLst>
                    <a:ext uri="{9D8B030D-6E8A-4147-A177-3AD203B41FA5}">
                      <a16:colId xmlns:a16="http://schemas.microsoft.com/office/drawing/2014/main" val="20003"/>
                    </a:ext>
                  </a:extLst>
                </a:gridCol>
                <a:gridCol w="772160">
                  <a:extLst>
                    <a:ext uri="{9D8B030D-6E8A-4147-A177-3AD203B41FA5}">
                      <a16:colId xmlns:a16="http://schemas.microsoft.com/office/drawing/2014/main" val="20004"/>
                    </a:ext>
                  </a:extLst>
                </a:gridCol>
                <a:gridCol w="4521200">
                  <a:extLst>
                    <a:ext uri="{9D8B030D-6E8A-4147-A177-3AD203B41FA5}">
                      <a16:colId xmlns:a16="http://schemas.microsoft.com/office/drawing/2014/main" val="20005"/>
                    </a:ext>
                  </a:extLst>
                </a:gridCol>
                <a:gridCol w="1432558">
                  <a:extLst>
                    <a:ext uri="{9D8B030D-6E8A-4147-A177-3AD203B41FA5}">
                      <a16:colId xmlns:a16="http://schemas.microsoft.com/office/drawing/2014/main" val="20006"/>
                    </a:ext>
                  </a:extLst>
                </a:gridCol>
              </a:tblGrid>
              <a:tr h="17272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6.5.4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8.5.2.1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TM[5,1]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informative event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6.5.4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8.5.2.2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TM[5,2]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low severity anomaly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6.5.4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8.5.2.3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TM[5,3]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medium severity anomaly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6.5.4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8.5.2.4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TM[5,4]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high severity anomaly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6.5.5.2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8.5.2.5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TC[5,5]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the report generation of event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6.5.5.3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8.5.2.6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TC[5,6]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the report generation of event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TC[5,5]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6.5.5.4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8.5.2.7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TC[5,7]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list of disabled event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TC[5,5]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7"/>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6.5.5.4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8.5.2.8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TM[5,8]</a:t>
                      </a:r>
                    </a:p>
                  </a:txBody>
                  <a:tcPr marL="17780" marR="17780"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disabled event definitions list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TC[5,7]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Content Placeholder 2"/>
          <p:cNvSpPr txBox="1">
            <a:spLocks/>
          </p:cNvSpPr>
          <p:nvPr/>
        </p:nvSpPr>
        <p:spPr bwMode="auto">
          <a:xfrm>
            <a:off x="619125" y="1821995"/>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Event reporting subservice</a:t>
            </a:r>
          </a:p>
        </p:txBody>
      </p:sp>
    </p:spTree>
    <p:extLst>
      <p:ext uri="{BB962C8B-B14F-4D97-AF65-F5344CB8AC3E}">
        <p14:creationId xmlns:p14="http://schemas.microsoft.com/office/powerpoint/2010/main" val="113292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ST[05]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An event reporting service may contain multiple event reporting sub-services deployed on multiple on-board application processes</a:t>
            </a:r>
          </a:p>
          <a:p>
            <a:pPr>
              <a:buFont typeface="Arial" panose="020B0604020202020204" pitchFamily="34" charset="0"/>
              <a:buChar char="•"/>
            </a:pPr>
            <a:r>
              <a:rPr lang="en-GB" dirty="0"/>
              <a:t>In general, the event reporting service follows a distributed approach, which each event source deploying its own event reporting subservices.</a:t>
            </a:r>
          </a:p>
          <a:p>
            <a:pPr>
              <a:buFont typeface="Arial" panose="020B0604020202020204" pitchFamily="34" charset="0"/>
              <a:buChar char="•"/>
            </a:pPr>
            <a:r>
              <a:rPr lang="en-GB" dirty="0"/>
              <a:t>In all cases, events must be uniquely identified using the APID, event definition ID couple.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2583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ST[05]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In most deployments, all applications may generate events; an event report is identified by its (APID,EDID) pair.</a:t>
            </a:r>
          </a:p>
          <a:p>
            <a:pPr>
              <a:buFont typeface="Arial" panose="020B0604020202020204" pitchFamily="34" charset="0"/>
              <a:buChar char="•"/>
            </a:pPr>
            <a:r>
              <a:rPr lang="en-GB" dirty="0"/>
              <a:t>Auxiliary data must be fully determined by this identification.</a:t>
            </a:r>
          </a:p>
          <a:p>
            <a:pPr>
              <a:buFont typeface="Arial" panose="020B0604020202020204" pitchFamily="34" charset="0"/>
              <a:buChar char="•"/>
            </a:pPr>
            <a:r>
              <a:rPr lang="en-GB" dirty="0"/>
              <a:t>It has been chosen to standardize the reporting of disabled event reports rather than enabled ones, as it is expected that most event reports will always be enabled.</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90407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ST[05] – PUS-A to PUS-C evolution</a:t>
            </a:r>
          </a:p>
        </p:txBody>
      </p:sp>
      <p:sp>
        <p:nvSpPr>
          <p:cNvPr id="9" name="Content Placeholder 8"/>
          <p:cNvSpPr>
            <a:spLocks noGrp="1"/>
          </p:cNvSpPr>
          <p:nvPr>
            <p:ph idx="1"/>
          </p:nvPr>
        </p:nvSpPr>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Report disabled event definitions – TC[5,7], TM[5,8]</a:t>
            </a: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None</a:t>
            </a: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8148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ST[19] – Event-action</a:t>
            </a:r>
          </a:p>
        </p:txBody>
      </p:sp>
      <p:sp>
        <p:nvSpPr>
          <p:cNvPr id="5" name="Text Placeholder 4"/>
          <p:cNvSpPr>
            <a:spLocks noGrp="1"/>
          </p:cNvSpPr>
          <p:nvPr>
            <p:ph type="body" idx="11"/>
          </p:nvPr>
        </p:nvSpPr>
        <p:spPr/>
        <p:txBody>
          <a:bodyPr/>
          <a:lstStyle/>
          <a:p>
            <a:r>
              <a:rPr lang="en-GB" dirty="0"/>
              <a:t>ST[19] scope</a:t>
            </a:r>
          </a:p>
        </p:txBody>
      </p:sp>
      <p:sp>
        <p:nvSpPr>
          <p:cNvPr id="6" name="Content Placeholder 5"/>
          <p:cNvSpPr>
            <a:spLocks noGrp="1"/>
          </p:cNvSpPr>
          <p:nvPr>
            <p:ph sz="quarter" idx="12"/>
          </p:nvPr>
        </p:nvSpPr>
        <p:spPr/>
        <p:txBody>
          <a:bodyPr/>
          <a:lstStyle/>
          <a:p>
            <a:r>
              <a:rPr lang="en-US" dirty="0"/>
              <a:t>The event-action service provides the capability to define on-board actions that can be autonomously executed when specific on-board events occur.</a:t>
            </a:r>
          </a:p>
          <a:p>
            <a:r>
              <a:rPr lang="en-US" dirty="0"/>
              <a:t>This service is associated to one or more event reporting services and has the visibility of all event reports generated by these services.</a:t>
            </a:r>
          </a:p>
          <a:p>
            <a:r>
              <a:rPr lang="en-US" dirty="0"/>
              <a:t>The event-action service can be configured to react to any related event reports, by initiating the execution of the request (i.e. an action) that is associated to that event report. Such requests can, for example, directly reconfigure hardware, start an on-board control procedure or start a request sequence.</a:t>
            </a:r>
          </a:p>
          <a:p>
            <a:r>
              <a:rPr lang="en-US" dirty="0"/>
              <a:t>This service is an extension of the ground monitoring and control. As such, the application processes that execute the requests issued by the event-action service directly send the request verification reports, if any, to the ground.</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742580900"/>
              </p:ext>
            </p:extLst>
          </p:nvPr>
        </p:nvGraphicFramePr>
        <p:xfrm>
          <a:off x="203200" y="1320800"/>
          <a:ext cx="4483101" cy="8763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Standard Service</a:t>
                      </a:r>
                      <a:r>
                        <a:rPr lang="en-GB" sz="1200" baseline="0%" dirty="0"/>
                        <a:t> </a:t>
                      </a:r>
                      <a:r>
                        <a:rPr lang="en-GB" sz="1200" dirty="0"/>
                        <a:t>Types</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ST[05]</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event reporting</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pPr marL="0" lvl="0" indent="-279400">
                        <a:buFont typeface="Arial" pitchFamily="34" charset="0"/>
                        <a:buNone/>
                      </a:pPr>
                      <a:r>
                        <a:rPr lang="en-GB" sz="1200" baseline="0%" dirty="0"/>
                        <a:t>ST[19]</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event-action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ctr"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Right Arrow 4"/>
          <p:cNvSpPr/>
          <p:nvPr/>
        </p:nvSpPr>
        <p:spPr>
          <a:xfrm flipH="1">
            <a:off x="4724400" y="197358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73228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ST[19] – Standardized subservice type</a:t>
            </a:r>
          </a:p>
        </p:txBody>
      </p:sp>
      <p:sp>
        <p:nvSpPr>
          <p:cNvPr id="6" name="Text Placeholder 5"/>
          <p:cNvSpPr>
            <a:spLocks noGrp="1"/>
          </p:cNvSpPr>
          <p:nvPr>
            <p:ph type="body" idx="1"/>
          </p:nvPr>
        </p:nvSpPr>
        <p:spPr/>
        <p:txBody>
          <a:bodyPr/>
          <a:lstStyle/>
          <a:p>
            <a:r>
              <a:rPr lang="en-GB" dirty="0"/>
              <a:t>Event-action</a:t>
            </a:r>
          </a:p>
        </p:txBody>
      </p:sp>
      <p:sp>
        <p:nvSpPr>
          <p:cNvPr id="7" name="Content Placeholder 6"/>
          <p:cNvSpPr>
            <a:spLocks noGrp="1"/>
          </p:cNvSpPr>
          <p:nvPr>
            <p:ph sz="quarter" idx="10"/>
          </p:nvPr>
        </p:nvSpPr>
        <p:spPr>
          <a:xfrm>
            <a:off x="447041" y="1901679"/>
            <a:ext cx="8011159" cy="3288387"/>
          </a:xfrm>
        </p:spPr>
        <p:txBody>
          <a:bodyPr/>
          <a:lstStyle/>
          <a:p>
            <a:r>
              <a:rPr lang="en-US" dirty="0"/>
              <a:t>The event-action subservice type includes the capability to maintain a list of event-action definitions. </a:t>
            </a:r>
          </a:p>
          <a:p>
            <a:r>
              <a:rPr lang="en-US" dirty="0"/>
              <a:t>Each event-action definition relates to an event (by means of the corresponding event definition identifier) and the corresponding request (i.e. the action). </a:t>
            </a:r>
          </a:p>
          <a:p>
            <a:r>
              <a:rPr lang="en-US" dirty="0"/>
              <a:t>The subservice reacts to any event occurrence by initiating the execution of the associated request. Such requests can, for example, directly reconfigure hardware, start an on-board control procedure or start a request sequence.</a:t>
            </a:r>
          </a:p>
          <a:p>
            <a:endParaRPr lang="en-GB" dirty="0"/>
          </a:p>
        </p:txBody>
      </p:sp>
      <p:sp>
        <p:nvSpPr>
          <p:cNvPr id="8" name="Rectangle 7"/>
          <p:cNvSpPr/>
          <p:nvPr/>
        </p:nvSpPr>
        <p:spPr>
          <a:xfrm>
            <a:off x="0" y="1155785"/>
            <a:ext cx="2789418"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Event-action service</a:t>
            </a:r>
          </a:p>
        </p:txBody>
      </p:sp>
      <p:sp>
        <p:nvSpPr>
          <p:cNvPr id="9" name="Rectangle 8"/>
          <p:cNvSpPr/>
          <p:nvPr/>
        </p:nvSpPr>
        <p:spPr>
          <a:xfrm>
            <a:off x="1713281" y="4883649"/>
            <a:ext cx="5511335" cy="276999"/>
          </a:xfrm>
          <a:prstGeom prst="rect">
            <a:avLst/>
          </a:prstGeom>
          <a:noFill/>
        </p:spPr>
        <p:txBody>
          <a:bodyPr wrap="square" lIns="91440" tIns="45720" rIns="91440" bIns="45720">
            <a:spAutoFit/>
          </a:bodyPr>
          <a:lstStyle/>
          <a:p>
            <a:pPr algn="ctr"/>
            <a:r>
              <a:rPr lang="en-US" sz="1200" b="1" i="1" dirty="0">
                <a:ln w="0">
                  <a:solidFill>
                    <a:srgbClr val="FF0000"/>
                  </a:solidFill>
                </a:ln>
                <a:solidFill>
                  <a:srgbClr val="FABF8F"/>
                </a:solidFill>
                <a:effectLst>
                  <a:reflection blurRad="6350" stA="53%" endA="0.3%" endPos="35.5%" dir="5400000" sy="-90%" algn="bl" rotWithShape="0"/>
                </a:effectLst>
              </a:rPr>
              <a:t>extension of the ground monitoring and control</a:t>
            </a:r>
            <a:endParaRPr lang="en-US" sz="4400" b="1" i="1" cap="none" spc="0" dirty="0">
              <a:ln w="0">
                <a:solidFill>
                  <a:srgbClr val="FF0000"/>
                </a:solidFill>
              </a:ln>
              <a:solidFill>
                <a:srgbClr val="FABF8F"/>
              </a:solidFill>
              <a:effectLst>
                <a:reflection blurRad="6350" stA="53%" endA="0.3%" endPos="35.5%" dir="5400000" sy="-90%" algn="bl" rotWithShape="0"/>
              </a:effectLst>
            </a:endParaRPr>
          </a:p>
        </p:txBody>
      </p:sp>
    </p:spTree>
    <p:extLst>
      <p:ext uri="{BB962C8B-B14F-4D97-AF65-F5344CB8AC3E}">
        <p14:creationId xmlns:p14="http://schemas.microsoft.com/office/powerpoint/2010/main" val="24047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0"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1"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2" dur="10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
                                          <p:val>
                                            <p:strVal val="#ppt_w"/>
                                          </p:val>
                                        </p:tav>
                                      </p:tavLst>
                                    </p:anim>
                                    <p:anim calcmode="lin" valueType="num">
                                      <p:cBhvr>
                                        <p:cTn id="28" dur="1000" fill="hold"/>
                                        <p:tgtEl>
                                          <p:spTgt spid="9"/>
                                        </p:tgtEl>
                                        <p:attrNameLst>
                                          <p:attrName>ppt_h</p:attrName>
                                        </p:attrNameLst>
                                      </p:cBhvr>
                                      <p:tavLst>
                                        <p:tav tm="0%">
                                          <p:val>
                                            <p:fltVal val="0"/>
                                          </p:val>
                                        </p:tav>
                                        <p:tav tm="100%">
                                          <p:val>
                                            <p:strVal val="#ppt_h"/>
                                          </p:val>
                                        </p:tav>
                                      </p:tavLst>
                                    </p:anim>
                                    <p:anim calcmode="lin" valueType="num">
                                      <p:cBhvr>
                                        <p:cTn id="29" dur="1000" fill="hold"/>
                                        <p:tgtEl>
                                          <p:spTgt spid="9"/>
                                        </p:tgtEl>
                                        <p:attrNameLst>
                                          <p:attrName>style.rotation</p:attrName>
                                        </p:attrNameLst>
                                      </p:cBhvr>
                                      <p:tavLst>
                                        <p:tav tm="0%">
                                          <p:val>
                                            <p:fltVal val="90"/>
                                          </p:val>
                                        </p:tav>
                                        <p:tav tm="100%">
                                          <p:val>
                                            <p:fltVal val="0"/>
                                          </p:val>
                                        </p:tav>
                                      </p:tavLst>
                                    </p:anim>
                                    <p:animEffect transition="in" filter="fade">
                                      <p:cBhvr>
                                        <p:cTn id="3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ST[19] – Overview</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On-board actions autonomously executed upon occurrence of specific on-board events</a:t>
            </a:r>
          </a:p>
          <a:p>
            <a:pPr>
              <a:buFont typeface="Arial" panose="020B0604020202020204" pitchFamily="34" charset="0"/>
              <a:buChar char="•"/>
            </a:pPr>
            <a:r>
              <a:rPr lang="en-GB" dirty="0"/>
              <a:t>This service monitors event reports generated by the event reporting subservices, and releases the associated requests upon detection</a:t>
            </a:r>
          </a:p>
          <a:p>
            <a:pPr>
              <a:buFont typeface="Arial" panose="020B0604020202020204" pitchFamily="34" charset="0"/>
              <a:buChar char="•"/>
            </a:pPr>
            <a:r>
              <a:rPr lang="en-GB" dirty="0"/>
              <a:t>On-board events identified with their (APID,EDID) pair</a:t>
            </a:r>
          </a:p>
          <a:p>
            <a:pPr>
              <a:buFont typeface="Arial" panose="020B0604020202020204" pitchFamily="34" charset="0"/>
              <a:buChar char="•"/>
            </a:pPr>
            <a:r>
              <a:rPr lang="en-GB" dirty="0"/>
              <a:t>The action can be any request</a:t>
            </a:r>
          </a:p>
        </p:txBody>
      </p:sp>
    </p:spTree>
    <p:extLst>
      <p:ext uri="{BB962C8B-B14F-4D97-AF65-F5344CB8AC3E}">
        <p14:creationId xmlns:p14="http://schemas.microsoft.com/office/powerpoint/2010/main" val="191215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ST[19] – Important concepts</a:t>
            </a:r>
          </a:p>
        </p:txBody>
      </p:sp>
      <p:sp>
        <p:nvSpPr>
          <p:cNvPr id="9" name="Content Placeholder 8"/>
          <p:cNvSpPr>
            <a:spLocks noGrp="1"/>
          </p:cNvSpPr>
          <p:nvPr>
            <p:ph idx="1"/>
          </p:nvPr>
        </p:nvSpPr>
        <p:spPr>
          <a:xfrm>
            <a:off x="625475" y="1410955"/>
            <a:ext cx="7905750" cy="4855029"/>
          </a:xfrm>
        </p:spPr>
        <p:txBody>
          <a:bodyPr/>
          <a:lstStyle/>
          <a:p>
            <a:pPr>
              <a:buFont typeface="Arial" panose="020B0604020202020204" pitchFamily="34" charset="0"/>
              <a:buChar char="•"/>
            </a:pPr>
            <a:r>
              <a:rPr lang="en-GB" dirty="0"/>
              <a:t>The event action service detects and reacts on event reports</a:t>
            </a:r>
          </a:p>
          <a:p>
            <a:pPr lvl="1">
              <a:buFont typeface="Arial" panose="020B0604020202020204" pitchFamily="34" charset="0"/>
              <a:buChar char="•"/>
            </a:pPr>
            <a:r>
              <a:rPr lang="en-GB" dirty="0"/>
              <a:t>This implies that if reporting of an event is disabled, any event action that would be associated to this event will not be triggered</a:t>
            </a:r>
          </a:p>
          <a:p>
            <a:pPr lvl="1">
              <a:buFont typeface="Arial" panose="020B0604020202020204" pitchFamily="34" charset="0"/>
              <a:buChar char="•"/>
            </a:pPr>
            <a:endParaRPr lang="en-GB" dirty="0"/>
          </a:p>
          <a:p>
            <a:pPr>
              <a:buFont typeface="Arial" panose="020B0604020202020204" pitchFamily="34" charset="0"/>
              <a:buChar char="•"/>
            </a:pPr>
            <a:r>
              <a:rPr lang="en-GB" dirty="0"/>
              <a:t>The standard specifies that the request that is registered as an action can be any request</a:t>
            </a:r>
          </a:p>
          <a:p>
            <a:pPr lvl="1">
              <a:buFont typeface="Arial" panose="020B0604020202020204" pitchFamily="34" charset="0"/>
              <a:buChar char="•"/>
            </a:pPr>
            <a:r>
              <a:rPr lang="en-GB" dirty="0"/>
              <a:t>Requests released by the event action subservice are not generated by that subservice, but rather by the source that initiated the “add event-action definition request”</a:t>
            </a:r>
          </a:p>
          <a:p>
            <a:pPr lvl="1">
              <a:buFont typeface="Arial" panose="020B0604020202020204" pitchFamily="34" charset="0"/>
              <a:buChar char="•"/>
            </a:pPr>
            <a:r>
              <a:rPr lang="en-GB" dirty="0"/>
              <a:t>Requests are released “as is” by the event action – verifications can be implemented as part of the “add event-action definition” request. Otherwise, they will be checked on release as any other telecommand</a:t>
            </a:r>
          </a:p>
          <a:p>
            <a:pPr lvl="1">
              <a:buFont typeface="Arial" panose="020B0604020202020204" pitchFamily="34" charset="0"/>
              <a:buChar char="•"/>
            </a:pPr>
            <a:r>
              <a:rPr lang="en-GB" dirty="0"/>
              <a:t>Service 1 reports for requests registered as event actions should be expected by ground.</a:t>
            </a:r>
          </a:p>
        </p:txBody>
      </p:sp>
    </p:spTree>
    <p:extLst>
      <p:ext uri="{BB962C8B-B14F-4D97-AF65-F5344CB8AC3E}">
        <p14:creationId xmlns:p14="http://schemas.microsoft.com/office/powerpoint/2010/main" val="367682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ST[19] – Message types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797827666"/>
              </p:ext>
            </p:extLst>
          </p:nvPr>
        </p:nvGraphicFramePr>
        <p:xfrm>
          <a:off x="431799" y="1899285"/>
          <a:ext cx="8280402" cy="3689350"/>
        </p:xfrm>
        <a:graphic>
          <a:graphicData uri="http://purl.oclc.org/ooxml/drawingml/table">
            <a:tbl>
              <a:tblPr firstRow="1"/>
              <a:tblGrid>
                <a:gridCol w="721362">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43180">
                  <a:extLst>
                    <a:ext uri="{9D8B030D-6E8A-4147-A177-3AD203B41FA5}">
                      <a16:colId xmlns:a16="http://schemas.microsoft.com/office/drawing/2014/main" val="20003"/>
                    </a:ext>
                  </a:extLst>
                </a:gridCol>
                <a:gridCol w="789940">
                  <a:extLst>
                    <a:ext uri="{9D8B030D-6E8A-4147-A177-3AD203B41FA5}">
                      <a16:colId xmlns:a16="http://schemas.microsoft.com/office/drawing/2014/main" val="20004"/>
                    </a:ext>
                  </a:extLst>
                </a:gridCol>
                <a:gridCol w="4511040">
                  <a:extLst>
                    <a:ext uri="{9D8B030D-6E8A-4147-A177-3AD203B41FA5}">
                      <a16:colId xmlns:a16="http://schemas.microsoft.com/office/drawing/2014/main" val="20005"/>
                    </a:ext>
                  </a:extLst>
                </a:gridCol>
                <a:gridCol w="1442720">
                  <a:extLst>
                    <a:ext uri="{9D8B030D-6E8A-4147-A177-3AD203B41FA5}">
                      <a16:colId xmlns:a16="http://schemas.microsoft.com/office/drawing/2014/main" val="20006"/>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6.19.6.1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enable the event-action function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6.19.6.2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the event-action function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6.19.7.1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enable event-action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6.19.7.2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8.19.2.5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disable event-action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6.19.8.1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add event-action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6.19.8.2a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at least one of:</a:t>
                      </a:r>
                    </a:p>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TC[19,2]</a:t>
                      </a:r>
                    </a:p>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TC[19,1]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6.19.8.3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event-action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7"/>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6.19.8.4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delete all event-action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8"/>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6.19.8.5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the status of each event-action definition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6.19.8.5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TM[19,7]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event-action status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TC[19,6]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6.19.8.6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8.19.2.10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TC[19,10]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report event-action definitions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requires TC[19,1]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6.19.8.6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8.19.2.11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TM[19,11]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event-action definition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TC[19,10]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4" name="Content Placeholder 2"/>
          <p:cNvSpPr txBox="1">
            <a:spLocks/>
          </p:cNvSpPr>
          <p:nvPr/>
        </p:nvSpPr>
        <p:spPr bwMode="auto">
          <a:xfrm>
            <a:off x="619125" y="1463855"/>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t>Event-action subservice</a:t>
            </a:r>
          </a:p>
        </p:txBody>
      </p:sp>
    </p:spTree>
    <p:extLst>
      <p:ext uri="{BB962C8B-B14F-4D97-AF65-F5344CB8AC3E}">
        <p14:creationId xmlns:p14="http://schemas.microsoft.com/office/powerpoint/2010/main" val="313797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29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ST[19]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An event action service may contain multiple event action sub-services deployed on multiple on-board application processes</a:t>
            </a:r>
          </a:p>
          <a:p>
            <a:pPr>
              <a:buFont typeface="Arial" panose="020B0604020202020204" pitchFamily="34" charset="0"/>
              <a:buChar char="•"/>
            </a:pPr>
            <a:r>
              <a:rPr lang="en-GB" dirty="0"/>
              <a:t>It is common to have a centralised event-action service that is able to detect the events produced by multiple event reporting.</a:t>
            </a:r>
          </a:p>
          <a:p>
            <a:pPr>
              <a:buFont typeface="Arial" panose="020B0604020202020204" pitchFamily="34" charset="0"/>
              <a:buChar char="•"/>
            </a:pPr>
            <a:r>
              <a:rPr lang="en-GB" dirty="0"/>
              <a:t>The list of checks to be performed on the requests contained within the event actions is part of the subservice specification.</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84343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ECSS-E-ST-70-41C  Training</a:t>
            </a:r>
          </a:p>
        </p:txBody>
      </p:sp>
      <p:sp>
        <p:nvSpPr>
          <p:cNvPr id="3" name="Content Placeholder 2"/>
          <p:cNvSpPr>
            <a:spLocks noGrp="1"/>
          </p:cNvSpPr>
          <p:nvPr>
            <p:ph idx="1"/>
          </p:nvPr>
        </p:nvSpPr>
        <p:spPr/>
        <p:txBody>
          <a:bodyPr/>
          <a:lstStyle/>
          <a:p>
            <a:pPr marL="0" indent="0" algn="ctr">
              <a:buNone/>
            </a:pPr>
            <a:r>
              <a:rPr lang="en-GB" b="1" i="1" dirty="0"/>
              <a:t>Part 2</a:t>
            </a:r>
          </a:p>
          <a:p>
            <a:pPr marL="0" indent="0" algn="ctr">
              <a:buNone/>
            </a:pPr>
            <a:r>
              <a:rPr lang="en-GB" b="1" i="1" dirty="0"/>
              <a:t>The Standardized Service Types</a:t>
            </a:r>
          </a:p>
          <a:p>
            <a:pPr>
              <a:buFont typeface="Arial" panose="020B0604020202020204" pitchFamily="34" charset="0"/>
              <a:buChar char="•"/>
            </a:pPr>
            <a:endParaRPr lang="en-GB" dirty="0"/>
          </a:p>
          <a:p>
            <a:pPr>
              <a:buFont typeface="Arial" panose="020B0604020202020204" pitchFamily="34" charset="0"/>
              <a:buChar char="•"/>
            </a:pPr>
            <a:r>
              <a:rPr lang="en-GB" dirty="0"/>
              <a:t>Background &amp; History</a:t>
            </a:r>
          </a:p>
          <a:p>
            <a:pPr>
              <a:buFont typeface="Arial" panose="020B0604020202020204" pitchFamily="34" charset="0"/>
              <a:buChar char="•"/>
            </a:pPr>
            <a:r>
              <a:rPr lang="en-GB" dirty="0"/>
              <a:t>The PUS Foundation Model</a:t>
            </a:r>
          </a:p>
          <a:p>
            <a:pPr lvl="1">
              <a:buFont typeface="Arial" panose="020B0604020202020204" pitchFamily="34" charset="0"/>
              <a:buChar char="•"/>
            </a:pPr>
            <a:r>
              <a:rPr lang="en-GB" dirty="0"/>
              <a:t>the service type abstraction level</a:t>
            </a:r>
          </a:p>
          <a:p>
            <a:pPr lvl="1">
              <a:buFont typeface="Arial" panose="020B0604020202020204" pitchFamily="34" charset="0"/>
              <a:buChar char="•"/>
            </a:pPr>
            <a:r>
              <a:rPr lang="en-GB" dirty="0"/>
              <a:t>the service type deployment abstraction level</a:t>
            </a:r>
          </a:p>
          <a:p>
            <a:pPr>
              <a:buFont typeface="Arial" panose="020B0604020202020204" pitchFamily="34" charset="0"/>
              <a:buChar char="•"/>
            </a:pPr>
            <a:r>
              <a:rPr lang="en-GB" dirty="0"/>
              <a:t>The PUS standardized service types</a:t>
            </a:r>
          </a:p>
          <a:p>
            <a:pPr marL="358775" lvl="1" indent="0">
              <a:buNone/>
            </a:pPr>
            <a:r>
              <a:rPr lang="en-GB" sz="1200" dirty="0"/>
              <a:t>including per service type: </a:t>
            </a:r>
            <a:endParaRPr lang="en-GB" dirty="0"/>
          </a:p>
          <a:p>
            <a:pPr lvl="1">
              <a:buFont typeface="Arial" panose="020B0604020202020204" pitchFamily="34" charset="0"/>
              <a:buChar char="•"/>
            </a:pPr>
            <a:r>
              <a:rPr lang="en-GB" sz="1200" dirty="0"/>
              <a:t>important concepts</a:t>
            </a:r>
          </a:p>
          <a:p>
            <a:pPr lvl="1">
              <a:buFont typeface="Arial" panose="020B0604020202020204" pitchFamily="34" charset="0"/>
              <a:buChar char="•"/>
            </a:pPr>
            <a:r>
              <a:rPr lang="en-GB" sz="1200" dirty="0"/>
              <a:t>message types – requests &amp; reports</a:t>
            </a:r>
          </a:p>
          <a:p>
            <a:pPr lvl="1">
              <a:buFont typeface="Arial" panose="020B0604020202020204" pitchFamily="34" charset="0"/>
              <a:buChar char="•"/>
            </a:pPr>
            <a:r>
              <a:rPr lang="en-GB" sz="1200" dirty="0"/>
              <a:t>tailoring &amp; deployment</a:t>
            </a:r>
          </a:p>
          <a:p>
            <a:pPr lvl="1">
              <a:buFont typeface="Arial" panose="020B0604020202020204" pitchFamily="34" charset="0"/>
              <a:buChar char="•"/>
            </a:pPr>
            <a:r>
              <a:rPr lang="en-GB" sz="1200" dirty="0"/>
              <a:t>implementation guidelines</a:t>
            </a:r>
          </a:p>
          <a:p>
            <a:pPr lvl="1">
              <a:buFont typeface="Arial" panose="020B0604020202020204" pitchFamily="34" charset="0"/>
              <a:buChar char="•"/>
            </a:pPr>
            <a:r>
              <a:rPr lang="en-GB" sz="1200" dirty="0"/>
              <a:t>foundation model</a:t>
            </a:r>
          </a:p>
          <a:p>
            <a:pPr lvl="1">
              <a:buFont typeface="Arial" panose="020B0604020202020204" pitchFamily="34" charset="0"/>
              <a:buChar char="•"/>
            </a:pPr>
            <a:r>
              <a:rPr lang="en-GB" sz="1200" dirty="0"/>
              <a:t>PUS-A to PUS-C evolution</a:t>
            </a:r>
          </a:p>
          <a:p>
            <a:pPr marL="0" indent="0">
              <a:buNone/>
            </a:pPr>
            <a:endParaRPr lang="en-GB" dirty="0"/>
          </a:p>
        </p:txBody>
      </p:sp>
    </p:spTree>
    <p:extLst>
      <p:ext uri="{BB962C8B-B14F-4D97-AF65-F5344CB8AC3E}">
        <p14:creationId xmlns:p14="http://schemas.microsoft.com/office/powerpoint/2010/main" val="75292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52866"/>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endParaRPr lang="en-GB" sz="2000" b="1" dirty="0">
              <a:solidFill>
                <a:schemeClr val="bg1"/>
              </a:solidFill>
              <a:ea typeface="ＭＳ Ｐゴシック" charset="-128"/>
            </a:endParaRPr>
          </a:p>
          <a:p>
            <a:pPr>
              <a:spcBef>
                <a:spcPct val="25%"/>
              </a:spcBef>
              <a:buFont typeface="NotesEsa" pitchFamily="2" charset="0"/>
              <a:buNone/>
            </a:pPr>
            <a:r>
              <a:rPr lang="en-GB" sz="2000" b="1" dirty="0">
                <a:solidFill>
                  <a:schemeClr val="bg1"/>
                </a:solidFill>
                <a:ea typeface="ＭＳ Ｐゴシック" charset="-128"/>
              </a:rPr>
              <a:t>... Multiplexing</a:t>
            </a:r>
          </a:p>
        </p:txBody>
      </p:sp>
    </p:spTree>
    <p:extLst>
      <p:ext uri="{BB962C8B-B14F-4D97-AF65-F5344CB8AC3E}">
        <p14:creationId xmlns:p14="http://schemas.microsoft.com/office/powerpoint/2010/main" val="270499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ST[19] – PUS-A to PUS-C evolution</a:t>
            </a:r>
          </a:p>
        </p:txBody>
      </p:sp>
      <p:sp>
        <p:nvSpPr>
          <p:cNvPr id="9" name="Content Placeholder 8"/>
          <p:cNvSpPr>
            <a:spLocks noGrp="1"/>
          </p:cNvSpPr>
          <p:nvPr>
            <p:ph idx="1"/>
          </p:nvPr>
        </p:nvSpPr>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New command to enable/disable the overall event action status – ST[19,8], ST[19,9]</a:t>
            </a: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Complete telecommand added to TC[19,7] for increased observability</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55262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ST[19]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Since any request can be recorded as an action, several other services can complement the event-action service for more complex action scenarios:</a:t>
            </a:r>
          </a:p>
          <a:p>
            <a:pPr lvl="1">
              <a:buFont typeface="Arial" panose="020B0604020202020204" pitchFamily="34" charset="0"/>
              <a:buChar char="•"/>
            </a:pPr>
            <a:r>
              <a:rPr lang="en-GB" dirty="0"/>
              <a:t>Service 21 (Request Sequencing) allows associating more than one request to an event through the execution of a request sequence. The action to register is the activation of that sequence;</a:t>
            </a:r>
          </a:p>
          <a:p>
            <a:pPr lvl="1">
              <a:buFont typeface="Arial" panose="020B0604020202020204" pitchFamily="34" charset="0"/>
              <a:buChar char="•"/>
            </a:pPr>
            <a:r>
              <a:rPr lang="en-GB" dirty="0"/>
              <a:t>Service 18 (OBCP) allows even more on-board intelligence through the execution of a procedure. The action to register is either the activation of that sequence, or a load &amp; activate command (e.g. if the procedure is kept in a file and not permanently loaded)</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6834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Overall FDIR – Implementation guidelines</a:t>
            </a:r>
          </a:p>
        </p:txBody>
      </p:sp>
      <p:sp>
        <p:nvSpPr>
          <p:cNvPr id="9" name="Content Placeholder 8"/>
          <p:cNvSpPr>
            <a:spLocks noGrp="1"/>
          </p:cNvSpPr>
          <p:nvPr>
            <p:ph idx="1"/>
          </p:nvPr>
        </p:nvSpPr>
        <p:spPr/>
        <p:txBody>
          <a:bodyPr/>
          <a:lstStyle/>
          <a:p>
            <a:pPr marL="0" indent="0">
              <a:buNone/>
            </a:pPr>
            <a:r>
              <a:rPr lang="en-US" dirty="0"/>
              <a:t>The PUS-C standard offers a comprehensive toolbox for implementing the spacecraft FDIR through parameter and functional monitoring, event reporting, event action, request sequencing and OBCPs. Nevertheless, FDIR is a complex topic, and most missions will not be able to exclusively rely on these services. In particular:</a:t>
            </a:r>
          </a:p>
          <a:p>
            <a:pPr marL="285750" indent="-285750">
              <a:buFont typeface="Arial" panose="020B0604020202020204" pitchFamily="34" charset="0"/>
              <a:buChar char="•"/>
            </a:pPr>
            <a:r>
              <a:rPr lang="en-US" dirty="0"/>
              <a:t>Most very low level FDIR is executed by hardcoded processes, possibly raising flags and/or event reports upon detection</a:t>
            </a:r>
          </a:p>
          <a:p>
            <a:pPr marL="285750" indent="-285750">
              <a:buFont typeface="Arial" panose="020B0604020202020204" pitchFamily="34" charset="0"/>
              <a:buChar char="•"/>
            </a:pPr>
            <a:r>
              <a:rPr lang="en-US" dirty="0"/>
              <a:t>Missions implementing their high-level FDIR using functional monitoring gain in configurability and flexibility, but design solutions needed to be found to avoid multiple recoveries to trigger and possibly conflict</a:t>
            </a:r>
          </a:p>
          <a:p>
            <a:pPr marL="285750" indent="-285750">
              <a:buFont typeface="Arial" panose="020B0604020202020204" pitchFamily="34" charset="0"/>
              <a:buChar char="•"/>
            </a:pPr>
            <a:r>
              <a:rPr lang="en-US" dirty="0"/>
              <a:t>At least two missions implement a safety that will temporarily disable the functional monitoring when an FMON has triggered to avoid conflicting recoveries. </a:t>
            </a:r>
            <a:endParaRPr lang="en-GB" dirty="0"/>
          </a:p>
        </p:txBody>
      </p:sp>
    </p:spTree>
    <p:extLst>
      <p:ext uri="{BB962C8B-B14F-4D97-AF65-F5344CB8AC3E}">
        <p14:creationId xmlns:p14="http://schemas.microsoft.com/office/powerpoint/2010/main" val="85125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7"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1400" b="1" i="1" dirty="0">
                <a:solidFill>
                  <a:schemeClr val="bg1"/>
                </a:solidFill>
                <a:ea typeface="ＭＳ Ｐゴシック" charset="-128"/>
              </a:rPr>
              <a:t>PUS for </a:t>
            </a:r>
            <a:r>
              <a:rPr lang="en-GB" sz="1400" b="1" i="1" dirty="0">
                <a:solidFill>
                  <a:schemeClr val="bg1"/>
                </a:solidFill>
                <a:ea typeface="ＭＳ Ｐゴシック" charset="-128"/>
                <a:sym typeface="Wingdings" panose="05000000000000000000" pitchFamily="2" charset="2"/>
              </a:rPr>
              <a:t></a:t>
            </a:r>
            <a:endParaRPr lang="en-GB" sz="1400" b="1" i="1" dirty="0">
              <a:solidFill>
                <a:schemeClr val="bg1"/>
              </a:solidFill>
              <a:ea typeface="ＭＳ Ｐゴシック" charset="-128"/>
            </a:endParaRPr>
          </a:p>
          <a:p>
            <a:pPr marL="355600">
              <a:spcBef>
                <a:spcPct val="25%"/>
              </a:spcBef>
              <a:buFont typeface="NotesEsa" pitchFamily="2" charset="0"/>
              <a:buNone/>
            </a:pPr>
            <a:r>
              <a:rPr lang="en-GB" sz="2000" b="1" dirty="0">
                <a:solidFill>
                  <a:schemeClr val="bg1"/>
                </a:solidFill>
                <a:ea typeface="ＭＳ Ｐゴシック" charset="-128"/>
              </a:rPr>
              <a:t>Commanding – hardware &amp; software functions</a:t>
            </a:r>
          </a:p>
        </p:txBody>
      </p:sp>
    </p:spTree>
    <p:extLst>
      <p:ext uri="{BB962C8B-B14F-4D97-AF65-F5344CB8AC3E}">
        <p14:creationId xmlns:p14="http://schemas.microsoft.com/office/powerpoint/2010/main" val="247713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GB" noProof="0" dirty="0">
                <a:solidFill>
                  <a:srgbClr val="7030A0"/>
                </a:solidFill>
              </a:rPr>
              <a:t>SET – Hardware and software functions</a:t>
            </a:r>
          </a:p>
        </p:txBody>
      </p:sp>
      <p:sp>
        <p:nvSpPr>
          <p:cNvPr id="4" name="Text Placeholder 3"/>
          <p:cNvSpPr>
            <a:spLocks noGrp="1"/>
          </p:cNvSpPr>
          <p:nvPr>
            <p:ph type="body" idx="11"/>
          </p:nvPr>
        </p:nvSpPr>
        <p:spPr/>
        <p:txBody>
          <a:bodyPr/>
          <a:lstStyle/>
          <a:p>
            <a:r>
              <a:rPr lang="en-GB" dirty="0"/>
              <a:t>Hardware and software functions</a:t>
            </a:r>
          </a:p>
        </p:txBody>
      </p:sp>
      <p:sp>
        <p:nvSpPr>
          <p:cNvPr id="5" name="Content Placeholder 4"/>
          <p:cNvSpPr>
            <a:spLocks noGrp="1"/>
          </p:cNvSpPr>
          <p:nvPr>
            <p:ph sz="quarter" idx="12"/>
          </p:nvPr>
        </p:nvSpPr>
        <p:spPr/>
        <p:txBody>
          <a:bodyPr/>
          <a:lstStyle/>
          <a:p>
            <a:r>
              <a:rPr lang="en-US" dirty="0"/>
              <a:t>This set of standard service types contain the capabilities to access hardware and software functions provided on-board.</a:t>
            </a:r>
          </a:p>
          <a:p>
            <a:r>
              <a:rPr lang="en-US" dirty="0"/>
              <a:t>Software and hardware functions fundamentally vary from mission to mission, and the services described in this set are those identified as being common to all of them. It is generally this category of services which will be extended through private service types as presented in the PUS foundation model.</a:t>
            </a:r>
          </a:p>
          <a:p>
            <a:r>
              <a:rPr lang="en-US" dirty="0"/>
              <a:t>The standard provides a standardized service to access hardware devices at physical and logical level, and another for software functions.</a:t>
            </a:r>
          </a:p>
          <a:p>
            <a:r>
              <a:rPr lang="en-US" dirty="0"/>
              <a:t>Time management is isolated in a specific service, as time synchronization needs deserve a particular status.</a:t>
            </a:r>
          </a:p>
          <a:p>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692274111"/>
              </p:ext>
            </p:extLst>
          </p:nvPr>
        </p:nvGraphicFramePr>
        <p:xfrm>
          <a:off x="203200" y="1320800"/>
          <a:ext cx="4483101" cy="14605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endParaRPr lang="en-GB"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gradFill>
                      <a:gsLst>
                        <a:gs pos="0%">
                          <a:srgbClr val="7030A0"/>
                        </a:gs>
                        <a:gs pos="20%">
                          <a:srgbClr val="E593F5"/>
                        </a:gs>
                        <a:gs pos="100%">
                          <a:srgbClr val="E593F5"/>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request verification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tx1"/>
                          </a:solidFill>
                        </a:rPr>
                        <a:t>device</a:t>
                      </a:r>
                      <a:r>
                        <a:rPr lang="en-GB" sz="1200" b="1" baseline="0%" dirty="0">
                          <a:solidFill>
                            <a:schemeClr val="tx1"/>
                          </a:solidFill>
                        </a:rPr>
                        <a:t> access</a:t>
                      </a:r>
                      <a:endParaRPr lang="en-GB" sz="1200" b="1" dirty="0">
                        <a:solidFill>
                          <a:schemeClr val="tx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t>ST[08]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tx1"/>
                          </a:solidFill>
                        </a:rPr>
                        <a:t>function management</a:t>
                      </a:r>
                      <a:endParaRPr lang="en-GB" sz="12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pPr marL="0" lvl="0" indent="-279400">
                        <a:buFont typeface="Arial" pitchFamily="34" charset="0"/>
                        <a:buNone/>
                      </a:pPr>
                      <a:r>
                        <a:rPr lang="en-GB" sz="1200" baseline="0%" dirty="0"/>
                        <a:t>ST[09]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time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3978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ST[02] – Device access</a:t>
            </a:r>
          </a:p>
        </p:txBody>
      </p:sp>
      <p:sp>
        <p:nvSpPr>
          <p:cNvPr id="5" name="Text Placeholder 4"/>
          <p:cNvSpPr>
            <a:spLocks noGrp="1"/>
          </p:cNvSpPr>
          <p:nvPr>
            <p:ph type="body" idx="11"/>
          </p:nvPr>
        </p:nvSpPr>
        <p:spPr/>
        <p:txBody>
          <a:bodyPr/>
          <a:lstStyle/>
          <a:p>
            <a:r>
              <a:rPr lang="en-GB" dirty="0"/>
              <a:t>ST[02] scope</a:t>
            </a:r>
          </a:p>
        </p:txBody>
      </p:sp>
      <p:sp>
        <p:nvSpPr>
          <p:cNvPr id="6" name="Content Placeholder 5"/>
          <p:cNvSpPr>
            <a:spLocks noGrp="1"/>
          </p:cNvSpPr>
          <p:nvPr>
            <p:ph sz="quarter" idx="12"/>
          </p:nvPr>
        </p:nvSpPr>
        <p:spPr/>
        <p:txBody>
          <a:bodyPr/>
          <a:lstStyle/>
          <a:p>
            <a:r>
              <a:rPr lang="en-US" dirty="0"/>
              <a:t>The device access service provides the capability of distributing commands to and acquiring data from the on-board devices.</a:t>
            </a:r>
          </a:p>
          <a:p>
            <a:r>
              <a:rPr lang="en-US" dirty="0"/>
              <a:t>An on-board device can be any on-board entity which can be configured by means of commands or which is able to generate data.</a:t>
            </a:r>
          </a:p>
        </p:txBody>
      </p:sp>
      <p:graphicFrame>
        <p:nvGraphicFramePr>
          <p:cNvPr id="7" name="Table 6"/>
          <p:cNvGraphicFramePr>
            <a:graphicFrameLocks noGrp="1"/>
          </p:cNvGraphicFramePr>
          <p:nvPr>
            <p:extLst>
              <p:ext uri="{D42A27DB-BD31-4B8C-83A1-F6EECF244321}">
                <p14:modId xmlns:p14="http://schemas.microsoft.com/office/powerpoint/2010/main" val="2961024166"/>
              </p:ext>
            </p:extLst>
          </p:nvPr>
        </p:nvGraphicFramePr>
        <p:xfrm>
          <a:off x="203200" y="1320800"/>
          <a:ext cx="4483101" cy="11684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Hardware and software functions</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t>ST[02]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tx1"/>
                          </a:solidFill>
                        </a:rPr>
                        <a:t>device</a:t>
                      </a:r>
                      <a:r>
                        <a:rPr lang="en-GB" sz="1200" b="1" baseline="0%" dirty="0">
                          <a:solidFill>
                            <a:schemeClr val="tx1"/>
                          </a:solidFill>
                        </a:rPr>
                        <a:t> access</a:t>
                      </a:r>
                      <a:endParaRPr lang="en-GB" sz="1200" b="1" dirty="0">
                        <a:solidFill>
                          <a:schemeClr val="tx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solidFill>
                            <a:schemeClr val="bg1">
                              <a:lumMod val="65%"/>
                            </a:schemeClr>
                          </a:solidFill>
                        </a:rPr>
                        <a:t>ST[08]</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bg1">
                              <a:lumMod val="65%"/>
                            </a:schemeClr>
                          </a:solidFill>
                        </a:rPr>
                        <a:t>function management</a:t>
                      </a:r>
                      <a:endParaRPr lang="en-GB" sz="1200" b="1" kern="1200" dirty="0">
                        <a:solidFill>
                          <a:schemeClr val="bg1">
                            <a:lumMod val="65%"/>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pPr marL="0" lvl="0" indent="-279400">
                        <a:buFont typeface="Arial" pitchFamily="34" charset="0"/>
                        <a:buNone/>
                      </a:pPr>
                      <a:r>
                        <a:rPr lang="en-GB" sz="1200" baseline="0%" dirty="0">
                          <a:solidFill>
                            <a:schemeClr val="bg1">
                              <a:lumMod val="65%"/>
                            </a:schemeClr>
                          </a:solidFill>
                        </a:rPr>
                        <a:t>ST[09]</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time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Right Arrow 4"/>
          <p:cNvSpPr/>
          <p:nvPr/>
        </p:nvSpPr>
        <p:spPr>
          <a:xfrm flipH="1">
            <a:off x="4724400" y="169926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241258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ST[02] - Standardized subservice type</a:t>
            </a:r>
          </a:p>
        </p:txBody>
      </p:sp>
      <p:sp>
        <p:nvSpPr>
          <p:cNvPr id="6" name="Text Placeholder 5"/>
          <p:cNvSpPr>
            <a:spLocks noGrp="1"/>
          </p:cNvSpPr>
          <p:nvPr>
            <p:ph type="body" idx="1"/>
          </p:nvPr>
        </p:nvSpPr>
        <p:spPr>
          <a:xfrm>
            <a:off x="447040" y="1531520"/>
            <a:ext cx="8094979" cy="360000"/>
          </a:xfrm>
        </p:spPr>
        <p:txBody>
          <a:bodyPr/>
          <a:lstStyle/>
          <a:p>
            <a:r>
              <a:rPr lang="en-GB" dirty="0"/>
              <a:t>Device access</a:t>
            </a:r>
          </a:p>
        </p:txBody>
      </p:sp>
      <p:sp>
        <p:nvSpPr>
          <p:cNvPr id="7" name="Content Placeholder 6"/>
          <p:cNvSpPr>
            <a:spLocks noGrp="1"/>
          </p:cNvSpPr>
          <p:nvPr>
            <p:ph sz="quarter" idx="10"/>
          </p:nvPr>
        </p:nvSpPr>
        <p:spPr>
          <a:xfrm>
            <a:off x="447041" y="1901680"/>
            <a:ext cx="8094979" cy="4156220"/>
          </a:xfrm>
        </p:spPr>
        <p:txBody>
          <a:bodyPr/>
          <a:lstStyle/>
          <a:p>
            <a:r>
              <a:rPr lang="en-US" dirty="0"/>
              <a:t>The device access subservice type provides capabilities to interact with:</a:t>
            </a:r>
          </a:p>
          <a:p>
            <a:pPr marL="171450" indent="-171450">
              <a:buFont typeface="Arial" panose="020B0604020202020204" pitchFamily="34" charset="0"/>
              <a:buChar char="•"/>
            </a:pPr>
            <a:r>
              <a:rPr lang="en-US" dirty="0"/>
              <a:t>on-board devices such as actuators, sensors, transponders and equipment that have no direct support for PUS services;</a:t>
            </a:r>
          </a:p>
          <a:p>
            <a:pPr marL="171450" indent="-171450">
              <a:buFont typeface="Arial" panose="020B0604020202020204" pitchFamily="34" charset="0"/>
              <a:buChar char="•"/>
            </a:pPr>
            <a:r>
              <a:rPr lang="en-US" dirty="0"/>
              <a:t>equipment during the assembly, integration and test phases or in-flight trouble-shooting, e.g. to validate the basic communication capabilities.</a:t>
            </a:r>
            <a:endParaRPr lang="en-GB" dirty="0"/>
          </a:p>
          <a:p>
            <a:r>
              <a:rPr lang="en-US" dirty="0"/>
              <a:t>The device access service type supports addressing devices physically or logically. Physically accessing a device implies knowledge of the transmission link and of the communication protocol. Logically accessing a device can be done with a command identifier and its parameters. The on-board software maps this logical information onto the physical link and protocol.</a:t>
            </a:r>
          </a:p>
          <a:p>
            <a:r>
              <a:rPr lang="en-US" dirty="0"/>
              <a:t>A typical example is the low-level commanding of a Mil-Std-1553B bus remote terminal:</a:t>
            </a:r>
          </a:p>
          <a:p>
            <a:pPr marL="171450" indent="-171450">
              <a:buFont typeface="Arial" panose="020B0604020202020204" pitchFamily="34" charset="0"/>
              <a:buChar char="•"/>
            </a:pPr>
            <a:r>
              <a:rPr lang="en-US" dirty="0"/>
              <a:t>to command it as a ‘physical device’, the command word is specified, containing the address, the transmission direction, the sub-address and the data word count. </a:t>
            </a:r>
          </a:p>
          <a:p>
            <a:pPr marL="171450" indent="-171450">
              <a:buFont typeface="Arial" panose="020B0604020202020204" pitchFamily="34" charset="0"/>
              <a:buChar char="•"/>
            </a:pPr>
            <a:r>
              <a:rPr lang="en-US" dirty="0"/>
              <a:t>On the other hand, to command the same remote terminal as a ‘logical device’, the logical device identifier, the logical command and its associated parameters are specified. It is the task of the service to map such a command onto the right communication protocol and physical link.</a:t>
            </a:r>
          </a:p>
          <a:p>
            <a:endParaRPr lang="en-US" dirty="0"/>
          </a:p>
        </p:txBody>
      </p:sp>
      <p:sp>
        <p:nvSpPr>
          <p:cNvPr id="8" name="Rectangle 7"/>
          <p:cNvSpPr/>
          <p:nvPr/>
        </p:nvSpPr>
        <p:spPr>
          <a:xfrm>
            <a:off x="0" y="1155785"/>
            <a:ext cx="2962671"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Device access service</a:t>
            </a:r>
          </a:p>
        </p:txBody>
      </p:sp>
    </p:spTree>
    <p:extLst>
      <p:ext uri="{BB962C8B-B14F-4D97-AF65-F5344CB8AC3E}">
        <p14:creationId xmlns:p14="http://schemas.microsoft.com/office/powerpoint/2010/main" val="318087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0"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1"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2" dur="10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p:cTn id="27" dur="1000" fill="hold"/>
                                        <p:tgtEl>
                                          <p:spTgt spid="7">
                                            <p:txEl>
                                              <p:pRg st="3" end="3"/>
                                            </p:txEl>
                                          </p:spTgt>
                                        </p:tgtEl>
                                        <p:attrNameLst>
                                          <p:attrName>ppt_w</p:attrName>
                                        </p:attrNameLst>
                                      </p:cBhvr>
                                      <p:tavLst>
                                        <p:tav tm="0%">
                                          <p:val>
                                            <p:fltVal val="0"/>
                                          </p:val>
                                        </p:tav>
                                        <p:tav tm="100%">
                                          <p:val>
                                            <p:strVal val="#ppt_w"/>
                                          </p:val>
                                        </p:tav>
                                      </p:tavLst>
                                    </p:anim>
                                    <p:anim calcmode="lin" valueType="num">
                                      <p:cBhvr>
                                        <p:cTn id="28" dur="1000" fill="hold"/>
                                        <p:tgtEl>
                                          <p:spTgt spid="7">
                                            <p:txEl>
                                              <p:pRg st="3" end="3"/>
                                            </p:txEl>
                                          </p:spTgt>
                                        </p:tgtEl>
                                        <p:attrNameLst>
                                          <p:attrName>ppt_h</p:attrName>
                                        </p:attrNameLst>
                                      </p:cBhvr>
                                      <p:tavLst>
                                        <p:tav tm="0%">
                                          <p:val>
                                            <p:fltVal val="0"/>
                                          </p:val>
                                        </p:tav>
                                        <p:tav tm="100%">
                                          <p:val>
                                            <p:strVal val="#ppt_h"/>
                                          </p:val>
                                        </p:tav>
                                      </p:tavLst>
                                    </p:anim>
                                    <p:anim calcmode="lin" valueType="num">
                                      <p:cBhvr>
                                        <p:cTn id="29" dur="1000" fill="hold"/>
                                        <p:tgtEl>
                                          <p:spTgt spid="7">
                                            <p:txEl>
                                              <p:pRg st="3" end="3"/>
                                            </p:txEl>
                                          </p:spTgt>
                                        </p:tgtEl>
                                        <p:attrNameLst>
                                          <p:attrName>style.rotation</p:attrName>
                                        </p:attrNameLst>
                                      </p:cBhvr>
                                      <p:tavLst>
                                        <p:tav tm="0%">
                                          <p:val>
                                            <p:fltVal val="90"/>
                                          </p:val>
                                        </p:tav>
                                        <p:tav tm="100%">
                                          <p:val>
                                            <p:fltVal val="0"/>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fltVal val="0"/>
                                          </p:val>
                                        </p:tav>
                                        <p:tav tm="100%">
                                          <p:val>
                                            <p:strVal val="#ppt_w"/>
                                          </p:val>
                                        </p:tav>
                                      </p:tavLst>
                                    </p:anim>
                                    <p:anim calcmode="lin" valueType="num">
                                      <p:cBhvr>
                                        <p:cTn id="36" dur="1000" fill="hold"/>
                                        <p:tgtEl>
                                          <p:spTgt spid="7">
                                            <p:txEl>
                                              <p:pRg st="4" end="4"/>
                                            </p:txEl>
                                          </p:spTgt>
                                        </p:tgtEl>
                                        <p:attrNameLst>
                                          <p:attrName>ppt_h</p:attrName>
                                        </p:attrNameLst>
                                      </p:cBhvr>
                                      <p:tavLst>
                                        <p:tav tm="0%">
                                          <p:val>
                                            <p:fltVal val="0"/>
                                          </p:val>
                                        </p:tav>
                                        <p:tav tm="100%">
                                          <p:val>
                                            <p:strVal val="#ppt_h"/>
                                          </p:val>
                                        </p:tav>
                                      </p:tavLst>
                                    </p:anim>
                                    <p:anim calcmode="lin" valueType="num">
                                      <p:cBhvr>
                                        <p:cTn id="37" dur="1000" fill="hold"/>
                                        <p:tgtEl>
                                          <p:spTgt spid="7">
                                            <p:txEl>
                                              <p:pRg st="4" end="4"/>
                                            </p:txEl>
                                          </p:spTgt>
                                        </p:tgtEl>
                                        <p:attrNameLst>
                                          <p:attrName>style.rotation</p:attrName>
                                        </p:attrNameLst>
                                      </p:cBhvr>
                                      <p:tavLst>
                                        <p:tav tm="0%">
                                          <p:val>
                                            <p:fltVal val="90"/>
                                          </p:val>
                                        </p:tav>
                                        <p:tav tm="100%">
                                          <p:val>
                                            <p:fltVal val="0"/>
                                          </p:val>
                                        </p:tav>
                                      </p:tavLst>
                                    </p:anim>
                                    <p:animEffect transition="in" filter="fade">
                                      <p:cBhvr>
                                        <p:cTn id="38" dur="1000"/>
                                        <p:tgtEl>
                                          <p:spTgt spid="7">
                                            <p:txEl>
                                              <p:pRg st="4" end="4"/>
                                            </p:txEl>
                                          </p:spTgt>
                                        </p:tgtEl>
                                      </p:cBhvr>
                                    </p:animEffect>
                                  </p:childTnLst>
                                </p:cTn>
                              </p:par>
                              <p:par>
                                <p:cTn id="39" presetID="31" presetClass="entr" presetSubtype="0" fill="hold" nodeType="with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 calcmode="lin" valueType="num">
                                      <p:cBhvr>
                                        <p:cTn id="41" dur="1000" fill="hold"/>
                                        <p:tgtEl>
                                          <p:spTgt spid="7">
                                            <p:txEl>
                                              <p:pRg st="5" end="5"/>
                                            </p:txEl>
                                          </p:spTgt>
                                        </p:tgtEl>
                                        <p:attrNameLst>
                                          <p:attrName>ppt_w</p:attrName>
                                        </p:attrNameLst>
                                      </p:cBhvr>
                                      <p:tavLst>
                                        <p:tav tm="0%">
                                          <p:val>
                                            <p:fltVal val="0"/>
                                          </p:val>
                                        </p:tav>
                                        <p:tav tm="100%">
                                          <p:val>
                                            <p:strVal val="#ppt_w"/>
                                          </p:val>
                                        </p:tav>
                                      </p:tavLst>
                                    </p:anim>
                                    <p:anim calcmode="lin" valueType="num">
                                      <p:cBhvr>
                                        <p:cTn id="42" dur="1000" fill="hold"/>
                                        <p:tgtEl>
                                          <p:spTgt spid="7">
                                            <p:txEl>
                                              <p:pRg st="5" end="5"/>
                                            </p:txEl>
                                          </p:spTgt>
                                        </p:tgtEl>
                                        <p:attrNameLst>
                                          <p:attrName>ppt_h</p:attrName>
                                        </p:attrNameLst>
                                      </p:cBhvr>
                                      <p:tavLst>
                                        <p:tav tm="0%">
                                          <p:val>
                                            <p:fltVal val="0"/>
                                          </p:val>
                                        </p:tav>
                                        <p:tav tm="100%">
                                          <p:val>
                                            <p:strVal val="#ppt_h"/>
                                          </p:val>
                                        </p:tav>
                                      </p:tavLst>
                                    </p:anim>
                                    <p:anim calcmode="lin" valueType="num">
                                      <p:cBhvr>
                                        <p:cTn id="43" dur="1000" fill="hold"/>
                                        <p:tgtEl>
                                          <p:spTgt spid="7">
                                            <p:txEl>
                                              <p:pRg st="5" end="5"/>
                                            </p:txEl>
                                          </p:spTgt>
                                        </p:tgtEl>
                                        <p:attrNameLst>
                                          <p:attrName>style.rotation</p:attrName>
                                        </p:attrNameLst>
                                      </p:cBhvr>
                                      <p:tavLst>
                                        <p:tav tm="0%">
                                          <p:val>
                                            <p:fltVal val="90"/>
                                          </p:val>
                                        </p:tav>
                                        <p:tav tm="100%">
                                          <p:val>
                                            <p:fltVal val="0"/>
                                          </p:val>
                                        </p:tav>
                                      </p:tavLst>
                                    </p:anim>
                                    <p:animEffect transition="in" filter="fade">
                                      <p:cBhvr>
                                        <p:cTn id="44" dur="1000"/>
                                        <p:tgtEl>
                                          <p:spTgt spid="7">
                                            <p:txEl>
                                              <p:pRg st="5" end="5"/>
                                            </p:txEl>
                                          </p:spTgt>
                                        </p:tgtEl>
                                      </p:cBhvr>
                                    </p:animEffect>
                                  </p:childTnLst>
                                </p:cTn>
                              </p:par>
                              <p:par>
                                <p:cTn id="45" presetID="31" presetClass="entr" presetSubtype="0" fill="hold" nodeType="with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 calcmode="lin" valueType="num">
                                      <p:cBhvr>
                                        <p:cTn id="47" dur="1000" fill="hold"/>
                                        <p:tgtEl>
                                          <p:spTgt spid="7">
                                            <p:txEl>
                                              <p:pRg st="6" end="6"/>
                                            </p:txEl>
                                          </p:spTgt>
                                        </p:tgtEl>
                                        <p:attrNameLst>
                                          <p:attrName>ppt_w</p:attrName>
                                        </p:attrNameLst>
                                      </p:cBhvr>
                                      <p:tavLst>
                                        <p:tav tm="0%">
                                          <p:val>
                                            <p:fltVal val="0"/>
                                          </p:val>
                                        </p:tav>
                                        <p:tav tm="100%">
                                          <p:val>
                                            <p:strVal val="#ppt_w"/>
                                          </p:val>
                                        </p:tav>
                                      </p:tavLst>
                                    </p:anim>
                                    <p:anim calcmode="lin" valueType="num">
                                      <p:cBhvr>
                                        <p:cTn id="48" dur="1000" fill="hold"/>
                                        <p:tgtEl>
                                          <p:spTgt spid="7">
                                            <p:txEl>
                                              <p:pRg st="6" end="6"/>
                                            </p:txEl>
                                          </p:spTgt>
                                        </p:tgtEl>
                                        <p:attrNameLst>
                                          <p:attrName>ppt_h</p:attrName>
                                        </p:attrNameLst>
                                      </p:cBhvr>
                                      <p:tavLst>
                                        <p:tav tm="0%">
                                          <p:val>
                                            <p:fltVal val="0"/>
                                          </p:val>
                                        </p:tav>
                                        <p:tav tm="100%">
                                          <p:val>
                                            <p:strVal val="#ppt_h"/>
                                          </p:val>
                                        </p:tav>
                                      </p:tavLst>
                                    </p:anim>
                                    <p:anim calcmode="lin" valueType="num">
                                      <p:cBhvr>
                                        <p:cTn id="49" dur="1000" fill="hold"/>
                                        <p:tgtEl>
                                          <p:spTgt spid="7">
                                            <p:txEl>
                                              <p:pRg st="6" end="6"/>
                                            </p:txEl>
                                          </p:spTgt>
                                        </p:tgtEl>
                                        <p:attrNameLst>
                                          <p:attrName>style.rotation</p:attrName>
                                        </p:attrNameLst>
                                      </p:cBhvr>
                                      <p:tavLst>
                                        <p:tav tm="0%">
                                          <p:val>
                                            <p:fltVal val="90"/>
                                          </p:val>
                                        </p:tav>
                                        <p:tav tm="100%">
                                          <p:val>
                                            <p:fltVal val="0"/>
                                          </p:val>
                                        </p:tav>
                                      </p:tavLst>
                                    </p:anim>
                                    <p:animEffect transition="in" filter="fade">
                                      <p:cBhvr>
                                        <p:cTn id="50" dur="10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ST[02] – </a:t>
            </a:r>
            <a:r>
              <a:rPr lang="en-GB" dirty="0"/>
              <a:t>Overview</a:t>
            </a:r>
            <a:endParaRPr lang="en-GB" noProof="0"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noProof="0" dirty="0"/>
              <a:t>Distribute commands to and acquire data from on-board devices such as:</a:t>
            </a:r>
          </a:p>
          <a:p>
            <a:pPr lvl="1">
              <a:buFont typeface="Arial" panose="020B0604020202020204" pitchFamily="34" charset="0"/>
              <a:buChar char="•"/>
            </a:pPr>
            <a:r>
              <a:rPr lang="en-GB" noProof="0" dirty="0"/>
              <a:t>Actuators, sensors, transponders or other equipment not providing direct support for PUS services</a:t>
            </a:r>
          </a:p>
          <a:p>
            <a:pPr lvl="1">
              <a:buFont typeface="Arial" panose="020B0604020202020204" pitchFamily="34" charset="0"/>
              <a:buChar char="•"/>
            </a:pPr>
            <a:r>
              <a:rPr lang="en-GB" noProof="0" dirty="0"/>
              <a:t>Equipment during AIT or for in-flight troubleshooting to validate basic communication capabilities</a:t>
            </a:r>
          </a:p>
          <a:p>
            <a:pPr>
              <a:buFont typeface="Arial" panose="020B0604020202020204" pitchFamily="34" charset="0"/>
              <a:buChar char="•"/>
            </a:pPr>
            <a:r>
              <a:rPr lang="en-GB" noProof="0" dirty="0"/>
              <a:t>Low level access: Bypasses the nominal on-board software functions</a:t>
            </a:r>
          </a:p>
          <a:p>
            <a:pPr>
              <a:buFont typeface="Arial" panose="020B0604020202020204" pitchFamily="34" charset="0"/>
              <a:buChar char="•"/>
            </a:pPr>
            <a:r>
              <a:rPr lang="en-GB" noProof="0" dirty="0"/>
              <a:t>Type of requests:</a:t>
            </a:r>
          </a:p>
          <a:p>
            <a:pPr lvl="1">
              <a:buFont typeface="Arial" panose="020B0604020202020204" pitchFamily="34" charset="0"/>
              <a:buChar char="•"/>
            </a:pPr>
            <a:r>
              <a:rPr lang="en-GB" noProof="0" dirty="0"/>
              <a:t>On-off commands for devices</a:t>
            </a:r>
          </a:p>
          <a:p>
            <a:pPr lvl="1">
              <a:buFont typeface="Arial" panose="020B0604020202020204" pitchFamily="34" charset="0"/>
              <a:buChar char="•"/>
            </a:pPr>
            <a:r>
              <a:rPr lang="en-GB" noProof="0" dirty="0"/>
              <a:t>Register load / dump</a:t>
            </a:r>
          </a:p>
          <a:p>
            <a:pPr lvl="1">
              <a:buFont typeface="Arial" panose="020B0604020202020204" pitchFamily="34" charset="0"/>
              <a:buChar char="•"/>
            </a:pPr>
            <a:r>
              <a:rPr lang="en-GB" noProof="0" dirty="0"/>
              <a:t>Distribute CPDU commands</a:t>
            </a:r>
          </a:p>
          <a:p>
            <a:pPr lvl="1">
              <a:buFont typeface="Arial" panose="020B0604020202020204" pitchFamily="34" charset="0"/>
              <a:buChar char="•"/>
            </a:pPr>
            <a:r>
              <a:rPr lang="en-GB" noProof="0" dirty="0"/>
              <a:t>Physical device low level command / acquisition request</a:t>
            </a:r>
          </a:p>
          <a:p>
            <a:pPr lvl="1">
              <a:buFont typeface="Arial" panose="020B0604020202020204" pitchFamily="34" charset="0"/>
              <a:buChar char="•"/>
            </a:pPr>
            <a:r>
              <a:rPr lang="en-GB" noProof="0" dirty="0"/>
              <a:t>Logical device low level command / acquisition request</a:t>
            </a:r>
          </a:p>
          <a:p>
            <a:endParaRPr lang="en-GB" noProof="0" dirty="0"/>
          </a:p>
        </p:txBody>
      </p:sp>
    </p:spTree>
    <p:extLst>
      <p:ext uri="{BB962C8B-B14F-4D97-AF65-F5344CB8AC3E}">
        <p14:creationId xmlns:p14="http://schemas.microsoft.com/office/powerpoint/2010/main" val="194316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ST[02] – Important concepts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On-off device commands</a:t>
            </a:r>
          </a:p>
          <a:p>
            <a:pPr lvl="1">
              <a:buFont typeface="Arial" panose="020B0604020202020204" pitchFamily="34" charset="0"/>
              <a:buChar char="•"/>
            </a:pPr>
            <a:r>
              <a:rPr lang="en-GB" sz="1400" dirty="0"/>
              <a:t>Bi-level signals connected to a particular device, and identified by an hardware address</a:t>
            </a:r>
          </a:p>
          <a:p>
            <a:pPr lvl="1">
              <a:buFont typeface="Arial" panose="020B0604020202020204" pitchFamily="34" charset="0"/>
              <a:buChar char="•"/>
            </a:pPr>
            <a:r>
              <a:rPr lang="en-GB" sz="1400" dirty="0"/>
              <a:t>Addressing the on-off device triggers a pulse on that line</a:t>
            </a:r>
          </a:p>
          <a:p>
            <a:pPr lvl="1">
              <a:buFont typeface="Arial" panose="020B0604020202020204" pitchFamily="34" charset="0"/>
              <a:buChar char="•"/>
            </a:pPr>
            <a:r>
              <a:rPr lang="en-GB" sz="1400" dirty="0"/>
              <a:t>Examples: Switch on or switch off lines for devices; open or close latch valves; switch a relay.</a:t>
            </a:r>
          </a:p>
          <a:p>
            <a:pPr>
              <a:buFont typeface="Arial" panose="020B0604020202020204" pitchFamily="34" charset="0"/>
              <a:buChar char="•"/>
            </a:pPr>
            <a:r>
              <a:rPr lang="en-GB" dirty="0"/>
              <a:t>Registers</a:t>
            </a:r>
          </a:p>
          <a:p>
            <a:pPr lvl="1">
              <a:buFont typeface="Arial" panose="020B0604020202020204" pitchFamily="34" charset="0"/>
              <a:buChar char="•"/>
            </a:pPr>
            <a:r>
              <a:rPr lang="en-GB" sz="1400" dirty="0"/>
              <a:t>Software or hardware exchange areas identified by their addresses</a:t>
            </a:r>
          </a:p>
          <a:p>
            <a:pPr lvl="1">
              <a:buFont typeface="Arial" panose="020B0604020202020204" pitchFamily="34" charset="0"/>
              <a:buChar char="•"/>
            </a:pPr>
            <a:r>
              <a:rPr lang="en-GB" sz="1400" dirty="0"/>
              <a:t>Loading a value to or acquiring a value from a register may trigger a hardware process</a:t>
            </a:r>
          </a:p>
          <a:p>
            <a:pPr lvl="1">
              <a:buFont typeface="Arial" panose="020B0604020202020204" pitchFamily="34" charset="0"/>
              <a:buChar char="•"/>
            </a:pPr>
            <a:r>
              <a:rPr lang="en-GB" sz="1400" dirty="0"/>
              <a:t>Some registers may only support loading or reading</a:t>
            </a:r>
          </a:p>
          <a:p>
            <a:pPr>
              <a:buFont typeface="Arial" panose="020B0604020202020204" pitchFamily="34" charset="0"/>
              <a:buChar char="•"/>
            </a:pPr>
            <a:r>
              <a:rPr lang="en-GB" dirty="0"/>
              <a:t>CPDU (Command Pulse Distribution Unit)</a:t>
            </a:r>
          </a:p>
          <a:p>
            <a:pPr lvl="1">
              <a:buFont typeface="Arial" panose="020B0604020202020204" pitchFamily="34" charset="0"/>
              <a:buChar char="•"/>
            </a:pPr>
            <a:r>
              <a:rPr lang="en-GB" sz="1400" dirty="0"/>
              <a:t>Particular kind of pulses generally related to powering or resetting devices</a:t>
            </a:r>
          </a:p>
          <a:p>
            <a:pPr lvl="1">
              <a:buFont typeface="Arial" panose="020B0604020202020204" pitchFamily="34" charset="0"/>
              <a:buChar char="•"/>
            </a:pPr>
            <a:r>
              <a:rPr lang="en-GB" sz="1400" dirty="0"/>
              <a:t>Has a specific access point at TC decoder level (« Hardware TCs »)</a:t>
            </a:r>
          </a:p>
          <a:p>
            <a:pPr lvl="1">
              <a:buFont typeface="Arial" panose="020B0604020202020204" pitchFamily="34" charset="0"/>
              <a:buChar char="•"/>
            </a:pPr>
            <a:r>
              <a:rPr lang="en-GB" sz="1400" dirty="0"/>
              <a:t>Device access subservices implements Software CDPU, i.e. the capability to perform the same actions as direct, hardware-level CPDUs.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99830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0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ST[02] – </a:t>
            </a:r>
            <a:r>
              <a:rPr lang="en-GB" dirty="0"/>
              <a:t>Important concepts</a:t>
            </a:r>
            <a:endParaRPr lang="en-GB" noProof="0" dirty="0"/>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Physical device</a:t>
            </a:r>
          </a:p>
          <a:p>
            <a:pPr lvl="1">
              <a:buFont typeface="Arial" panose="020B0604020202020204" pitchFamily="34" charset="0"/>
              <a:buChar char="•"/>
            </a:pPr>
            <a:r>
              <a:rPr lang="en-GB" sz="1400" dirty="0"/>
              <a:t>Device which can be accessed using explicit knowledge of the transmission link and the transmission protocol</a:t>
            </a:r>
          </a:p>
          <a:p>
            <a:pPr lvl="1">
              <a:buFont typeface="Arial" panose="020B0604020202020204" pitchFamily="34" charset="0"/>
              <a:buChar char="•"/>
            </a:pPr>
            <a:r>
              <a:rPr lang="en-GB" sz="1400" dirty="0"/>
              <a:t>For example, for a GPS accessed through a MIL-1553B bus, the request has to include the 1553 command word (containing RT address, transaction direction, RT sub-address and word count), and the command to perform (e.g. update configuration) is specified in its raw form, as transmitted on the transmission link.</a:t>
            </a:r>
          </a:p>
          <a:p>
            <a:pPr>
              <a:buFont typeface="Arial" panose="020B0604020202020204" pitchFamily="34" charset="0"/>
              <a:buChar char="•"/>
            </a:pPr>
            <a:r>
              <a:rPr lang="en-GB" dirty="0"/>
              <a:t>Logical device</a:t>
            </a:r>
          </a:p>
          <a:p>
            <a:pPr lvl="1">
              <a:buFont typeface="Arial" panose="020B0604020202020204" pitchFamily="34" charset="0"/>
              <a:buChar char="•"/>
            </a:pPr>
            <a:r>
              <a:rPr lang="en-GB" sz="1400" dirty="0"/>
              <a:t>Device which can be accessed using a higher-level description</a:t>
            </a:r>
          </a:p>
          <a:p>
            <a:pPr lvl="1">
              <a:buFont typeface="Arial" panose="020B0604020202020204" pitchFamily="34" charset="0"/>
              <a:buChar char="•"/>
            </a:pPr>
            <a:r>
              <a:rPr lang="en-GB" sz="1400" dirty="0"/>
              <a:t>In that case, the mapping to physical is performed by the software implementing the corresponding service</a:t>
            </a:r>
          </a:p>
          <a:p>
            <a:pPr lvl="1">
              <a:buFont typeface="Arial" panose="020B0604020202020204" pitchFamily="34" charset="0"/>
              <a:buChar char="•"/>
            </a:pPr>
            <a:r>
              <a:rPr lang="en-GB" sz="1400" dirty="0"/>
              <a:t>In the same example, the accessed GPS is only identified through a device ID, and the command to perform is provided as a command identifier and its parameters </a:t>
            </a:r>
          </a:p>
          <a:p>
            <a:pPr marL="0" indent="0">
              <a:buNone/>
            </a:pPr>
            <a:r>
              <a:rPr lang="en-GB" dirty="0"/>
              <a:t>These two types of accesses are not mutually exclusive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7242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multiplexing?</a:t>
            </a:r>
          </a:p>
        </p:txBody>
      </p:sp>
      <p:grpSp>
        <p:nvGrpSpPr>
          <p:cNvPr id="4" name="Group 190"/>
          <p:cNvGrpSpPr>
            <a:grpSpLocks/>
          </p:cNvGrpSpPr>
          <p:nvPr/>
        </p:nvGrpSpPr>
        <p:grpSpPr bwMode="auto">
          <a:xfrm>
            <a:off x="-26987" y="1747913"/>
            <a:ext cx="8885238" cy="4651376"/>
            <a:chOff x="5" y="1180"/>
            <a:chExt cx="5597" cy="2930"/>
          </a:xfrm>
        </p:grpSpPr>
        <p:sp>
          <p:nvSpPr>
            <p:cNvPr id="5" name="Line 162"/>
            <p:cNvSpPr>
              <a:spLocks noChangeShapeType="1"/>
            </p:cNvSpPr>
            <p:nvPr/>
          </p:nvSpPr>
          <p:spPr bwMode="auto">
            <a:xfrm flipH="1">
              <a:off x="158" y="3884"/>
              <a:ext cx="5444" cy="0"/>
            </a:xfrm>
            <a:prstGeom prst="line">
              <a:avLst/>
            </a:prstGeom>
            <a:noFill/>
            <a:ln w="9525">
              <a:solidFill>
                <a:srgbClr val="000000"/>
              </a:solidFill>
              <a:prstDash val="lg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 name="Line 163"/>
            <p:cNvSpPr>
              <a:spLocks noChangeShapeType="1"/>
            </p:cNvSpPr>
            <p:nvPr/>
          </p:nvSpPr>
          <p:spPr bwMode="auto">
            <a:xfrm flipH="1">
              <a:off x="158" y="1706"/>
              <a:ext cx="5444" cy="0"/>
            </a:xfrm>
            <a:prstGeom prst="line">
              <a:avLst/>
            </a:prstGeom>
            <a:noFill/>
            <a:ln w="9525">
              <a:solidFill>
                <a:srgbClr val="000000"/>
              </a:solidFill>
              <a:prstDash val="lg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 name="Line 164"/>
            <p:cNvSpPr>
              <a:spLocks noChangeShapeType="1"/>
            </p:cNvSpPr>
            <p:nvPr/>
          </p:nvSpPr>
          <p:spPr bwMode="auto">
            <a:xfrm flipH="1">
              <a:off x="158" y="3339"/>
              <a:ext cx="5444" cy="0"/>
            </a:xfrm>
            <a:prstGeom prst="line">
              <a:avLst/>
            </a:prstGeom>
            <a:noFill/>
            <a:ln w="9525">
              <a:solidFill>
                <a:srgbClr val="000000"/>
              </a:solidFill>
              <a:prstDash val="lg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 name="Text Box 165"/>
            <p:cNvSpPr txBox="1">
              <a:spLocks noChangeArrowheads="1"/>
            </p:cNvSpPr>
            <p:nvPr/>
          </p:nvSpPr>
          <p:spPr bwMode="auto">
            <a:xfrm rot="20400000">
              <a:off x="247" y="3975"/>
              <a:ext cx="614" cy="135"/>
            </a:xfrm>
            <a:prstGeom prst="rect">
              <a:avLst/>
            </a:prstGeom>
            <a:noFill/>
            <a:ln w="9525" algn="ctr">
              <a:noFill/>
              <a:miter lim="800%"/>
              <a:headEnd/>
              <a:tailEnd/>
            </a:ln>
          </p:spPr>
          <p:txBody>
            <a:bodyPr wrap="none">
              <a:spAutoFit/>
            </a:bodyPr>
            <a:lstStyle/>
            <a:p>
              <a:pPr eaLnBrk="0" hangingPunct="0">
                <a:lnSpc>
                  <a:spcPct val="80%"/>
                </a:lnSpc>
                <a:spcBef>
                  <a:spcPct val="20%"/>
                </a:spcBef>
                <a:defRPr/>
              </a:pPr>
              <a:r>
                <a:rPr lang="en-GB" sz="1000" i="1" kern="0" dirty="0">
                  <a:solidFill>
                    <a:srgbClr val="333399"/>
                  </a:solidFill>
                  <a:latin typeface="Tahoma" pitchFamily="34" charset="0"/>
                </a:rPr>
                <a:t>Physical Layer</a:t>
              </a:r>
            </a:p>
          </p:txBody>
        </p:sp>
        <p:sp>
          <p:nvSpPr>
            <p:cNvPr id="9" name="Text Box 166"/>
            <p:cNvSpPr txBox="1">
              <a:spLocks noChangeArrowheads="1"/>
            </p:cNvSpPr>
            <p:nvPr/>
          </p:nvSpPr>
          <p:spPr bwMode="auto">
            <a:xfrm rot="20400000">
              <a:off x="106" y="1180"/>
              <a:ext cx="892" cy="231"/>
            </a:xfrm>
            <a:prstGeom prst="rect">
              <a:avLst/>
            </a:prstGeom>
            <a:noFill/>
            <a:ln w="9525" algn="ctr">
              <a:noFill/>
              <a:miter lim="800%"/>
              <a:headEnd/>
              <a:tailEnd/>
            </a:ln>
          </p:spPr>
          <p:txBody>
            <a:bodyPr wrap="none">
              <a:spAutoFit/>
            </a:bodyPr>
            <a:lstStyle/>
            <a:p>
              <a:pPr eaLnBrk="0" hangingPunct="0">
                <a:lnSpc>
                  <a:spcPct val="80%"/>
                </a:lnSpc>
                <a:spcBef>
                  <a:spcPct val="20%"/>
                </a:spcBef>
                <a:defRPr/>
              </a:pPr>
              <a:r>
                <a:rPr lang="en-GB" sz="1000" i="1" kern="0" dirty="0">
                  <a:solidFill>
                    <a:srgbClr val="333399"/>
                  </a:solidFill>
                  <a:latin typeface="Tahoma" pitchFamily="34" charset="0"/>
                </a:rPr>
                <a:t>Network Layer</a:t>
              </a:r>
            </a:p>
            <a:p>
              <a:pPr eaLnBrk="0" hangingPunct="0">
                <a:lnSpc>
                  <a:spcPct val="80%"/>
                </a:lnSpc>
                <a:spcBef>
                  <a:spcPct val="20%"/>
                </a:spcBef>
                <a:defRPr/>
              </a:pPr>
              <a:r>
                <a:rPr lang="en-GB" sz="1000" i="1" kern="0" dirty="0">
                  <a:solidFill>
                    <a:srgbClr val="333399"/>
                  </a:solidFill>
                  <a:latin typeface="Tahoma" pitchFamily="34" charset="0"/>
                </a:rPr>
                <a:t>Space Packet Protocol</a:t>
              </a:r>
            </a:p>
          </p:txBody>
        </p:sp>
        <p:sp>
          <p:nvSpPr>
            <p:cNvPr id="10" name="Text Box 167"/>
            <p:cNvSpPr txBox="1">
              <a:spLocks noChangeArrowheads="1"/>
            </p:cNvSpPr>
            <p:nvPr/>
          </p:nvSpPr>
          <p:spPr bwMode="auto">
            <a:xfrm rot="20400000">
              <a:off x="5" y="2358"/>
              <a:ext cx="1088" cy="212"/>
            </a:xfrm>
            <a:prstGeom prst="rect">
              <a:avLst/>
            </a:prstGeom>
            <a:noFill/>
            <a:ln w="9525" algn="ctr">
              <a:noFill/>
              <a:miter lim="800%"/>
              <a:headEnd/>
              <a:tailEnd/>
            </a:ln>
          </p:spPr>
          <p:txBody>
            <a:bodyPr wrap="none">
              <a:spAutoFit/>
            </a:bodyPr>
            <a:lstStyle/>
            <a:p>
              <a:pPr eaLnBrk="0" hangingPunct="0">
                <a:lnSpc>
                  <a:spcPct val="80%"/>
                </a:lnSpc>
                <a:spcBef>
                  <a:spcPct val="20%"/>
                </a:spcBef>
                <a:defRPr/>
              </a:pPr>
              <a:r>
                <a:rPr lang="en-GB" sz="1000" i="1" kern="0" dirty="0">
                  <a:solidFill>
                    <a:srgbClr val="333399"/>
                  </a:solidFill>
                  <a:latin typeface="Tahoma" pitchFamily="34" charset="0"/>
                </a:rPr>
                <a:t>Data Link Layer</a:t>
              </a:r>
              <a:br>
                <a:rPr lang="en-GB" sz="1000" i="1" kern="0" dirty="0">
                  <a:solidFill>
                    <a:srgbClr val="333399"/>
                  </a:solidFill>
                  <a:latin typeface="Tahoma" pitchFamily="34" charset="0"/>
                </a:rPr>
              </a:br>
              <a:r>
                <a:rPr lang="en-GB" sz="1000" i="1" kern="0" dirty="0">
                  <a:solidFill>
                    <a:srgbClr val="333399"/>
                  </a:solidFill>
                  <a:latin typeface="Tahoma" pitchFamily="34" charset="0"/>
                </a:rPr>
                <a:t>Data Link Protocol Sublayer</a:t>
              </a:r>
            </a:p>
          </p:txBody>
        </p:sp>
        <p:sp>
          <p:nvSpPr>
            <p:cNvPr id="11" name="Text Box 168"/>
            <p:cNvSpPr txBox="1">
              <a:spLocks noChangeArrowheads="1"/>
            </p:cNvSpPr>
            <p:nvPr/>
          </p:nvSpPr>
          <p:spPr bwMode="auto">
            <a:xfrm rot="20400000">
              <a:off x="74" y="3498"/>
              <a:ext cx="959" cy="212"/>
            </a:xfrm>
            <a:prstGeom prst="rect">
              <a:avLst/>
            </a:prstGeom>
            <a:noFill/>
            <a:ln w="9525" algn="ctr">
              <a:noFill/>
              <a:miter lim="800%"/>
              <a:headEnd/>
              <a:tailEnd/>
            </a:ln>
          </p:spPr>
          <p:txBody>
            <a:bodyPr wrap="none">
              <a:spAutoFit/>
            </a:bodyPr>
            <a:lstStyle/>
            <a:p>
              <a:pPr eaLnBrk="0" hangingPunct="0">
                <a:lnSpc>
                  <a:spcPct val="80%"/>
                </a:lnSpc>
                <a:spcBef>
                  <a:spcPct val="20%"/>
                </a:spcBef>
                <a:defRPr/>
              </a:pPr>
              <a:r>
                <a:rPr lang="en-GB" sz="1000" i="1" kern="0" dirty="0">
                  <a:solidFill>
                    <a:srgbClr val="333399"/>
                  </a:solidFill>
                  <a:latin typeface="Tahoma" pitchFamily="34" charset="0"/>
                </a:rPr>
                <a:t>Data Link Layer</a:t>
              </a:r>
              <a:br>
                <a:rPr lang="en-GB" sz="1000" i="1" kern="0" dirty="0">
                  <a:solidFill>
                    <a:srgbClr val="333399"/>
                  </a:solidFill>
                  <a:latin typeface="Tahoma" pitchFamily="34" charset="0"/>
                </a:rPr>
              </a:br>
              <a:r>
                <a:rPr lang="en-GB" sz="1000" i="1" kern="0" dirty="0">
                  <a:solidFill>
                    <a:srgbClr val="333399"/>
                  </a:solidFill>
                  <a:latin typeface="Tahoma" pitchFamily="34" charset="0"/>
                </a:rPr>
                <a:t>Sync &amp; Coding Sublayer</a:t>
              </a:r>
            </a:p>
          </p:txBody>
        </p:sp>
      </p:grpSp>
      <p:sp>
        <p:nvSpPr>
          <p:cNvPr id="12" name="AutoShape 14"/>
          <p:cNvSpPr>
            <a:spLocks noChangeArrowheads="1"/>
          </p:cNvSpPr>
          <p:nvPr/>
        </p:nvSpPr>
        <p:spPr bwMode="auto">
          <a:xfrm>
            <a:off x="3368613" y="6132588"/>
            <a:ext cx="3671887" cy="412749"/>
          </a:xfrm>
          <a:prstGeom prst="downArrow">
            <a:avLst>
              <a:gd name="adj1" fmla="val 50000"/>
              <a:gd name="adj2" fmla="val 25000"/>
            </a:avLst>
          </a:prstGeom>
          <a:solidFill>
            <a:srgbClr val="0066CC"/>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algn="ctr" eaLnBrk="0" hangingPunct="0">
              <a:lnSpc>
                <a:spcPct val="80%"/>
              </a:lnSpc>
              <a:spcBef>
                <a:spcPct val="20%"/>
              </a:spcBef>
              <a:defRPr/>
            </a:pPr>
            <a:r>
              <a:rPr lang="en-GB" sz="1600" kern="0" dirty="0" err="1">
                <a:solidFill>
                  <a:srgbClr val="FFFFFF"/>
                </a:solidFill>
                <a:latin typeface="Tahoma"/>
              </a:rPr>
              <a:t>spacelink</a:t>
            </a:r>
            <a:endParaRPr lang="en-GB" sz="1600" kern="0" dirty="0">
              <a:solidFill>
                <a:srgbClr val="FFFFFF"/>
              </a:solidFill>
              <a:latin typeface="Tahoma"/>
            </a:endParaRPr>
          </a:p>
        </p:txBody>
      </p:sp>
      <p:grpSp>
        <p:nvGrpSpPr>
          <p:cNvPr id="13" name="Group 187"/>
          <p:cNvGrpSpPr>
            <a:grpSpLocks/>
          </p:cNvGrpSpPr>
          <p:nvPr/>
        </p:nvGrpSpPr>
        <p:grpSpPr bwMode="auto">
          <a:xfrm>
            <a:off x="2055813" y="2152726"/>
            <a:ext cx="5684837" cy="1006476"/>
            <a:chOff x="1294" y="1480"/>
            <a:chExt cx="3581" cy="634"/>
          </a:xfrm>
        </p:grpSpPr>
        <p:sp>
          <p:nvSpPr>
            <p:cNvPr id="14" name="Line 124"/>
            <p:cNvSpPr>
              <a:spLocks noChangeShapeType="1"/>
            </p:cNvSpPr>
            <p:nvPr/>
          </p:nvSpPr>
          <p:spPr bwMode="auto">
            <a:xfrm>
              <a:off x="1294" y="1480"/>
              <a:ext cx="0" cy="589"/>
            </a:xfrm>
            <a:prstGeom prst="line">
              <a:avLst/>
            </a:prstGeom>
            <a:noFill/>
            <a:ln w="19050">
              <a:solidFill>
                <a:srgbClr val="FF3300"/>
              </a:solidFill>
              <a:round/>
              <a:headEnd/>
              <a:tailEnd type="triangl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nvGrpSpPr>
            <p:cNvPr id="15" name="Group 174"/>
            <p:cNvGrpSpPr>
              <a:grpSpLocks/>
            </p:cNvGrpSpPr>
            <p:nvPr/>
          </p:nvGrpSpPr>
          <p:grpSpPr bwMode="auto">
            <a:xfrm>
              <a:off x="1746" y="1887"/>
              <a:ext cx="861" cy="227"/>
              <a:chOff x="295" y="2435"/>
              <a:chExt cx="861" cy="365"/>
            </a:xfrm>
          </p:grpSpPr>
          <p:sp>
            <p:nvSpPr>
              <p:cNvPr id="23" name="AutoShape 175"/>
              <p:cNvSpPr>
                <a:spLocks noChangeArrowheads="1"/>
              </p:cNvSpPr>
              <p:nvPr/>
            </p:nvSpPr>
            <p:spPr bwMode="auto">
              <a:xfrm>
                <a:off x="385" y="2432"/>
                <a:ext cx="771" cy="182"/>
              </a:xfrm>
              <a:prstGeom prst="curvedDownArrow">
                <a:avLst>
                  <a:gd name="adj1" fmla="val 84725"/>
                  <a:gd name="adj2" fmla="val 169451"/>
                  <a:gd name="adj3" fmla="val 33333"/>
                </a:avLst>
              </a:prstGeom>
              <a:solidFill>
                <a:srgbClr val="FF0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24" name="AutoShape 176"/>
              <p:cNvSpPr>
                <a:spLocks noChangeArrowheads="1"/>
              </p:cNvSpPr>
              <p:nvPr/>
            </p:nvSpPr>
            <p:spPr bwMode="auto">
              <a:xfrm rot="10800000">
                <a:off x="295" y="2614"/>
                <a:ext cx="771" cy="182"/>
              </a:xfrm>
              <a:prstGeom prst="curvedDownArrow">
                <a:avLst>
                  <a:gd name="adj1" fmla="val 84725"/>
                  <a:gd name="adj2" fmla="val 169451"/>
                  <a:gd name="adj3" fmla="val 33333"/>
                </a:avLst>
              </a:prstGeom>
              <a:solidFill>
                <a:srgbClr val="FF0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grpSp>
        <p:grpSp>
          <p:nvGrpSpPr>
            <p:cNvPr id="16" name="Group 177"/>
            <p:cNvGrpSpPr>
              <a:grpSpLocks/>
            </p:cNvGrpSpPr>
            <p:nvPr/>
          </p:nvGrpSpPr>
          <p:grpSpPr bwMode="auto">
            <a:xfrm>
              <a:off x="4014" y="1887"/>
              <a:ext cx="861" cy="227"/>
              <a:chOff x="295" y="2435"/>
              <a:chExt cx="861" cy="365"/>
            </a:xfrm>
          </p:grpSpPr>
          <p:sp>
            <p:nvSpPr>
              <p:cNvPr id="21" name="AutoShape 178"/>
              <p:cNvSpPr>
                <a:spLocks noChangeArrowheads="1"/>
              </p:cNvSpPr>
              <p:nvPr/>
            </p:nvSpPr>
            <p:spPr bwMode="auto">
              <a:xfrm>
                <a:off x="385" y="2432"/>
                <a:ext cx="771" cy="182"/>
              </a:xfrm>
              <a:prstGeom prst="curvedDownArrow">
                <a:avLst>
                  <a:gd name="adj1" fmla="val 84725"/>
                  <a:gd name="adj2" fmla="val 169451"/>
                  <a:gd name="adj3" fmla="val 33333"/>
                </a:avLst>
              </a:prstGeom>
              <a:solidFill>
                <a:srgbClr val="FF0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22" name="AutoShape 179"/>
              <p:cNvSpPr>
                <a:spLocks noChangeArrowheads="1"/>
              </p:cNvSpPr>
              <p:nvPr/>
            </p:nvSpPr>
            <p:spPr bwMode="auto">
              <a:xfrm rot="10800000">
                <a:off x="295" y="2614"/>
                <a:ext cx="771" cy="182"/>
              </a:xfrm>
              <a:prstGeom prst="curvedDownArrow">
                <a:avLst>
                  <a:gd name="adj1" fmla="val 84725"/>
                  <a:gd name="adj2" fmla="val 169451"/>
                  <a:gd name="adj3" fmla="val 33333"/>
                </a:avLst>
              </a:prstGeom>
              <a:solidFill>
                <a:srgbClr val="FF0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grpSp>
        <p:grpSp>
          <p:nvGrpSpPr>
            <p:cNvPr id="17" name="Group 183"/>
            <p:cNvGrpSpPr>
              <a:grpSpLocks/>
            </p:cNvGrpSpPr>
            <p:nvPr/>
          </p:nvGrpSpPr>
          <p:grpSpPr bwMode="auto">
            <a:xfrm>
              <a:off x="2880" y="1887"/>
              <a:ext cx="861" cy="227"/>
              <a:chOff x="295" y="2435"/>
              <a:chExt cx="861" cy="365"/>
            </a:xfrm>
          </p:grpSpPr>
          <p:sp>
            <p:nvSpPr>
              <p:cNvPr id="19" name="AutoShape 184"/>
              <p:cNvSpPr>
                <a:spLocks noChangeArrowheads="1"/>
              </p:cNvSpPr>
              <p:nvPr/>
            </p:nvSpPr>
            <p:spPr bwMode="auto">
              <a:xfrm>
                <a:off x="385" y="2432"/>
                <a:ext cx="771" cy="182"/>
              </a:xfrm>
              <a:prstGeom prst="curvedDownArrow">
                <a:avLst>
                  <a:gd name="adj1" fmla="val 84725"/>
                  <a:gd name="adj2" fmla="val 169451"/>
                  <a:gd name="adj3" fmla="val 33333"/>
                </a:avLst>
              </a:prstGeom>
              <a:solidFill>
                <a:srgbClr val="FF0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20" name="AutoShape 185"/>
              <p:cNvSpPr>
                <a:spLocks noChangeArrowheads="1"/>
              </p:cNvSpPr>
              <p:nvPr/>
            </p:nvSpPr>
            <p:spPr bwMode="auto">
              <a:xfrm rot="10800000">
                <a:off x="295" y="2614"/>
                <a:ext cx="771" cy="182"/>
              </a:xfrm>
              <a:prstGeom prst="curvedDownArrow">
                <a:avLst>
                  <a:gd name="adj1" fmla="val 84725"/>
                  <a:gd name="adj2" fmla="val 169451"/>
                  <a:gd name="adj3" fmla="val 33333"/>
                </a:avLst>
              </a:prstGeom>
              <a:solidFill>
                <a:srgbClr val="FF0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grpSp>
        <p:sp>
          <p:nvSpPr>
            <p:cNvPr id="18" name="Text Box 13"/>
            <p:cNvSpPr txBox="1">
              <a:spLocks noChangeArrowheads="1"/>
            </p:cNvSpPr>
            <p:nvPr/>
          </p:nvSpPr>
          <p:spPr bwMode="auto">
            <a:xfrm>
              <a:off x="2880" y="1933"/>
              <a:ext cx="879" cy="136"/>
            </a:xfrm>
            <a:prstGeom prst="rect">
              <a:avLst/>
            </a:prstGeom>
            <a:solidFill>
              <a:srgbClr val="FFFFFF"/>
            </a:solidFill>
            <a:ln w="9525" algn="ctr">
              <a:noFill/>
              <a:miter lim="800%"/>
              <a:headEnd/>
              <a:tailEnd/>
            </a:ln>
          </p:spPr>
          <p:txBody>
            <a:bodyPr wrap="none">
              <a:spAutoFit/>
            </a:bodyPr>
            <a:lstStyle/>
            <a:p>
              <a:pPr marL="228600" indent="-228600" eaLnBrk="0" hangingPunct="0">
                <a:lnSpc>
                  <a:spcPct val="80%"/>
                </a:lnSpc>
                <a:spcBef>
                  <a:spcPct val="20%"/>
                </a:spcBef>
                <a:defRPr/>
              </a:pPr>
              <a:r>
                <a:rPr lang="en-GB" sz="1000" b="1" i="1" kern="0" dirty="0">
                  <a:solidFill>
                    <a:srgbClr val="FF3300"/>
                  </a:solidFill>
                  <a:latin typeface="Tahoma" pitchFamily="34" charset="0"/>
                </a:rPr>
                <a:t>space multiplexing</a:t>
              </a:r>
            </a:p>
          </p:txBody>
        </p:sp>
      </p:grpSp>
      <p:grpSp>
        <p:nvGrpSpPr>
          <p:cNvPr id="112" name="Group 111"/>
          <p:cNvGrpSpPr/>
          <p:nvPr/>
        </p:nvGrpSpPr>
        <p:grpSpPr>
          <a:xfrm>
            <a:off x="2100926" y="4672088"/>
            <a:ext cx="3777327" cy="1008065"/>
            <a:chOff x="2100926" y="4672088"/>
            <a:chExt cx="3777327" cy="1008065"/>
          </a:xfrm>
        </p:grpSpPr>
        <p:sp>
          <p:nvSpPr>
            <p:cNvPr id="28" name="AutoShape 169"/>
            <p:cNvSpPr>
              <a:spLocks noChangeArrowheads="1"/>
            </p:cNvSpPr>
            <p:nvPr/>
          </p:nvSpPr>
          <p:spPr bwMode="auto">
            <a:xfrm>
              <a:off x="5076825" y="5319788"/>
              <a:ext cx="230647" cy="360365"/>
            </a:xfrm>
            <a:prstGeom prst="downArrow">
              <a:avLst>
                <a:gd name="adj1" fmla="val 50000"/>
                <a:gd name="adj2" fmla="val 37500"/>
              </a:avLst>
            </a:prstGeom>
            <a:solidFill>
              <a:srgbClr val="FF330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7" name="Line 186"/>
            <p:cNvSpPr>
              <a:spLocks noChangeShapeType="1"/>
            </p:cNvSpPr>
            <p:nvPr/>
          </p:nvSpPr>
          <p:spPr bwMode="auto">
            <a:xfrm flipH="1">
              <a:off x="2100926" y="4672088"/>
              <a:ext cx="16799" cy="720725"/>
            </a:xfrm>
            <a:prstGeom prst="line">
              <a:avLst/>
            </a:prstGeom>
            <a:noFill/>
            <a:ln w="19050">
              <a:solidFill>
                <a:srgbClr val="FF3300"/>
              </a:solidFill>
              <a:round/>
              <a:headEnd/>
              <a:tailEnd type="triangl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6" name="Text Box 158"/>
            <p:cNvSpPr txBox="1">
              <a:spLocks noChangeArrowheads="1"/>
            </p:cNvSpPr>
            <p:nvPr/>
          </p:nvSpPr>
          <p:spPr bwMode="auto">
            <a:xfrm>
              <a:off x="4693313" y="5392813"/>
              <a:ext cx="1184940" cy="215444"/>
            </a:xfrm>
            <a:prstGeom prst="rect">
              <a:avLst/>
            </a:prstGeom>
            <a:noFill/>
            <a:ln w="9525" algn="ctr">
              <a:noFill/>
              <a:miter lim="800%"/>
              <a:headEnd/>
              <a:tailEnd/>
            </a:ln>
          </p:spPr>
          <p:txBody>
            <a:bodyPr wrap="none">
              <a:spAutoFit/>
            </a:bodyPr>
            <a:lstStyle/>
            <a:p>
              <a:pPr marL="228600" indent="-228600" eaLnBrk="0" hangingPunct="0">
                <a:lnSpc>
                  <a:spcPct val="80%"/>
                </a:lnSpc>
                <a:spcBef>
                  <a:spcPct val="20%"/>
                </a:spcBef>
                <a:defRPr/>
              </a:pPr>
              <a:r>
                <a:rPr lang="en-GB" sz="1000" b="1" i="1" kern="0" dirty="0">
                  <a:solidFill>
                    <a:srgbClr val="FF3300"/>
                  </a:solidFill>
                  <a:latin typeface="Tahoma" pitchFamily="34" charset="0"/>
                </a:rPr>
                <a:t>sync  </a:t>
              </a:r>
              <a:r>
                <a:rPr lang="en-GB" sz="1000" b="1" i="1" kern="0" dirty="0">
                  <a:solidFill>
                    <a:srgbClr val="000000"/>
                  </a:solidFill>
                  <a:latin typeface="Tahoma" pitchFamily="34" charset="0"/>
                </a:rPr>
                <a:t>&amp;</a:t>
              </a:r>
              <a:r>
                <a:rPr lang="en-GB" sz="1000" b="1" i="1" kern="0" dirty="0">
                  <a:solidFill>
                    <a:srgbClr val="FF3300"/>
                  </a:solidFill>
                  <a:latin typeface="Tahoma" pitchFamily="34" charset="0"/>
                </a:rPr>
                <a:t>  coding</a:t>
              </a:r>
            </a:p>
          </p:txBody>
        </p:sp>
      </p:grpSp>
      <p:grpSp>
        <p:nvGrpSpPr>
          <p:cNvPr id="29" name="Group 210"/>
          <p:cNvGrpSpPr>
            <a:grpSpLocks/>
          </p:cNvGrpSpPr>
          <p:nvPr/>
        </p:nvGrpSpPr>
        <p:grpSpPr bwMode="auto">
          <a:xfrm>
            <a:off x="4067175" y="3879925"/>
            <a:ext cx="4467225" cy="1150938"/>
            <a:chOff x="2562" y="2568"/>
            <a:chExt cx="2814" cy="725"/>
          </a:xfrm>
        </p:grpSpPr>
        <p:sp>
          <p:nvSpPr>
            <p:cNvPr id="30" name="Line 125"/>
            <p:cNvSpPr>
              <a:spLocks noChangeShapeType="1"/>
            </p:cNvSpPr>
            <p:nvPr/>
          </p:nvSpPr>
          <p:spPr bwMode="auto">
            <a:xfrm>
              <a:off x="5376" y="2568"/>
              <a:ext cx="0" cy="725"/>
            </a:xfrm>
            <a:prstGeom prst="line">
              <a:avLst/>
            </a:prstGeom>
            <a:noFill/>
            <a:ln w="19050">
              <a:solidFill>
                <a:srgbClr val="FF3300"/>
              </a:solidFill>
              <a:round/>
              <a:headEnd/>
              <a:tailEnd type="triangl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1" name="Text Box 12"/>
            <p:cNvSpPr txBox="1">
              <a:spLocks noChangeArrowheads="1"/>
            </p:cNvSpPr>
            <p:nvPr/>
          </p:nvSpPr>
          <p:spPr bwMode="auto">
            <a:xfrm>
              <a:off x="2908" y="2750"/>
              <a:ext cx="830" cy="136"/>
            </a:xfrm>
            <a:prstGeom prst="rect">
              <a:avLst/>
            </a:prstGeom>
            <a:solidFill>
              <a:srgbClr val="FFFFFF"/>
            </a:solidFill>
            <a:ln w="9525" algn="ctr">
              <a:noFill/>
              <a:miter lim="800%"/>
              <a:headEnd/>
              <a:tailEnd/>
            </a:ln>
          </p:spPr>
          <p:txBody>
            <a:bodyPr wrap="none">
              <a:spAutoFit/>
            </a:bodyPr>
            <a:lstStyle/>
            <a:p>
              <a:pPr marL="228600" indent="-228600" eaLnBrk="0" hangingPunct="0">
                <a:lnSpc>
                  <a:spcPct val="80%"/>
                </a:lnSpc>
                <a:spcBef>
                  <a:spcPct val="20%"/>
                </a:spcBef>
                <a:defRPr/>
              </a:pPr>
              <a:r>
                <a:rPr lang="en-GB" sz="1000" b="1" i="1" kern="0" dirty="0">
                  <a:solidFill>
                    <a:srgbClr val="FF3300"/>
                  </a:solidFill>
                  <a:latin typeface="Tahoma" pitchFamily="34" charset="0"/>
                </a:rPr>
                <a:t>time multiplexing</a:t>
              </a:r>
            </a:p>
          </p:txBody>
        </p:sp>
        <p:sp>
          <p:nvSpPr>
            <p:cNvPr id="32" name="AutoShape 170"/>
            <p:cNvSpPr>
              <a:spLocks noChangeArrowheads="1"/>
            </p:cNvSpPr>
            <p:nvPr/>
          </p:nvSpPr>
          <p:spPr bwMode="auto">
            <a:xfrm>
              <a:off x="2744" y="2704"/>
              <a:ext cx="1406" cy="136"/>
            </a:xfrm>
            <a:prstGeom prst="curvedDownArrow">
              <a:avLst>
                <a:gd name="adj1" fmla="val 113194"/>
                <a:gd name="adj2" fmla="val 367917"/>
                <a:gd name="adj3" fmla="val 43861"/>
              </a:avLst>
            </a:prstGeom>
            <a:solidFill>
              <a:srgbClr val="FF0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33" name="AutoShape 202"/>
            <p:cNvSpPr>
              <a:spLocks noChangeArrowheads="1"/>
            </p:cNvSpPr>
            <p:nvPr/>
          </p:nvSpPr>
          <p:spPr bwMode="auto">
            <a:xfrm rot="10800000">
              <a:off x="2562" y="2840"/>
              <a:ext cx="1406" cy="136"/>
            </a:xfrm>
            <a:prstGeom prst="curvedDownArrow">
              <a:avLst>
                <a:gd name="adj1" fmla="val 113194"/>
                <a:gd name="adj2" fmla="val 367917"/>
                <a:gd name="adj3" fmla="val 43861"/>
              </a:avLst>
            </a:prstGeom>
            <a:solidFill>
              <a:srgbClr val="FF0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grpSp>
      <p:grpSp>
        <p:nvGrpSpPr>
          <p:cNvPr id="111" name="Group 110"/>
          <p:cNvGrpSpPr/>
          <p:nvPr/>
        </p:nvGrpSpPr>
        <p:grpSpPr>
          <a:xfrm>
            <a:off x="1526582" y="4999115"/>
            <a:ext cx="7602339" cy="1185863"/>
            <a:chOff x="1526582" y="4999115"/>
            <a:chExt cx="7602339" cy="1185863"/>
          </a:xfrm>
        </p:grpSpPr>
        <p:sp>
          <p:nvSpPr>
            <p:cNvPr id="35" name="Text Box 149"/>
            <p:cNvSpPr txBox="1">
              <a:spLocks noChangeArrowheads="1"/>
            </p:cNvSpPr>
            <p:nvPr/>
          </p:nvSpPr>
          <p:spPr bwMode="auto">
            <a:xfrm>
              <a:off x="5531845" y="5608715"/>
              <a:ext cx="1249363" cy="215900"/>
            </a:xfrm>
            <a:prstGeom prst="rect">
              <a:avLst/>
            </a:prstGeom>
            <a:noFill/>
            <a:ln w="9525" algn="ctr">
              <a:noFill/>
              <a:miter lim="800%"/>
              <a:headEnd/>
              <a:tailEnd/>
            </a:ln>
          </p:spPr>
          <p:txBody>
            <a:bodyPr wrap="none">
              <a:spAutoFit/>
            </a:bodyPr>
            <a:lstStyle/>
            <a:p>
              <a:pPr marL="228600" indent="-228600" eaLnBrk="0" hangingPunct="0">
                <a:lnSpc>
                  <a:spcPct val="80%"/>
                </a:lnSpc>
                <a:spcBef>
                  <a:spcPct val="20%"/>
                </a:spcBef>
                <a:defRPr/>
              </a:pPr>
              <a:r>
                <a:rPr lang="en-GB" sz="1000" b="1" kern="0" dirty="0">
                  <a:solidFill>
                    <a:srgbClr val="009999"/>
                  </a:solidFill>
                  <a:latin typeface="Tahoma" pitchFamily="34" charset="0"/>
                </a:rPr>
                <a:t>physical channel</a:t>
              </a:r>
            </a:p>
          </p:txBody>
        </p:sp>
        <p:sp>
          <p:nvSpPr>
            <p:cNvPr id="36" name="Rectangle 142"/>
            <p:cNvSpPr>
              <a:spLocks noChangeArrowheads="1"/>
            </p:cNvSpPr>
            <p:nvPr/>
          </p:nvSpPr>
          <p:spPr bwMode="auto">
            <a:xfrm>
              <a:off x="2358432" y="5248353"/>
              <a:ext cx="5759451" cy="720725"/>
            </a:xfrm>
            <a:prstGeom prst="rect">
              <a:avLst/>
            </a:prstGeom>
            <a:no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7" name="AutoShape 143"/>
            <p:cNvSpPr>
              <a:spLocks noChangeArrowheads="1"/>
            </p:cNvSpPr>
            <p:nvPr/>
          </p:nvSpPr>
          <p:spPr bwMode="auto">
            <a:xfrm>
              <a:off x="4806358" y="5680153"/>
              <a:ext cx="719138" cy="504825"/>
            </a:xfrm>
            <a:prstGeom prst="can">
              <a:avLst>
                <a:gd name="adj" fmla="val 25000"/>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algn="ctr" eaLnBrk="0" hangingPunct="0">
                <a:lnSpc>
                  <a:spcPct val="80%"/>
                </a:lnSpc>
                <a:spcBef>
                  <a:spcPct val="20%"/>
                </a:spcBef>
                <a:defRPr/>
              </a:pPr>
              <a:r>
                <a:rPr lang="en-GB" sz="1200" b="1" kern="0" dirty="0" err="1">
                  <a:solidFill>
                    <a:srgbClr val="000000"/>
                  </a:solidFill>
                  <a:latin typeface="Tahoma"/>
                </a:rPr>
                <a:t>PhC</a:t>
              </a:r>
              <a:endParaRPr lang="en-GB" sz="1200" b="1" kern="0" dirty="0">
                <a:solidFill>
                  <a:srgbClr val="000000"/>
                </a:solidFill>
                <a:latin typeface="Tahoma"/>
              </a:endParaRPr>
            </a:p>
          </p:txBody>
        </p:sp>
        <p:sp>
          <p:nvSpPr>
            <p:cNvPr id="38" name="Text Box 141"/>
            <p:cNvSpPr txBox="1">
              <a:spLocks noChangeArrowheads="1"/>
            </p:cNvSpPr>
            <p:nvPr/>
          </p:nvSpPr>
          <p:spPr bwMode="auto">
            <a:xfrm>
              <a:off x="1526582" y="5424565"/>
              <a:ext cx="1074738" cy="369888"/>
            </a:xfrm>
            <a:prstGeom prst="rect">
              <a:avLst/>
            </a:prstGeom>
            <a:solidFill>
              <a:srgbClr val="FFFFFF"/>
            </a:solidFill>
            <a:ln w="9525" algn="ctr">
              <a:noFill/>
              <a:miter lim="800%"/>
              <a:headEnd/>
              <a:tailEnd/>
            </a:ln>
          </p:spPr>
          <p:txBody>
            <a:bodyPr wrap="none">
              <a:spAutoFit/>
            </a:bodyPr>
            <a:lstStyle/>
            <a:p>
              <a:pPr marL="228600" indent="-228600" algn="ctr" eaLnBrk="0" hangingPunct="0">
                <a:lnSpc>
                  <a:spcPct val="80%"/>
                </a:lnSpc>
                <a:spcBef>
                  <a:spcPct val="20%"/>
                </a:spcBef>
                <a:defRPr/>
              </a:pPr>
              <a:r>
                <a:rPr lang="en-GB" sz="1000" kern="0" dirty="0">
                  <a:solidFill>
                    <a:srgbClr val="000000"/>
                  </a:solidFill>
                  <a:latin typeface="Tahoma" pitchFamily="34" charset="0"/>
                </a:rPr>
                <a:t>continuous</a:t>
              </a:r>
            </a:p>
            <a:p>
              <a:pPr marL="228600" indent="-228600" algn="ctr" eaLnBrk="0" hangingPunct="0">
                <a:lnSpc>
                  <a:spcPct val="80%"/>
                </a:lnSpc>
                <a:spcBef>
                  <a:spcPct val="20%"/>
                </a:spcBef>
                <a:defRPr/>
              </a:pPr>
              <a:r>
                <a:rPr lang="en-GB" sz="1000" b="1" kern="0" dirty="0">
                  <a:solidFill>
                    <a:srgbClr val="000000"/>
                  </a:solidFill>
                  <a:latin typeface="Tahoma" pitchFamily="34" charset="0"/>
                </a:rPr>
                <a:t>symbol</a:t>
              </a:r>
              <a:r>
                <a:rPr lang="en-GB" sz="1000" kern="0" dirty="0">
                  <a:solidFill>
                    <a:srgbClr val="000000"/>
                  </a:solidFill>
                  <a:latin typeface="Tahoma" pitchFamily="34" charset="0"/>
                </a:rPr>
                <a:t> stream</a:t>
              </a:r>
            </a:p>
          </p:txBody>
        </p:sp>
        <p:sp>
          <p:nvSpPr>
            <p:cNvPr id="39" name="Text Box 11"/>
            <p:cNvSpPr txBox="1">
              <a:spLocks noChangeArrowheads="1"/>
            </p:cNvSpPr>
            <p:nvPr/>
          </p:nvSpPr>
          <p:spPr bwMode="auto">
            <a:xfrm>
              <a:off x="8120858" y="4999115"/>
              <a:ext cx="1008063" cy="369888"/>
            </a:xfrm>
            <a:prstGeom prst="rect">
              <a:avLst/>
            </a:prstGeom>
            <a:solidFill>
              <a:srgbClr val="FFFFFF"/>
            </a:solidFill>
            <a:ln w="9525" algn="ctr">
              <a:noFill/>
              <a:miter lim="800%"/>
              <a:headEnd/>
              <a:tailEnd/>
            </a:ln>
          </p:spPr>
          <p:txBody>
            <a:bodyPr wrap="square">
              <a:spAutoFit/>
            </a:bodyPr>
            <a:lstStyle/>
            <a:p>
              <a:pPr marL="228600" indent="-228600" algn="ctr" eaLnBrk="0" hangingPunct="0">
                <a:lnSpc>
                  <a:spcPct val="80%"/>
                </a:lnSpc>
                <a:spcBef>
                  <a:spcPct val="20%"/>
                </a:spcBef>
                <a:defRPr/>
              </a:pPr>
              <a:r>
                <a:rPr lang="en-GB" sz="1000" b="1" kern="0" dirty="0">
                  <a:solidFill>
                    <a:srgbClr val="333399"/>
                  </a:solidFill>
                  <a:latin typeface="Tahoma" pitchFamily="34" charset="0"/>
                </a:rPr>
                <a:t>synchronous</a:t>
              </a:r>
              <a:endParaRPr lang="en-GB" sz="1000" kern="0" dirty="0">
                <a:solidFill>
                  <a:srgbClr val="333399"/>
                </a:solidFill>
                <a:latin typeface="Tahoma" pitchFamily="34" charset="0"/>
              </a:endParaRPr>
            </a:p>
            <a:p>
              <a:pPr marL="228600" indent="-228600" algn="ctr" eaLnBrk="0" hangingPunct="0">
                <a:lnSpc>
                  <a:spcPct val="80%"/>
                </a:lnSpc>
                <a:spcBef>
                  <a:spcPct val="20%"/>
                </a:spcBef>
                <a:defRPr/>
              </a:pPr>
              <a:r>
                <a:rPr lang="en-GB" sz="1000" kern="0" dirty="0">
                  <a:solidFill>
                    <a:srgbClr val="333399"/>
                  </a:solidFill>
                  <a:latin typeface="Tahoma" pitchFamily="34" charset="0"/>
                </a:rPr>
                <a:t>transmission</a:t>
              </a:r>
            </a:p>
          </p:txBody>
        </p:sp>
      </p:grpSp>
      <p:grpSp>
        <p:nvGrpSpPr>
          <p:cNvPr id="40" name="Group 205"/>
          <p:cNvGrpSpPr>
            <a:grpSpLocks/>
          </p:cNvGrpSpPr>
          <p:nvPr/>
        </p:nvGrpSpPr>
        <p:grpSpPr bwMode="auto">
          <a:xfrm>
            <a:off x="1613696" y="3630689"/>
            <a:ext cx="7594599" cy="1762126"/>
            <a:chOff x="1058" y="2411"/>
            <a:chExt cx="4784" cy="1110"/>
          </a:xfrm>
        </p:grpSpPr>
        <p:sp>
          <p:nvSpPr>
            <p:cNvPr id="41" name="Rectangle 112"/>
            <p:cNvSpPr>
              <a:spLocks noChangeArrowheads="1"/>
            </p:cNvSpPr>
            <p:nvPr/>
          </p:nvSpPr>
          <p:spPr bwMode="auto">
            <a:xfrm>
              <a:off x="1521" y="2568"/>
              <a:ext cx="3628" cy="771"/>
            </a:xfrm>
            <a:prstGeom prst="rect">
              <a:avLst/>
            </a:prstGeom>
            <a:no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2" name="Text Box 10"/>
            <p:cNvSpPr txBox="1">
              <a:spLocks noChangeArrowheads="1"/>
            </p:cNvSpPr>
            <p:nvPr/>
          </p:nvSpPr>
          <p:spPr bwMode="auto">
            <a:xfrm>
              <a:off x="1058" y="2886"/>
              <a:ext cx="669" cy="233"/>
            </a:xfrm>
            <a:prstGeom prst="rect">
              <a:avLst/>
            </a:prstGeom>
            <a:solidFill>
              <a:srgbClr val="FFFFFF"/>
            </a:solidFill>
            <a:ln w="9525" algn="ctr">
              <a:noFill/>
              <a:miter lim="800%"/>
              <a:headEnd/>
              <a:tailEnd/>
            </a:ln>
          </p:spPr>
          <p:txBody>
            <a:bodyPr wrap="none">
              <a:spAutoFit/>
            </a:bodyPr>
            <a:lstStyle/>
            <a:p>
              <a:pPr marL="228600" indent="-228600" algn="ctr" eaLnBrk="0" hangingPunct="0">
                <a:lnSpc>
                  <a:spcPct val="80%"/>
                </a:lnSpc>
                <a:spcBef>
                  <a:spcPct val="20%"/>
                </a:spcBef>
                <a:defRPr/>
              </a:pPr>
              <a:r>
                <a:rPr lang="en-GB" sz="1000" kern="0" dirty="0">
                  <a:solidFill>
                    <a:srgbClr val="000000"/>
                  </a:solidFill>
                  <a:latin typeface="Tahoma" pitchFamily="34" charset="0"/>
                </a:rPr>
                <a:t>continuous</a:t>
              </a:r>
            </a:p>
            <a:p>
              <a:pPr marL="228600" indent="-228600" algn="ctr" eaLnBrk="0" hangingPunct="0">
                <a:lnSpc>
                  <a:spcPct val="80%"/>
                </a:lnSpc>
                <a:spcBef>
                  <a:spcPct val="20%"/>
                </a:spcBef>
                <a:defRPr/>
              </a:pPr>
              <a:r>
                <a:rPr lang="en-GB" sz="1000" b="1" kern="0" dirty="0">
                  <a:solidFill>
                    <a:srgbClr val="000000"/>
                  </a:solidFill>
                  <a:latin typeface="Tahoma" pitchFamily="34" charset="0"/>
                </a:rPr>
                <a:t>frames</a:t>
              </a:r>
              <a:r>
                <a:rPr lang="en-GB" sz="1000" kern="0" dirty="0">
                  <a:solidFill>
                    <a:srgbClr val="000000"/>
                  </a:solidFill>
                  <a:latin typeface="Tahoma" pitchFamily="34" charset="0"/>
                </a:rPr>
                <a:t> stream</a:t>
              </a:r>
            </a:p>
          </p:txBody>
        </p:sp>
        <p:sp>
          <p:nvSpPr>
            <p:cNvPr id="43" name="Rectangle 46"/>
            <p:cNvSpPr>
              <a:spLocks noChangeArrowheads="1"/>
            </p:cNvSpPr>
            <p:nvPr/>
          </p:nvSpPr>
          <p:spPr bwMode="auto">
            <a:xfrm>
              <a:off x="3261" y="2886"/>
              <a:ext cx="91" cy="91"/>
            </a:xfrm>
            <a:prstGeom prst="rect">
              <a:avLst/>
            </a:prstGeom>
            <a:noFill/>
            <a:ln w="9525" algn="ctr">
              <a:no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4" name="Rectangle 70"/>
            <p:cNvSpPr>
              <a:spLocks noChangeArrowheads="1"/>
            </p:cNvSpPr>
            <p:nvPr/>
          </p:nvSpPr>
          <p:spPr bwMode="auto">
            <a:xfrm>
              <a:off x="3126" y="3023"/>
              <a:ext cx="453" cy="90"/>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45" name="Rectangle 71"/>
            <p:cNvSpPr>
              <a:spLocks noChangeArrowheads="1"/>
            </p:cNvSpPr>
            <p:nvPr/>
          </p:nvSpPr>
          <p:spPr bwMode="auto">
            <a:xfrm>
              <a:off x="3035" y="3023"/>
              <a:ext cx="91" cy="90"/>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46" name="Rectangle 73"/>
            <p:cNvSpPr>
              <a:spLocks noChangeArrowheads="1"/>
            </p:cNvSpPr>
            <p:nvPr/>
          </p:nvSpPr>
          <p:spPr bwMode="auto">
            <a:xfrm>
              <a:off x="3670" y="3023"/>
              <a:ext cx="453" cy="90"/>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47" name="Rectangle 74"/>
            <p:cNvSpPr>
              <a:spLocks noChangeArrowheads="1"/>
            </p:cNvSpPr>
            <p:nvPr/>
          </p:nvSpPr>
          <p:spPr bwMode="auto">
            <a:xfrm>
              <a:off x="3579" y="3023"/>
              <a:ext cx="91" cy="90"/>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48" name="Rectangle 75"/>
            <p:cNvSpPr>
              <a:spLocks noChangeArrowheads="1"/>
            </p:cNvSpPr>
            <p:nvPr/>
          </p:nvSpPr>
          <p:spPr bwMode="auto">
            <a:xfrm>
              <a:off x="4214" y="3023"/>
              <a:ext cx="453" cy="90"/>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49" name="Rectangle 76"/>
            <p:cNvSpPr>
              <a:spLocks noChangeArrowheads="1"/>
            </p:cNvSpPr>
            <p:nvPr/>
          </p:nvSpPr>
          <p:spPr bwMode="auto">
            <a:xfrm>
              <a:off x="4123" y="3023"/>
              <a:ext cx="91" cy="90"/>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50" name="Rectangle 77"/>
            <p:cNvSpPr>
              <a:spLocks noChangeArrowheads="1"/>
            </p:cNvSpPr>
            <p:nvPr/>
          </p:nvSpPr>
          <p:spPr bwMode="auto">
            <a:xfrm>
              <a:off x="2582" y="3023"/>
              <a:ext cx="453" cy="90"/>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51" name="Rectangle 78"/>
            <p:cNvSpPr>
              <a:spLocks noChangeArrowheads="1"/>
            </p:cNvSpPr>
            <p:nvPr/>
          </p:nvSpPr>
          <p:spPr bwMode="auto">
            <a:xfrm>
              <a:off x="2491" y="3023"/>
              <a:ext cx="91" cy="90"/>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52" name="Rectangle 79"/>
            <p:cNvSpPr>
              <a:spLocks noChangeArrowheads="1"/>
            </p:cNvSpPr>
            <p:nvPr/>
          </p:nvSpPr>
          <p:spPr bwMode="auto">
            <a:xfrm>
              <a:off x="2037" y="3023"/>
              <a:ext cx="453" cy="90"/>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53" name="Rectangle 80"/>
            <p:cNvSpPr>
              <a:spLocks noChangeArrowheads="1"/>
            </p:cNvSpPr>
            <p:nvPr/>
          </p:nvSpPr>
          <p:spPr bwMode="auto">
            <a:xfrm>
              <a:off x="1946" y="3023"/>
              <a:ext cx="91" cy="90"/>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54" name="Text Box 103"/>
            <p:cNvSpPr txBox="1">
              <a:spLocks noChangeArrowheads="1"/>
            </p:cNvSpPr>
            <p:nvPr/>
          </p:nvSpPr>
          <p:spPr bwMode="auto">
            <a:xfrm>
              <a:off x="3562" y="3203"/>
              <a:ext cx="741" cy="136"/>
            </a:xfrm>
            <a:prstGeom prst="rect">
              <a:avLst/>
            </a:prstGeom>
            <a:noFill/>
            <a:ln w="9525" algn="ctr">
              <a:noFill/>
              <a:miter lim="800%"/>
              <a:headEnd/>
              <a:tailEnd/>
            </a:ln>
          </p:spPr>
          <p:txBody>
            <a:bodyPr wrap="none">
              <a:spAutoFit/>
            </a:bodyPr>
            <a:lstStyle/>
            <a:p>
              <a:pPr marL="228600" indent="-228600" eaLnBrk="0" hangingPunct="0">
                <a:lnSpc>
                  <a:spcPct val="80%"/>
                </a:lnSpc>
                <a:spcBef>
                  <a:spcPct val="20%"/>
                </a:spcBef>
                <a:defRPr/>
              </a:pPr>
              <a:r>
                <a:rPr lang="en-GB" sz="1000" b="1" kern="0" dirty="0">
                  <a:solidFill>
                    <a:srgbClr val="009999"/>
                  </a:solidFill>
                  <a:latin typeface="Tahoma" pitchFamily="34" charset="0"/>
                </a:rPr>
                <a:t>master channel</a:t>
              </a:r>
            </a:p>
          </p:txBody>
        </p:sp>
        <p:sp>
          <p:nvSpPr>
            <p:cNvPr id="55" name="Text Box 116"/>
            <p:cNvSpPr txBox="1">
              <a:spLocks noChangeArrowheads="1"/>
            </p:cNvSpPr>
            <p:nvPr/>
          </p:nvSpPr>
          <p:spPr bwMode="auto">
            <a:xfrm>
              <a:off x="4876" y="2976"/>
              <a:ext cx="320" cy="135"/>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1000" b="1" kern="0" dirty="0">
                  <a:solidFill>
                    <a:srgbClr val="333399"/>
                  </a:solidFill>
                  <a:latin typeface="Tahoma" pitchFamily="34" charset="0"/>
                </a:rPr>
                <a:t>SCID</a:t>
              </a:r>
            </a:p>
          </p:txBody>
        </p:sp>
        <p:sp>
          <p:nvSpPr>
            <p:cNvPr id="56" name="AutoShape 17"/>
            <p:cNvSpPr>
              <a:spLocks noChangeArrowheads="1"/>
            </p:cNvSpPr>
            <p:nvPr/>
          </p:nvSpPr>
          <p:spPr bwMode="auto">
            <a:xfrm>
              <a:off x="3063" y="3203"/>
              <a:ext cx="453" cy="318"/>
            </a:xfrm>
            <a:prstGeom prst="can">
              <a:avLst>
                <a:gd name="adj" fmla="val 25000"/>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algn="ctr" eaLnBrk="0" hangingPunct="0">
                <a:lnSpc>
                  <a:spcPct val="80%"/>
                </a:lnSpc>
                <a:spcBef>
                  <a:spcPct val="20%"/>
                </a:spcBef>
                <a:defRPr/>
              </a:pPr>
              <a:r>
                <a:rPr lang="en-GB" sz="1200" b="1" kern="0" dirty="0">
                  <a:solidFill>
                    <a:srgbClr val="000000"/>
                  </a:solidFill>
                  <a:latin typeface="Tahoma"/>
                </a:rPr>
                <a:t>MC</a:t>
              </a:r>
            </a:p>
          </p:txBody>
        </p:sp>
        <p:sp>
          <p:nvSpPr>
            <p:cNvPr id="57" name="Text Box 104"/>
            <p:cNvSpPr txBox="1">
              <a:spLocks noChangeArrowheads="1"/>
            </p:cNvSpPr>
            <p:nvPr/>
          </p:nvSpPr>
          <p:spPr bwMode="auto">
            <a:xfrm>
              <a:off x="5165" y="2411"/>
              <a:ext cx="677" cy="233"/>
            </a:xfrm>
            <a:prstGeom prst="rect">
              <a:avLst/>
            </a:prstGeom>
            <a:solidFill>
              <a:srgbClr val="FFFFFF"/>
            </a:solidFill>
            <a:ln w="9525" algn="ctr">
              <a:noFill/>
              <a:miter lim="800%"/>
              <a:headEnd/>
              <a:tailEnd/>
            </a:ln>
          </p:spPr>
          <p:txBody>
            <a:bodyPr wrap="none">
              <a:spAutoFit/>
            </a:bodyPr>
            <a:lstStyle/>
            <a:p>
              <a:pPr marL="228600" indent="-228600" algn="ctr" eaLnBrk="0" hangingPunct="0">
                <a:lnSpc>
                  <a:spcPct val="80%"/>
                </a:lnSpc>
                <a:spcBef>
                  <a:spcPct val="20%"/>
                </a:spcBef>
                <a:defRPr/>
              </a:pPr>
              <a:r>
                <a:rPr lang="en-GB" sz="1000" b="1" kern="0" dirty="0">
                  <a:solidFill>
                    <a:srgbClr val="333399"/>
                  </a:solidFill>
                  <a:latin typeface="Tahoma" pitchFamily="34" charset="0"/>
                </a:rPr>
                <a:t>asynchronous</a:t>
              </a:r>
              <a:endParaRPr lang="en-GB" sz="1000" kern="0" dirty="0">
                <a:solidFill>
                  <a:srgbClr val="333399"/>
                </a:solidFill>
                <a:latin typeface="Tahoma" pitchFamily="34" charset="0"/>
              </a:endParaRPr>
            </a:p>
            <a:p>
              <a:pPr marL="228600" indent="-228600" algn="ctr" eaLnBrk="0" hangingPunct="0">
                <a:lnSpc>
                  <a:spcPct val="80%"/>
                </a:lnSpc>
                <a:spcBef>
                  <a:spcPct val="20%"/>
                </a:spcBef>
                <a:defRPr/>
              </a:pPr>
              <a:r>
                <a:rPr lang="en-GB" sz="1000" kern="0" dirty="0">
                  <a:solidFill>
                    <a:srgbClr val="333399"/>
                  </a:solidFill>
                  <a:latin typeface="Tahoma" pitchFamily="34" charset="0"/>
                </a:rPr>
                <a:t>transmission</a:t>
              </a:r>
            </a:p>
          </p:txBody>
        </p:sp>
      </p:grpSp>
      <p:grpSp>
        <p:nvGrpSpPr>
          <p:cNvPr id="109" name="Group 108"/>
          <p:cNvGrpSpPr/>
          <p:nvPr/>
        </p:nvGrpSpPr>
        <p:grpSpPr>
          <a:xfrm>
            <a:off x="1503102" y="2357513"/>
            <a:ext cx="7626613" cy="1666875"/>
            <a:chOff x="1503102" y="2357513"/>
            <a:chExt cx="7626613" cy="1666875"/>
          </a:xfrm>
        </p:grpSpPr>
        <p:sp>
          <p:nvSpPr>
            <p:cNvPr id="59" name="Text Box 8"/>
            <p:cNvSpPr txBox="1">
              <a:spLocks noChangeArrowheads="1"/>
            </p:cNvSpPr>
            <p:nvPr/>
          </p:nvSpPr>
          <p:spPr bwMode="auto">
            <a:xfrm>
              <a:off x="8121652" y="2357513"/>
              <a:ext cx="1008063" cy="369888"/>
            </a:xfrm>
            <a:prstGeom prst="rect">
              <a:avLst/>
            </a:prstGeom>
            <a:solidFill>
              <a:srgbClr val="FFFFFF"/>
            </a:solidFill>
            <a:ln w="9525" algn="ctr">
              <a:noFill/>
              <a:miter lim="800%"/>
              <a:headEnd/>
              <a:tailEnd/>
            </a:ln>
          </p:spPr>
          <p:txBody>
            <a:bodyPr wrap="none">
              <a:spAutoFit/>
            </a:bodyPr>
            <a:lstStyle/>
            <a:p>
              <a:pPr marL="228600" indent="-228600" algn="ctr" eaLnBrk="0" hangingPunct="0">
                <a:lnSpc>
                  <a:spcPct val="80%"/>
                </a:lnSpc>
                <a:spcBef>
                  <a:spcPct val="20%"/>
                </a:spcBef>
                <a:defRPr/>
              </a:pPr>
              <a:r>
                <a:rPr lang="en-GB" sz="1000" kern="0" dirty="0">
                  <a:solidFill>
                    <a:srgbClr val="333399"/>
                  </a:solidFill>
                  <a:latin typeface="Tahoma" pitchFamily="34" charset="0"/>
                </a:rPr>
                <a:t>asynchronous</a:t>
              </a:r>
            </a:p>
            <a:p>
              <a:pPr marL="228600" indent="-228600" algn="ctr" eaLnBrk="0" hangingPunct="0">
                <a:lnSpc>
                  <a:spcPct val="80%"/>
                </a:lnSpc>
                <a:spcBef>
                  <a:spcPct val="20%"/>
                </a:spcBef>
                <a:defRPr/>
              </a:pPr>
              <a:r>
                <a:rPr lang="en-GB" sz="1000" b="1" kern="0" dirty="0">
                  <a:solidFill>
                    <a:srgbClr val="333399"/>
                  </a:solidFill>
                  <a:latin typeface="Tahoma" pitchFamily="34" charset="0"/>
                </a:rPr>
                <a:t>transmission</a:t>
              </a:r>
            </a:p>
          </p:txBody>
        </p:sp>
        <p:sp>
          <p:nvSpPr>
            <p:cNvPr id="60" name="Rectangle 63"/>
            <p:cNvSpPr>
              <a:spLocks noChangeArrowheads="1"/>
            </p:cNvSpPr>
            <p:nvPr/>
          </p:nvSpPr>
          <p:spPr bwMode="auto">
            <a:xfrm>
              <a:off x="3373177" y="3087763"/>
              <a:ext cx="144463" cy="144463"/>
            </a:xfrm>
            <a:prstGeom prst="rect">
              <a:avLst/>
            </a:prstGeom>
            <a:noFill/>
            <a:ln w="9525" algn="ctr">
              <a:no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1" name="Rectangle 65"/>
            <p:cNvSpPr>
              <a:spLocks noChangeArrowheads="1"/>
            </p:cNvSpPr>
            <p:nvPr/>
          </p:nvSpPr>
          <p:spPr bwMode="auto">
            <a:xfrm>
              <a:off x="5128952" y="3087763"/>
              <a:ext cx="144463" cy="144463"/>
            </a:xfrm>
            <a:prstGeom prst="rect">
              <a:avLst/>
            </a:prstGeom>
            <a:noFill/>
            <a:ln w="9525" algn="ctr">
              <a:no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2" name="Rectangle 67"/>
            <p:cNvSpPr>
              <a:spLocks noChangeArrowheads="1"/>
            </p:cNvSpPr>
            <p:nvPr/>
          </p:nvSpPr>
          <p:spPr bwMode="auto">
            <a:xfrm>
              <a:off x="6973627" y="3087763"/>
              <a:ext cx="144463" cy="144463"/>
            </a:xfrm>
            <a:prstGeom prst="rect">
              <a:avLst/>
            </a:prstGeom>
            <a:noFill/>
            <a:ln w="9525" algn="ctr">
              <a:no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nvGrpSpPr>
            <p:cNvPr id="63" name="Group 54"/>
            <p:cNvGrpSpPr>
              <a:grpSpLocks/>
            </p:cNvGrpSpPr>
            <p:nvPr/>
          </p:nvGrpSpPr>
          <p:grpSpPr bwMode="auto">
            <a:xfrm>
              <a:off x="3085840" y="3305251"/>
              <a:ext cx="720725" cy="144463"/>
              <a:chOff x="3787" y="2976"/>
              <a:chExt cx="454" cy="91"/>
            </a:xfrm>
          </p:grpSpPr>
          <p:sp>
            <p:nvSpPr>
              <p:cNvPr id="79" name="Rectangle 48"/>
              <p:cNvSpPr>
                <a:spLocks noChangeArrowheads="1"/>
              </p:cNvSpPr>
              <p:nvPr/>
            </p:nvSpPr>
            <p:spPr bwMode="auto">
              <a:xfrm>
                <a:off x="3878" y="2976"/>
                <a:ext cx="317" cy="91"/>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80" name="Rectangle 49"/>
              <p:cNvSpPr>
                <a:spLocks noChangeArrowheads="1"/>
              </p:cNvSpPr>
              <p:nvPr/>
            </p:nvSpPr>
            <p:spPr bwMode="auto">
              <a:xfrm>
                <a:off x="3787" y="2976"/>
                <a:ext cx="91" cy="91"/>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81" name="Rectangle 50"/>
              <p:cNvSpPr>
                <a:spLocks noChangeArrowheads="1"/>
              </p:cNvSpPr>
              <p:nvPr/>
            </p:nvSpPr>
            <p:spPr bwMode="auto">
              <a:xfrm>
                <a:off x="4195" y="2976"/>
                <a:ext cx="46" cy="91"/>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grpSp>
        <p:grpSp>
          <p:nvGrpSpPr>
            <p:cNvPr id="64" name="Group 55"/>
            <p:cNvGrpSpPr>
              <a:grpSpLocks/>
            </p:cNvGrpSpPr>
            <p:nvPr/>
          </p:nvGrpSpPr>
          <p:grpSpPr bwMode="auto">
            <a:xfrm>
              <a:off x="4841615" y="3305251"/>
              <a:ext cx="720725" cy="144463"/>
              <a:chOff x="3787" y="2976"/>
              <a:chExt cx="454" cy="91"/>
            </a:xfrm>
          </p:grpSpPr>
          <p:sp>
            <p:nvSpPr>
              <p:cNvPr id="76" name="Rectangle 56"/>
              <p:cNvSpPr>
                <a:spLocks noChangeArrowheads="1"/>
              </p:cNvSpPr>
              <p:nvPr/>
            </p:nvSpPr>
            <p:spPr bwMode="auto">
              <a:xfrm>
                <a:off x="3878" y="2976"/>
                <a:ext cx="317" cy="91"/>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77" name="Rectangle 57"/>
              <p:cNvSpPr>
                <a:spLocks noChangeArrowheads="1"/>
              </p:cNvSpPr>
              <p:nvPr/>
            </p:nvSpPr>
            <p:spPr bwMode="auto">
              <a:xfrm>
                <a:off x="3787" y="2976"/>
                <a:ext cx="91" cy="91"/>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78" name="Rectangle 58"/>
              <p:cNvSpPr>
                <a:spLocks noChangeArrowheads="1"/>
              </p:cNvSpPr>
              <p:nvPr/>
            </p:nvSpPr>
            <p:spPr bwMode="auto">
              <a:xfrm>
                <a:off x="4195" y="2976"/>
                <a:ext cx="46" cy="91"/>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grpSp>
        <p:grpSp>
          <p:nvGrpSpPr>
            <p:cNvPr id="65" name="Group 59"/>
            <p:cNvGrpSpPr>
              <a:grpSpLocks/>
            </p:cNvGrpSpPr>
            <p:nvPr/>
          </p:nvGrpSpPr>
          <p:grpSpPr bwMode="auto">
            <a:xfrm>
              <a:off x="6686290" y="3305251"/>
              <a:ext cx="720725" cy="144463"/>
              <a:chOff x="3787" y="2976"/>
              <a:chExt cx="454" cy="91"/>
            </a:xfrm>
          </p:grpSpPr>
          <p:sp>
            <p:nvSpPr>
              <p:cNvPr id="73" name="Rectangle 60"/>
              <p:cNvSpPr>
                <a:spLocks noChangeArrowheads="1"/>
              </p:cNvSpPr>
              <p:nvPr/>
            </p:nvSpPr>
            <p:spPr bwMode="auto">
              <a:xfrm>
                <a:off x="3878" y="2976"/>
                <a:ext cx="317" cy="91"/>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74" name="Rectangle 61"/>
              <p:cNvSpPr>
                <a:spLocks noChangeArrowheads="1"/>
              </p:cNvSpPr>
              <p:nvPr/>
            </p:nvSpPr>
            <p:spPr bwMode="auto">
              <a:xfrm>
                <a:off x="3787" y="2976"/>
                <a:ext cx="91" cy="91"/>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75" name="Rectangle 62"/>
              <p:cNvSpPr>
                <a:spLocks noChangeArrowheads="1"/>
              </p:cNvSpPr>
              <p:nvPr/>
            </p:nvSpPr>
            <p:spPr bwMode="auto">
              <a:xfrm>
                <a:off x="4195" y="2976"/>
                <a:ext cx="46" cy="91"/>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grpSp>
        <p:sp>
          <p:nvSpPr>
            <p:cNvPr id="66" name="Text Box 101"/>
            <p:cNvSpPr txBox="1">
              <a:spLocks noChangeArrowheads="1"/>
            </p:cNvSpPr>
            <p:nvPr/>
          </p:nvSpPr>
          <p:spPr bwMode="auto">
            <a:xfrm>
              <a:off x="5517890" y="3519563"/>
              <a:ext cx="1211263" cy="215900"/>
            </a:xfrm>
            <a:prstGeom prst="rect">
              <a:avLst/>
            </a:prstGeom>
            <a:noFill/>
            <a:ln w="9525" algn="ctr">
              <a:noFill/>
              <a:miter lim="800%"/>
              <a:headEnd/>
              <a:tailEnd/>
            </a:ln>
          </p:spPr>
          <p:txBody>
            <a:bodyPr wrap="none">
              <a:spAutoFit/>
            </a:bodyPr>
            <a:lstStyle/>
            <a:p>
              <a:pPr marL="228600" indent="-228600" eaLnBrk="0" hangingPunct="0">
                <a:lnSpc>
                  <a:spcPct val="80%"/>
                </a:lnSpc>
                <a:spcBef>
                  <a:spcPct val="20%"/>
                </a:spcBef>
                <a:defRPr/>
              </a:pPr>
              <a:r>
                <a:rPr lang="en-GB" sz="1000" b="1" kern="0" dirty="0">
                  <a:solidFill>
                    <a:srgbClr val="009999"/>
                  </a:solidFill>
                  <a:latin typeface="Tahoma" pitchFamily="34" charset="0"/>
                </a:rPr>
                <a:t>virtual channels</a:t>
              </a:r>
            </a:p>
          </p:txBody>
        </p:sp>
        <p:sp>
          <p:nvSpPr>
            <p:cNvPr id="68" name="Text Box 115"/>
            <p:cNvSpPr txBox="1">
              <a:spLocks noChangeArrowheads="1"/>
            </p:cNvSpPr>
            <p:nvPr/>
          </p:nvSpPr>
          <p:spPr bwMode="auto">
            <a:xfrm>
              <a:off x="7692765" y="3303663"/>
              <a:ext cx="512763" cy="214313"/>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1000" b="1" kern="0" dirty="0">
                  <a:solidFill>
                    <a:srgbClr val="333399"/>
                  </a:solidFill>
                  <a:latin typeface="Tahoma" pitchFamily="34" charset="0"/>
                </a:rPr>
                <a:t>VCID</a:t>
              </a:r>
            </a:p>
          </p:txBody>
        </p:sp>
        <p:sp>
          <p:nvSpPr>
            <p:cNvPr id="69" name="Rectangle 110"/>
            <p:cNvSpPr>
              <a:spLocks noChangeArrowheads="1"/>
            </p:cNvSpPr>
            <p:nvPr/>
          </p:nvSpPr>
          <p:spPr bwMode="auto">
            <a:xfrm>
              <a:off x="2366702" y="2655963"/>
              <a:ext cx="5759450" cy="1081088"/>
            </a:xfrm>
            <a:prstGeom prst="rect">
              <a:avLst/>
            </a:prstGeom>
            <a:no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7" name="Text Box 105"/>
            <p:cNvSpPr txBox="1">
              <a:spLocks noChangeArrowheads="1"/>
            </p:cNvSpPr>
            <p:nvPr/>
          </p:nvSpPr>
          <p:spPr bwMode="auto">
            <a:xfrm>
              <a:off x="1503102" y="3087763"/>
              <a:ext cx="1052513" cy="338138"/>
            </a:xfrm>
            <a:prstGeom prst="rect">
              <a:avLst/>
            </a:prstGeom>
            <a:solidFill>
              <a:schemeClr val="bg1"/>
            </a:solidFill>
            <a:ln w="9525" algn="ctr">
              <a:noFill/>
              <a:miter lim="800%"/>
              <a:headEnd/>
              <a:tailEnd/>
            </a:ln>
          </p:spPr>
          <p:txBody>
            <a:bodyPr wrap="none">
              <a:spAutoFit/>
            </a:bodyPr>
            <a:lstStyle/>
            <a:p>
              <a:pPr algn="ctr" eaLnBrk="0" hangingPunct="0">
                <a:lnSpc>
                  <a:spcPct val="80%"/>
                </a:lnSpc>
                <a:spcBef>
                  <a:spcPct val="20%"/>
                </a:spcBef>
                <a:defRPr/>
              </a:pPr>
              <a:r>
                <a:rPr lang="en-GB" sz="1000" b="1" kern="0" dirty="0">
                  <a:solidFill>
                    <a:srgbClr val="000000"/>
                  </a:solidFill>
                  <a:latin typeface="Tahoma" pitchFamily="34" charset="0"/>
                </a:rPr>
                <a:t>fixed</a:t>
              </a:r>
              <a:r>
                <a:rPr lang="en-GB" sz="1000" kern="0" dirty="0">
                  <a:solidFill>
                    <a:srgbClr val="000000"/>
                  </a:solidFill>
                  <a:latin typeface="Tahoma" pitchFamily="34" charset="0"/>
                </a:rPr>
                <a:t> length </a:t>
              </a:r>
              <a:br>
                <a:rPr lang="en-GB" sz="1000" kern="0" dirty="0">
                  <a:solidFill>
                    <a:srgbClr val="000000"/>
                  </a:solidFill>
                  <a:latin typeface="Tahoma" pitchFamily="34" charset="0"/>
                </a:rPr>
              </a:br>
              <a:r>
                <a:rPr lang="en-GB" sz="1000" kern="0" dirty="0">
                  <a:solidFill>
                    <a:srgbClr val="000000"/>
                  </a:solidFill>
                  <a:latin typeface="Tahoma" pitchFamily="34" charset="0"/>
                </a:rPr>
                <a:t>transfer frames</a:t>
              </a:r>
            </a:p>
          </p:txBody>
        </p:sp>
        <p:sp>
          <p:nvSpPr>
            <p:cNvPr id="70" name="AutoShape 40"/>
            <p:cNvSpPr>
              <a:spLocks noChangeArrowheads="1"/>
            </p:cNvSpPr>
            <p:nvPr/>
          </p:nvSpPr>
          <p:spPr bwMode="auto">
            <a:xfrm>
              <a:off x="3301740" y="3519563"/>
              <a:ext cx="288925" cy="504825"/>
            </a:xfrm>
            <a:prstGeom prst="can">
              <a:avLst>
                <a:gd name="adj" fmla="val 27471"/>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algn="ctr" eaLnBrk="0" hangingPunct="0">
                <a:lnSpc>
                  <a:spcPct val="80%"/>
                </a:lnSpc>
                <a:spcBef>
                  <a:spcPct val="20%"/>
                </a:spcBef>
                <a:defRPr/>
              </a:pPr>
              <a:r>
                <a:rPr lang="en-GB" sz="1200" b="1" kern="0" dirty="0">
                  <a:solidFill>
                    <a:srgbClr val="000000"/>
                  </a:solidFill>
                  <a:latin typeface="Tahoma"/>
                </a:rPr>
                <a:t>VC</a:t>
              </a:r>
            </a:p>
          </p:txBody>
        </p:sp>
        <p:sp>
          <p:nvSpPr>
            <p:cNvPr id="71" name="AutoShape 42"/>
            <p:cNvSpPr>
              <a:spLocks noChangeArrowheads="1"/>
            </p:cNvSpPr>
            <p:nvPr/>
          </p:nvSpPr>
          <p:spPr bwMode="auto">
            <a:xfrm>
              <a:off x="5057515" y="3519563"/>
              <a:ext cx="288925" cy="504825"/>
            </a:xfrm>
            <a:prstGeom prst="can">
              <a:avLst>
                <a:gd name="adj" fmla="val 27471"/>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algn="ctr" eaLnBrk="0" hangingPunct="0">
                <a:lnSpc>
                  <a:spcPct val="80%"/>
                </a:lnSpc>
                <a:spcBef>
                  <a:spcPct val="20%"/>
                </a:spcBef>
                <a:defRPr/>
              </a:pPr>
              <a:r>
                <a:rPr lang="en-GB" sz="1200" b="1" kern="0" dirty="0">
                  <a:solidFill>
                    <a:srgbClr val="000000"/>
                  </a:solidFill>
                  <a:latin typeface="Tahoma"/>
                </a:rPr>
                <a:t>VC</a:t>
              </a:r>
            </a:p>
          </p:txBody>
        </p:sp>
        <p:sp>
          <p:nvSpPr>
            <p:cNvPr id="72" name="AutoShape 45"/>
            <p:cNvSpPr>
              <a:spLocks noChangeArrowheads="1"/>
            </p:cNvSpPr>
            <p:nvPr/>
          </p:nvSpPr>
          <p:spPr bwMode="auto">
            <a:xfrm>
              <a:off x="6902190" y="3519563"/>
              <a:ext cx="288925" cy="504825"/>
            </a:xfrm>
            <a:prstGeom prst="can">
              <a:avLst>
                <a:gd name="adj" fmla="val 27471"/>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algn="ctr" eaLnBrk="0" hangingPunct="0">
                <a:lnSpc>
                  <a:spcPct val="80%"/>
                </a:lnSpc>
                <a:spcBef>
                  <a:spcPct val="20%"/>
                </a:spcBef>
                <a:defRPr/>
              </a:pPr>
              <a:r>
                <a:rPr lang="en-GB" sz="1200" b="1" kern="0" dirty="0">
                  <a:solidFill>
                    <a:srgbClr val="000000"/>
                  </a:solidFill>
                  <a:latin typeface="Tahoma"/>
                </a:rPr>
                <a:t>VC</a:t>
              </a:r>
            </a:p>
          </p:txBody>
        </p:sp>
      </p:grpSp>
      <p:grpSp>
        <p:nvGrpSpPr>
          <p:cNvPr id="110" name="Group 109"/>
          <p:cNvGrpSpPr/>
          <p:nvPr/>
        </p:nvGrpSpPr>
        <p:grpSpPr>
          <a:xfrm>
            <a:off x="1547813" y="1524076"/>
            <a:ext cx="7561266" cy="1204913"/>
            <a:chOff x="1547813" y="1524076"/>
            <a:chExt cx="7561266" cy="1204913"/>
          </a:xfrm>
        </p:grpSpPr>
        <p:sp>
          <p:nvSpPr>
            <p:cNvPr id="83" name="Rectangle 111"/>
            <p:cNvSpPr>
              <a:spLocks noChangeArrowheads="1"/>
            </p:cNvSpPr>
            <p:nvPr/>
          </p:nvSpPr>
          <p:spPr bwMode="auto">
            <a:xfrm>
              <a:off x="2356713" y="1647901"/>
              <a:ext cx="5759453" cy="863600"/>
            </a:xfrm>
            <a:prstGeom prst="rect">
              <a:avLst/>
            </a:prstGeom>
            <a:no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5" name="AutoShape 22"/>
            <p:cNvSpPr>
              <a:spLocks noChangeArrowheads="1"/>
            </p:cNvSpPr>
            <p:nvPr/>
          </p:nvSpPr>
          <p:spPr bwMode="auto">
            <a:xfrm>
              <a:off x="3075851" y="2297189"/>
              <a:ext cx="144463" cy="431800"/>
            </a:xfrm>
            <a:prstGeom prst="can">
              <a:avLst>
                <a:gd name="adj" fmla="val 41763"/>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eaLnBrk="0" hangingPunct="0">
                <a:lnSpc>
                  <a:spcPct val="80%"/>
                </a:lnSpc>
                <a:spcBef>
                  <a:spcPct val="20%"/>
                </a:spcBef>
                <a:defRPr/>
              </a:pPr>
              <a:endParaRPr lang="en-GB" sz="1000" kern="0" dirty="0">
                <a:solidFill>
                  <a:srgbClr val="000000"/>
                </a:solidFill>
                <a:latin typeface="Tahoma"/>
              </a:endParaRPr>
            </a:p>
          </p:txBody>
        </p:sp>
        <p:sp>
          <p:nvSpPr>
            <p:cNvPr id="86" name="AutoShape 23"/>
            <p:cNvSpPr>
              <a:spLocks noChangeArrowheads="1"/>
            </p:cNvSpPr>
            <p:nvPr/>
          </p:nvSpPr>
          <p:spPr bwMode="auto">
            <a:xfrm>
              <a:off x="3364776" y="2297189"/>
              <a:ext cx="144463" cy="431800"/>
            </a:xfrm>
            <a:prstGeom prst="can">
              <a:avLst>
                <a:gd name="adj" fmla="val 41763"/>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eaLnBrk="0" hangingPunct="0">
                <a:lnSpc>
                  <a:spcPct val="80%"/>
                </a:lnSpc>
                <a:spcBef>
                  <a:spcPct val="20%"/>
                </a:spcBef>
                <a:defRPr/>
              </a:pPr>
              <a:endParaRPr lang="en-GB" sz="1600" kern="0" dirty="0">
                <a:solidFill>
                  <a:srgbClr val="B2B2B2"/>
                </a:solidFill>
                <a:latin typeface="Tahoma"/>
              </a:endParaRPr>
            </a:p>
          </p:txBody>
        </p:sp>
        <p:sp>
          <p:nvSpPr>
            <p:cNvPr id="87" name="AutoShape 24"/>
            <p:cNvSpPr>
              <a:spLocks noChangeArrowheads="1"/>
            </p:cNvSpPr>
            <p:nvPr/>
          </p:nvSpPr>
          <p:spPr bwMode="auto">
            <a:xfrm>
              <a:off x="3652114" y="2297189"/>
              <a:ext cx="144463" cy="431800"/>
            </a:xfrm>
            <a:prstGeom prst="can">
              <a:avLst>
                <a:gd name="adj" fmla="val 41763"/>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eaLnBrk="0" hangingPunct="0">
                <a:lnSpc>
                  <a:spcPct val="80%"/>
                </a:lnSpc>
                <a:spcBef>
                  <a:spcPct val="20%"/>
                </a:spcBef>
                <a:defRPr/>
              </a:pPr>
              <a:endParaRPr lang="en-GB" sz="1600" kern="0" dirty="0">
                <a:solidFill>
                  <a:srgbClr val="B2B2B2"/>
                </a:solidFill>
                <a:latin typeface="Tahoma"/>
              </a:endParaRPr>
            </a:p>
          </p:txBody>
        </p:sp>
        <p:sp>
          <p:nvSpPr>
            <p:cNvPr id="84" name="Text Box 6"/>
            <p:cNvSpPr txBox="1">
              <a:spLocks noChangeArrowheads="1"/>
            </p:cNvSpPr>
            <p:nvPr/>
          </p:nvSpPr>
          <p:spPr bwMode="auto">
            <a:xfrm>
              <a:off x="1547813" y="1863801"/>
              <a:ext cx="1098551" cy="369888"/>
            </a:xfrm>
            <a:prstGeom prst="rect">
              <a:avLst/>
            </a:prstGeom>
            <a:solidFill>
              <a:srgbClr val="FFFFFF"/>
            </a:solidFill>
            <a:ln w="9525" algn="ctr">
              <a:noFill/>
              <a:miter lim="800%"/>
              <a:headEnd/>
              <a:tailEnd/>
            </a:ln>
          </p:spPr>
          <p:txBody>
            <a:bodyPr wrap="none">
              <a:spAutoFit/>
            </a:bodyPr>
            <a:lstStyle/>
            <a:p>
              <a:pPr marL="228600" indent="-228600" eaLnBrk="0" hangingPunct="0">
                <a:lnSpc>
                  <a:spcPct val="80%"/>
                </a:lnSpc>
                <a:spcBef>
                  <a:spcPct val="20%"/>
                </a:spcBef>
                <a:defRPr/>
              </a:pPr>
              <a:r>
                <a:rPr lang="en-GB" sz="1000" b="1" kern="0" dirty="0">
                  <a:solidFill>
                    <a:srgbClr val="000000"/>
                  </a:solidFill>
                  <a:latin typeface="Tahoma" pitchFamily="34" charset="0"/>
                </a:rPr>
                <a:t>variable</a:t>
              </a:r>
              <a:r>
                <a:rPr lang="en-GB" sz="1000" kern="0" dirty="0">
                  <a:solidFill>
                    <a:srgbClr val="000000"/>
                  </a:solidFill>
                  <a:latin typeface="Tahoma" pitchFamily="34" charset="0"/>
                </a:rPr>
                <a:t> length</a:t>
              </a:r>
            </a:p>
            <a:p>
              <a:pPr marL="228600" indent="-228600" eaLnBrk="0" hangingPunct="0">
                <a:lnSpc>
                  <a:spcPct val="80%"/>
                </a:lnSpc>
                <a:spcBef>
                  <a:spcPct val="20%"/>
                </a:spcBef>
                <a:defRPr/>
              </a:pPr>
              <a:r>
                <a:rPr lang="en-GB" sz="1000" kern="0" dirty="0">
                  <a:solidFill>
                    <a:srgbClr val="000000"/>
                  </a:solidFill>
                  <a:latin typeface="Tahoma" pitchFamily="34" charset="0"/>
                </a:rPr>
                <a:t>source packets</a:t>
              </a:r>
            </a:p>
          </p:txBody>
        </p:sp>
        <p:sp>
          <p:nvSpPr>
            <p:cNvPr id="88" name="AutoShape 25"/>
            <p:cNvSpPr>
              <a:spLocks noChangeArrowheads="1"/>
            </p:cNvSpPr>
            <p:nvPr/>
          </p:nvSpPr>
          <p:spPr bwMode="auto">
            <a:xfrm>
              <a:off x="6676303" y="2297189"/>
              <a:ext cx="144463" cy="431800"/>
            </a:xfrm>
            <a:prstGeom prst="can">
              <a:avLst>
                <a:gd name="adj" fmla="val 41763"/>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eaLnBrk="0" hangingPunct="0">
                <a:lnSpc>
                  <a:spcPct val="80%"/>
                </a:lnSpc>
                <a:spcBef>
                  <a:spcPct val="20%"/>
                </a:spcBef>
                <a:defRPr/>
              </a:pPr>
              <a:endParaRPr lang="en-GB" sz="1600" kern="0" dirty="0">
                <a:solidFill>
                  <a:srgbClr val="B2B2B2"/>
                </a:solidFill>
                <a:latin typeface="Tahoma"/>
              </a:endParaRPr>
            </a:p>
          </p:txBody>
        </p:sp>
        <p:sp>
          <p:nvSpPr>
            <p:cNvPr id="89" name="AutoShape 26"/>
            <p:cNvSpPr>
              <a:spLocks noChangeArrowheads="1"/>
            </p:cNvSpPr>
            <p:nvPr/>
          </p:nvSpPr>
          <p:spPr bwMode="auto">
            <a:xfrm>
              <a:off x="6965228" y="2297189"/>
              <a:ext cx="144463" cy="431800"/>
            </a:xfrm>
            <a:prstGeom prst="can">
              <a:avLst>
                <a:gd name="adj" fmla="val 41763"/>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eaLnBrk="0" hangingPunct="0">
                <a:lnSpc>
                  <a:spcPct val="80%"/>
                </a:lnSpc>
                <a:spcBef>
                  <a:spcPct val="20%"/>
                </a:spcBef>
                <a:defRPr/>
              </a:pPr>
              <a:endParaRPr lang="en-GB" sz="1600" kern="0" dirty="0">
                <a:solidFill>
                  <a:srgbClr val="B2B2B2"/>
                </a:solidFill>
                <a:latin typeface="Tahoma"/>
              </a:endParaRPr>
            </a:p>
          </p:txBody>
        </p:sp>
        <p:sp>
          <p:nvSpPr>
            <p:cNvPr id="90" name="AutoShape 27"/>
            <p:cNvSpPr>
              <a:spLocks noChangeArrowheads="1"/>
            </p:cNvSpPr>
            <p:nvPr/>
          </p:nvSpPr>
          <p:spPr bwMode="auto">
            <a:xfrm>
              <a:off x="7252566" y="2297189"/>
              <a:ext cx="144463" cy="431800"/>
            </a:xfrm>
            <a:prstGeom prst="can">
              <a:avLst>
                <a:gd name="adj" fmla="val 41763"/>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eaLnBrk="0" hangingPunct="0">
                <a:lnSpc>
                  <a:spcPct val="80%"/>
                </a:lnSpc>
                <a:spcBef>
                  <a:spcPct val="20%"/>
                </a:spcBef>
                <a:defRPr/>
              </a:pPr>
              <a:endParaRPr lang="en-GB" sz="1600" kern="0" dirty="0">
                <a:solidFill>
                  <a:srgbClr val="B2B2B2"/>
                </a:solidFill>
                <a:latin typeface="Tahoma"/>
              </a:endParaRPr>
            </a:p>
          </p:txBody>
        </p:sp>
        <p:sp>
          <p:nvSpPr>
            <p:cNvPr id="91" name="AutoShape 28"/>
            <p:cNvSpPr>
              <a:spLocks noChangeArrowheads="1"/>
            </p:cNvSpPr>
            <p:nvPr/>
          </p:nvSpPr>
          <p:spPr bwMode="auto">
            <a:xfrm>
              <a:off x="4974502" y="2297189"/>
              <a:ext cx="144463" cy="431800"/>
            </a:xfrm>
            <a:prstGeom prst="can">
              <a:avLst>
                <a:gd name="adj" fmla="val 41763"/>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eaLnBrk="0" hangingPunct="0">
                <a:lnSpc>
                  <a:spcPct val="80%"/>
                </a:lnSpc>
                <a:spcBef>
                  <a:spcPct val="20%"/>
                </a:spcBef>
                <a:defRPr/>
              </a:pPr>
              <a:endParaRPr lang="en-GB" sz="1600" kern="0" dirty="0">
                <a:solidFill>
                  <a:srgbClr val="B2B2B2"/>
                </a:solidFill>
                <a:latin typeface="Tahoma"/>
              </a:endParaRPr>
            </a:p>
          </p:txBody>
        </p:sp>
        <p:sp>
          <p:nvSpPr>
            <p:cNvPr id="92" name="AutoShape 29"/>
            <p:cNvSpPr>
              <a:spLocks noChangeArrowheads="1"/>
            </p:cNvSpPr>
            <p:nvPr/>
          </p:nvSpPr>
          <p:spPr bwMode="auto">
            <a:xfrm>
              <a:off x="5263427" y="2297189"/>
              <a:ext cx="144463" cy="431800"/>
            </a:xfrm>
            <a:prstGeom prst="can">
              <a:avLst>
                <a:gd name="adj" fmla="val 41763"/>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eaLnBrk="0" hangingPunct="0">
                <a:lnSpc>
                  <a:spcPct val="80%"/>
                </a:lnSpc>
                <a:spcBef>
                  <a:spcPct val="20%"/>
                </a:spcBef>
                <a:defRPr/>
              </a:pPr>
              <a:endParaRPr lang="en-GB" sz="1600" kern="0" dirty="0">
                <a:solidFill>
                  <a:srgbClr val="B2B2B2"/>
                </a:solidFill>
                <a:latin typeface="Tahoma"/>
              </a:endParaRPr>
            </a:p>
          </p:txBody>
        </p:sp>
        <p:sp>
          <p:nvSpPr>
            <p:cNvPr id="93" name="Rectangle 89"/>
            <p:cNvSpPr>
              <a:spLocks noChangeArrowheads="1"/>
            </p:cNvSpPr>
            <p:nvPr/>
          </p:nvSpPr>
          <p:spPr bwMode="auto">
            <a:xfrm>
              <a:off x="2815501" y="2082876"/>
              <a:ext cx="719138" cy="142875"/>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94" name="Rectangle 90"/>
            <p:cNvSpPr>
              <a:spLocks noChangeArrowheads="1"/>
            </p:cNvSpPr>
            <p:nvPr/>
          </p:nvSpPr>
          <p:spPr bwMode="auto">
            <a:xfrm>
              <a:off x="2671039" y="2082876"/>
              <a:ext cx="144463" cy="142875"/>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95" name="Rectangle 91"/>
            <p:cNvSpPr>
              <a:spLocks noChangeArrowheads="1"/>
            </p:cNvSpPr>
            <p:nvPr/>
          </p:nvSpPr>
          <p:spPr bwMode="auto">
            <a:xfrm>
              <a:off x="3895002" y="2082876"/>
              <a:ext cx="1223963" cy="142875"/>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96" name="Rectangle 92"/>
            <p:cNvSpPr>
              <a:spLocks noChangeArrowheads="1"/>
            </p:cNvSpPr>
            <p:nvPr/>
          </p:nvSpPr>
          <p:spPr bwMode="auto">
            <a:xfrm>
              <a:off x="3793402" y="2079701"/>
              <a:ext cx="144463" cy="146050"/>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97" name="Rectangle 93"/>
            <p:cNvSpPr>
              <a:spLocks noChangeArrowheads="1"/>
            </p:cNvSpPr>
            <p:nvPr/>
          </p:nvSpPr>
          <p:spPr bwMode="auto">
            <a:xfrm>
              <a:off x="5479327" y="2082876"/>
              <a:ext cx="431800" cy="142875"/>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98" name="Rectangle 94"/>
            <p:cNvSpPr>
              <a:spLocks noChangeArrowheads="1"/>
            </p:cNvSpPr>
            <p:nvPr/>
          </p:nvSpPr>
          <p:spPr bwMode="auto">
            <a:xfrm>
              <a:off x="5334865" y="2082876"/>
              <a:ext cx="144463" cy="142875"/>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99" name="Rectangle 95"/>
            <p:cNvSpPr>
              <a:spLocks noChangeArrowheads="1"/>
            </p:cNvSpPr>
            <p:nvPr/>
          </p:nvSpPr>
          <p:spPr bwMode="auto">
            <a:xfrm>
              <a:off x="6200053" y="2082876"/>
              <a:ext cx="431800" cy="142875"/>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100" name="Rectangle 96"/>
            <p:cNvSpPr>
              <a:spLocks noChangeArrowheads="1"/>
            </p:cNvSpPr>
            <p:nvPr/>
          </p:nvSpPr>
          <p:spPr bwMode="auto">
            <a:xfrm>
              <a:off x="6055590" y="2082876"/>
              <a:ext cx="144463" cy="142875"/>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101" name="Rectangle 97"/>
            <p:cNvSpPr>
              <a:spLocks noChangeArrowheads="1"/>
            </p:cNvSpPr>
            <p:nvPr/>
          </p:nvSpPr>
          <p:spPr bwMode="auto">
            <a:xfrm>
              <a:off x="6919191" y="2082876"/>
              <a:ext cx="763588" cy="141288"/>
            </a:xfrm>
            <a:prstGeom prst="rect">
              <a:avLst/>
            </a:prstGeom>
            <a:solidFill>
              <a:srgbClr val="FFFFFF">
                <a:lumMod val="65%"/>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102" name="Rectangle 98"/>
            <p:cNvSpPr>
              <a:spLocks noChangeArrowheads="1"/>
            </p:cNvSpPr>
            <p:nvPr/>
          </p:nvSpPr>
          <p:spPr bwMode="auto">
            <a:xfrm>
              <a:off x="6774728" y="2082876"/>
              <a:ext cx="144463" cy="142875"/>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endParaRPr lang="en-GB" sz="1600" kern="0" dirty="0">
                <a:solidFill>
                  <a:srgbClr val="FFFFFF"/>
                </a:solidFill>
                <a:latin typeface="Tahoma"/>
              </a:endParaRPr>
            </a:p>
          </p:txBody>
        </p:sp>
        <p:sp>
          <p:nvSpPr>
            <p:cNvPr id="103" name="Text Box 100"/>
            <p:cNvSpPr txBox="1">
              <a:spLocks noChangeArrowheads="1"/>
            </p:cNvSpPr>
            <p:nvPr/>
          </p:nvSpPr>
          <p:spPr bwMode="auto">
            <a:xfrm>
              <a:off x="5453927" y="2284489"/>
              <a:ext cx="1223963" cy="215900"/>
            </a:xfrm>
            <a:prstGeom prst="rect">
              <a:avLst/>
            </a:prstGeom>
            <a:noFill/>
            <a:ln w="9525" algn="ctr">
              <a:noFill/>
              <a:miter lim="800%"/>
              <a:headEnd/>
              <a:tailEnd/>
            </a:ln>
          </p:spPr>
          <p:txBody>
            <a:bodyPr wrap="none">
              <a:spAutoFit/>
            </a:bodyPr>
            <a:lstStyle/>
            <a:p>
              <a:pPr marL="228600" indent="-228600" eaLnBrk="0" hangingPunct="0">
                <a:lnSpc>
                  <a:spcPct val="80%"/>
                </a:lnSpc>
                <a:spcBef>
                  <a:spcPct val="20%"/>
                </a:spcBef>
                <a:defRPr/>
              </a:pPr>
              <a:r>
                <a:rPr lang="en-GB" sz="1000" b="1" kern="0" dirty="0">
                  <a:solidFill>
                    <a:srgbClr val="009999"/>
                  </a:solidFill>
                  <a:latin typeface="Tahoma" pitchFamily="34" charset="0"/>
                </a:rPr>
                <a:t>packet channels</a:t>
              </a:r>
            </a:p>
          </p:txBody>
        </p:sp>
        <p:sp>
          <p:nvSpPr>
            <p:cNvPr id="104" name="Text Box 114"/>
            <p:cNvSpPr txBox="1">
              <a:spLocks noChangeArrowheads="1"/>
            </p:cNvSpPr>
            <p:nvPr/>
          </p:nvSpPr>
          <p:spPr bwMode="auto">
            <a:xfrm>
              <a:off x="7682778" y="2081289"/>
              <a:ext cx="514350" cy="214313"/>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1000" b="1" kern="0" dirty="0">
                  <a:solidFill>
                    <a:srgbClr val="333399"/>
                  </a:solidFill>
                  <a:latin typeface="Tahoma" pitchFamily="34" charset="0"/>
                </a:rPr>
                <a:t>APID</a:t>
              </a:r>
            </a:p>
          </p:txBody>
        </p:sp>
        <p:sp>
          <p:nvSpPr>
            <p:cNvPr id="105" name="Text Box 151"/>
            <p:cNvSpPr txBox="1">
              <a:spLocks noChangeArrowheads="1"/>
            </p:cNvSpPr>
            <p:nvPr/>
          </p:nvSpPr>
          <p:spPr bwMode="auto">
            <a:xfrm>
              <a:off x="8145466" y="1524076"/>
              <a:ext cx="963613" cy="369888"/>
            </a:xfrm>
            <a:prstGeom prst="rect">
              <a:avLst/>
            </a:prstGeom>
            <a:solidFill>
              <a:srgbClr val="FFFFFF"/>
            </a:solidFill>
            <a:ln w="9525" algn="ctr">
              <a:noFill/>
              <a:miter lim="800%"/>
              <a:headEnd/>
              <a:tailEnd/>
            </a:ln>
          </p:spPr>
          <p:txBody>
            <a:bodyPr wrap="none">
              <a:spAutoFit/>
            </a:bodyPr>
            <a:lstStyle/>
            <a:p>
              <a:pPr marL="228600" indent="-228600" algn="ctr" eaLnBrk="0" hangingPunct="0">
                <a:lnSpc>
                  <a:spcPct val="80%"/>
                </a:lnSpc>
                <a:spcBef>
                  <a:spcPct val="20%"/>
                </a:spcBef>
                <a:defRPr/>
              </a:pPr>
              <a:r>
                <a:rPr lang="en-GB" sz="1000" kern="0" dirty="0">
                  <a:solidFill>
                    <a:srgbClr val="333399"/>
                  </a:solidFill>
                  <a:latin typeface="Tahoma" pitchFamily="34" charset="0"/>
                </a:rPr>
                <a:t>asynchronous</a:t>
              </a:r>
            </a:p>
            <a:p>
              <a:pPr marL="228600" indent="-228600" algn="ctr" eaLnBrk="0" hangingPunct="0">
                <a:lnSpc>
                  <a:spcPct val="80%"/>
                </a:lnSpc>
                <a:spcBef>
                  <a:spcPct val="20%"/>
                </a:spcBef>
                <a:defRPr/>
              </a:pPr>
              <a:r>
                <a:rPr lang="en-GB" sz="1000" b="1" kern="0" dirty="0">
                  <a:solidFill>
                    <a:srgbClr val="333399"/>
                  </a:solidFill>
                  <a:latin typeface="Tahoma" pitchFamily="34" charset="0"/>
                </a:rPr>
                <a:t>production</a:t>
              </a:r>
            </a:p>
          </p:txBody>
        </p:sp>
      </p:grpSp>
      <p:sp>
        <p:nvSpPr>
          <p:cNvPr id="106" name="AutoShape 137"/>
          <p:cNvSpPr>
            <a:spLocks noChangeArrowheads="1"/>
          </p:cNvSpPr>
          <p:nvPr/>
        </p:nvSpPr>
        <p:spPr bwMode="auto">
          <a:xfrm>
            <a:off x="3268600" y="1216100"/>
            <a:ext cx="1008063" cy="719138"/>
          </a:xfrm>
          <a:prstGeom prst="downArrow">
            <a:avLst>
              <a:gd name="adj1" fmla="val 50000"/>
              <a:gd name="adj2" fmla="val 25000"/>
            </a:avLst>
          </a:prstGeom>
          <a:solidFill>
            <a:srgbClr val="0066CC"/>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algn="ctr" eaLnBrk="0" hangingPunct="0">
              <a:lnSpc>
                <a:spcPct val="80%"/>
              </a:lnSpc>
              <a:spcBef>
                <a:spcPct val="20%"/>
              </a:spcBef>
              <a:defRPr/>
            </a:pPr>
            <a:r>
              <a:rPr lang="en-GB" sz="1600" kern="0" dirty="0">
                <a:solidFill>
                  <a:srgbClr val="FFFFFF"/>
                </a:solidFill>
                <a:latin typeface="Tahoma"/>
              </a:rPr>
              <a:t>Data</a:t>
            </a:r>
          </a:p>
        </p:txBody>
      </p:sp>
      <p:sp>
        <p:nvSpPr>
          <p:cNvPr id="107" name="AutoShape 138"/>
          <p:cNvSpPr>
            <a:spLocks noChangeArrowheads="1"/>
          </p:cNvSpPr>
          <p:nvPr/>
        </p:nvSpPr>
        <p:spPr bwMode="auto">
          <a:xfrm>
            <a:off x="4708463" y="1216100"/>
            <a:ext cx="1008062" cy="719138"/>
          </a:xfrm>
          <a:prstGeom prst="downArrow">
            <a:avLst>
              <a:gd name="adj1" fmla="val 50000"/>
              <a:gd name="adj2" fmla="val 25000"/>
            </a:avLst>
          </a:prstGeom>
          <a:solidFill>
            <a:srgbClr val="0066CC"/>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algn="ctr" eaLnBrk="0" hangingPunct="0">
              <a:lnSpc>
                <a:spcPct val="80%"/>
              </a:lnSpc>
              <a:spcBef>
                <a:spcPct val="20%"/>
              </a:spcBef>
              <a:defRPr/>
            </a:pPr>
            <a:r>
              <a:rPr lang="en-GB" sz="1600" kern="0" dirty="0">
                <a:solidFill>
                  <a:srgbClr val="FFFFFF"/>
                </a:solidFill>
                <a:latin typeface="Tahoma"/>
              </a:rPr>
              <a:t>Data</a:t>
            </a:r>
          </a:p>
        </p:txBody>
      </p:sp>
      <p:sp>
        <p:nvSpPr>
          <p:cNvPr id="108" name="AutoShape 139"/>
          <p:cNvSpPr>
            <a:spLocks noChangeArrowheads="1"/>
          </p:cNvSpPr>
          <p:nvPr/>
        </p:nvSpPr>
        <p:spPr bwMode="auto">
          <a:xfrm>
            <a:off x="6221350" y="1216100"/>
            <a:ext cx="1008063" cy="719138"/>
          </a:xfrm>
          <a:prstGeom prst="downArrow">
            <a:avLst>
              <a:gd name="adj1" fmla="val 50000"/>
              <a:gd name="adj2" fmla="val 25000"/>
            </a:avLst>
          </a:prstGeom>
          <a:solidFill>
            <a:srgbClr val="0066CC"/>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marL="228600" indent="-228600" algn="ctr" eaLnBrk="0" hangingPunct="0">
              <a:lnSpc>
                <a:spcPct val="80%"/>
              </a:lnSpc>
              <a:spcBef>
                <a:spcPct val="20%"/>
              </a:spcBef>
              <a:defRPr/>
            </a:pPr>
            <a:r>
              <a:rPr lang="en-GB" sz="1600" kern="0" dirty="0">
                <a:solidFill>
                  <a:srgbClr val="FFFFFF"/>
                </a:solidFill>
                <a:latin typeface="Tahoma"/>
              </a:rPr>
              <a:t>Data</a:t>
            </a:r>
          </a:p>
        </p:txBody>
      </p:sp>
    </p:spTree>
    <p:extLst>
      <p:ext uri="{BB962C8B-B14F-4D97-AF65-F5344CB8AC3E}">
        <p14:creationId xmlns:p14="http://schemas.microsoft.com/office/powerpoint/2010/main" val="358878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dissolv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ST[02] – Message types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5977556"/>
              </p:ext>
            </p:extLst>
          </p:nvPr>
        </p:nvGraphicFramePr>
        <p:xfrm>
          <a:off x="426094" y="1612491"/>
          <a:ext cx="8285460" cy="4838808"/>
        </p:xfrm>
        <a:graphic>
          <a:graphicData uri="http://purl.oclc.org/ooxml/drawingml/table">
            <a:tbl>
              <a:tblPr firstRow="1"/>
              <a:tblGrid>
                <a:gridCol w="711198">
                  <a:extLst>
                    <a:ext uri="{9D8B030D-6E8A-4147-A177-3AD203B41FA5}">
                      <a16:colId xmlns:a16="http://schemas.microsoft.com/office/drawing/2014/main" val="20000"/>
                    </a:ext>
                  </a:extLst>
                </a:gridCol>
                <a:gridCol w="721360">
                  <a:extLst>
                    <a:ext uri="{9D8B030D-6E8A-4147-A177-3AD203B41FA5}">
                      <a16:colId xmlns:a16="http://schemas.microsoft.com/office/drawing/2014/main" val="20001"/>
                    </a:ext>
                  </a:extLst>
                </a:gridCol>
                <a:gridCol w="55844">
                  <a:extLst>
                    <a:ext uri="{9D8B030D-6E8A-4147-A177-3AD203B41FA5}">
                      <a16:colId xmlns:a16="http://schemas.microsoft.com/office/drawing/2014/main" val="20002"/>
                    </a:ext>
                  </a:extLst>
                </a:gridCol>
                <a:gridCol w="55844">
                  <a:extLst>
                    <a:ext uri="{9D8B030D-6E8A-4147-A177-3AD203B41FA5}">
                      <a16:colId xmlns:a16="http://schemas.microsoft.com/office/drawing/2014/main" val="20003"/>
                    </a:ext>
                  </a:extLst>
                </a:gridCol>
                <a:gridCol w="40622">
                  <a:extLst>
                    <a:ext uri="{9D8B030D-6E8A-4147-A177-3AD203B41FA5}">
                      <a16:colId xmlns:a16="http://schemas.microsoft.com/office/drawing/2014/main" val="20004"/>
                    </a:ext>
                  </a:extLst>
                </a:gridCol>
                <a:gridCol w="55844">
                  <a:extLst>
                    <a:ext uri="{9D8B030D-6E8A-4147-A177-3AD203B41FA5}">
                      <a16:colId xmlns:a16="http://schemas.microsoft.com/office/drawing/2014/main" val="20005"/>
                    </a:ext>
                  </a:extLst>
                </a:gridCol>
                <a:gridCol w="40622">
                  <a:extLst>
                    <a:ext uri="{9D8B030D-6E8A-4147-A177-3AD203B41FA5}">
                      <a16:colId xmlns:a16="http://schemas.microsoft.com/office/drawing/2014/main" val="20006"/>
                    </a:ext>
                  </a:extLst>
                </a:gridCol>
                <a:gridCol w="55844">
                  <a:extLst>
                    <a:ext uri="{9D8B030D-6E8A-4147-A177-3AD203B41FA5}">
                      <a16:colId xmlns:a16="http://schemas.microsoft.com/office/drawing/2014/main" val="20007"/>
                    </a:ext>
                  </a:extLst>
                </a:gridCol>
                <a:gridCol w="569140">
                  <a:extLst>
                    <a:ext uri="{9D8B030D-6E8A-4147-A177-3AD203B41FA5}">
                      <a16:colId xmlns:a16="http://schemas.microsoft.com/office/drawing/2014/main" val="20008"/>
                    </a:ext>
                  </a:extLst>
                </a:gridCol>
                <a:gridCol w="4536422">
                  <a:extLst>
                    <a:ext uri="{9D8B030D-6E8A-4147-A177-3AD203B41FA5}">
                      <a16:colId xmlns:a16="http://schemas.microsoft.com/office/drawing/2014/main" val="20009"/>
                    </a:ext>
                  </a:extLst>
                </a:gridCol>
                <a:gridCol w="1442720">
                  <a:extLst>
                    <a:ext uri="{9D8B030D-6E8A-4147-A177-3AD203B41FA5}">
                      <a16:colId xmlns:a16="http://schemas.microsoft.com/office/drawing/2014/main" val="20010"/>
                    </a:ext>
                  </a:extLst>
                </a:gridCol>
              </a:tblGrid>
              <a:tr h="231568">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9">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808181">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6.2.3a</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8">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at least one of:</a:t>
                      </a:r>
                    </a:p>
                    <a:p>
                      <a:pPr marL="342900" lvl="0" indent="-342900">
                        <a:spcAft>
                          <a:spcPts val="0"/>
                        </a:spcAft>
                        <a:buFont typeface="Symbol" panose="05050102010706020507" pitchFamily="18" charset="2"/>
                        <a:buChar char=""/>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TC[2,1]</a:t>
                      </a:r>
                    </a:p>
                    <a:p>
                      <a:pPr marL="342900" lvl="0" indent="-342900">
                        <a:spcAft>
                          <a:spcPts val="0"/>
                        </a:spcAft>
                        <a:buFont typeface="Symbol" panose="05050102010706020507" pitchFamily="18" charset="2"/>
                        <a:buChar char=""/>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TC[2,2]</a:t>
                      </a:r>
                    </a:p>
                    <a:p>
                      <a:pPr marL="342900" lvl="0" indent="-342900">
                        <a:spcAft>
                          <a:spcPts val="0"/>
                        </a:spcAft>
                        <a:buFont typeface="Symbol" panose="05050102010706020507" pitchFamily="18" charset="2"/>
                        <a:buChar char=""/>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TC[2,4]</a:t>
                      </a:r>
                    </a:p>
                    <a:p>
                      <a:pPr marL="342900" lvl="0" indent="-342900">
                        <a:spcAft>
                          <a:spcPts val="0"/>
                        </a:spcAft>
                        <a:buFont typeface="Symbol" panose="05050102010706020507" pitchFamily="18" charset="2"/>
                        <a:buChar char=""/>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TC[2,7]</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6.2.4.2</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8.2.2.1</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7">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TC[2,1]</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distribute on/off device commands</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2"/>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6.2.5.2</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8.2.2.2</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7">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TC[2,2]</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distribute register load commands</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3"/>
                  </a:ext>
                </a:extLst>
              </a:tr>
              <a:tr h="375721">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6.2.5.3</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8.2.2.4</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6">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TC[2,5]</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distribute register dump commands</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requires</a:t>
                      </a:r>
                    </a:p>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TC[2,2]</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6.2.5.3</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8.2.2.5</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5">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TM[2,6]</a:t>
                      </a:r>
                    </a:p>
                  </a:txBody>
                  <a:tcPr marL="15222" marR="15222"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222" marR="15222"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register dump report</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TC[2,5] response</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6.2.6.2</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8.2.2.3</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7">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TC[2,4]</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distribute CPDU commands</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6"/>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6.2.7.1.2</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8.2.2.6</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7">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TC[2,7]</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distribute physical device commands</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7"/>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6.2.7.1.3</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8.2.2.7</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TC[2,8]</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acquire data from physical devices</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implied by TC[2,7]</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8"/>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6.2.7.1.3</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8.2.2.8</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TM[2,9]</a:t>
                      </a:r>
                    </a:p>
                  </a:txBody>
                  <a:tcPr marL="15222" marR="15222"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9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5222" marR="15222"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physical device data report</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TC[2,8] response</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9"/>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6.2.7.2.2</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8.2.2.9</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gridSpan="4">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TC[2,10]</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distribute logical device commands</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requires TC[2,7]</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0"/>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6.2.7.2.3</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8.2.2.10</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TC[2,11]</a:t>
                      </a:r>
                    </a:p>
                  </a:txBody>
                  <a:tcPr marL="15222" marR="15222"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acquire data from logical devices</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implied by TC[2,10]</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1"/>
                  </a:ext>
                </a:extLst>
              </a:tr>
              <a:tr h="334236">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6.2.7.2.3</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8.2.2.11</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5222" marR="15222"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TM[2,12]</a:t>
                      </a:r>
                    </a:p>
                  </a:txBody>
                  <a:tcPr marL="15222" marR="15222" marT="0" marB="0"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logical device data report</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TC[2,11] response</a:t>
                      </a:r>
                    </a:p>
                  </a:txBody>
                  <a:tcPr marL="15222" marR="15222" marT="46208" marB="46208"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4" name="Content Placeholder 2"/>
          <p:cNvSpPr txBox="1">
            <a:spLocks/>
          </p:cNvSpPr>
          <p:nvPr/>
        </p:nvSpPr>
        <p:spPr bwMode="auto">
          <a:xfrm>
            <a:off x="625475" y="1177061"/>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solidFill>
                  <a:srgbClr val="FF0000"/>
                </a:solidFill>
              </a:rPr>
              <a:t>Device access subservice</a:t>
            </a:r>
          </a:p>
        </p:txBody>
      </p:sp>
    </p:spTree>
    <p:extLst>
      <p:ext uri="{BB962C8B-B14F-4D97-AF65-F5344CB8AC3E}">
        <p14:creationId xmlns:p14="http://schemas.microsoft.com/office/powerpoint/2010/main" val="415333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ST[02]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device access service may contain multiple device access sub-services deployed on multiple on-board application processes</a:t>
            </a:r>
          </a:p>
          <a:p>
            <a:pPr>
              <a:buFont typeface="Arial" panose="020B0604020202020204" pitchFamily="34" charset="0"/>
              <a:buChar char="•"/>
            </a:pPr>
            <a:r>
              <a:rPr lang="en-GB" dirty="0"/>
              <a:t>In general, the deployment choices will be in accordance with the accessibility of the hardware to be commanded by the corresponding subservice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44282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ST[02] – Implementation guidelines</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Some overlap may exist between service 2 (device access) and service 6 (memory management) with respect to accessing register contents, in particular for memory-mapped devices:</a:t>
            </a:r>
          </a:p>
          <a:p>
            <a:pPr lvl="1">
              <a:buFont typeface="Arial" panose="020B0604020202020204" pitchFamily="34" charset="0"/>
              <a:buChar char="•"/>
            </a:pPr>
            <a:r>
              <a:rPr lang="en-GB" dirty="0"/>
              <a:t>If registers are mapped to a memory area available through direct memory addressing, service 6 is suitable for accessing them;</a:t>
            </a:r>
          </a:p>
          <a:p>
            <a:pPr lvl="1">
              <a:buFont typeface="Arial" panose="020B0604020202020204" pitchFamily="34" charset="0"/>
              <a:buChar char="•"/>
            </a:pPr>
            <a:r>
              <a:rPr lang="en-GB" dirty="0"/>
              <a:t>On the contrary, service 2 allow accessing registers that may not otherwise be accessible</a:t>
            </a:r>
          </a:p>
          <a:p>
            <a:pPr lvl="1">
              <a:buFont typeface="Arial" panose="020B0604020202020204" pitchFamily="34" charset="0"/>
              <a:buChar char="•"/>
            </a:pPr>
            <a:r>
              <a:rPr lang="en-GB" dirty="0"/>
              <a:t>If reading registers may trigger hardware processes, it is recommended that these registers are accessed through the device access service</a:t>
            </a:r>
          </a:p>
        </p:txBody>
      </p:sp>
    </p:spTree>
    <p:extLst>
      <p:ext uri="{BB962C8B-B14F-4D97-AF65-F5344CB8AC3E}">
        <p14:creationId xmlns:p14="http://schemas.microsoft.com/office/powerpoint/2010/main" val="249221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ST[02] – PUS-A to PUS-C evolution</a:t>
            </a:r>
          </a:p>
        </p:txBody>
      </p:sp>
      <p:sp>
        <p:nvSpPr>
          <p:cNvPr id="9" name="Content Placeholder 8"/>
          <p:cNvSpPr>
            <a:spLocks noGrp="1"/>
          </p:cNvSpPr>
          <p:nvPr>
            <p:ph idx="1"/>
          </p:nvPr>
        </p:nvSpPr>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TC[2,4] introduced for software commanding of CPDU</a:t>
            </a:r>
          </a:p>
          <a:p>
            <a:pPr lvl="0">
              <a:lnSpc>
                <a:spcPct val="90%"/>
              </a:lnSpc>
              <a:buClr>
                <a:srgbClr val="0098DB"/>
              </a:buClr>
              <a:buFont typeface="Arial" panose="020B0604020202020204" pitchFamily="34" charset="0"/>
              <a:buChar char="•"/>
            </a:pPr>
            <a:r>
              <a:rPr lang="en-US" sz="1400" dirty="0">
                <a:solidFill>
                  <a:srgbClr val="4D4F53"/>
                </a:solidFill>
              </a:rPr>
              <a:t>TC[2,5] and TC[2,6] Register dump commands</a:t>
            </a:r>
          </a:p>
          <a:p>
            <a:pPr lvl="0">
              <a:lnSpc>
                <a:spcPct val="90%"/>
              </a:lnSpc>
              <a:buClr>
                <a:srgbClr val="0098DB"/>
              </a:buClr>
              <a:buFont typeface="Arial" panose="020B0604020202020204" pitchFamily="34" charset="0"/>
              <a:buChar char="•"/>
            </a:pPr>
            <a:r>
              <a:rPr lang="en-US" sz="1400" dirty="0">
                <a:solidFill>
                  <a:srgbClr val="4D4F53"/>
                </a:solidFill>
              </a:rPr>
              <a:t>TC[2,7] to TC[2,9] Physical device commands &amp; acquisitions</a:t>
            </a:r>
          </a:p>
          <a:p>
            <a:pPr lvl="0">
              <a:lnSpc>
                <a:spcPct val="90%"/>
              </a:lnSpc>
              <a:buClr>
                <a:srgbClr val="0098DB"/>
              </a:buClr>
              <a:buFont typeface="Arial" panose="020B0604020202020204" pitchFamily="34" charset="0"/>
              <a:buChar char="•"/>
            </a:pPr>
            <a:r>
              <a:rPr lang="en-US" sz="1400" dirty="0">
                <a:solidFill>
                  <a:srgbClr val="4D4F53"/>
                </a:solidFill>
              </a:rPr>
              <a:t>TC[2,10] to TC[2,12] Logical device commands &amp; acquisitions</a:t>
            </a: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TC[2,3] CPDU, interpreted at TC decoder level, has never really been a PUS compliant type of telecommand. </a:t>
            </a:r>
          </a:p>
          <a:p>
            <a:pPr marL="0" lvl="0" indent="0">
              <a:lnSpc>
                <a:spcPct val="90%"/>
              </a:lnSpc>
              <a:buClr>
                <a:srgbClr val="0098DB"/>
              </a:buClr>
              <a:buNone/>
              <a:tabLst>
                <a:tab pos="355600" algn="l"/>
              </a:tabLst>
            </a:pPr>
            <a:r>
              <a:rPr lang="en-US" sz="1400" i="1" dirty="0">
                <a:solidFill>
                  <a:srgbClr val="C00000"/>
                </a:solidFill>
              </a:rPr>
              <a:t>	</a:t>
            </a:r>
            <a:r>
              <a:rPr lang="en-US" sz="1400" i="1" dirty="0">
                <a:solidFill>
                  <a:srgbClr val="C4A41C"/>
                </a:solidFill>
              </a:rPr>
              <a:t>PUS-C still defines TC[2,3] but in a separate clause (Clause 9)</a:t>
            </a:r>
            <a:endParaRPr lang="en-GB" sz="1400" i="1" dirty="0">
              <a:solidFill>
                <a:srgbClr val="C4A41C"/>
              </a:solidFill>
            </a:endParaRPr>
          </a:p>
          <a:p>
            <a:pPr marL="0" indent="0">
              <a:buNone/>
            </a:pPr>
            <a:endParaRPr lang="en-GB" dirty="0"/>
          </a:p>
        </p:txBody>
      </p:sp>
    </p:spTree>
    <p:extLst>
      <p:ext uri="{BB962C8B-B14F-4D97-AF65-F5344CB8AC3E}">
        <p14:creationId xmlns:p14="http://schemas.microsoft.com/office/powerpoint/2010/main" val="129099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ST[09] – Time management</a:t>
            </a:r>
          </a:p>
        </p:txBody>
      </p:sp>
      <p:sp>
        <p:nvSpPr>
          <p:cNvPr id="5" name="Text Placeholder 4"/>
          <p:cNvSpPr>
            <a:spLocks noGrp="1"/>
          </p:cNvSpPr>
          <p:nvPr>
            <p:ph type="body" idx="11"/>
          </p:nvPr>
        </p:nvSpPr>
        <p:spPr/>
        <p:txBody>
          <a:bodyPr/>
          <a:lstStyle/>
          <a:p>
            <a:r>
              <a:rPr lang="en-GB" dirty="0"/>
              <a:t>ST[09] scope</a:t>
            </a:r>
          </a:p>
        </p:txBody>
      </p:sp>
      <p:sp>
        <p:nvSpPr>
          <p:cNvPr id="6" name="Content Placeholder 5"/>
          <p:cNvSpPr>
            <a:spLocks noGrp="1"/>
          </p:cNvSpPr>
          <p:nvPr>
            <p:ph sz="quarter" idx="12"/>
          </p:nvPr>
        </p:nvSpPr>
        <p:spPr/>
        <p:txBody>
          <a:bodyPr/>
          <a:lstStyle/>
          <a:p>
            <a:r>
              <a:rPr lang="en-GB" dirty="0"/>
              <a:t>All satellites maintain a satellite time reference, which can be downlinked in time reports generated by the time management service. The ground segment can perform a correlation between the reported satellite time and the UTC (coordinated universal time) used by the ground segment.</a:t>
            </a:r>
          </a:p>
          <a:p>
            <a:endParaRPr lang="en-GB" dirty="0"/>
          </a:p>
          <a:p>
            <a:pPr marL="171450" indent="-171450">
              <a:buFont typeface="Arial" panose="020B0604020202020204" pitchFamily="34" charset="0"/>
              <a:buChar char="•"/>
            </a:pPr>
            <a:r>
              <a:rPr lang="en-US" dirty="0"/>
              <a:t>Service focused on the production of time reports</a:t>
            </a:r>
          </a:p>
          <a:p>
            <a:pPr marL="171450" indent="-171450">
              <a:buFont typeface="Arial" panose="020B0604020202020204" pitchFamily="34" charset="0"/>
              <a:buChar char="•"/>
            </a:pPr>
            <a:r>
              <a:rPr lang="en-US" dirty="0"/>
              <a:t>These time reports are used on ground to synchronize the on-board time with the UTC time</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433512636"/>
              </p:ext>
            </p:extLst>
          </p:nvPr>
        </p:nvGraphicFramePr>
        <p:xfrm>
          <a:off x="203200" y="1320800"/>
          <a:ext cx="4483101" cy="11684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Hardware and software functions</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device</a:t>
                      </a:r>
                      <a:r>
                        <a:rPr lang="en-GB" sz="1200" b="1" baseline="0%" dirty="0">
                          <a:solidFill>
                            <a:schemeClr val="bg1">
                              <a:lumMod val="65%"/>
                            </a:schemeClr>
                          </a:solidFill>
                        </a:rPr>
                        <a:t> access</a:t>
                      </a:r>
                      <a:endParaRPr lang="en-GB" sz="1200" b="1" dirty="0">
                        <a:solidFill>
                          <a:schemeClr val="bg1">
                            <a:lumMod val="65%"/>
                          </a:schemeClr>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solidFill>
                            <a:schemeClr val="bg1">
                              <a:lumMod val="65%"/>
                            </a:schemeClr>
                          </a:solidFill>
                        </a:rPr>
                        <a:t>ST[08]</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bg1">
                              <a:lumMod val="65%"/>
                            </a:schemeClr>
                          </a:solidFill>
                        </a:rPr>
                        <a:t>function management</a:t>
                      </a:r>
                      <a:endParaRPr lang="en-GB" sz="1200" b="1" kern="1200" dirty="0">
                        <a:solidFill>
                          <a:schemeClr val="bg1">
                            <a:lumMod val="65%"/>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pPr marL="0" lvl="0" indent="-279400">
                        <a:buFont typeface="Arial" pitchFamily="34" charset="0"/>
                        <a:buNone/>
                      </a:pPr>
                      <a:r>
                        <a:rPr lang="en-GB" sz="1200" baseline="0%" dirty="0"/>
                        <a:t>ST[09]</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time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ctr"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Right Arrow 4"/>
          <p:cNvSpPr/>
          <p:nvPr/>
        </p:nvSpPr>
        <p:spPr>
          <a:xfrm flipH="1">
            <a:off x="4724400" y="227838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202554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ST[09] – Standardized subservice types</a:t>
            </a:r>
          </a:p>
        </p:txBody>
      </p:sp>
      <p:sp>
        <p:nvSpPr>
          <p:cNvPr id="6" name="Text Placeholder 5"/>
          <p:cNvSpPr>
            <a:spLocks noGrp="1"/>
          </p:cNvSpPr>
          <p:nvPr>
            <p:ph type="body" idx="1"/>
          </p:nvPr>
        </p:nvSpPr>
        <p:spPr/>
        <p:txBody>
          <a:bodyPr/>
          <a:lstStyle/>
          <a:p>
            <a:r>
              <a:rPr lang="en-GB" dirty="0"/>
              <a:t>Time reporting subservice</a:t>
            </a:r>
          </a:p>
        </p:txBody>
      </p:sp>
      <p:sp>
        <p:nvSpPr>
          <p:cNvPr id="7" name="Content Placeholder 6"/>
          <p:cNvSpPr>
            <a:spLocks noGrp="1"/>
          </p:cNvSpPr>
          <p:nvPr>
            <p:ph sz="quarter" idx="10"/>
          </p:nvPr>
        </p:nvSpPr>
        <p:spPr>
          <a:xfrm>
            <a:off x="447041" y="1901680"/>
            <a:ext cx="3957319" cy="4163840"/>
          </a:xfrm>
        </p:spPr>
        <p:txBody>
          <a:bodyPr/>
          <a:lstStyle/>
          <a:p>
            <a:pPr marL="171450" indent="-171450">
              <a:buFont typeface="Arial" panose="020B0604020202020204" pitchFamily="34" charset="0"/>
              <a:buChar char="•"/>
            </a:pPr>
            <a:r>
              <a:rPr lang="en-US" dirty="0"/>
              <a:t>Capability to generate the time reports</a:t>
            </a:r>
          </a:p>
          <a:p>
            <a:pPr marL="171450" indent="-171450">
              <a:buFont typeface="Arial" panose="020B0604020202020204" pitchFamily="34" charset="0"/>
              <a:buChar char="•"/>
            </a:pPr>
            <a:r>
              <a:rPr lang="en-US" dirty="0"/>
              <a:t>Two mutually exclusive time formats: CUC or CDS</a:t>
            </a:r>
          </a:p>
          <a:p>
            <a:pPr marL="171450" indent="-171450">
              <a:buFont typeface="Arial" panose="020B0604020202020204" pitchFamily="34" charset="0"/>
              <a:buChar char="•"/>
            </a:pPr>
            <a:r>
              <a:rPr lang="en-US" dirty="0"/>
              <a:t>Rate of generation of time reports tied to the rate of generation of the telemetry frames on VC0</a:t>
            </a:r>
          </a:p>
          <a:p>
            <a:endParaRPr lang="en-GB" dirty="0"/>
          </a:p>
        </p:txBody>
      </p:sp>
      <p:sp>
        <p:nvSpPr>
          <p:cNvPr id="8" name="Text Placeholder 7"/>
          <p:cNvSpPr>
            <a:spLocks noGrp="1"/>
          </p:cNvSpPr>
          <p:nvPr>
            <p:ph type="body" idx="11"/>
          </p:nvPr>
        </p:nvSpPr>
        <p:spPr/>
        <p:txBody>
          <a:bodyPr/>
          <a:lstStyle/>
          <a:p>
            <a:r>
              <a:rPr lang="en-GB" dirty="0"/>
              <a:t>Time reporting control subservice</a:t>
            </a:r>
          </a:p>
        </p:txBody>
      </p:sp>
      <p:sp>
        <p:nvSpPr>
          <p:cNvPr id="9" name="Content Placeholder 8"/>
          <p:cNvSpPr>
            <a:spLocks noGrp="1"/>
          </p:cNvSpPr>
          <p:nvPr>
            <p:ph sz="quarter" idx="12"/>
          </p:nvPr>
        </p:nvSpPr>
        <p:spPr>
          <a:xfrm>
            <a:off x="4572000" y="1922000"/>
            <a:ext cx="3957319" cy="4143520"/>
          </a:xfrm>
        </p:spPr>
        <p:txBody>
          <a:bodyPr/>
          <a:lstStyle/>
          <a:p>
            <a:pPr marL="171450" indent="-171450">
              <a:buFont typeface="Arial" panose="020B0604020202020204" pitchFamily="34" charset="0"/>
              <a:buChar char="•"/>
            </a:pPr>
            <a:r>
              <a:rPr lang="en-US" dirty="0"/>
              <a:t>Allows modifying the rate of production of the time reports</a:t>
            </a:r>
          </a:p>
          <a:p>
            <a:pPr marL="171450" indent="-171450">
              <a:buFont typeface="Arial" panose="020B0604020202020204" pitchFamily="34" charset="0"/>
              <a:buChar char="•"/>
            </a:pPr>
            <a:r>
              <a:rPr lang="en-US" dirty="0"/>
              <a:t>Setting as power of 2</a:t>
            </a:r>
          </a:p>
          <a:p>
            <a:endParaRPr lang="en-GB" dirty="0"/>
          </a:p>
        </p:txBody>
      </p:sp>
      <p:sp>
        <p:nvSpPr>
          <p:cNvPr id="10" name="Rectangle 9"/>
          <p:cNvSpPr/>
          <p:nvPr/>
        </p:nvSpPr>
        <p:spPr>
          <a:xfrm>
            <a:off x="0" y="1155785"/>
            <a:ext cx="3595856"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Time management service</a:t>
            </a:r>
          </a:p>
        </p:txBody>
      </p:sp>
    </p:spTree>
    <p:extLst>
      <p:ext uri="{BB962C8B-B14F-4D97-AF65-F5344CB8AC3E}">
        <p14:creationId xmlns:p14="http://schemas.microsoft.com/office/powerpoint/2010/main" val="118171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ppt_w</p:attrName>
                                        </p:attrNameLst>
                                      </p:cBhvr>
                                      <p:tavLst>
                                        <p:tav tm="0%">
                                          <p:val>
                                            <p:fltVal val="0"/>
                                          </p:val>
                                        </p:tav>
                                        <p:tav tm="100%">
                                          <p:val>
                                            <p:strVal val="#ppt_w"/>
                                          </p:val>
                                        </p:tav>
                                      </p:tavLst>
                                    </p:anim>
                                    <p:anim calcmode="lin" valueType="num">
                                      <p:cBhvr>
                                        <p:cTn id="20" dur="1000" fill="hold"/>
                                        <p:tgtEl>
                                          <p:spTgt spid="7">
                                            <p:txEl>
                                              <p:pRg st="2" end="2"/>
                                            </p:txEl>
                                          </p:spTgt>
                                        </p:tgtEl>
                                        <p:attrNameLst>
                                          <p:attrName>ppt_h</p:attrName>
                                        </p:attrNameLst>
                                      </p:cBhvr>
                                      <p:tavLst>
                                        <p:tav tm="0%">
                                          <p:val>
                                            <p:fltVal val="0"/>
                                          </p:val>
                                        </p:tav>
                                        <p:tav tm="100%">
                                          <p:val>
                                            <p:strVal val="#ppt_h"/>
                                          </p:val>
                                        </p:tav>
                                      </p:tavLst>
                                    </p:anim>
                                    <p:anim calcmode="lin" valueType="num">
                                      <p:cBhvr>
                                        <p:cTn id="21" dur="1000" fill="hold"/>
                                        <p:tgtEl>
                                          <p:spTgt spid="7">
                                            <p:txEl>
                                              <p:pRg st="2" end="2"/>
                                            </p:txEl>
                                          </p:spTgt>
                                        </p:tgtEl>
                                        <p:attrNameLst>
                                          <p:attrName>style.rotation</p:attrName>
                                        </p:attrNameLst>
                                      </p:cBhvr>
                                      <p:tavLst>
                                        <p:tav tm="0%">
                                          <p:val>
                                            <p:fltVal val="90"/>
                                          </p:val>
                                        </p:tav>
                                        <p:tav tm="100%">
                                          <p:val>
                                            <p:fltVal val="0"/>
                                          </p:val>
                                        </p:tav>
                                      </p:tavLst>
                                    </p:anim>
                                    <p:animEffect transition="in" filter="fade">
                                      <p:cBhvr>
                                        <p:cTn id="22" dur="10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p:cTn id="27" dur="1000" fill="hold"/>
                                        <p:tgtEl>
                                          <p:spTgt spid="9">
                                            <p:txEl>
                                              <p:pRg st="0" end="0"/>
                                            </p:txEl>
                                          </p:spTgt>
                                        </p:tgtEl>
                                        <p:attrNameLst>
                                          <p:attrName>ppt_w</p:attrName>
                                        </p:attrNameLst>
                                      </p:cBhvr>
                                      <p:tavLst>
                                        <p:tav tm="0%">
                                          <p:val>
                                            <p:fltVal val="0"/>
                                          </p:val>
                                        </p:tav>
                                        <p:tav tm="100%">
                                          <p:val>
                                            <p:strVal val="#ppt_w"/>
                                          </p:val>
                                        </p:tav>
                                      </p:tavLst>
                                    </p:anim>
                                    <p:anim calcmode="lin" valueType="num">
                                      <p:cBhvr>
                                        <p:cTn id="28" dur="1000" fill="hold"/>
                                        <p:tgtEl>
                                          <p:spTgt spid="9">
                                            <p:txEl>
                                              <p:pRg st="0" end="0"/>
                                            </p:txEl>
                                          </p:spTgt>
                                        </p:tgtEl>
                                        <p:attrNameLst>
                                          <p:attrName>ppt_h</p:attrName>
                                        </p:attrNameLst>
                                      </p:cBhvr>
                                      <p:tavLst>
                                        <p:tav tm="0%">
                                          <p:val>
                                            <p:fltVal val="0"/>
                                          </p:val>
                                        </p:tav>
                                        <p:tav tm="100%">
                                          <p:val>
                                            <p:strVal val="#ppt_h"/>
                                          </p:val>
                                        </p:tav>
                                      </p:tavLst>
                                    </p:anim>
                                    <p:anim calcmode="lin" valueType="num">
                                      <p:cBhvr>
                                        <p:cTn id="29" dur="1000" fill="hold"/>
                                        <p:tgtEl>
                                          <p:spTgt spid="9">
                                            <p:txEl>
                                              <p:pRg st="0" end="0"/>
                                            </p:txEl>
                                          </p:spTgt>
                                        </p:tgtEl>
                                        <p:attrNameLst>
                                          <p:attrName>style.rotation</p:attrName>
                                        </p:attrNameLst>
                                      </p:cBhvr>
                                      <p:tavLst>
                                        <p:tav tm="0%">
                                          <p:val>
                                            <p:fltVal val="90"/>
                                          </p:val>
                                        </p:tav>
                                        <p:tav tm="100%">
                                          <p:val>
                                            <p:fltVal val="0"/>
                                          </p:val>
                                        </p:tav>
                                      </p:tavLst>
                                    </p:anim>
                                    <p:animEffect transition="in" filter="fade">
                                      <p:cBhvr>
                                        <p:cTn id="30" dur="1000"/>
                                        <p:tgtEl>
                                          <p:spTgt spid="9">
                                            <p:txEl>
                                              <p:pRg st="0" end="0"/>
                                            </p:txEl>
                                          </p:spTgt>
                                        </p:tgtEl>
                                      </p:cBhvr>
                                    </p:animEffect>
                                  </p:childTnLst>
                                </p:cTn>
                              </p:par>
                              <p:par>
                                <p:cTn id="31" presetID="31" presetClass="entr" presetSubtype="0" fill="hold"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 calcmode="lin" valueType="num">
                                      <p:cBhvr>
                                        <p:cTn id="33" dur="1000" fill="hold"/>
                                        <p:tgtEl>
                                          <p:spTgt spid="9">
                                            <p:txEl>
                                              <p:pRg st="1" end="1"/>
                                            </p:txEl>
                                          </p:spTgt>
                                        </p:tgtEl>
                                        <p:attrNameLst>
                                          <p:attrName>ppt_w</p:attrName>
                                        </p:attrNameLst>
                                      </p:cBhvr>
                                      <p:tavLst>
                                        <p:tav tm="0%">
                                          <p:val>
                                            <p:fltVal val="0"/>
                                          </p:val>
                                        </p:tav>
                                        <p:tav tm="100%">
                                          <p:val>
                                            <p:strVal val="#ppt_w"/>
                                          </p:val>
                                        </p:tav>
                                      </p:tavLst>
                                    </p:anim>
                                    <p:anim calcmode="lin" valueType="num">
                                      <p:cBhvr>
                                        <p:cTn id="34" dur="1000" fill="hold"/>
                                        <p:tgtEl>
                                          <p:spTgt spid="9">
                                            <p:txEl>
                                              <p:pRg st="1" end="1"/>
                                            </p:txEl>
                                          </p:spTgt>
                                        </p:tgtEl>
                                        <p:attrNameLst>
                                          <p:attrName>ppt_h</p:attrName>
                                        </p:attrNameLst>
                                      </p:cBhvr>
                                      <p:tavLst>
                                        <p:tav tm="0%">
                                          <p:val>
                                            <p:fltVal val="0"/>
                                          </p:val>
                                        </p:tav>
                                        <p:tav tm="100%">
                                          <p:val>
                                            <p:strVal val="#ppt_h"/>
                                          </p:val>
                                        </p:tav>
                                      </p:tavLst>
                                    </p:anim>
                                    <p:anim calcmode="lin" valueType="num">
                                      <p:cBhvr>
                                        <p:cTn id="35" dur="1000" fill="hold"/>
                                        <p:tgtEl>
                                          <p:spTgt spid="9">
                                            <p:txEl>
                                              <p:pRg st="1" end="1"/>
                                            </p:txEl>
                                          </p:spTgt>
                                        </p:tgtEl>
                                        <p:attrNameLst>
                                          <p:attrName>style.rotation</p:attrName>
                                        </p:attrNameLst>
                                      </p:cBhvr>
                                      <p:tavLst>
                                        <p:tav tm="0%">
                                          <p:val>
                                            <p:fltVal val="90"/>
                                          </p:val>
                                        </p:tav>
                                        <p:tav tm="100%">
                                          <p:val>
                                            <p:fltVal val="0"/>
                                          </p:val>
                                        </p:tav>
                                      </p:tavLst>
                                    </p:anim>
                                    <p:animEffect transition="in" filter="fade">
                                      <p:cBhvr>
                                        <p:cTn id="36" dur="1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ST[09] – Important concepts</a:t>
            </a:r>
          </a:p>
        </p:txBody>
      </p:sp>
      <p:sp>
        <p:nvSpPr>
          <p:cNvPr id="9" name="Content Placeholder 8"/>
          <p:cNvSpPr>
            <a:spLocks noGrp="1"/>
          </p:cNvSpPr>
          <p:nvPr>
            <p:ph idx="1"/>
          </p:nvPr>
        </p:nvSpPr>
        <p:spPr/>
        <p:txBody>
          <a:bodyPr/>
          <a:lstStyle/>
          <a:p>
            <a:pPr marL="0" indent="0">
              <a:buNone/>
            </a:pPr>
            <a:r>
              <a:rPr lang="en-GB" dirty="0"/>
              <a:t>Time formats defined by CCSDS 301.0-B-4</a:t>
            </a:r>
          </a:p>
          <a:p>
            <a:pPr marL="0" indent="0">
              <a:buNone/>
            </a:pPr>
            <a:r>
              <a:rPr lang="en-GB" dirty="0"/>
              <a:t>Two supported time representations</a:t>
            </a:r>
          </a:p>
          <a:p>
            <a:pPr>
              <a:buFont typeface="Arial" panose="020B0604020202020204" pitchFamily="34" charset="0"/>
              <a:buChar char="•"/>
            </a:pPr>
            <a:r>
              <a:rPr lang="en-GB" dirty="0"/>
              <a:t>CUC (CCSDS Unsegmented Time Code)</a:t>
            </a:r>
          </a:p>
          <a:p>
            <a:pPr lvl="1">
              <a:buFont typeface="Arial" panose="020B0604020202020204" pitchFamily="34" charset="0"/>
              <a:buChar char="•"/>
            </a:pPr>
            <a:r>
              <a:rPr lang="en-GB" dirty="0"/>
              <a:t>Continuous time counter </a:t>
            </a:r>
            <a:r>
              <a:rPr lang="en-GB" dirty="0" err="1"/>
              <a:t>counter</a:t>
            </a:r>
            <a:endParaRPr lang="en-GB" dirty="0"/>
          </a:p>
          <a:p>
            <a:pPr lvl="1">
              <a:buFont typeface="Arial" panose="020B0604020202020204" pitchFamily="34" charset="0"/>
              <a:buChar char="•"/>
            </a:pPr>
            <a:r>
              <a:rPr lang="en-GB" dirty="0"/>
              <a:t>Coarse part represents seconds</a:t>
            </a:r>
          </a:p>
          <a:p>
            <a:pPr lvl="1">
              <a:buFont typeface="Arial" panose="020B0604020202020204" pitchFamily="34" charset="0"/>
              <a:buChar char="•"/>
            </a:pPr>
            <a:r>
              <a:rPr lang="en-GB" dirty="0"/>
              <a:t>Variable size: up to 4 bytes coarse and 3 bytes fine</a:t>
            </a:r>
          </a:p>
          <a:p>
            <a:pPr>
              <a:buFont typeface="Arial" panose="020B0604020202020204" pitchFamily="34" charset="0"/>
              <a:buChar char="•"/>
            </a:pPr>
            <a:r>
              <a:rPr lang="en-GB" dirty="0"/>
              <a:t>CDS (CCSDS Day Segmented Time Code)</a:t>
            </a:r>
          </a:p>
          <a:p>
            <a:pPr lvl="1">
              <a:buFont typeface="Arial" panose="020B0604020202020204" pitchFamily="34" charset="0"/>
              <a:buChar char="•"/>
            </a:pPr>
            <a:r>
              <a:rPr lang="en-GB" dirty="0"/>
              <a:t>Separated into day, </a:t>
            </a:r>
            <a:r>
              <a:rPr lang="en-GB" dirty="0" err="1"/>
              <a:t>ms</a:t>
            </a:r>
            <a:r>
              <a:rPr lang="en-GB" dirty="0"/>
              <a:t>, µs fields</a:t>
            </a:r>
          </a:p>
          <a:p>
            <a:pPr lvl="1">
              <a:buFont typeface="Arial" panose="020B0604020202020204" pitchFamily="34" charset="0"/>
              <a:buChar char="•"/>
            </a:pPr>
            <a:r>
              <a:rPr lang="en-GB" dirty="0"/>
              <a:t>µs field is optional</a:t>
            </a:r>
          </a:p>
          <a:p>
            <a:pPr marL="0" indent="0">
              <a:buNone/>
            </a:pPr>
            <a:r>
              <a:rPr lang="en-GB" dirty="0"/>
              <a:t>Many other time representations exist (CCS, GPS, …), but only these two are natively supported by PUS</a:t>
            </a:r>
          </a:p>
          <a:p>
            <a:pPr>
              <a:buFont typeface="Arial" panose="020B0604020202020204" pitchFamily="34" charset="0"/>
              <a:buChar char="•"/>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764224486"/>
              </p:ext>
            </p:extLst>
          </p:nvPr>
        </p:nvGraphicFramePr>
        <p:xfrm>
          <a:off x="5222631" y="2203938"/>
          <a:ext cx="3183890" cy="642620"/>
        </p:xfrm>
        <a:graphic>
          <a:graphicData uri="http://purl.oclc.org/ooxml/drawingml/table">
            <a:tbl>
              <a:tblPr>
                <a:tableStyleId>{5C22544A-7EE6-4342-B048-85BDC9FD1C3A}</a:tableStyleId>
              </a:tblPr>
              <a:tblGrid>
                <a:gridCol w="539750">
                  <a:extLst>
                    <a:ext uri="{9D8B030D-6E8A-4147-A177-3AD203B41FA5}">
                      <a16:colId xmlns:a16="http://schemas.microsoft.com/office/drawing/2014/main" val="20000"/>
                    </a:ext>
                  </a:extLst>
                </a:gridCol>
                <a:gridCol w="450850">
                  <a:extLst>
                    <a:ext uri="{9D8B030D-6E8A-4147-A177-3AD203B41FA5}">
                      <a16:colId xmlns:a16="http://schemas.microsoft.com/office/drawing/2014/main" val="20001"/>
                    </a:ext>
                  </a:extLst>
                </a:gridCol>
                <a:gridCol w="449580">
                  <a:extLst>
                    <a:ext uri="{9D8B030D-6E8A-4147-A177-3AD203B41FA5}">
                      <a16:colId xmlns:a16="http://schemas.microsoft.com/office/drawing/2014/main" val="20002"/>
                    </a:ext>
                  </a:extLst>
                </a:gridCol>
                <a:gridCol w="449580">
                  <a:extLst>
                    <a:ext uri="{9D8B030D-6E8A-4147-A177-3AD203B41FA5}">
                      <a16:colId xmlns:a16="http://schemas.microsoft.com/office/drawing/2014/main" val="20003"/>
                    </a:ext>
                  </a:extLst>
                </a:gridCol>
                <a:gridCol w="450850">
                  <a:extLst>
                    <a:ext uri="{9D8B030D-6E8A-4147-A177-3AD203B41FA5}">
                      <a16:colId xmlns:a16="http://schemas.microsoft.com/office/drawing/2014/main" val="20004"/>
                    </a:ext>
                  </a:extLst>
                </a:gridCol>
                <a:gridCol w="459740">
                  <a:extLst>
                    <a:ext uri="{9D8B030D-6E8A-4147-A177-3AD203B41FA5}">
                      <a16:colId xmlns:a16="http://schemas.microsoft.com/office/drawing/2014/main" val="20005"/>
                    </a:ext>
                  </a:extLst>
                </a:gridCol>
                <a:gridCol w="383540">
                  <a:extLst>
                    <a:ext uri="{9D8B030D-6E8A-4147-A177-3AD203B41FA5}">
                      <a16:colId xmlns:a16="http://schemas.microsoft.com/office/drawing/2014/main" val="20006"/>
                    </a:ext>
                  </a:extLst>
                </a:gridCol>
              </a:tblGrid>
              <a:tr h="0">
                <a:tc>
                  <a:txBody>
                    <a:bodyPr/>
                    <a:lstStyle/>
                    <a:p>
                      <a:pPr algn="ctr">
                        <a:spcAft>
                          <a:spcPts val="0"/>
                        </a:spcAft>
                      </a:pPr>
                      <a:r>
                        <a:rPr lang="en-GB" sz="1000" dirty="0">
                          <a:effectLst/>
                        </a:rPr>
                        <a:t>C1</a:t>
                      </a:r>
                      <a:endParaRPr lang="en-US" sz="1000" dirty="0">
                        <a:effectLst/>
                        <a:latin typeface="Palatino Linotype"/>
                        <a:ea typeface="Times New Roman"/>
                        <a:cs typeface="Times New Roman"/>
                      </a:endParaRPr>
                    </a:p>
                  </a:txBody>
                  <a:tcPr marL="17780" marR="17780" marT="53975" marB="53975"/>
                </a:tc>
                <a:tc>
                  <a:txBody>
                    <a:bodyPr/>
                    <a:lstStyle/>
                    <a:p>
                      <a:pPr algn="ctr">
                        <a:spcAft>
                          <a:spcPts val="0"/>
                        </a:spcAft>
                      </a:pPr>
                      <a:r>
                        <a:rPr lang="en-GB" sz="1000">
                          <a:effectLst/>
                        </a:rPr>
                        <a:t>C2</a:t>
                      </a:r>
                      <a:endParaRPr lang="en-US" sz="1000">
                        <a:effectLst/>
                        <a:latin typeface="Palatino Linotype"/>
                        <a:ea typeface="Times New Roman"/>
                        <a:cs typeface="Times New Roman"/>
                      </a:endParaRPr>
                    </a:p>
                  </a:txBody>
                  <a:tcPr marL="17780" marR="17780" marT="53975" marB="53975"/>
                </a:tc>
                <a:tc>
                  <a:txBody>
                    <a:bodyPr/>
                    <a:lstStyle/>
                    <a:p>
                      <a:pPr algn="ctr">
                        <a:spcAft>
                          <a:spcPts val="0"/>
                        </a:spcAft>
                      </a:pPr>
                      <a:r>
                        <a:rPr lang="en-GB" sz="1000">
                          <a:effectLst/>
                        </a:rPr>
                        <a:t>C3</a:t>
                      </a:r>
                      <a:endParaRPr lang="en-US" sz="1000">
                        <a:effectLst/>
                        <a:latin typeface="Palatino Linotype"/>
                        <a:ea typeface="Times New Roman"/>
                        <a:cs typeface="Times New Roman"/>
                      </a:endParaRPr>
                    </a:p>
                  </a:txBody>
                  <a:tcPr marL="17780" marR="17780" marT="53975" marB="53975"/>
                </a:tc>
                <a:tc>
                  <a:txBody>
                    <a:bodyPr/>
                    <a:lstStyle/>
                    <a:p>
                      <a:pPr algn="ctr">
                        <a:spcAft>
                          <a:spcPts val="0"/>
                        </a:spcAft>
                      </a:pPr>
                      <a:r>
                        <a:rPr lang="en-GB" sz="1000">
                          <a:effectLst/>
                        </a:rPr>
                        <a:t>C4</a:t>
                      </a:r>
                      <a:endParaRPr lang="en-US" sz="1000">
                        <a:effectLst/>
                        <a:latin typeface="Palatino Linotype"/>
                        <a:ea typeface="Times New Roman"/>
                        <a:cs typeface="Times New Roman"/>
                      </a:endParaRPr>
                    </a:p>
                  </a:txBody>
                  <a:tcPr marL="17780" marR="17780" marT="53975" marB="53975"/>
                </a:tc>
                <a:tc>
                  <a:txBody>
                    <a:bodyPr/>
                    <a:lstStyle/>
                    <a:p>
                      <a:pPr algn="ctr">
                        <a:spcAft>
                          <a:spcPts val="0"/>
                        </a:spcAft>
                      </a:pPr>
                      <a:r>
                        <a:rPr lang="en-GB" sz="1000" dirty="0">
                          <a:effectLst/>
                        </a:rPr>
                        <a:t>F1</a:t>
                      </a:r>
                      <a:endParaRPr lang="en-US" sz="1000" dirty="0">
                        <a:effectLst/>
                        <a:latin typeface="Palatino Linotype"/>
                        <a:ea typeface="Times New Roman"/>
                        <a:cs typeface="Times New Roman"/>
                      </a:endParaRPr>
                    </a:p>
                  </a:txBody>
                  <a:tcPr marL="17780" marR="17780" marT="53975" marB="53975"/>
                </a:tc>
                <a:tc>
                  <a:txBody>
                    <a:bodyPr/>
                    <a:lstStyle/>
                    <a:p>
                      <a:pPr algn="ctr">
                        <a:spcAft>
                          <a:spcPts val="0"/>
                        </a:spcAft>
                      </a:pPr>
                      <a:r>
                        <a:rPr lang="en-GB" sz="1000">
                          <a:effectLst/>
                        </a:rPr>
                        <a:t>F2</a:t>
                      </a:r>
                      <a:endParaRPr lang="en-US" sz="1000">
                        <a:effectLst/>
                        <a:latin typeface="Palatino Linotype"/>
                        <a:ea typeface="Times New Roman"/>
                        <a:cs typeface="Times New Roman"/>
                      </a:endParaRPr>
                    </a:p>
                  </a:txBody>
                  <a:tcPr marL="17780" marR="17780" marT="53975" marB="53975"/>
                </a:tc>
                <a:tc>
                  <a:txBody>
                    <a:bodyPr/>
                    <a:lstStyle/>
                    <a:p>
                      <a:pPr algn="ctr">
                        <a:spcAft>
                          <a:spcPts val="0"/>
                        </a:spcAft>
                      </a:pPr>
                      <a:r>
                        <a:rPr lang="en-GB" sz="1000">
                          <a:effectLst/>
                        </a:rPr>
                        <a:t>F3</a:t>
                      </a:r>
                      <a:endParaRPr lang="en-US" sz="1000">
                        <a:effectLst/>
                        <a:latin typeface="Palatino Linotype"/>
                        <a:ea typeface="Times New Roman"/>
                        <a:cs typeface="Times New Roman"/>
                      </a:endParaRPr>
                    </a:p>
                  </a:txBody>
                  <a:tcPr marL="17780" marR="17780" marT="53975" marB="53975"/>
                </a:tc>
                <a:extLst>
                  <a:ext uri="{0D108BD9-81ED-4DB2-BD59-A6C34878D82A}">
                    <a16:rowId xmlns:a16="http://schemas.microsoft.com/office/drawing/2014/main" val="10000"/>
                  </a:ext>
                </a:extLst>
              </a:tr>
              <a:tr h="0">
                <a:tc>
                  <a:txBody>
                    <a:bodyPr/>
                    <a:lstStyle/>
                    <a:p>
                      <a:pPr algn="ctr">
                        <a:spcAft>
                          <a:spcPts val="0"/>
                        </a:spcAft>
                      </a:pPr>
                      <a:r>
                        <a:rPr lang="en-GB" sz="900">
                          <a:effectLst/>
                        </a:rPr>
                        <a:t>1 octet</a:t>
                      </a:r>
                      <a:endParaRPr lang="en-US" sz="900">
                        <a:effectLst/>
                        <a:latin typeface="Palatino Linotype"/>
                        <a:ea typeface="Times New Roman"/>
                        <a:cs typeface="Times New Roman"/>
                      </a:endParaRPr>
                    </a:p>
                  </a:txBody>
                  <a:tcPr marL="17780" marR="17780" marT="53975" marB="53975" anchor="ctr"/>
                </a:tc>
                <a:tc>
                  <a:txBody>
                    <a:bodyPr/>
                    <a:lstStyle/>
                    <a:p>
                      <a:pPr algn="ctr">
                        <a:spcAft>
                          <a:spcPts val="0"/>
                        </a:spcAft>
                      </a:pPr>
                      <a:r>
                        <a:rPr lang="en-GB" sz="900">
                          <a:effectLst/>
                        </a:rPr>
                        <a:t>1 octet</a:t>
                      </a:r>
                      <a:endParaRPr lang="en-US" sz="900">
                        <a:effectLst/>
                        <a:latin typeface="Palatino Linotype"/>
                        <a:ea typeface="Times New Roman"/>
                        <a:cs typeface="Times New Roman"/>
                      </a:endParaRPr>
                    </a:p>
                  </a:txBody>
                  <a:tcPr marL="17780" marR="17780" marT="53975" marB="53975" anchor="ctr"/>
                </a:tc>
                <a:tc>
                  <a:txBody>
                    <a:bodyPr/>
                    <a:lstStyle/>
                    <a:p>
                      <a:pPr algn="ctr">
                        <a:spcAft>
                          <a:spcPts val="0"/>
                        </a:spcAft>
                      </a:pPr>
                      <a:r>
                        <a:rPr lang="en-GB" sz="900" dirty="0">
                          <a:effectLst/>
                        </a:rPr>
                        <a:t>1 octet</a:t>
                      </a:r>
                      <a:endParaRPr lang="en-US" sz="900" dirty="0">
                        <a:effectLst/>
                        <a:latin typeface="Palatino Linotype"/>
                        <a:ea typeface="Times New Roman"/>
                        <a:cs typeface="Times New Roman"/>
                      </a:endParaRPr>
                    </a:p>
                  </a:txBody>
                  <a:tcPr marL="17780" marR="17780" marT="53975" marB="53975" anchor="ctr"/>
                </a:tc>
                <a:tc>
                  <a:txBody>
                    <a:bodyPr/>
                    <a:lstStyle/>
                    <a:p>
                      <a:pPr algn="ctr">
                        <a:spcAft>
                          <a:spcPts val="0"/>
                        </a:spcAft>
                      </a:pPr>
                      <a:r>
                        <a:rPr lang="en-GB" sz="900">
                          <a:effectLst/>
                        </a:rPr>
                        <a:t>1 octet</a:t>
                      </a:r>
                      <a:endParaRPr lang="en-US" sz="900">
                        <a:effectLst/>
                        <a:latin typeface="Palatino Linotype"/>
                        <a:ea typeface="Times New Roman"/>
                        <a:cs typeface="Times New Roman"/>
                      </a:endParaRPr>
                    </a:p>
                  </a:txBody>
                  <a:tcPr marL="17780" marR="17780" marT="53975" marB="53975" anchor="ctr"/>
                </a:tc>
                <a:tc>
                  <a:txBody>
                    <a:bodyPr/>
                    <a:lstStyle/>
                    <a:p>
                      <a:pPr algn="ctr">
                        <a:spcAft>
                          <a:spcPts val="0"/>
                        </a:spcAft>
                      </a:pPr>
                      <a:r>
                        <a:rPr lang="en-GB" sz="900">
                          <a:effectLst/>
                        </a:rPr>
                        <a:t>1 octet</a:t>
                      </a:r>
                      <a:endParaRPr lang="en-US" sz="900">
                        <a:effectLst/>
                        <a:latin typeface="Palatino Linotype"/>
                        <a:ea typeface="Times New Roman"/>
                        <a:cs typeface="Times New Roman"/>
                      </a:endParaRPr>
                    </a:p>
                  </a:txBody>
                  <a:tcPr marL="17780" marR="17780" marT="53975" marB="53975" anchor="ctr"/>
                </a:tc>
                <a:tc>
                  <a:txBody>
                    <a:bodyPr/>
                    <a:lstStyle/>
                    <a:p>
                      <a:pPr algn="ctr">
                        <a:spcAft>
                          <a:spcPts val="0"/>
                        </a:spcAft>
                      </a:pPr>
                      <a:r>
                        <a:rPr lang="en-GB" sz="900">
                          <a:effectLst/>
                        </a:rPr>
                        <a:t>1 octet</a:t>
                      </a:r>
                      <a:endParaRPr lang="en-US" sz="900">
                        <a:effectLst/>
                        <a:latin typeface="Palatino Linotype"/>
                        <a:ea typeface="Times New Roman"/>
                        <a:cs typeface="Times New Roman"/>
                      </a:endParaRPr>
                    </a:p>
                  </a:txBody>
                  <a:tcPr marL="17780" marR="17780" marT="53975" marB="53975" anchor="ctr"/>
                </a:tc>
                <a:tc>
                  <a:txBody>
                    <a:bodyPr/>
                    <a:lstStyle/>
                    <a:p>
                      <a:pPr algn="ctr">
                        <a:spcAft>
                          <a:spcPts val="0"/>
                        </a:spcAft>
                      </a:pPr>
                      <a:r>
                        <a:rPr lang="en-GB" sz="900" dirty="0">
                          <a:effectLst/>
                        </a:rPr>
                        <a:t>1 octet</a:t>
                      </a:r>
                      <a:endParaRPr lang="en-US" sz="900" dirty="0">
                        <a:effectLst/>
                        <a:latin typeface="Palatino Linotype"/>
                        <a:ea typeface="Times New Roman"/>
                        <a:cs typeface="Times New Roman"/>
                      </a:endParaRPr>
                    </a:p>
                  </a:txBody>
                  <a:tcPr marL="17780" marR="17780" marT="53975" marB="53975" anchor="ct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91936606"/>
              </p:ext>
            </p:extLst>
          </p:nvPr>
        </p:nvGraphicFramePr>
        <p:xfrm>
          <a:off x="5976376" y="3580926"/>
          <a:ext cx="2430145" cy="505460"/>
        </p:xfrm>
        <a:graphic>
          <a:graphicData uri="http://purl.oclc.org/ooxml/drawingml/table">
            <a:tbl>
              <a:tblPr>
                <a:tableStyleId>{5C22544A-7EE6-4342-B048-85BDC9FD1C3A}</a:tableStyleId>
              </a:tblPr>
              <a:tblGrid>
                <a:gridCol w="809625">
                  <a:extLst>
                    <a:ext uri="{9D8B030D-6E8A-4147-A177-3AD203B41FA5}">
                      <a16:colId xmlns:a16="http://schemas.microsoft.com/office/drawing/2014/main" val="20000"/>
                    </a:ext>
                  </a:extLst>
                </a:gridCol>
                <a:gridCol w="810260">
                  <a:extLst>
                    <a:ext uri="{9D8B030D-6E8A-4147-A177-3AD203B41FA5}">
                      <a16:colId xmlns:a16="http://schemas.microsoft.com/office/drawing/2014/main" val="20001"/>
                    </a:ext>
                  </a:extLst>
                </a:gridCol>
                <a:gridCol w="810260">
                  <a:extLst>
                    <a:ext uri="{9D8B030D-6E8A-4147-A177-3AD203B41FA5}">
                      <a16:colId xmlns:a16="http://schemas.microsoft.com/office/drawing/2014/main" val="20002"/>
                    </a:ext>
                  </a:extLst>
                </a:gridCol>
              </a:tblGrid>
              <a:tr h="0">
                <a:tc>
                  <a:txBody>
                    <a:bodyPr/>
                    <a:lstStyle/>
                    <a:p>
                      <a:pPr algn="ctr">
                        <a:spcAft>
                          <a:spcPts val="0"/>
                        </a:spcAft>
                      </a:pPr>
                      <a:r>
                        <a:rPr lang="en-GB" sz="1000" dirty="0">
                          <a:effectLst/>
                        </a:rPr>
                        <a:t>day</a:t>
                      </a:r>
                      <a:endParaRPr lang="en-US" sz="1000" dirty="0">
                        <a:effectLst/>
                        <a:latin typeface="Palatino Linotype"/>
                        <a:ea typeface="Times New Roman"/>
                        <a:cs typeface="Times New Roman"/>
                      </a:endParaRPr>
                    </a:p>
                  </a:txBody>
                  <a:tcPr marL="17780" marR="17780" marT="53975" marB="53975"/>
                </a:tc>
                <a:tc>
                  <a:txBody>
                    <a:bodyPr/>
                    <a:lstStyle/>
                    <a:p>
                      <a:pPr algn="ctr">
                        <a:spcAft>
                          <a:spcPts val="0"/>
                        </a:spcAft>
                      </a:pPr>
                      <a:r>
                        <a:rPr lang="en-GB" sz="1000">
                          <a:effectLst/>
                        </a:rPr>
                        <a:t>ms of day</a:t>
                      </a:r>
                      <a:endParaRPr lang="en-US" sz="1000">
                        <a:effectLst/>
                        <a:latin typeface="Palatino Linotype"/>
                        <a:ea typeface="Times New Roman"/>
                        <a:cs typeface="Times New Roman"/>
                      </a:endParaRPr>
                    </a:p>
                  </a:txBody>
                  <a:tcPr marL="17780" marR="17780" marT="53975" marB="53975"/>
                </a:tc>
                <a:tc>
                  <a:txBody>
                    <a:bodyPr/>
                    <a:lstStyle/>
                    <a:p>
                      <a:pPr algn="ctr">
                        <a:spcAft>
                          <a:spcPts val="0"/>
                        </a:spcAft>
                      </a:pPr>
                      <a:r>
                        <a:rPr lang="en-GB" sz="1000" dirty="0">
                          <a:effectLst/>
                        </a:rPr>
                        <a:t>µs of </a:t>
                      </a:r>
                      <a:r>
                        <a:rPr lang="en-GB" sz="1000" dirty="0" err="1">
                          <a:effectLst/>
                        </a:rPr>
                        <a:t>ms</a:t>
                      </a:r>
                      <a:endParaRPr lang="en-US" sz="1000" dirty="0">
                        <a:effectLst/>
                        <a:latin typeface="Palatino Linotype"/>
                        <a:ea typeface="Times New Roman"/>
                        <a:cs typeface="Times New Roman"/>
                      </a:endParaRPr>
                    </a:p>
                  </a:txBody>
                  <a:tcPr marL="17780" marR="17780" marT="53975" marB="53975"/>
                </a:tc>
                <a:extLst>
                  <a:ext uri="{0D108BD9-81ED-4DB2-BD59-A6C34878D82A}">
                    <a16:rowId xmlns:a16="http://schemas.microsoft.com/office/drawing/2014/main" val="10000"/>
                  </a:ext>
                </a:extLst>
              </a:tr>
              <a:tr h="0">
                <a:tc>
                  <a:txBody>
                    <a:bodyPr/>
                    <a:lstStyle/>
                    <a:p>
                      <a:pPr algn="ctr">
                        <a:spcAft>
                          <a:spcPts val="0"/>
                        </a:spcAft>
                      </a:pPr>
                      <a:r>
                        <a:rPr lang="en-GB" sz="900">
                          <a:effectLst/>
                        </a:rPr>
                        <a:t>2 octets</a:t>
                      </a:r>
                      <a:endParaRPr lang="en-US" sz="900">
                        <a:effectLst/>
                        <a:latin typeface="Palatino Linotype"/>
                        <a:ea typeface="Times New Roman"/>
                        <a:cs typeface="Times New Roman"/>
                      </a:endParaRPr>
                    </a:p>
                  </a:txBody>
                  <a:tcPr marL="17780" marR="17780" marT="53975" marB="53975"/>
                </a:tc>
                <a:tc>
                  <a:txBody>
                    <a:bodyPr/>
                    <a:lstStyle/>
                    <a:p>
                      <a:pPr algn="ctr">
                        <a:spcAft>
                          <a:spcPts val="0"/>
                        </a:spcAft>
                      </a:pPr>
                      <a:r>
                        <a:rPr lang="en-GB" sz="900" dirty="0">
                          <a:effectLst/>
                        </a:rPr>
                        <a:t>4 octets</a:t>
                      </a:r>
                      <a:endParaRPr lang="en-US" sz="900" dirty="0">
                        <a:effectLst/>
                        <a:latin typeface="Palatino Linotype"/>
                        <a:ea typeface="Times New Roman"/>
                        <a:cs typeface="Times New Roman"/>
                      </a:endParaRPr>
                    </a:p>
                  </a:txBody>
                  <a:tcPr marL="17780" marR="17780" marT="53975" marB="53975"/>
                </a:tc>
                <a:tc>
                  <a:txBody>
                    <a:bodyPr/>
                    <a:lstStyle/>
                    <a:p>
                      <a:pPr algn="ctr">
                        <a:spcAft>
                          <a:spcPts val="0"/>
                        </a:spcAft>
                      </a:pPr>
                      <a:r>
                        <a:rPr lang="en-GB" sz="900" dirty="0">
                          <a:effectLst/>
                        </a:rPr>
                        <a:t>2 octets</a:t>
                      </a:r>
                      <a:endParaRPr lang="en-US" sz="900" dirty="0">
                        <a:effectLst/>
                        <a:latin typeface="Palatino Linotype"/>
                        <a:ea typeface="Times New Roman"/>
                        <a:cs typeface="Times New Roman"/>
                      </a:endParaRPr>
                    </a:p>
                  </a:txBody>
                  <a:tcPr marL="17780" marR="17780" marT="53975" marB="5397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9736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ST[09] – Message types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766091875"/>
              </p:ext>
            </p:extLst>
          </p:nvPr>
        </p:nvGraphicFramePr>
        <p:xfrm>
          <a:off x="418464" y="2066560"/>
          <a:ext cx="8300720" cy="1346200"/>
        </p:xfrm>
        <a:graphic>
          <a:graphicData uri="http://purl.oclc.org/ooxml/drawingml/table">
            <a:tbl>
              <a:tblPr firstRow="1"/>
              <a:tblGrid>
                <a:gridCol w="73152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873760">
                  <a:extLst>
                    <a:ext uri="{9D8B030D-6E8A-4147-A177-3AD203B41FA5}">
                      <a16:colId xmlns:a16="http://schemas.microsoft.com/office/drawing/2014/main" val="20002"/>
                    </a:ext>
                  </a:extLst>
                </a:gridCol>
                <a:gridCol w="4511040">
                  <a:extLst>
                    <a:ext uri="{9D8B030D-6E8A-4147-A177-3AD203B41FA5}">
                      <a16:colId xmlns:a16="http://schemas.microsoft.com/office/drawing/2014/main" val="20003"/>
                    </a:ext>
                  </a:extLst>
                </a:gridCol>
                <a:gridCol w="1452880">
                  <a:extLst>
                    <a:ext uri="{9D8B030D-6E8A-4147-A177-3AD203B41FA5}">
                      <a16:colId xmlns:a16="http://schemas.microsoft.com/office/drawing/2014/main" val="20004"/>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6.9.4.1a</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exactly one of:</a:t>
                      </a:r>
                    </a:p>
                    <a:p>
                      <a:pPr marL="342900" lvl="0" indent="-342900">
                        <a:spcAft>
                          <a:spcPts val="0"/>
                        </a:spcAft>
                        <a:buFont typeface="Symbol" panose="05050102010706020507" pitchFamily="18" charset="2"/>
                        <a:buChar char=""/>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TM[9,2]</a:t>
                      </a:r>
                    </a:p>
                    <a:p>
                      <a:pPr marL="342900" lvl="0" indent="-342900">
                        <a:spcAft>
                          <a:spcPts val="0"/>
                        </a:spcAft>
                        <a:buFont typeface="Symbol" panose="05050102010706020507" pitchFamily="18" charset="2"/>
                        <a:buChar char=""/>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TM[9,3]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tc hMerge="1">
                  <a:txBody>
                    <a:bodyPr/>
                    <a:lstStyle/>
                    <a:p>
                      <a:endParaRPr lang="en-GB"/>
                    </a:p>
                  </a:txBody>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6.9.4.2</a:t>
                      </a:r>
                    </a:p>
                  </a:txBody>
                  <a:tcPr marL="17780" marR="17780" marT="53975" marB="53975">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8.9.2.2</a:t>
                      </a:r>
                    </a:p>
                  </a:txBody>
                  <a:tcPr marL="17780" marR="17780" marT="53975" marB="53975">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TM[9,2]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CUC time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2"/>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6.9.4.3</a:t>
                      </a:r>
                    </a:p>
                  </a:txBody>
                  <a:tcPr marL="17780" marR="17780" marT="53975" marB="53975">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8.9.2.3</a:t>
                      </a:r>
                    </a:p>
                  </a:txBody>
                  <a:tcPr marL="17780" marR="17780" marT="53975" marB="53975">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TM[9,3]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CDS time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by declaration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6E3BC"/>
                    </a:solidFill>
                  </a:tcPr>
                </a:tc>
                <a:extLst>
                  <a:ext uri="{0D108BD9-81ED-4DB2-BD59-A6C34878D82A}">
                    <a16:rowId xmlns:a16="http://schemas.microsoft.com/office/drawing/2014/main" val="10003"/>
                  </a:ext>
                </a:extLst>
              </a:tr>
            </a:tbl>
          </a:graphicData>
        </a:graphic>
      </p:graphicFrame>
      <p:sp>
        <p:nvSpPr>
          <p:cNvPr id="4" name="Content Placeholder 2"/>
          <p:cNvSpPr txBox="1">
            <a:spLocks/>
          </p:cNvSpPr>
          <p:nvPr/>
        </p:nvSpPr>
        <p:spPr bwMode="auto">
          <a:xfrm>
            <a:off x="615949" y="1631130"/>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solidFill>
                  <a:srgbClr val="FF0000"/>
                </a:solidFill>
              </a:rPr>
              <a:t>Time reporting subservice</a:t>
            </a:r>
          </a:p>
        </p:txBody>
      </p:sp>
      <p:sp>
        <p:nvSpPr>
          <p:cNvPr id="5" name="Content Placeholder 2"/>
          <p:cNvSpPr txBox="1">
            <a:spLocks/>
          </p:cNvSpPr>
          <p:nvPr/>
        </p:nvSpPr>
        <p:spPr bwMode="auto">
          <a:xfrm>
            <a:off x="589915" y="4263516"/>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solidFill>
                  <a:srgbClr val="FF0000"/>
                </a:solidFill>
              </a:rPr>
              <a:t>Time reporting control subservice</a:t>
            </a:r>
          </a:p>
        </p:txBody>
      </p:sp>
      <p:graphicFrame>
        <p:nvGraphicFramePr>
          <p:cNvPr id="6" name="Content Placeholder 4"/>
          <p:cNvGraphicFramePr>
            <a:graphicFrameLocks/>
          </p:cNvGraphicFramePr>
          <p:nvPr>
            <p:extLst>
              <p:ext uri="{D42A27DB-BD31-4B8C-83A1-F6EECF244321}">
                <p14:modId xmlns:p14="http://schemas.microsoft.com/office/powerpoint/2010/main" val="2768428249"/>
              </p:ext>
            </p:extLst>
          </p:nvPr>
        </p:nvGraphicFramePr>
        <p:xfrm>
          <a:off x="418464" y="4698946"/>
          <a:ext cx="8229600" cy="520700"/>
        </p:xfrm>
        <a:graphic>
          <a:graphicData uri="http://purl.oclc.org/ooxml/drawingml/table">
            <a:tbl>
              <a:tblPr firstRow="1"/>
              <a:tblGrid>
                <a:gridCol w="67056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894080">
                  <a:extLst>
                    <a:ext uri="{9D8B030D-6E8A-4147-A177-3AD203B41FA5}">
                      <a16:colId xmlns:a16="http://schemas.microsoft.com/office/drawing/2014/main" val="20002"/>
                    </a:ext>
                  </a:extLst>
                </a:gridCol>
                <a:gridCol w="4511040">
                  <a:extLst>
                    <a:ext uri="{9D8B030D-6E8A-4147-A177-3AD203B41FA5}">
                      <a16:colId xmlns:a16="http://schemas.microsoft.com/office/drawing/2014/main" val="20003"/>
                    </a:ext>
                  </a:extLst>
                </a:gridCol>
                <a:gridCol w="1442720">
                  <a:extLst>
                    <a:ext uri="{9D8B030D-6E8A-4147-A177-3AD203B41FA5}">
                      <a16:colId xmlns:a16="http://schemas.microsoft.com/office/drawing/2014/main" val="20004"/>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6.9.5.1.1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8.9.2.1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TC[9,1]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set the time report generation rate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073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
                                          <p:val>
                                            <p:strVal val="#ppt_x"/>
                                          </p:val>
                                        </p:tav>
                                      </p:tavLst>
                                    </p:anim>
                                    <p:anim calcmode="lin" valueType="num">
                                      <p:cBhvr additive="base">
                                        <p:cTn id="8" dur="500" fill="hold"/>
                                        <p:tgtEl>
                                          <p:spTgt spid="5"/>
                                        </p:tgtEl>
                                        <p:attrNameLst>
                                          <p:attrName>ppt_y</p:attrName>
                                        </p:attrNameLst>
                                      </p:cBhvr>
                                      <p:tavLst>
                                        <p:tav tm="0%">
                                          <p:val>
                                            <p:strVal val="1+#ppt_h/2"/>
                                          </p:val>
                                        </p:tav>
                                        <p:tav tm="1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
                                          <p:val>
                                            <p:strVal val="#ppt_x"/>
                                          </p:val>
                                        </p:tav>
                                      </p:tavLst>
                                    </p:anim>
                                    <p:anim calcmode="lin" valueType="num">
                                      <p:cBhvr additive="base">
                                        <p:cTn id="12" dur="500" fill="hold"/>
                                        <p:tgtEl>
                                          <p:spTgt spid="6"/>
                                        </p:tgtEl>
                                        <p:attrNameLst>
                                          <p:attrName>ppt_y</p:attrName>
                                        </p:attrNameLst>
                                      </p:cBhvr>
                                      <p:tavLst>
                                        <p:tav tm="0%">
                                          <p:val>
                                            <p:strVal val="1+#ppt_h/2"/>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ST[09]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A spacecraft shall contain exactly one time management service</a:t>
            </a:r>
          </a:p>
          <a:p>
            <a:pPr>
              <a:buFont typeface="Arial" panose="020B0604020202020204" pitchFamily="34" charset="0"/>
              <a:buChar char="•"/>
            </a:pPr>
            <a:r>
              <a:rPr lang="en-GB" dirty="0"/>
              <a:t>The time management service shall contain:</a:t>
            </a:r>
          </a:p>
          <a:p>
            <a:pPr lvl="1">
              <a:buFont typeface="Arial" panose="020B0604020202020204" pitchFamily="34" charset="0"/>
              <a:buChar char="•"/>
            </a:pPr>
            <a:r>
              <a:rPr lang="en-GB" dirty="0"/>
              <a:t>Exactly one time reporting subservice</a:t>
            </a:r>
          </a:p>
          <a:p>
            <a:pPr lvl="1">
              <a:buFont typeface="Arial" panose="020B0604020202020204" pitchFamily="34" charset="0"/>
              <a:buChar char="•"/>
            </a:pPr>
            <a:r>
              <a:rPr lang="en-GB" dirty="0"/>
              <a:t>Up to one time reporting control subservice</a:t>
            </a:r>
          </a:p>
        </p:txBody>
      </p:sp>
    </p:spTree>
    <p:extLst>
      <p:ext uri="{BB962C8B-B14F-4D97-AF65-F5344CB8AC3E}">
        <p14:creationId xmlns:p14="http://schemas.microsoft.com/office/powerpoint/2010/main" val="328128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1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ST[09] – Implementation guidelines</a:t>
            </a:r>
          </a:p>
        </p:txBody>
      </p:sp>
      <p:sp>
        <p:nvSpPr>
          <p:cNvPr id="9" name="Content Placeholder 8"/>
          <p:cNvSpPr>
            <a:spLocks noGrp="1"/>
          </p:cNvSpPr>
          <p:nvPr>
            <p:ph idx="1"/>
          </p:nvPr>
        </p:nvSpPr>
        <p:spPr/>
        <p:txBody>
          <a:bodyPr/>
          <a:lstStyle/>
          <a:p>
            <a:pPr marL="0" indent="0">
              <a:buNone/>
            </a:pPr>
            <a:r>
              <a:rPr lang="en-GB" b="1" dirty="0"/>
              <a:t>Time reports</a:t>
            </a:r>
          </a:p>
          <a:p>
            <a:pPr>
              <a:buFont typeface="Arial" panose="020B0604020202020204" pitchFamily="34" charset="0"/>
              <a:buChar char="•"/>
            </a:pPr>
            <a:endParaRPr lang="en-GB" dirty="0"/>
          </a:p>
          <a:p>
            <a:pPr>
              <a:buFont typeface="Arial" panose="020B0604020202020204" pitchFamily="34" charset="0"/>
              <a:buChar char="•"/>
            </a:pPr>
            <a:r>
              <a:rPr lang="en-GB" dirty="0"/>
              <a:t>Time reports use a dedicated APID (0)</a:t>
            </a:r>
          </a:p>
          <a:p>
            <a:pPr>
              <a:buFont typeface="Arial" panose="020B0604020202020204" pitchFamily="34" charset="0"/>
              <a:buChar char="•"/>
            </a:pPr>
            <a:r>
              <a:rPr lang="en-GB" dirty="0"/>
              <a:t>They have no secondary header (and therefore, their type and subtype, (9,2) and (9,3), never appear in the corresponding packet)</a:t>
            </a:r>
          </a:p>
          <a:p>
            <a:pPr marL="0" indent="0">
              <a:buNone/>
            </a:pPr>
            <a:endParaRPr lang="en-GB" dirty="0"/>
          </a:p>
          <a:p>
            <a:pPr marL="0" indent="0">
              <a:buNone/>
            </a:pPr>
            <a:r>
              <a:rPr lang="en-GB" b="1" dirty="0"/>
              <a:t>Time reporting rate</a:t>
            </a:r>
          </a:p>
          <a:p>
            <a:pPr marL="0" indent="0">
              <a:buNone/>
            </a:pPr>
            <a:endParaRPr lang="en-GB" b="1" dirty="0"/>
          </a:p>
          <a:p>
            <a:pPr>
              <a:buFont typeface="Arial" panose="020B0604020202020204" pitchFamily="34" charset="0"/>
              <a:buChar char="•"/>
            </a:pPr>
            <a:r>
              <a:rPr lang="en-GB" dirty="0"/>
              <a:t>Reporting rates that are set through the time reporting control subservice are exponential (2</a:t>
            </a:r>
            <a:r>
              <a:rPr lang="en-GB" baseline="30%" dirty="0"/>
              <a:t>rate</a:t>
            </a:r>
            <a:r>
              <a:rPr lang="en-GB" dirty="0"/>
              <a:t>)</a:t>
            </a:r>
          </a:p>
          <a:p>
            <a:pPr>
              <a:buFont typeface="Arial" panose="020B0604020202020204" pitchFamily="34" charset="0"/>
              <a:buChar char="•"/>
            </a:pPr>
            <a:r>
              <a:rPr lang="en-GB" dirty="0"/>
              <a:t>These are expressed in the number of telemetry frames between two consecutive time reports. The time between two reports is therefore dependent on the telemetry throughput.</a:t>
            </a:r>
          </a:p>
          <a:p>
            <a:pPr marL="0" indent="0">
              <a:buNone/>
            </a:pPr>
            <a:endParaRPr lang="en-GB" dirty="0"/>
          </a:p>
          <a:p>
            <a:pPr marL="0"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291230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multiplexing</a:t>
            </a:r>
          </a:p>
        </p:txBody>
      </p:sp>
      <p:sp>
        <p:nvSpPr>
          <p:cNvPr id="4" name="AutoShape 110"/>
          <p:cNvSpPr>
            <a:spLocks noChangeArrowheads="1"/>
          </p:cNvSpPr>
          <p:nvPr/>
        </p:nvSpPr>
        <p:spPr bwMode="auto">
          <a:xfrm>
            <a:off x="5795963" y="5013325"/>
            <a:ext cx="431800" cy="936625"/>
          </a:xfrm>
          <a:prstGeom prst="downArrow">
            <a:avLst>
              <a:gd name="adj1" fmla="val 50000"/>
              <a:gd name="adj2" fmla="val 54228"/>
            </a:avLst>
          </a:prstGeom>
          <a:solidFill>
            <a:srgbClr val="FF330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 name="AutoShape 94"/>
          <p:cNvSpPr>
            <a:spLocks noChangeArrowheads="1"/>
          </p:cNvSpPr>
          <p:nvPr/>
        </p:nvSpPr>
        <p:spPr bwMode="auto">
          <a:xfrm>
            <a:off x="7956550" y="2708275"/>
            <a:ext cx="431800" cy="1008063"/>
          </a:xfrm>
          <a:prstGeom prst="downArrow">
            <a:avLst>
              <a:gd name="adj1" fmla="val 50000"/>
              <a:gd name="adj2" fmla="val 58364"/>
            </a:avLst>
          </a:prstGeom>
          <a:solidFill>
            <a:srgbClr val="FF330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 name="AutoShape 93"/>
          <p:cNvSpPr>
            <a:spLocks noChangeArrowheads="1"/>
          </p:cNvSpPr>
          <p:nvPr/>
        </p:nvSpPr>
        <p:spPr bwMode="auto">
          <a:xfrm>
            <a:off x="5795963" y="2708275"/>
            <a:ext cx="431800" cy="1008063"/>
          </a:xfrm>
          <a:prstGeom prst="downArrow">
            <a:avLst>
              <a:gd name="adj1" fmla="val 50000"/>
              <a:gd name="adj2" fmla="val 58364"/>
            </a:avLst>
          </a:prstGeom>
          <a:solidFill>
            <a:srgbClr val="FF330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 name="AutoShape 89"/>
          <p:cNvSpPr>
            <a:spLocks noChangeArrowheads="1"/>
          </p:cNvSpPr>
          <p:nvPr/>
        </p:nvSpPr>
        <p:spPr bwMode="auto">
          <a:xfrm>
            <a:off x="3635375" y="2708275"/>
            <a:ext cx="431800" cy="1008063"/>
          </a:xfrm>
          <a:prstGeom prst="downArrow">
            <a:avLst>
              <a:gd name="adj1" fmla="val 50000"/>
              <a:gd name="adj2" fmla="val 58364"/>
            </a:avLst>
          </a:prstGeom>
          <a:solidFill>
            <a:srgbClr val="FF330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 name="Freeform 17"/>
          <p:cNvSpPr>
            <a:spLocks/>
          </p:cNvSpPr>
          <p:nvPr/>
        </p:nvSpPr>
        <p:spPr bwMode="auto">
          <a:xfrm>
            <a:off x="5289550" y="4364038"/>
            <a:ext cx="1441450" cy="719137"/>
          </a:xfrm>
          <a:custGeom>
            <a:avLst/>
            <a:gdLst>
              <a:gd name="T0" fmla="*/ 0 w 908"/>
              <a:gd name="T1" fmla="*/ 0 h 363"/>
              <a:gd name="T2" fmla="*/ 0 w 908"/>
              <a:gd name="T3" fmla="*/ 363 h 363"/>
              <a:gd name="T4" fmla="*/ 908 w 908"/>
              <a:gd name="T5" fmla="*/ 363 h 363"/>
              <a:gd name="T6" fmla="*/ 908 w 908"/>
              <a:gd name="T7" fmla="*/ 0 h 363"/>
              <a:gd name="T8" fmla="*/ 0 w 908"/>
              <a:gd name="T9" fmla="*/ 0 h 363"/>
              <a:gd name="T10" fmla="*/ 0 60000 65536"/>
              <a:gd name="T11" fmla="*/ 0 60000 65536"/>
              <a:gd name="T12" fmla="*/ 0 60000 65536"/>
              <a:gd name="T13" fmla="*/ 0 60000 65536"/>
              <a:gd name="T14" fmla="*/ 0 60000 65536"/>
              <a:gd name="T15" fmla="*/ 0 w 908"/>
              <a:gd name="T16" fmla="*/ 0 h 363"/>
              <a:gd name="T17" fmla="*/ 908 w 908"/>
              <a:gd name="T18" fmla="*/ 363 h 363"/>
            </a:gdLst>
            <a:ahLst/>
            <a:cxnLst>
              <a:cxn ang="T10">
                <a:pos x="T0" y="T1"/>
              </a:cxn>
              <a:cxn ang="T11">
                <a:pos x="T2" y="T3"/>
              </a:cxn>
              <a:cxn ang="T12">
                <a:pos x="T4" y="T5"/>
              </a:cxn>
              <a:cxn ang="T13">
                <a:pos x="T6" y="T7"/>
              </a:cxn>
              <a:cxn ang="T14">
                <a:pos x="T8" y="T9"/>
              </a:cxn>
            </a:cxnLst>
            <a:rect l="T15" t="T16" r="T17" b="T18"/>
            <a:pathLst>
              <a:path w="908" h="363">
                <a:moveTo>
                  <a:pt x="0" y="0"/>
                </a:moveTo>
                <a:lnTo>
                  <a:pt x="0" y="363"/>
                </a:lnTo>
                <a:lnTo>
                  <a:pt x="908" y="363"/>
                </a:lnTo>
                <a:lnTo>
                  <a:pt x="908" y="0"/>
                </a:lnTo>
                <a:lnTo>
                  <a:pt x="0" y="0"/>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nvGrpSpPr>
          <p:cNvPr id="9" name="Group 22"/>
          <p:cNvGrpSpPr>
            <a:grpSpLocks/>
          </p:cNvGrpSpPr>
          <p:nvPr/>
        </p:nvGrpSpPr>
        <p:grpSpPr bwMode="auto">
          <a:xfrm>
            <a:off x="5289550" y="4364038"/>
            <a:ext cx="1441450" cy="144462"/>
            <a:chOff x="158" y="1888"/>
            <a:chExt cx="908" cy="91"/>
          </a:xfrm>
        </p:grpSpPr>
        <p:sp>
          <p:nvSpPr>
            <p:cNvPr id="10" name="Rectangle 23"/>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1" name="Rectangle 24"/>
            <p:cNvSpPr>
              <a:spLocks noChangeArrowheads="1"/>
            </p:cNvSpPr>
            <p:nvPr/>
          </p:nvSpPr>
          <p:spPr bwMode="auto">
            <a:xfrm>
              <a:off x="158" y="1888"/>
              <a:ext cx="91" cy="90"/>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12" name="Group 28"/>
          <p:cNvGrpSpPr>
            <a:grpSpLocks/>
          </p:cNvGrpSpPr>
          <p:nvPr/>
        </p:nvGrpSpPr>
        <p:grpSpPr bwMode="auto">
          <a:xfrm>
            <a:off x="3130550" y="3500438"/>
            <a:ext cx="1441450" cy="144462"/>
            <a:chOff x="158" y="1888"/>
            <a:chExt cx="908" cy="91"/>
          </a:xfrm>
        </p:grpSpPr>
        <p:sp>
          <p:nvSpPr>
            <p:cNvPr id="13" name="Rectangle 29"/>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4" name="Rectangle 30"/>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15" name="Group 31"/>
          <p:cNvGrpSpPr>
            <a:grpSpLocks/>
          </p:cNvGrpSpPr>
          <p:nvPr/>
        </p:nvGrpSpPr>
        <p:grpSpPr bwMode="auto">
          <a:xfrm>
            <a:off x="3130550" y="3284538"/>
            <a:ext cx="1441450" cy="144462"/>
            <a:chOff x="158" y="1888"/>
            <a:chExt cx="908" cy="91"/>
          </a:xfrm>
        </p:grpSpPr>
        <p:sp>
          <p:nvSpPr>
            <p:cNvPr id="16" name="Rectangle 32"/>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7" name="Rectangle 33"/>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18" name="Group 34"/>
          <p:cNvGrpSpPr>
            <a:grpSpLocks/>
          </p:cNvGrpSpPr>
          <p:nvPr/>
        </p:nvGrpSpPr>
        <p:grpSpPr bwMode="auto">
          <a:xfrm>
            <a:off x="3130550" y="3068638"/>
            <a:ext cx="1441450" cy="144462"/>
            <a:chOff x="158" y="1888"/>
            <a:chExt cx="908" cy="91"/>
          </a:xfrm>
        </p:grpSpPr>
        <p:sp>
          <p:nvSpPr>
            <p:cNvPr id="19" name="Rectangle 35"/>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0" name="Rectangle 36"/>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21" name="Group 37"/>
          <p:cNvGrpSpPr>
            <a:grpSpLocks/>
          </p:cNvGrpSpPr>
          <p:nvPr/>
        </p:nvGrpSpPr>
        <p:grpSpPr bwMode="auto">
          <a:xfrm>
            <a:off x="3130550" y="2852738"/>
            <a:ext cx="1441450" cy="144462"/>
            <a:chOff x="158" y="1888"/>
            <a:chExt cx="908" cy="91"/>
          </a:xfrm>
        </p:grpSpPr>
        <p:sp>
          <p:nvSpPr>
            <p:cNvPr id="22" name="Rectangle 38"/>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3" name="Rectangle 39"/>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24" name="Group 40"/>
          <p:cNvGrpSpPr>
            <a:grpSpLocks/>
          </p:cNvGrpSpPr>
          <p:nvPr/>
        </p:nvGrpSpPr>
        <p:grpSpPr bwMode="auto">
          <a:xfrm>
            <a:off x="5289550" y="3500438"/>
            <a:ext cx="1441450" cy="144462"/>
            <a:chOff x="158" y="1888"/>
            <a:chExt cx="908" cy="91"/>
          </a:xfrm>
        </p:grpSpPr>
        <p:sp>
          <p:nvSpPr>
            <p:cNvPr id="25" name="Rectangle 41"/>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6" name="Rectangle 42"/>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27" name="Group 43"/>
          <p:cNvGrpSpPr>
            <a:grpSpLocks/>
          </p:cNvGrpSpPr>
          <p:nvPr/>
        </p:nvGrpSpPr>
        <p:grpSpPr bwMode="auto">
          <a:xfrm>
            <a:off x="5289550" y="3284538"/>
            <a:ext cx="1441450" cy="144462"/>
            <a:chOff x="158" y="1888"/>
            <a:chExt cx="908" cy="91"/>
          </a:xfrm>
        </p:grpSpPr>
        <p:sp>
          <p:nvSpPr>
            <p:cNvPr id="28" name="Rectangle 44"/>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9" name="Rectangle 45"/>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30" name="Group 46"/>
          <p:cNvGrpSpPr>
            <a:grpSpLocks/>
          </p:cNvGrpSpPr>
          <p:nvPr/>
        </p:nvGrpSpPr>
        <p:grpSpPr bwMode="auto">
          <a:xfrm>
            <a:off x="7451725" y="3498850"/>
            <a:ext cx="1441450" cy="144463"/>
            <a:chOff x="158" y="1888"/>
            <a:chExt cx="908" cy="91"/>
          </a:xfrm>
        </p:grpSpPr>
        <p:sp>
          <p:nvSpPr>
            <p:cNvPr id="31" name="Rectangle 47"/>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2" name="Rectangle 48"/>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33" name="Group 49"/>
          <p:cNvGrpSpPr>
            <a:grpSpLocks/>
          </p:cNvGrpSpPr>
          <p:nvPr/>
        </p:nvGrpSpPr>
        <p:grpSpPr bwMode="auto">
          <a:xfrm>
            <a:off x="7451725" y="3067050"/>
            <a:ext cx="1441450" cy="360363"/>
            <a:chOff x="3062" y="1343"/>
            <a:chExt cx="908" cy="227"/>
          </a:xfrm>
        </p:grpSpPr>
        <p:grpSp>
          <p:nvGrpSpPr>
            <p:cNvPr id="34" name="Group 50"/>
            <p:cNvGrpSpPr>
              <a:grpSpLocks/>
            </p:cNvGrpSpPr>
            <p:nvPr/>
          </p:nvGrpSpPr>
          <p:grpSpPr bwMode="auto">
            <a:xfrm>
              <a:off x="3062" y="1479"/>
              <a:ext cx="908" cy="91"/>
              <a:chOff x="158" y="1888"/>
              <a:chExt cx="908" cy="91"/>
            </a:xfrm>
          </p:grpSpPr>
          <p:sp>
            <p:nvSpPr>
              <p:cNvPr id="38" name="Rectangle 51"/>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9" name="Rectangle 52"/>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35" name="Group 53"/>
            <p:cNvGrpSpPr>
              <a:grpSpLocks/>
            </p:cNvGrpSpPr>
            <p:nvPr/>
          </p:nvGrpSpPr>
          <p:grpSpPr bwMode="auto">
            <a:xfrm>
              <a:off x="3062" y="1343"/>
              <a:ext cx="908" cy="91"/>
              <a:chOff x="158" y="1888"/>
              <a:chExt cx="908" cy="91"/>
            </a:xfrm>
          </p:grpSpPr>
          <p:sp>
            <p:nvSpPr>
              <p:cNvPr id="36" name="Rectangle 54"/>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7" name="Rectangle 55"/>
              <p:cNvSpPr>
                <a:spLocks noChangeArrowheads="1"/>
              </p:cNvSpPr>
              <p:nvPr/>
            </p:nvSpPr>
            <p:spPr bwMode="auto">
              <a:xfrm>
                <a:off x="158" y="1888"/>
                <a:ext cx="91" cy="90"/>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grpSp>
        <p:nvGrpSpPr>
          <p:cNvPr id="40" name="Group 85"/>
          <p:cNvGrpSpPr>
            <a:grpSpLocks/>
          </p:cNvGrpSpPr>
          <p:nvPr/>
        </p:nvGrpSpPr>
        <p:grpSpPr bwMode="auto">
          <a:xfrm>
            <a:off x="7450138" y="3068638"/>
            <a:ext cx="1441450" cy="144462"/>
            <a:chOff x="158" y="1888"/>
            <a:chExt cx="908" cy="91"/>
          </a:xfrm>
        </p:grpSpPr>
        <p:sp>
          <p:nvSpPr>
            <p:cNvPr id="41" name="Rectangle 86"/>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2" name="Rectangle 87"/>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
        <p:nvSpPr>
          <p:cNvPr id="43" name="Freeform 95"/>
          <p:cNvSpPr>
            <a:spLocks/>
          </p:cNvSpPr>
          <p:nvPr/>
        </p:nvSpPr>
        <p:spPr bwMode="auto">
          <a:xfrm>
            <a:off x="5289550" y="3644900"/>
            <a:ext cx="3600450" cy="719138"/>
          </a:xfrm>
          <a:custGeom>
            <a:avLst/>
            <a:gdLst>
              <a:gd name="T0" fmla="*/ 1361 w 2268"/>
              <a:gd name="T1" fmla="*/ 0 h 453"/>
              <a:gd name="T2" fmla="*/ 2268 w 2268"/>
              <a:gd name="T3" fmla="*/ 0 h 453"/>
              <a:gd name="T4" fmla="*/ 908 w 2268"/>
              <a:gd name="T5" fmla="*/ 453 h 453"/>
              <a:gd name="T6" fmla="*/ 0 w 2268"/>
              <a:gd name="T7" fmla="*/ 453 h 453"/>
              <a:gd name="T8" fmla="*/ 1361 w 2268"/>
              <a:gd name="T9" fmla="*/ 0 h 453"/>
              <a:gd name="T10" fmla="*/ 0 60000 65536"/>
              <a:gd name="T11" fmla="*/ 0 60000 65536"/>
              <a:gd name="T12" fmla="*/ 0 60000 65536"/>
              <a:gd name="T13" fmla="*/ 0 60000 65536"/>
              <a:gd name="T14" fmla="*/ 0 60000 65536"/>
              <a:gd name="T15" fmla="*/ 0 w 2268"/>
              <a:gd name="T16" fmla="*/ 0 h 453"/>
              <a:gd name="T17" fmla="*/ 2268 w 2268"/>
              <a:gd name="T18" fmla="*/ 453 h 453"/>
            </a:gdLst>
            <a:ahLst/>
            <a:cxnLst>
              <a:cxn ang="T10">
                <a:pos x="T0" y="T1"/>
              </a:cxn>
              <a:cxn ang="T11">
                <a:pos x="T2" y="T3"/>
              </a:cxn>
              <a:cxn ang="T12">
                <a:pos x="T4" y="T5"/>
              </a:cxn>
              <a:cxn ang="T13">
                <a:pos x="T6" y="T7"/>
              </a:cxn>
              <a:cxn ang="T14">
                <a:pos x="T8" y="T9"/>
              </a:cxn>
            </a:cxnLst>
            <a:rect l="T15" t="T16" r="T17" b="T18"/>
            <a:pathLst>
              <a:path w="2268" h="453">
                <a:moveTo>
                  <a:pt x="1361" y="0"/>
                </a:moveTo>
                <a:lnTo>
                  <a:pt x="2268" y="0"/>
                </a:lnTo>
                <a:lnTo>
                  <a:pt x="908" y="453"/>
                </a:lnTo>
                <a:lnTo>
                  <a:pt x="0" y="453"/>
                </a:lnTo>
                <a:lnTo>
                  <a:pt x="1361" y="0"/>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4" name="Freeform 96"/>
          <p:cNvSpPr>
            <a:spLocks/>
          </p:cNvSpPr>
          <p:nvPr/>
        </p:nvSpPr>
        <p:spPr bwMode="auto">
          <a:xfrm>
            <a:off x="3130550" y="3644900"/>
            <a:ext cx="3600450" cy="719138"/>
          </a:xfrm>
          <a:custGeom>
            <a:avLst/>
            <a:gdLst>
              <a:gd name="T0" fmla="*/ 0 w 2268"/>
              <a:gd name="T1" fmla="*/ 0 h 453"/>
              <a:gd name="T2" fmla="*/ 1360 w 2268"/>
              <a:gd name="T3" fmla="*/ 453 h 453"/>
              <a:gd name="T4" fmla="*/ 2268 w 2268"/>
              <a:gd name="T5" fmla="*/ 453 h 453"/>
              <a:gd name="T6" fmla="*/ 907 w 2268"/>
              <a:gd name="T7" fmla="*/ 0 h 453"/>
              <a:gd name="T8" fmla="*/ 0 w 2268"/>
              <a:gd name="T9" fmla="*/ 0 h 453"/>
              <a:gd name="T10" fmla="*/ 0 60000 65536"/>
              <a:gd name="T11" fmla="*/ 0 60000 65536"/>
              <a:gd name="T12" fmla="*/ 0 60000 65536"/>
              <a:gd name="T13" fmla="*/ 0 60000 65536"/>
              <a:gd name="T14" fmla="*/ 0 60000 65536"/>
              <a:gd name="T15" fmla="*/ 0 w 2268"/>
              <a:gd name="T16" fmla="*/ 0 h 453"/>
              <a:gd name="T17" fmla="*/ 2268 w 2268"/>
              <a:gd name="T18" fmla="*/ 453 h 453"/>
            </a:gdLst>
            <a:ahLst/>
            <a:cxnLst>
              <a:cxn ang="T10">
                <a:pos x="T0" y="T1"/>
              </a:cxn>
              <a:cxn ang="T11">
                <a:pos x="T2" y="T3"/>
              </a:cxn>
              <a:cxn ang="T12">
                <a:pos x="T4" y="T5"/>
              </a:cxn>
              <a:cxn ang="T13">
                <a:pos x="T6" y="T7"/>
              </a:cxn>
              <a:cxn ang="T14">
                <a:pos x="T8" y="T9"/>
              </a:cxn>
            </a:cxnLst>
            <a:rect l="T15" t="T16" r="T17" b="T18"/>
            <a:pathLst>
              <a:path w="2268" h="453">
                <a:moveTo>
                  <a:pt x="0" y="0"/>
                </a:moveTo>
                <a:lnTo>
                  <a:pt x="1360" y="453"/>
                </a:lnTo>
                <a:lnTo>
                  <a:pt x="2268" y="453"/>
                </a:lnTo>
                <a:lnTo>
                  <a:pt x="907" y="0"/>
                </a:lnTo>
                <a:lnTo>
                  <a:pt x="0" y="0"/>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5" name="Freeform 97"/>
          <p:cNvSpPr>
            <a:spLocks/>
          </p:cNvSpPr>
          <p:nvPr/>
        </p:nvSpPr>
        <p:spPr bwMode="auto">
          <a:xfrm>
            <a:off x="5289550" y="3644900"/>
            <a:ext cx="1441450" cy="719138"/>
          </a:xfrm>
          <a:custGeom>
            <a:avLst/>
            <a:gdLst>
              <a:gd name="T0" fmla="*/ 0 w 908"/>
              <a:gd name="T1" fmla="*/ 453 h 453"/>
              <a:gd name="T2" fmla="*/ 0 w 908"/>
              <a:gd name="T3" fmla="*/ 0 h 453"/>
              <a:gd name="T4" fmla="*/ 908 w 908"/>
              <a:gd name="T5" fmla="*/ 0 h 453"/>
              <a:gd name="T6" fmla="*/ 908 w 908"/>
              <a:gd name="T7" fmla="*/ 453 h 453"/>
              <a:gd name="T8" fmla="*/ 0 w 908"/>
              <a:gd name="T9" fmla="*/ 453 h 453"/>
              <a:gd name="T10" fmla="*/ 0 60000 65536"/>
              <a:gd name="T11" fmla="*/ 0 60000 65536"/>
              <a:gd name="T12" fmla="*/ 0 60000 65536"/>
              <a:gd name="T13" fmla="*/ 0 60000 65536"/>
              <a:gd name="T14" fmla="*/ 0 60000 65536"/>
              <a:gd name="T15" fmla="*/ 0 w 908"/>
              <a:gd name="T16" fmla="*/ 0 h 453"/>
              <a:gd name="T17" fmla="*/ 908 w 908"/>
              <a:gd name="T18" fmla="*/ 453 h 453"/>
            </a:gdLst>
            <a:ahLst/>
            <a:cxnLst>
              <a:cxn ang="T10">
                <a:pos x="T0" y="T1"/>
              </a:cxn>
              <a:cxn ang="T11">
                <a:pos x="T2" y="T3"/>
              </a:cxn>
              <a:cxn ang="T12">
                <a:pos x="T4" y="T5"/>
              </a:cxn>
              <a:cxn ang="T13">
                <a:pos x="T6" y="T7"/>
              </a:cxn>
              <a:cxn ang="T14">
                <a:pos x="T8" y="T9"/>
              </a:cxn>
            </a:cxnLst>
            <a:rect l="T15" t="T16" r="T17" b="T18"/>
            <a:pathLst>
              <a:path w="908" h="453">
                <a:moveTo>
                  <a:pt x="0" y="453"/>
                </a:moveTo>
                <a:lnTo>
                  <a:pt x="0" y="0"/>
                </a:lnTo>
                <a:lnTo>
                  <a:pt x="908" y="0"/>
                </a:lnTo>
                <a:lnTo>
                  <a:pt x="908" y="453"/>
                </a:lnTo>
                <a:lnTo>
                  <a:pt x="0" y="453"/>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nvGrpSpPr>
          <p:cNvPr id="46" name="Group 90"/>
          <p:cNvGrpSpPr>
            <a:grpSpLocks/>
          </p:cNvGrpSpPr>
          <p:nvPr/>
        </p:nvGrpSpPr>
        <p:grpSpPr bwMode="auto">
          <a:xfrm>
            <a:off x="4714875" y="4148138"/>
            <a:ext cx="2522538" cy="504825"/>
            <a:chOff x="2244" y="3339"/>
            <a:chExt cx="1589" cy="318"/>
          </a:xfrm>
        </p:grpSpPr>
        <p:sp>
          <p:nvSpPr>
            <p:cNvPr id="47" name="AutoShape 91"/>
            <p:cNvSpPr>
              <a:spLocks noChangeArrowheads="1"/>
            </p:cNvSpPr>
            <p:nvPr/>
          </p:nvSpPr>
          <p:spPr bwMode="auto">
            <a:xfrm>
              <a:off x="2381" y="3521"/>
              <a:ext cx="1452" cy="136"/>
            </a:xfrm>
            <a:prstGeom prst="curvedUpArrow">
              <a:avLst>
                <a:gd name="adj1" fmla="val 72560"/>
                <a:gd name="adj2" fmla="val 286090"/>
                <a:gd name="adj3" fmla="val 33333"/>
              </a:avLst>
            </a:prstGeom>
            <a:solidFill>
              <a:srgbClr val="FF3300"/>
            </a:solidFill>
            <a:ln w="9525">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8" name="AutoShape 92"/>
            <p:cNvSpPr>
              <a:spLocks noChangeArrowheads="1"/>
            </p:cNvSpPr>
            <p:nvPr/>
          </p:nvSpPr>
          <p:spPr bwMode="auto">
            <a:xfrm flipH="1" flipV="1">
              <a:off x="2244" y="3339"/>
              <a:ext cx="1452" cy="136"/>
            </a:xfrm>
            <a:prstGeom prst="curvedUpArrow">
              <a:avLst>
                <a:gd name="adj1" fmla="val 72560"/>
                <a:gd name="adj2" fmla="val 286090"/>
                <a:gd name="adj3" fmla="val 33333"/>
              </a:avLst>
            </a:prstGeom>
            <a:solidFill>
              <a:srgbClr val="FF3300"/>
            </a:solidFill>
            <a:ln w="9525">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49" name="Group 98"/>
          <p:cNvGrpSpPr>
            <a:grpSpLocks/>
          </p:cNvGrpSpPr>
          <p:nvPr/>
        </p:nvGrpSpPr>
        <p:grpSpPr bwMode="auto">
          <a:xfrm>
            <a:off x="5289550" y="5732463"/>
            <a:ext cx="1441450" cy="144462"/>
            <a:chOff x="158" y="1888"/>
            <a:chExt cx="908" cy="91"/>
          </a:xfrm>
        </p:grpSpPr>
        <p:sp>
          <p:nvSpPr>
            <p:cNvPr id="50" name="Rectangle 99"/>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1" name="Rectangle 100"/>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52" name="Group 101"/>
          <p:cNvGrpSpPr>
            <a:grpSpLocks/>
          </p:cNvGrpSpPr>
          <p:nvPr/>
        </p:nvGrpSpPr>
        <p:grpSpPr bwMode="auto">
          <a:xfrm>
            <a:off x="5289550" y="5516563"/>
            <a:ext cx="1441450" cy="144462"/>
            <a:chOff x="158" y="1888"/>
            <a:chExt cx="908" cy="91"/>
          </a:xfrm>
        </p:grpSpPr>
        <p:sp>
          <p:nvSpPr>
            <p:cNvPr id="53" name="Rectangle 102"/>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4" name="Rectangle 103"/>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55" name="Group 104"/>
          <p:cNvGrpSpPr>
            <a:grpSpLocks/>
          </p:cNvGrpSpPr>
          <p:nvPr/>
        </p:nvGrpSpPr>
        <p:grpSpPr bwMode="auto">
          <a:xfrm>
            <a:off x="5289550" y="5300663"/>
            <a:ext cx="1441450" cy="144462"/>
            <a:chOff x="158" y="1888"/>
            <a:chExt cx="908" cy="91"/>
          </a:xfrm>
        </p:grpSpPr>
        <p:sp>
          <p:nvSpPr>
            <p:cNvPr id="56" name="Rectangle 105"/>
            <p:cNvSpPr>
              <a:spLocks noChangeArrowheads="1"/>
            </p:cNvSpPr>
            <p:nvPr/>
          </p:nvSpPr>
          <p:spPr bwMode="auto">
            <a:xfrm>
              <a:off x="249" y="1888"/>
              <a:ext cx="817" cy="91"/>
            </a:xfrm>
            <a:prstGeom prst="rect">
              <a:avLst/>
            </a:prstGeom>
            <a:solidFill>
              <a:srgbClr val="CCCCFF">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7" name="Rectangle 106"/>
            <p:cNvSpPr>
              <a:spLocks noChangeArrowheads="1"/>
            </p:cNvSpPr>
            <p:nvPr/>
          </p:nvSpPr>
          <p:spPr bwMode="auto">
            <a:xfrm>
              <a:off x="158" y="1888"/>
              <a:ext cx="91" cy="90"/>
            </a:xfrm>
            <a:prstGeom prst="rect">
              <a:avLst/>
            </a:prstGeom>
            <a:solidFill>
              <a:srgbClr val="808080">
                <a:alpha val="7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
        <p:nvSpPr>
          <p:cNvPr id="58" name="Text Box 111"/>
          <p:cNvSpPr txBox="1">
            <a:spLocks noChangeArrowheads="1"/>
          </p:cNvSpPr>
          <p:nvPr/>
        </p:nvSpPr>
        <p:spPr bwMode="auto">
          <a:xfrm>
            <a:off x="5292725" y="2390775"/>
            <a:ext cx="1350963" cy="238125"/>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200" b="1" dirty="0">
                <a:solidFill>
                  <a:srgbClr val="333399"/>
                </a:solidFill>
                <a:latin typeface="Tahoma" pitchFamily="34" charset="0"/>
              </a:rPr>
              <a:t>APIDs/MAPIDs</a:t>
            </a:r>
          </a:p>
        </p:txBody>
      </p:sp>
      <p:sp>
        <p:nvSpPr>
          <p:cNvPr id="59" name="Text Box 112"/>
          <p:cNvSpPr txBox="1">
            <a:spLocks noChangeArrowheads="1"/>
          </p:cNvSpPr>
          <p:nvPr/>
        </p:nvSpPr>
        <p:spPr bwMode="auto">
          <a:xfrm>
            <a:off x="5688013" y="5989638"/>
            <a:ext cx="655637" cy="238125"/>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200" b="1" dirty="0">
                <a:solidFill>
                  <a:srgbClr val="333399"/>
                </a:solidFill>
                <a:latin typeface="Tahoma" pitchFamily="34" charset="0"/>
              </a:rPr>
              <a:t>VCIDs</a:t>
            </a:r>
          </a:p>
        </p:txBody>
      </p:sp>
      <p:sp>
        <p:nvSpPr>
          <p:cNvPr id="60" name="Text Box 114"/>
          <p:cNvSpPr txBox="1">
            <a:spLocks noChangeArrowheads="1"/>
          </p:cNvSpPr>
          <p:nvPr/>
        </p:nvSpPr>
        <p:spPr bwMode="auto">
          <a:xfrm>
            <a:off x="250825" y="4025900"/>
            <a:ext cx="1535113" cy="671513"/>
          </a:xfrm>
          <a:prstGeom prst="rect">
            <a:avLst/>
          </a:prstGeom>
          <a:noFill/>
          <a:ln w="9525" algn="ctr">
            <a:noFill/>
            <a:miter lim="800%"/>
            <a:headEnd/>
            <a:tailEnd/>
          </a:ln>
        </p:spPr>
        <p:txBody>
          <a:bodyPr wrap="none">
            <a:spAutoFit/>
          </a:bodyPr>
          <a:lstStyle/>
          <a:p>
            <a:pPr eaLnBrk="0" hangingPunct="0">
              <a:lnSpc>
                <a:spcPct val="80%"/>
              </a:lnSpc>
              <a:spcBef>
                <a:spcPct val="20%"/>
              </a:spcBef>
            </a:pPr>
            <a:r>
              <a:rPr lang="en-GB" sz="1000" dirty="0">
                <a:solidFill>
                  <a:srgbClr val="333399"/>
                </a:solidFill>
                <a:latin typeface="Tahoma" pitchFamily="34" charset="0"/>
              </a:rPr>
              <a:t>Another is the mapping </a:t>
            </a:r>
          </a:p>
          <a:p>
            <a:pPr eaLnBrk="0" hangingPunct="0">
              <a:lnSpc>
                <a:spcPct val="80%"/>
              </a:lnSpc>
              <a:spcBef>
                <a:spcPct val="20%"/>
              </a:spcBef>
            </a:pPr>
            <a:r>
              <a:rPr lang="en-GB" sz="1000" dirty="0">
                <a:solidFill>
                  <a:srgbClr val="333399"/>
                </a:solidFill>
                <a:latin typeface="Tahoma" pitchFamily="34" charset="0"/>
              </a:rPr>
              <a:t>of Virtual Channels</a:t>
            </a:r>
          </a:p>
          <a:p>
            <a:pPr eaLnBrk="0" hangingPunct="0">
              <a:lnSpc>
                <a:spcPct val="80%"/>
              </a:lnSpc>
              <a:spcBef>
                <a:spcPct val="20%"/>
              </a:spcBef>
            </a:pPr>
            <a:r>
              <a:rPr lang="en-GB" sz="1000" dirty="0">
                <a:solidFill>
                  <a:srgbClr val="333399"/>
                </a:solidFill>
                <a:latin typeface="Tahoma" pitchFamily="34" charset="0"/>
              </a:rPr>
              <a:t>on Physical Channels</a:t>
            </a:r>
          </a:p>
          <a:p>
            <a:pPr eaLnBrk="0" hangingPunct="0">
              <a:lnSpc>
                <a:spcPct val="80%"/>
              </a:lnSpc>
              <a:spcBef>
                <a:spcPct val="20%"/>
              </a:spcBef>
            </a:pPr>
            <a:r>
              <a:rPr lang="en-GB" sz="1000" dirty="0">
                <a:solidFill>
                  <a:srgbClr val="333399"/>
                </a:solidFill>
                <a:latin typeface="Tahoma" pitchFamily="34" charset="0"/>
              </a:rPr>
              <a:t>(Time Multiplexing)</a:t>
            </a:r>
          </a:p>
        </p:txBody>
      </p:sp>
      <p:sp>
        <p:nvSpPr>
          <p:cNvPr id="61" name="Text Box 115"/>
          <p:cNvSpPr txBox="1">
            <a:spLocks noChangeArrowheads="1"/>
          </p:cNvSpPr>
          <p:nvPr/>
        </p:nvSpPr>
        <p:spPr bwMode="auto">
          <a:xfrm>
            <a:off x="250825" y="1577975"/>
            <a:ext cx="5818188" cy="366713"/>
          </a:xfrm>
          <a:prstGeom prst="rect">
            <a:avLst/>
          </a:prstGeom>
          <a:noFill/>
          <a:ln w="9525" algn="ctr">
            <a:noFill/>
            <a:miter lim="800%"/>
            <a:headEnd/>
            <a:tailEnd/>
          </a:ln>
        </p:spPr>
        <p:txBody>
          <a:bodyPr wrap="none">
            <a:spAutoFit/>
          </a:bodyPr>
          <a:lstStyle/>
          <a:p>
            <a:pPr eaLnBrk="0" hangingPunct="0">
              <a:lnSpc>
                <a:spcPct val="80%"/>
              </a:lnSpc>
              <a:spcBef>
                <a:spcPct val="20%"/>
              </a:spcBef>
            </a:pPr>
            <a:r>
              <a:rPr lang="en-GB" sz="1000" dirty="0">
                <a:solidFill>
                  <a:srgbClr val="FF3300"/>
                </a:solidFill>
                <a:latin typeface="Tahoma" pitchFamily="34" charset="0"/>
              </a:rPr>
              <a:t>Aggregates data flows from different source into a single transmission channel (on the sending side)</a:t>
            </a:r>
          </a:p>
          <a:p>
            <a:pPr eaLnBrk="0" hangingPunct="0">
              <a:lnSpc>
                <a:spcPct val="80%"/>
              </a:lnSpc>
              <a:spcBef>
                <a:spcPct val="20%"/>
              </a:spcBef>
            </a:pPr>
            <a:r>
              <a:rPr lang="en-GB" sz="1000" dirty="0">
                <a:solidFill>
                  <a:srgbClr val="FF3300"/>
                </a:solidFill>
                <a:latin typeface="Tahoma" pitchFamily="34" charset="0"/>
              </a:rPr>
              <a:t> … and dispatch these aggregated data flows to their respective destinations (on the receiving side)</a:t>
            </a:r>
          </a:p>
        </p:txBody>
      </p:sp>
      <p:sp>
        <p:nvSpPr>
          <p:cNvPr id="62" name="Text Box 116"/>
          <p:cNvSpPr txBox="1">
            <a:spLocks noChangeArrowheads="1"/>
          </p:cNvSpPr>
          <p:nvPr/>
        </p:nvSpPr>
        <p:spPr bwMode="auto">
          <a:xfrm>
            <a:off x="250825" y="5013325"/>
            <a:ext cx="3241675" cy="671513"/>
          </a:xfrm>
          <a:prstGeom prst="rect">
            <a:avLst/>
          </a:prstGeom>
          <a:noFill/>
          <a:ln w="9525" algn="ctr">
            <a:noFill/>
            <a:miter lim="800%"/>
            <a:headEnd/>
            <a:tailEnd/>
          </a:ln>
        </p:spPr>
        <p:txBody>
          <a:bodyPr>
            <a:spAutoFit/>
          </a:bodyPr>
          <a:lstStyle/>
          <a:p>
            <a:pPr eaLnBrk="0" hangingPunct="0">
              <a:lnSpc>
                <a:spcPct val="80%"/>
              </a:lnSpc>
              <a:spcBef>
                <a:spcPct val="20%"/>
              </a:spcBef>
            </a:pPr>
            <a:r>
              <a:rPr lang="en-GB" sz="1000" dirty="0">
                <a:solidFill>
                  <a:srgbClr val="333399"/>
                </a:solidFill>
                <a:latin typeface="Tahoma" pitchFamily="34" charset="0"/>
              </a:rPr>
              <a:t>Need to add some routing or </a:t>
            </a:r>
          </a:p>
          <a:p>
            <a:pPr eaLnBrk="0" hangingPunct="0">
              <a:lnSpc>
                <a:spcPct val="80%"/>
              </a:lnSpc>
              <a:spcBef>
                <a:spcPct val="20%"/>
              </a:spcBef>
            </a:pPr>
            <a:r>
              <a:rPr lang="en-GB" sz="1000" dirty="0" err="1">
                <a:solidFill>
                  <a:srgbClr val="333399"/>
                </a:solidFill>
                <a:latin typeface="Tahoma" pitchFamily="34" charset="0"/>
              </a:rPr>
              <a:t>adressing</a:t>
            </a:r>
            <a:r>
              <a:rPr lang="en-GB" sz="1000" dirty="0">
                <a:solidFill>
                  <a:srgbClr val="333399"/>
                </a:solidFill>
                <a:latin typeface="Tahoma" pitchFamily="34" charset="0"/>
              </a:rPr>
              <a:t> information </a:t>
            </a:r>
          </a:p>
          <a:p>
            <a:pPr eaLnBrk="0" hangingPunct="0">
              <a:lnSpc>
                <a:spcPct val="80%"/>
              </a:lnSpc>
              <a:spcBef>
                <a:spcPct val="20%"/>
              </a:spcBef>
            </a:pPr>
            <a:r>
              <a:rPr lang="en-GB" sz="1000" dirty="0">
                <a:solidFill>
                  <a:srgbClr val="333399"/>
                </a:solidFill>
                <a:latin typeface="Tahoma" pitchFamily="34" charset="0"/>
              </a:rPr>
              <a:t>and to perform some encapsulation and</a:t>
            </a:r>
          </a:p>
          <a:p>
            <a:pPr eaLnBrk="0" hangingPunct="0">
              <a:lnSpc>
                <a:spcPct val="80%"/>
              </a:lnSpc>
              <a:spcBef>
                <a:spcPct val="20%"/>
              </a:spcBef>
            </a:pPr>
            <a:r>
              <a:rPr lang="en-GB" sz="1000" dirty="0">
                <a:solidFill>
                  <a:srgbClr val="333399"/>
                </a:solidFill>
                <a:latin typeface="Tahoma" pitchFamily="34" charset="0"/>
              </a:rPr>
              <a:t>extraction</a:t>
            </a:r>
          </a:p>
        </p:txBody>
      </p:sp>
      <p:sp>
        <p:nvSpPr>
          <p:cNvPr id="63" name="Text Box 117"/>
          <p:cNvSpPr txBox="1">
            <a:spLocks noChangeArrowheads="1"/>
          </p:cNvSpPr>
          <p:nvPr/>
        </p:nvSpPr>
        <p:spPr bwMode="auto">
          <a:xfrm>
            <a:off x="250825" y="2205038"/>
            <a:ext cx="2305050" cy="519112"/>
          </a:xfrm>
          <a:prstGeom prst="rect">
            <a:avLst/>
          </a:prstGeom>
          <a:noFill/>
          <a:ln w="9525" algn="ctr">
            <a:noFill/>
            <a:miter lim="800%"/>
            <a:headEnd/>
            <a:tailEnd/>
          </a:ln>
        </p:spPr>
        <p:txBody>
          <a:bodyPr>
            <a:spAutoFit/>
          </a:bodyPr>
          <a:lstStyle/>
          <a:p>
            <a:pPr eaLnBrk="0" hangingPunct="0">
              <a:lnSpc>
                <a:spcPct val="80%"/>
              </a:lnSpc>
              <a:spcBef>
                <a:spcPct val="20%"/>
              </a:spcBef>
            </a:pPr>
            <a:r>
              <a:rPr lang="en-GB" sz="1000" dirty="0">
                <a:solidFill>
                  <a:srgbClr val="333399"/>
                </a:solidFill>
                <a:latin typeface="Tahoma" pitchFamily="34" charset="0"/>
              </a:rPr>
              <a:t>Directly linked with</a:t>
            </a:r>
          </a:p>
          <a:p>
            <a:pPr eaLnBrk="0" hangingPunct="0">
              <a:lnSpc>
                <a:spcPct val="80%"/>
              </a:lnSpc>
              <a:spcBef>
                <a:spcPct val="20%"/>
              </a:spcBef>
            </a:pPr>
            <a:r>
              <a:rPr lang="en-GB" sz="1000" dirty="0">
                <a:solidFill>
                  <a:srgbClr val="333399"/>
                </a:solidFill>
                <a:latin typeface="Tahoma" pitchFamily="34" charset="0"/>
              </a:rPr>
              <a:t>Space multiplexing and</a:t>
            </a:r>
          </a:p>
          <a:p>
            <a:pPr eaLnBrk="0" hangingPunct="0">
              <a:lnSpc>
                <a:spcPct val="80%"/>
              </a:lnSpc>
              <a:spcBef>
                <a:spcPct val="20%"/>
              </a:spcBef>
            </a:pPr>
            <a:r>
              <a:rPr lang="en-GB" sz="1000" dirty="0">
                <a:solidFill>
                  <a:srgbClr val="333399"/>
                </a:solidFill>
                <a:latin typeface="Tahoma" pitchFamily="34" charset="0"/>
              </a:rPr>
              <a:t>Time multiplexing</a:t>
            </a:r>
          </a:p>
        </p:txBody>
      </p:sp>
      <p:sp>
        <p:nvSpPr>
          <p:cNvPr id="64" name="Text Box 118"/>
          <p:cNvSpPr txBox="1">
            <a:spLocks noChangeArrowheads="1"/>
          </p:cNvSpPr>
          <p:nvPr/>
        </p:nvSpPr>
        <p:spPr bwMode="auto">
          <a:xfrm>
            <a:off x="250825" y="3017838"/>
            <a:ext cx="1565275" cy="671512"/>
          </a:xfrm>
          <a:prstGeom prst="rect">
            <a:avLst/>
          </a:prstGeom>
          <a:noFill/>
          <a:ln w="9525" algn="ctr">
            <a:noFill/>
            <a:miter lim="800%"/>
            <a:headEnd/>
            <a:tailEnd/>
          </a:ln>
        </p:spPr>
        <p:txBody>
          <a:bodyPr wrap="none">
            <a:spAutoFit/>
          </a:bodyPr>
          <a:lstStyle/>
          <a:p>
            <a:pPr eaLnBrk="0" hangingPunct="0">
              <a:lnSpc>
                <a:spcPct val="80%"/>
              </a:lnSpc>
              <a:spcBef>
                <a:spcPct val="20%"/>
              </a:spcBef>
            </a:pPr>
            <a:r>
              <a:rPr lang="en-GB" sz="1000" dirty="0">
                <a:solidFill>
                  <a:srgbClr val="333399"/>
                </a:solidFill>
                <a:latin typeface="Tahoma" pitchFamily="34" charset="0"/>
              </a:rPr>
              <a:t>Example is the mapping </a:t>
            </a:r>
          </a:p>
          <a:p>
            <a:pPr eaLnBrk="0" hangingPunct="0">
              <a:lnSpc>
                <a:spcPct val="80%"/>
              </a:lnSpc>
              <a:spcBef>
                <a:spcPct val="20%"/>
              </a:spcBef>
            </a:pPr>
            <a:r>
              <a:rPr lang="en-GB" sz="1000" dirty="0">
                <a:solidFill>
                  <a:srgbClr val="333399"/>
                </a:solidFill>
                <a:latin typeface="Tahoma" pitchFamily="34" charset="0"/>
              </a:rPr>
              <a:t>of Packet Channels</a:t>
            </a:r>
          </a:p>
          <a:p>
            <a:pPr eaLnBrk="0" hangingPunct="0">
              <a:lnSpc>
                <a:spcPct val="80%"/>
              </a:lnSpc>
              <a:spcBef>
                <a:spcPct val="20%"/>
              </a:spcBef>
            </a:pPr>
            <a:r>
              <a:rPr lang="en-GB" sz="1000" dirty="0">
                <a:solidFill>
                  <a:srgbClr val="333399"/>
                </a:solidFill>
                <a:latin typeface="Tahoma" pitchFamily="34" charset="0"/>
              </a:rPr>
              <a:t>on Virtual Channels</a:t>
            </a:r>
          </a:p>
          <a:p>
            <a:pPr eaLnBrk="0" hangingPunct="0">
              <a:lnSpc>
                <a:spcPct val="80%"/>
              </a:lnSpc>
              <a:spcBef>
                <a:spcPct val="20%"/>
              </a:spcBef>
            </a:pPr>
            <a:r>
              <a:rPr lang="en-GB" sz="1000" dirty="0">
                <a:solidFill>
                  <a:srgbClr val="333399"/>
                </a:solidFill>
                <a:latin typeface="Tahoma" pitchFamily="34" charset="0"/>
              </a:rPr>
              <a:t>(Space Multiplexing)</a:t>
            </a:r>
          </a:p>
        </p:txBody>
      </p:sp>
    </p:spTree>
    <p:extLst>
      <p:ext uri="{BB962C8B-B14F-4D97-AF65-F5344CB8AC3E}">
        <p14:creationId xmlns:p14="http://schemas.microsoft.com/office/powerpoint/2010/main" val="360084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
                                          <p:val>
                                            <p:strVal val="#ppt_x"/>
                                          </p:val>
                                        </p:tav>
                                      </p:tavLst>
                                    </p:anim>
                                    <p:anim calcmode="lin" valueType="num">
                                      <p:cBhvr additive="base">
                                        <p:cTn id="8" dur="1000" fill="hold"/>
                                        <p:tgtEl>
                                          <p:spTgt spid="27"/>
                                        </p:tgtEl>
                                        <p:attrNameLst>
                                          <p:attrName>ppt_y</p:attrName>
                                        </p:attrNameLst>
                                      </p:cBhvr>
                                      <p:tavLst>
                                        <p:tav tm="0%">
                                          <p:val>
                                            <p:strVal val="0-#ppt_h/2"/>
                                          </p:val>
                                        </p:tav>
                                        <p:tav tm="1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000" fill="hold"/>
                                        <p:tgtEl>
                                          <p:spTgt spid="21"/>
                                        </p:tgtEl>
                                        <p:attrNameLst>
                                          <p:attrName>ppt_x</p:attrName>
                                        </p:attrNameLst>
                                      </p:cBhvr>
                                      <p:tavLst>
                                        <p:tav tm="0%">
                                          <p:val>
                                            <p:strVal val="#ppt_x"/>
                                          </p:val>
                                        </p:tav>
                                        <p:tav tm="100%">
                                          <p:val>
                                            <p:strVal val="#ppt_x"/>
                                          </p:val>
                                        </p:tav>
                                      </p:tavLst>
                                    </p:anim>
                                    <p:anim calcmode="lin" valueType="num">
                                      <p:cBhvr additive="base">
                                        <p:cTn id="14" dur="1000" fill="hold"/>
                                        <p:tgtEl>
                                          <p:spTgt spid="21"/>
                                        </p:tgtEl>
                                        <p:attrNameLst>
                                          <p:attrName>ppt_y</p:attrName>
                                        </p:attrNameLst>
                                      </p:cBhvr>
                                      <p:tavLst>
                                        <p:tav tm="0%">
                                          <p:val>
                                            <p:strVal val="0-#ppt_h/2"/>
                                          </p:val>
                                        </p:tav>
                                        <p:tav tm="1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 decel="50%" fill="hold" nodeType="clickEffect">
                                  <p:stCondLst>
                                    <p:cond delay="0"/>
                                  </p:stCondLst>
                                  <p:childTnLst>
                                    <p:animMotion origin="layout" path="M 1.66667E-6 2.22222E-6 L -0.23646 0.13148 " pathEditMode="relative" rAng="0" ptsTypes="AA">
                                      <p:cBhvr>
                                        <p:cTn id="18" dur="1000" fill="hold"/>
                                        <p:tgtEl>
                                          <p:spTgt spid="30"/>
                                        </p:tgtEl>
                                        <p:attrNameLst>
                                          <p:attrName>ppt_x</p:attrName>
                                          <p:attrName>ppt_y</p:attrName>
                                        </p:attrNameLst>
                                      </p:cBhvr>
                                      <p:rCtr x="-0.118%" y="0.06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 decel="50%" fill="hold" nodeType="clickEffect">
                                  <p:stCondLst>
                                    <p:cond delay="0"/>
                                  </p:stCondLst>
                                  <p:childTnLst>
                                    <p:animMotion origin="layout" path="M -3.05556E-6 -4.44444E-6 L -3.05556E-6 0.03149 " pathEditMode="relative" rAng="0" ptsTypes="AA">
                                      <p:cBhvr>
                                        <p:cTn id="22" dur="1000" fill="hold"/>
                                        <p:tgtEl>
                                          <p:spTgt spid="33"/>
                                        </p:tgtEl>
                                        <p:attrNameLst>
                                          <p:attrName>ppt_x</p:attrName>
                                          <p:attrName>ppt_y</p:attrName>
                                        </p:attrNameLst>
                                      </p:cBhvr>
                                      <p:rCtr x="0%" y="0.016%"/>
                                    </p:animMotion>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1000" fill="hold"/>
                                        <p:tgtEl>
                                          <p:spTgt spid="40"/>
                                        </p:tgtEl>
                                        <p:attrNameLst>
                                          <p:attrName>ppt_x</p:attrName>
                                        </p:attrNameLst>
                                      </p:cBhvr>
                                      <p:tavLst>
                                        <p:tav tm="0%">
                                          <p:val>
                                            <p:strVal val="#ppt_x"/>
                                          </p:val>
                                        </p:tav>
                                        <p:tav tm="100%">
                                          <p:val>
                                            <p:strVal val="#ppt_x"/>
                                          </p:val>
                                        </p:tav>
                                      </p:tavLst>
                                    </p:anim>
                                    <p:anim calcmode="lin" valueType="num">
                                      <p:cBhvr additive="base">
                                        <p:cTn id="32" dur="1000" fill="hold"/>
                                        <p:tgtEl>
                                          <p:spTgt spid="40"/>
                                        </p:tgtEl>
                                        <p:attrNameLst>
                                          <p:attrName>ppt_y</p:attrName>
                                        </p:attrNameLst>
                                      </p:cBhvr>
                                      <p:tavLst>
                                        <p:tav tm="0%">
                                          <p:val>
                                            <p:strVal val="0-#ppt_h/2"/>
                                          </p:val>
                                        </p:tav>
                                        <p:tav tm="1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 decel="50%" fill="hold" nodeType="clickEffect">
                                  <p:stCondLst>
                                    <p:cond delay="0"/>
                                  </p:stCondLst>
                                  <p:childTnLst>
                                    <p:animMotion origin="layout" path="M 0 0.00533 L 0 0.11042 " pathEditMode="relative" rAng="0" ptsTypes="AA">
                                      <p:cBhvr>
                                        <p:cTn id="36" dur="1000" fill="hold"/>
                                        <p:tgtEl>
                                          <p:spTgt spid="9"/>
                                        </p:tgtEl>
                                        <p:attrNameLst>
                                          <p:attrName>ppt_x</p:attrName>
                                          <p:attrName>ppt_y</p:attrName>
                                        </p:attrNameLst>
                                      </p:cBhvr>
                                      <p:rCtr x="0%" y="0.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ST[09] – PUS-A to PUS-C evolution</a:t>
            </a:r>
          </a:p>
        </p:txBody>
      </p:sp>
      <p:sp>
        <p:nvSpPr>
          <p:cNvPr id="9" name="Content Placeholder 8"/>
          <p:cNvSpPr>
            <a:spLocks noGrp="1"/>
          </p:cNvSpPr>
          <p:nvPr>
            <p:ph idx="1"/>
          </p:nvPr>
        </p:nvSpPr>
        <p:spPr/>
        <p:txBody>
          <a:bodyPr/>
          <a:lstStyle/>
          <a:p>
            <a:pPr marL="36573" lvl="0" indent="0" fontAlgn="auto">
              <a:lnSpc>
                <a:spcPct val="90%"/>
              </a:lnSpc>
              <a:spcAft>
                <a:spcPts val="0"/>
              </a:spcAft>
              <a:buClr>
                <a:srgbClr val="0098DB"/>
              </a:buClr>
              <a:buNone/>
            </a:pPr>
            <a:r>
              <a:rPr lang="en-GB" dirty="0">
                <a:solidFill>
                  <a:srgbClr val="00B050"/>
                </a:solidFill>
              </a:rPr>
              <a:t>Added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CDS time report – TM[9,3]</a:t>
            </a:r>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US" sz="1400" dirty="0">
                <a:solidFill>
                  <a:srgbClr val="4D4F53"/>
                </a:solidFill>
              </a:rPr>
              <a:t>None</a:t>
            </a:r>
            <a:endParaRPr lang="en-GB" sz="1400" dirty="0">
              <a:solidFill>
                <a:srgbClr val="4D4F53"/>
              </a:solidFill>
            </a:endParaRPr>
          </a:p>
        </p:txBody>
      </p:sp>
    </p:spTree>
    <p:extLst>
      <p:ext uri="{BB962C8B-B14F-4D97-AF65-F5344CB8AC3E}">
        <p14:creationId xmlns:p14="http://schemas.microsoft.com/office/powerpoint/2010/main" val="41950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2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ST[08] – Function management</a:t>
            </a:r>
          </a:p>
        </p:txBody>
      </p:sp>
      <p:sp>
        <p:nvSpPr>
          <p:cNvPr id="5" name="Text Placeholder 4"/>
          <p:cNvSpPr>
            <a:spLocks noGrp="1"/>
          </p:cNvSpPr>
          <p:nvPr>
            <p:ph type="body" idx="11"/>
          </p:nvPr>
        </p:nvSpPr>
        <p:spPr/>
        <p:txBody>
          <a:bodyPr/>
          <a:lstStyle/>
          <a:p>
            <a:r>
              <a:rPr lang="en-GB" dirty="0"/>
              <a:t>ST[08] scope</a:t>
            </a:r>
          </a:p>
        </p:txBody>
      </p:sp>
      <p:sp>
        <p:nvSpPr>
          <p:cNvPr id="6" name="Content Placeholder 5"/>
          <p:cNvSpPr>
            <a:spLocks noGrp="1"/>
          </p:cNvSpPr>
          <p:nvPr>
            <p:ph sz="quarter" idx="12"/>
          </p:nvPr>
        </p:nvSpPr>
        <p:spPr/>
        <p:txBody>
          <a:bodyPr/>
          <a:lstStyle/>
          <a:p>
            <a:pPr indent="-98425" algn="just">
              <a:spcBef>
                <a:spcPts val="1200"/>
              </a:spcBef>
            </a:pPr>
            <a:r>
              <a:rPr lang="en-GB" dirty="0"/>
              <a:t>The function management service provides means to interact with application process related software functions that are not provided by other standardized services. </a:t>
            </a:r>
          </a:p>
          <a:p>
            <a:pPr indent="-98425" algn="just">
              <a:spcBef>
                <a:spcPts val="1200"/>
              </a:spcBef>
            </a:pPr>
            <a:r>
              <a:rPr lang="en-GB" dirty="0"/>
              <a:t>These functions relate to the specialized role assigned to the application process on-board the spacecraft, for example, responsibility for controlling the operation of a payload instrument or an AOCS subsystem. The nature of this control can vary quite considerably and is not prescribed or constrained in any way by this Standard. It can cover all on-board nominal operations for subsystems and payloads including predefined mode change operations.</a:t>
            </a:r>
          </a:p>
          <a:p>
            <a:pPr algn="ctr"/>
            <a:r>
              <a:rPr lang="en-GB" dirty="0">
                <a:solidFill>
                  <a:srgbClr val="FF0000"/>
                </a:solidFill>
              </a:rPr>
              <a:t>-----------------</a:t>
            </a:r>
          </a:p>
          <a:p>
            <a:pPr algn="ctr"/>
            <a:r>
              <a:rPr lang="en-GB" i="1" dirty="0">
                <a:solidFill>
                  <a:srgbClr val="FF0000"/>
                </a:solidFill>
              </a:rPr>
              <a:t>It is noted that the PUS service type concept addresses the semantics of related services. This is true for all standardized service types except service type 8 that, in fact, only focuses on offering a very generic mean to call a software function on-board, whatever that function is. The standardization obsolescence of that service is announced in PUS-C</a:t>
            </a:r>
          </a:p>
          <a:p>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923108987"/>
              </p:ext>
            </p:extLst>
          </p:nvPr>
        </p:nvGraphicFramePr>
        <p:xfrm>
          <a:off x="203200" y="1320800"/>
          <a:ext cx="4483101" cy="11684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Hardware and software functions</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ST[02]</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r>
                        <a:rPr lang="en-GB" sz="1200" b="1" dirty="0">
                          <a:solidFill>
                            <a:schemeClr val="bg1">
                              <a:lumMod val="65%"/>
                            </a:schemeClr>
                          </a:solidFill>
                        </a:rPr>
                        <a:t>device</a:t>
                      </a:r>
                      <a:r>
                        <a:rPr lang="en-GB" sz="1200" b="1" baseline="0%" dirty="0">
                          <a:solidFill>
                            <a:schemeClr val="bg1">
                              <a:lumMod val="65%"/>
                            </a:schemeClr>
                          </a:solidFill>
                        </a:rPr>
                        <a:t> access</a:t>
                      </a:r>
                      <a:endParaRPr lang="en-GB" sz="1200" b="1" dirty="0">
                        <a:solidFill>
                          <a:schemeClr val="bg1">
                            <a:lumMod val="65%"/>
                          </a:schemeClr>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ST[08]</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GB" sz="1200" b="1" dirty="0">
                          <a:solidFill>
                            <a:schemeClr val="tx1"/>
                          </a:solidFill>
                        </a:rPr>
                        <a:t>function management</a:t>
                      </a:r>
                      <a:endParaRPr lang="en-GB" sz="12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279400" algn="ctr"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pPr marL="0" lvl="0" indent="-279400">
                        <a:buFont typeface="Arial" pitchFamily="34" charset="0"/>
                        <a:buNone/>
                      </a:pPr>
                      <a:r>
                        <a:rPr lang="en-GB" sz="1200" baseline="0%" dirty="0">
                          <a:solidFill>
                            <a:schemeClr val="bg1">
                              <a:lumMod val="65%"/>
                            </a:schemeClr>
                          </a:solidFill>
                        </a:rPr>
                        <a:t>ST[09]</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bg1">
                              <a:lumMod val="65%"/>
                            </a:schemeClr>
                          </a:solidFill>
                        </a:rPr>
                        <a:t>time management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Right Arrow 4"/>
          <p:cNvSpPr/>
          <p:nvPr/>
        </p:nvSpPr>
        <p:spPr>
          <a:xfrm flipH="1">
            <a:off x="4724400" y="197358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310557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2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ST[08] - Standardized subservice type</a:t>
            </a:r>
          </a:p>
        </p:txBody>
      </p:sp>
      <p:sp>
        <p:nvSpPr>
          <p:cNvPr id="5" name="Text Placeholder 4"/>
          <p:cNvSpPr>
            <a:spLocks noGrp="1"/>
          </p:cNvSpPr>
          <p:nvPr>
            <p:ph type="body" idx="1"/>
          </p:nvPr>
        </p:nvSpPr>
        <p:spPr/>
        <p:txBody>
          <a:bodyPr/>
          <a:lstStyle/>
          <a:p>
            <a:r>
              <a:rPr lang="en-GB" dirty="0"/>
              <a:t>Function</a:t>
            </a:r>
          </a:p>
        </p:txBody>
      </p:sp>
      <p:sp>
        <p:nvSpPr>
          <p:cNvPr id="6" name="Content Placeholder 5"/>
          <p:cNvSpPr>
            <a:spLocks noGrp="1"/>
          </p:cNvSpPr>
          <p:nvPr>
            <p:ph sz="quarter" idx="10"/>
          </p:nvPr>
        </p:nvSpPr>
        <p:spPr>
          <a:xfrm>
            <a:off x="447041" y="1901680"/>
            <a:ext cx="3957319" cy="4156220"/>
          </a:xfrm>
        </p:spPr>
        <p:txBody>
          <a:bodyPr/>
          <a:lstStyle/>
          <a:p>
            <a:pPr marL="171450" indent="-171450">
              <a:buFont typeface="Arial" panose="020B0604020202020204" pitchFamily="34" charset="0"/>
              <a:buChar char="•"/>
            </a:pPr>
            <a:r>
              <a:rPr lang="en-US" dirty="0"/>
              <a:t>provide the capability to execute application process specific function, identified by a function ID</a:t>
            </a:r>
          </a:p>
          <a:p>
            <a:pPr marL="171450" indent="-171450">
              <a:buFont typeface="Arial" panose="020B0604020202020204" pitchFamily="34" charset="0"/>
              <a:buChar char="•"/>
            </a:pPr>
            <a:r>
              <a:rPr lang="en-US" dirty="0"/>
              <a:t>provides a single request type for that purpose. That request type allows arguments to be provided</a:t>
            </a:r>
          </a:p>
          <a:p>
            <a:endParaRPr lang="en-GB" dirty="0"/>
          </a:p>
        </p:txBody>
      </p:sp>
      <p:sp>
        <p:nvSpPr>
          <p:cNvPr id="7" name="Rectangle 6"/>
          <p:cNvSpPr/>
          <p:nvPr/>
        </p:nvSpPr>
        <p:spPr>
          <a:xfrm>
            <a:off x="0" y="1155785"/>
            <a:ext cx="4057521" cy="400110"/>
          </a:xfrm>
          <a:prstGeom prst="rect">
            <a:avLst/>
          </a:prstGeom>
          <a:solidFill>
            <a:schemeClr val="bg1"/>
          </a:solidFill>
          <a:ln>
            <a:solidFill>
              <a:srgbClr val="00B050"/>
            </a:solidFill>
          </a:ln>
        </p:spPr>
        <p:txBody>
          <a:bodyPr wrap="none" lIns="91440" tIns="45720" rIns="91440" bIns="45720">
            <a:spAutoFit/>
          </a:bodyPr>
          <a:lstStyle/>
          <a:p>
            <a:r>
              <a:rPr lang="en-US" sz="2000" b="0" cap="none" spc="0" dirty="0">
                <a:ln w="0"/>
                <a:solidFill>
                  <a:srgbClr val="00B050"/>
                </a:solidFill>
                <a:effectLst>
                  <a:outerShdw blurRad="38100" dist="19050" dir="2700000" algn="tl" rotWithShape="0">
                    <a:schemeClr val="dk1">
                      <a:alpha val="40%"/>
                    </a:schemeClr>
                  </a:outerShdw>
                </a:effectLst>
              </a:rPr>
              <a:t>Function management service</a:t>
            </a:r>
          </a:p>
        </p:txBody>
      </p:sp>
    </p:spTree>
    <p:extLst>
      <p:ext uri="{BB962C8B-B14F-4D97-AF65-F5344CB8AC3E}">
        <p14:creationId xmlns:p14="http://schemas.microsoft.com/office/powerpoint/2010/main" val="156202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6">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ST[08] – Message types</a:t>
            </a:r>
          </a:p>
        </p:txBody>
      </p:sp>
      <p:graphicFrame>
        <p:nvGraphicFramePr>
          <p:cNvPr id="4" name="Content Placeholder 4"/>
          <p:cNvGraphicFramePr>
            <a:graphicFrameLocks/>
          </p:cNvGraphicFramePr>
          <p:nvPr>
            <p:extLst>
              <p:ext uri="{D42A27DB-BD31-4B8C-83A1-F6EECF244321}">
                <p14:modId xmlns:p14="http://schemas.microsoft.com/office/powerpoint/2010/main" val="644010017"/>
              </p:ext>
            </p:extLst>
          </p:nvPr>
        </p:nvGraphicFramePr>
        <p:xfrm>
          <a:off x="497840" y="3636962"/>
          <a:ext cx="8229600" cy="520700"/>
        </p:xfrm>
        <a:graphic>
          <a:graphicData uri="http://purl.oclc.org/ooxml/drawingml/table">
            <a:tbl>
              <a:tblPr firstRow="1"/>
              <a:tblGrid>
                <a:gridCol w="67056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894080">
                  <a:extLst>
                    <a:ext uri="{9D8B030D-6E8A-4147-A177-3AD203B41FA5}">
                      <a16:colId xmlns:a16="http://schemas.microsoft.com/office/drawing/2014/main" val="20002"/>
                    </a:ext>
                  </a:extLst>
                </a:gridCol>
                <a:gridCol w="4511040">
                  <a:extLst>
                    <a:ext uri="{9D8B030D-6E8A-4147-A177-3AD203B41FA5}">
                      <a16:colId xmlns:a16="http://schemas.microsoft.com/office/drawing/2014/main" val="20003"/>
                    </a:ext>
                  </a:extLst>
                </a:gridCol>
                <a:gridCol w="1442720">
                  <a:extLst>
                    <a:ext uri="{9D8B030D-6E8A-4147-A177-3AD203B41FA5}">
                      <a16:colId xmlns:a16="http://schemas.microsoft.com/office/drawing/2014/main" val="20004"/>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6.8.4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8.8.2.1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TC[8,1]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perform a function</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Content Placeholder 2"/>
          <p:cNvSpPr txBox="1">
            <a:spLocks/>
          </p:cNvSpPr>
          <p:nvPr/>
        </p:nvSpPr>
        <p:spPr bwMode="auto">
          <a:xfrm>
            <a:off x="659765" y="3201532"/>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solidFill>
                  <a:srgbClr val="FF0000"/>
                </a:solidFill>
              </a:rPr>
              <a:t>Function management subservice</a:t>
            </a:r>
          </a:p>
        </p:txBody>
      </p:sp>
    </p:spTree>
    <p:extLst>
      <p:ext uri="{BB962C8B-B14F-4D97-AF65-F5344CB8AC3E}">
        <p14:creationId xmlns:p14="http://schemas.microsoft.com/office/powerpoint/2010/main" val="28863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2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582125"/>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7"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1400" b="1" i="1" dirty="0">
                <a:solidFill>
                  <a:schemeClr val="bg1"/>
                </a:solidFill>
                <a:ea typeface="ＭＳ Ｐゴシック" charset="-128"/>
              </a:rPr>
              <a:t>PUS for </a:t>
            </a:r>
            <a:r>
              <a:rPr lang="en-GB" sz="1400" b="1" i="1" dirty="0">
                <a:solidFill>
                  <a:schemeClr val="bg1"/>
                </a:solidFill>
                <a:ea typeface="ＭＳ Ｐゴシック" charset="-128"/>
                <a:sym typeface="Wingdings" panose="05000000000000000000" pitchFamily="2" charset="2"/>
              </a:rPr>
              <a:t></a:t>
            </a:r>
            <a:endParaRPr lang="en-GB" sz="1400" b="1" i="1" dirty="0">
              <a:solidFill>
                <a:schemeClr val="bg1"/>
              </a:solidFill>
              <a:ea typeface="ＭＳ Ｐゴシック" charset="-128"/>
            </a:endParaRPr>
          </a:p>
          <a:p>
            <a:pPr marL="355600">
              <a:spcBef>
                <a:spcPct val="25%"/>
              </a:spcBef>
              <a:buFont typeface="NotesEsa" pitchFamily="2" charset="0"/>
              <a:buNone/>
            </a:pPr>
            <a:r>
              <a:rPr lang="en-GB" sz="2000" b="1" dirty="0">
                <a:solidFill>
                  <a:schemeClr val="bg1"/>
                </a:solidFill>
                <a:ea typeface="ＭＳ Ｐゴシック" charset="-128"/>
              </a:rPr>
              <a:t>Extensions</a:t>
            </a:r>
          </a:p>
        </p:txBody>
      </p:sp>
    </p:spTree>
    <p:extLst>
      <p:ext uri="{BB962C8B-B14F-4D97-AF65-F5344CB8AC3E}">
        <p14:creationId xmlns:p14="http://schemas.microsoft.com/office/powerpoint/2010/main" val="21699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2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PUS Service types - Extensions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GB" dirty="0"/>
                  <a:t>The PUS foundation model defines rules for extending the standard</a:t>
                </a:r>
              </a:p>
              <a:p>
                <a:pPr marL="0" indent="0">
                  <a:buNone/>
                </a:pPr>
                <a:endParaRPr lang="en-GB" dirty="0"/>
              </a:p>
              <a:p>
                <a:pPr marL="0" indent="0" algn="ctr">
                  <a:buNone/>
                </a:pPr>
                <a:r>
                  <a:rPr lang="en-GB" b="1" i="1" dirty="0">
                    <a:solidFill>
                      <a:srgbClr val="0070C0"/>
                    </a:solidFill>
                  </a:rPr>
                  <a:t>Private service types </a:t>
                </a:r>
                <a:r>
                  <a:rPr lang="en-GB" dirty="0">
                    <a:sym typeface="Wingdings" panose="05000000000000000000" pitchFamily="2" charset="2"/>
                  </a:rPr>
                  <a:t> </a:t>
                </a:r>
              </a:p>
              <a:p>
                <a:pPr marL="0" indent="0" algn="ctr">
                  <a:buNone/>
                </a:pPr>
                <a:r>
                  <a:rPr lang="en-GB" b="1" dirty="0">
                    <a:solidFill>
                      <a:srgbClr val="0070C0"/>
                    </a:solidFill>
                  </a:rPr>
                  <a:t>ST[128] </a:t>
                </a:r>
                <a:r>
                  <a:rPr lang="en-GB" dirty="0"/>
                  <a:t>to </a:t>
                </a:r>
                <a:r>
                  <a:rPr lang="en-GB" b="1" dirty="0">
                    <a:solidFill>
                      <a:srgbClr val="0070C0"/>
                    </a:solidFill>
                  </a:rPr>
                  <a:t>ST[255] </a:t>
                </a:r>
              </a:p>
              <a:p>
                <a:pPr marL="0" indent="0" algn="ctr">
                  <a:buNone/>
                </a:pPr>
                <a:r>
                  <a:rPr lang="en-GB" sz="1400" i="1" dirty="0"/>
                  <a:t>for example for payload commanding, science data handling or AOCS control</a:t>
                </a:r>
              </a:p>
              <a:p>
                <a:pPr marL="0" indent="0" algn="ctr">
                  <a:buNone/>
                </a:pPr>
                <a:endParaRPr lang="en-GB" b="1" i="1" dirty="0">
                  <a:solidFill>
                    <a:srgbClr val="0070C0"/>
                  </a:solidFill>
                </a:endParaRPr>
              </a:p>
              <a:p>
                <a:pPr marL="0" indent="0" algn="ctr">
                  <a:buNone/>
                </a:pPr>
                <a:endParaRPr lang="en-GB" b="1" i="1" dirty="0">
                  <a:solidFill>
                    <a:srgbClr val="0070C0"/>
                  </a:solidFill>
                </a:endParaRPr>
              </a:p>
              <a:p>
                <a:pPr marL="0" indent="0" algn="ctr">
                  <a:buNone/>
                </a:pPr>
                <a:r>
                  <a:rPr lang="en-GB" b="1" i="1" dirty="0">
                    <a:solidFill>
                      <a:srgbClr val="0070C0"/>
                    </a:solidFill>
                  </a:rPr>
                  <a:t>Private message types </a:t>
                </a:r>
                <a:r>
                  <a:rPr lang="en-GB" dirty="0">
                    <a:sym typeface="Wingdings" panose="05000000000000000000" pitchFamily="2" charset="2"/>
                  </a:rPr>
                  <a:t> </a:t>
                </a:r>
              </a:p>
              <a:p>
                <a:pPr marL="0" indent="0" algn="ctr">
                  <a:buNone/>
                </a:pPr>
                <a:r>
                  <a:rPr lang="en-GB" b="1" dirty="0">
                    <a:solidFill>
                      <a:srgbClr val="0070C0"/>
                    </a:solidFill>
                  </a:rPr>
                  <a:t>TM/TC[n,128]</a:t>
                </a:r>
                <a:r>
                  <a:rPr lang="en-GB" dirty="0"/>
                  <a:t> to </a:t>
                </a:r>
                <a:r>
                  <a:rPr lang="en-GB" b="1" dirty="0">
                    <a:solidFill>
                      <a:srgbClr val="0070C0"/>
                    </a:solidFill>
                  </a:rPr>
                  <a:t>TM/TC[n,255]</a:t>
                </a:r>
                <a:r>
                  <a:rPr lang="en-GB" dirty="0"/>
                  <a:t> with </a:t>
                </a:r>
                <a14:m>
                  <m:oMath xmlns:m="http://purl.oclc.org/ooxml/officeDocument/math">
                    <m:r>
                      <a:rPr lang="en-GB" sz="1800" b="1" i="1" dirty="0" smtClean="0">
                        <a:solidFill>
                          <a:srgbClr val="0070C0"/>
                        </a:solidFill>
                        <a:latin typeface="Cambria Math" panose="02040503050406030204" pitchFamily="18" charset="0"/>
                      </a:rPr>
                      <m:t>𝟏</m:t>
                    </m:r>
                    <m:r>
                      <a:rPr lang="en-GB" sz="1800" b="1" i="1" dirty="0" smtClean="0">
                        <a:solidFill>
                          <a:srgbClr val="0070C0"/>
                        </a:solidFill>
                        <a:latin typeface="Cambria Math" panose="02040503050406030204" pitchFamily="18" charset="0"/>
                      </a:rPr>
                      <m:t> ≤</m:t>
                    </m:r>
                    <m:r>
                      <a:rPr lang="en-GB" sz="1800" b="1" i="1" dirty="0" smtClean="0">
                        <a:solidFill>
                          <a:srgbClr val="0070C0"/>
                        </a:solidFill>
                        <a:latin typeface="Cambria Math" panose="02040503050406030204" pitchFamily="18" charset="0"/>
                      </a:rPr>
                      <m:t>𝒏</m:t>
                    </m:r>
                    <m:r>
                      <a:rPr lang="en-GB" sz="1800" b="1" i="1" dirty="0" smtClean="0">
                        <a:solidFill>
                          <a:srgbClr val="0070C0"/>
                        </a:solidFill>
                        <a:latin typeface="Cambria Math" panose="02040503050406030204" pitchFamily="18" charset="0"/>
                      </a:rPr>
                      <m:t>  ≤</m:t>
                    </m:r>
                    <m:r>
                      <a:rPr lang="fr-BE" sz="1800" b="1" i="1" dirty="0" smtClean="0">
                        <a:solidFill>
                          <a:srgbClr val="0070C0"/>
                        </a:solidFill>
                        <a:latin typeface="Cambria Math"/>
                      </a:rPr>
                      <m:t>𝟏𝟐𝟕</m:t>
                    </m:r>
                  </m:oMath>
                </a14:m>
                <a:endParaRPr lang="en-GB" dirty="0"/>
              </a:p>
              <a:p>
                <a:pPr marL="0" indent="0" algn="ctr">
                  <a:buNone/>
                </a:pPr>
                <a:r>
                  <a:rPr lang="en-GB" b="1" dirty="0">
                    <a:solidFill>
                      <a:srgbClr val="0070C0"/>
                    </a:solidFill>
                  </a:rPr>
                  <a:t>TM/TC[n,1]</a:t>
                </a:r>
                <a:r>
                  <a:rPr lang="en-GB" dirty="0"/>
                  <a:t> to </a:t>
                </a:r>
                <a:r>
                  <a:rPr lang="en-GB" b="1" dirty="0">
                    <a:solidFill>
                      <a:srgbClr val="0070C0"/>
                    </a:solidFill>
                  </a:rPr>
                  <a:t>TM/TC[n,255]</a:t>
                </a:r>
                <a:r>
                  <a:rPr lang="en-GB" dirty="0"/>
                  <a:t> with </a:t>
                </a:r>
                <a14:m>
                  <m:oMath xmlns:m="http://purl.oclc.org/ooxml/officeDocument/math">
                    <m:r>
                      <a:rPr lang="en-GB" sz="1800" b="1" i="1" dirty="0">
                        <a:solidFill>
                          <a:srgbClr val="0070C0"/>
                        </a:solidFill>
                        <a:latin typeface="Cambria Math" panose="02040503050406030204" pitchFamily="18" charset="0"/>
                      </a:rPr>
                      <m:t>𝟏</m:t>
                    </m:r>
                    <m:r>
                      <a:rPr lang="fr-BE" sz="1800" b="1" i="1" dirty="0" smtClean="0">
                        <a:solidFill>
                          <a:srgbClr val="0070C0"/>
                        </a:solidFill>
                        <a:latin typeface="Cambria Math"/>
                      </a:rPr>
                      <m:t>𝟐𝟖</m:t>
                    </m:r>
                    <m:r>
                      <a:rPr lang="en-GB" sz="1800" b="1" i="1" dirty="0">
                        <a:solidFill>
                          <a:srgbClr val="0070C0"/>
                        </a:solidFill>
                        <a:latin typeface="Cambria Math" panose="02040503050406030204" pitchFamily="18" charset="0"/>
                      </a:rPr>
                      <m:t> ≤</m:t>
                    </m:r>
                    <m:r>
                      <a:rPr lang="en-GB" sz="1800" b="1" i="1" dirty="0">
                        <a:solidFill>
                          <a:srgbClr val="0070C0"/>
                        </a:solidFill>
                        <a:latin typeface="Cambria Math" panose="02040503050406030204" pitchFamily="18" charset="0"/>
                      </a:rPr>
                      <m:t>𝒏</m:t>
                    </m:r>
                    <m:r>
                      <a:rPr lang="en-GB" sz="1800" b="1" i="1" dirty="0">
                        <a:solidFill>
                          <a:srgbClr val="0070C0"/>
                        </a:solidFill>
                        <a:latin typeface="Cambria Math" panose="02040503050406030204" pitchFamily="18" charset="0"/>
                      </a:rPr>
                      <m:t>  ≤</m:t>
                    </m:r>
                    <m:r>
                      <a:rPr lang="fr-BE" sz="1800" b="1" i="1" dirty="0" smtClean="0">
                        <a:solidFill>
                          <a:srgbClr val="0070C0"/>
                        </a:solidFill>
                        <a:latin typeface="Cambria Math"/>
                      </a:rPr>
                      <m:t>𝟐𝟓𝟓</m:t>
                    </m:r>
                  </m:oMath>
                </a14:m>
                <a:endParaRPr lang="en-GB" dirty="0"/>
              </a:p>
              <a:p>
                <a:pPr marL="358775" lvl="1" indent="0" algn="ctr">
                  <a:buNone/>
                </a:pPr>
                <a:r>
                  <a:rPr lang="en-GB" sz="1400" i="1" dirty="0">
                    <a:ea typeface="+mn-ea"/>
                    <a:cs typeface="+mn-cs"/>
                  </a:rPr>
                  <a:t>for example for mission specific packet store handling, specific time management such as GPS synchronization, housekeeping report compression (POCKET)</a:t>
                </a:r>
              </a:p>
              <a:p>
                <a:endParaRPr lang="en-GB" sz="1400" i="1" dirty="0"/>
              </a:p>
            </p:txBody>
          </p:sp>
        </mc:Choice>
        <mc:Fallback xmlns="" xmlns:p="http://schemas.openxmlformats.org/presentationml/2006/main" xmlns:r="http://schemas.openxmlformats.org/officeDocument/2006/relationships" xmlns:a="http://schemas.openxmlformats.org/drawingml/2006/main">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86" r="-848"/>
                </a:stretch>
              </a:blipFill>
            </p:spPr>
            <p:txBody>
              <a:bodyPr/>
              <a:lstStyle/>
              <a:p>
                <a:r>
                  <a:rPr lang="en-GB">
                    <a:noFill/>
                  </a:rPr>
                  <a:t> </a:t>
                </a:r>
              </a:p>
            </p:txBody>
          </p:sp>
        </mc:Fallback>
      </mc:AlternateContent>
    </p:spTree>
    <p:extLst>
      <p:ext uri="{BB962C8B-B14F-4D97-AF65-F5344CB8AC3E}">
        <p14:creationId xmlns:p14="http://schemas.microsoft.com/office/powerpoint/2010/main" val="423088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2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582125"/>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7"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marL="355600">
              <a:spcBef>
                <a:spcPct val="25%"/>
              </a:spcBef>
              <a:buFont typeface="NotesEsa" pitchFamily="2" charset="0"/>
              <a:buNone/>
            </a:pPr>
            <a:endParaRPr lang="en-GB" sz="2000" b="1" dirty="0">
              <a:solidFill>
                <a:schemeClr val="bg1"/>
              </a:solidFill>
              <a:ea typeface="ＭＳ Ｐゴシック" charset="-128"/>
            </a:endParaRPr>
          </a:p>
          <a:p>
            <a:pPr marL="355600">
              <a:spcBef>
                <a:spcPct val="25%"/>
              </a:spcBef>
              <a:buFont typeface="NotesEsa" pitchFamily="2" charset="0"/>
              <a:buNone/>
            </a:pPr>
            <a:r>
              <a:rPr lang="en-GB" sz="2000" b="1" dirty="0">
                <a:solidFill>
                  <a:schemeClr val="bg1"/>
                </a:solidFill>
                <a:ea typeface="ＭＳ Ｐゴシック" charset="-128"/>
              </a:rPr>
              <a:t>Providing Feedback</a:t>
            </a:r>
          </a:p>
        </p:txBody>
      </p:sp>
    </p:spTree>
    <p:extLst>
      <p:ext uri="{BB962C8B-B14F-4D97-AF65-F5344CB8AC3E}">
        <p14:creationId xmlns:p14="http://schemas.microsoft.com/office/powerpoint/2010/main" val="391708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2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Providing Feedback</a:t>
            </a:r>
          </a:p>
        </p:txBody>
      </p:sp>
      <p:sp>
        <p:nvSpPr>
          <p:cNvPr id="9" name="Content Placeholder 8"/>
          <p:cNvSpPr>
            <a:spLocks noGrp="1"/>
          </p:cNvSpPr>
          <p:nvPr>
            <p:ph idx="1"/>
          </p:nvPr>
        </p:nvSpPr>
        <p:spPr/>
        <p:txBody>
          <a:bodyPr/>
          <a:lstStyle/>
          <a:p>
            <a:pPr marL="0" lvl="1" indent="0" defTabSz="914400">
              <a:buNone/>
            </a:pPr>
            <a:r>
              <a:rPr lang="en-GB" sz="1400" i="1" dirty="0"/>
              <a:t>Noticed an error ? Something needs clarification ?</a:t>
            </a:r>
          </a:p>
          <a:p>
            <a:pPr marL="0" indent="0">
              <a:buNone/>
            </a:pPr>
            <a:endParaRPr lang="en-GB" dirty="0"/>
          </a:p>
          <a:p>
            <a:pPr marL="0" indent="0" algn="ctr">
              <a:buNone/>
            </a:pPr>
            <a:r>
              <a:rPr lang="en-GB" b="1" i="1" dirty="0">
                <a:solidFill>
                  <a:srgbClr val="0070C0"/>
                </a:solidFill>
              </a:rPr>
              <a:t>Do not hesitate to register on </a:t>
            </a:r>
            <a:r>
              <a:rPr lang="en-GB" b="1" i="1" dirty="0">
                <a:solidFill>
                  <a:srgbClr val="0070C0"/>
                </a:solidFill>
                <a:hlinkClick r:id="rId3"/>
              </a:rPr>
              <a:t>www.ecss.nl</a:t>
            </a:r>
            <a:r>
              <a:rPr lang="en-GB" b="1" i="1" dirty="0">
                <a:solidFill>
                  <a:srgbClr val="0070C0"/>
                </a:solidFill>
              </a:rPr>
              <a:t> !</a:t>
            </a:r>
          </a:p>
          <a:p>
            <a:pPr marL="0" indent="0" algn="ctr">
              <a:buNone/>
            </a:pPr>
            <a:endParaRPr lang="en-GB" sz="1400" i="1" dirty="0"/>
          </a:p>
          <a:p>
            <a:pPr marL="0" lvl="1" indent="0" defTabSz="914400">
              <a:buNone/>
            </a:pPr>
            <a:r>
              <a:rPr lang="en-GB" sz="1400" i="1" dirty="0"/>
              <a:t>Once registered, open change requests can be viewed at</a:t>
            </a:r>
          </a:p>
          <a:p>
            <a:pPr marL="0" lvl="1" indent="0" defTabSz="914400">
              <a:buNone/>
            </a:pPr>
            <a:endParaRPr lang="en-GB" sz="1400" i="1" dirty="0"/>
          </a:p>
          <a:p>
            <a:pPr marL="0" lvl="1" indent="0" algn="ctr" defTabSz="914400">
              <a:buNone/>
            </a:pPr>
            <a:r>
              <a:rPr lang="en-GB" b="1" i="1" dirty="0">
                <a:solidFill>
                  <a:srgbClr val="0070C0"/>
                </a:solidFill>
                <a:ea typeface="+mn-ea"/>
                <a:cs typeface="+mn-cs"/>
                <a:hlinkClick r:id="rId4"/>
              </a:rPr>
              <a:t>http://www.ecss.nl/ecss-change-requests/</a:t>
            </a:r>
            <a:endParaRPr lang="en-GB" b="1" i="1" dirty="0">
              <a:solidFill>
                <a:srgbClr val="0070C0"/>
              </a:solidFill>
              <a:ea typeface="+mn-ea"/>
              <a:cs typeface="+mn-cs"/>
            </a:endParaRPr>
          </a:p>
          <a:p>
            <a:pPr marL="0" lvl="1" indent="0" defTabSz="914400">
              <a:buNone/>
            </a:pPr>
            <a:endParaRPr lang="en-GB" sz="1400" i="1" dirty="0"/>
          </a:p>
          <a:p>
            <a:pPr marL="0" lvl="1" indent="0" defTabSz="914400">
              <a:buNone/>
            </a:pPr>
            <a:endParaRPr lang="en-GB" sz="1400" i="1" dirty="0"/>
          </a:p>
          <a:p>
            <a:pPr marL="0" lvl="1" indent="0" defTabSz="914400">
              <a:buNone/>
            </a:pPr>
            <a:r>
              <a:rPr lang="en-GB" sz="1400" i="1" dirty="0"/>
              <a:t>New change requests can be submitted using the form at</a:t>
            </a:r>
          </a:p>
          <a:p>
            <a:pPr marL="0" lvl="1" indent="0" defTabSz="914400">
              <a:buNone/>
            </a:pPr>
            <a:endParaRPr lang="en-GB" sz="1400" i="1" dirty="0"/>
          </a:p>
          <a:p>
            <a:pPr marL="0" lvl="1" indent="0" algn="ctr" defTabSz="914400">
              <a:buNone/>
            </a:pPr>
            <a:r>
              <a:rPr lang="en-GB" b="1" i="1" dirty="0">
                <a:solidFill>
                  <a:srgbClr val="0070C0"/>
                </a:solidFill>
                <a:ea typeface="+mn-ea"/>
                <a:cs typeface="+mn-cs"/>
                <a:hlinkClick r:id="rId5"/>
              </a:rPr>
              <a:t>http://www.ecss.nl/standards/change-requests/</a:t>
            </a:r>
            <a:endParaRPr lang="en-GB" b="1" i="1" dirty="0">
              <a:solidFill>
                <a:srgbClr val="0070C0"/>
              </a:solidFill>
              <a:ea typeface="+mn-ea"/>
              <a:cs typeface="+mn-cs"/>
            </a:endParaRPr>
          </a:p>
          <a:p>
            <a:pPr marL="0" indent="0">
              <a:buNone/>
            </a:pPr>
            <a:endParaRPr lang="en-GB" b="1" i="1" dirty="0">
              <a:solidFill>
                <a:srgbClr val="0070C0"/>
              </a:solidFill>
            </a:endParaRPr>
          </a:p>
          <a:p>
            <a:pPr marL="0" indent="0">
              <a:buNone/>
            </a:pPr>
            <a:endParaRPr lang="en-GB" dirty="0"/>
          </a:p>
          <a:p>
            <a:pPr marL="0" indent="0">
              <a:buNone/>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220584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2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Providing Feedback</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pic>
        <p:nvPicPr>
          <p:cNvPr id="5017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524%" t="11.001%" r="9.777%" b="2.882%"/>
          <a:stretch/>
        </p:blipFill>
        <p:spPr bwMode="auto">
          <a:xfrm>
            <a:off x="585470" y="1338289"/>
            <a:ext cx="7969250" cy="5040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spTree>
    <p:extLst>
      <p:ext uri="{BB962C8B-B14F-4D97-AF65-F5344CB8AC3E}">
        <p14:creationId xmlns:p14="http://schemas.microsoft.com/office/powerpoint/2010/main" val="71417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2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Providing Feedback</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r>
              <a:rPr lang="en-GB" b="1" kern="0" dirty="0"/>
              <a:t>What to provide in a change request ?</a:t>
            </a:r>
          </a:p>
          <a:p>
            <a:pPr>
              <a:buFont typeface="Arial" panose="020B0604020202020204" pitchFamily="34" charset="0"/>
              <a:buChar char="•"/>
            </a:pPr>
            <a:endParaRPr lang="en-GB" kern="0" dirty="0"/>
          </a:p>
          <a:p>
            <a:pPr>
              <a:buFont typeface="Arial" panose="020B0604020202020204" pitchFamily="34" charset="0"/>
              <a:buChar char="•"/>
            </a:pPr>
            <a:r>
              <a:rPr lang="en-GB" i="1" kern="0" dirty="0"/>
              <a:t>Document number/date</a:t>
            </a:r>
            <a:r>
              <a:rPr lang="en-GB" kern="0" dirty="0"/>
              <a:t>: The complete ECSS reference number &amp; date of the document</a:t>
            </a:r>
          </a:p>
          <a:p>
            <a:pPr>
              <a:buFont typeface="Arial" panose="020B0604020202020204" pitchFamily="34" charset="0"/>
              <a:buChar char="•"/>
            </a:pPr>
            <a:r>
              <a:rPr lang="en-GB" i="1" kern="0" dirty="0"/>
              <a:t>Organization</a:t>
            </a:r>
            <a:r>
              <a:rPr lang="en-GB" kern="0" dirty="0"/>
              <a:t>: The organisation from which you depend (industry is represented by EUROSPACE)</a:t>
            </a:r>
          </a:p>
          <a:p>
            <a:pPr>
              <a:buFont typeface="Arial" panose="020B0604020202020204" pitchFamily="34" charset="0"/>
              <a:buChar char="•"/>
            </a:pPr>
            <a:r>
              <a:rPr lang="en-GB" i="1" kern="0" dirty="0"/>
              <a:t>Location</a:t>
            </a:r>
            <a:r>
              <a:rPr lang="en-GB" kern="0" dirty="0"/>
              <a:t>: Clause, Table or Figure number</a:t>
            </a:r>
          </a:p>
          <a:p>
            <a:pPr>
              <a:buFont typeface="Arial" panose="020B0604020202020204" pitchFamily="34" charset="0"/>
              <a:buChar char="•"/>
            </a:pPr>
            <a:r>
              <a:rPr lang="en-GB" i="1" kern="0" dirty="0"/>
              <a:t>Page</a:t>
            </a:r>
            <a:r>
              <a:rPr lang="en-GB" kern="0" dirty="0"/>
              <a:t>: Page number</a:t>
            </a:r>
          </a:p>
          <a:p>
            <a:pPr>
              <a:buFont typeface="Arial" panose="020B0604020202020204" pitchFamily="34" charset="0"/>
              <a:buChar char="•"/>
            </a:pPr>
            <a:r>
              <a:rPr lang="en-GB" i="1" kern="0" dirty="0"/>
              <a:t>Description</a:t>
            </a:r>
            <a:r>
              <a:rPr lang="en-GB" kern="0" dirty="0"/>
              <a:t>: Description of the proposed change – Identify the improvement, preferably in a from – to approach</a:t>
            </a:r>
          </a:p>
          <a:p>
            <a:pPr>
              <a:buFont typeface="Arial" panose="020B0604020202020204" pitchFamily="34" charset="0"/>
              <a:buChar char="•"/>
            </a:pPr>
            <a:r>
              <a:rPr lang="en-GB" i="1" kern="0" dirty="0"/>
              <a:t>Justification</a:t>
            </a:r>
            <a:r>
              <a:rPr lang="en-GB" kern="0" dirty="0"/>
              <a:t>: Purpose, reasons and benefits of the proposed change</a:t>
            </a:r>
          </a:p>
          <a:p>
            <a:pPr marL="0" indent="0">
              <a:buFont typeface="Verdana" pitchFamily="34" charset="0"/>
              <a:buNone/>
            </a:pPr>
            <a:endParaRPr lang="en-GB" kern="0"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20463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Space multiplexing</a:t>
            </a:r>
          </a:p>
        </p:txBody>
      </p:sp>
      <p:grpSp>
        <p:nvGrpSpPr>
          <p:cNvPr id="4" name="Group 104"/>
          <p:cNvGrpSpPr>
            <a:grpSpLocks/>
          </p:cNvGrpSpPr>
          <p:nvPr/>
        </p:nvGrpSpPr>
        <p:grpSpPr bwMode="auto">
          <a:xfrm>
            <a:off x="395288" y="5445125"/>
            <a:ext cx="8497887" cy="144463"/>
            <a:chOff x="249" y="2341"/>
            <a:chExt cx="5353" cy="91"/>
          </a:xfrm>
        </p:grpSpPr>
        <p:sp>
          <p:nvSpPr>
            <p:cNvPr id="5" name="Rectangle 3"/>
            <p:cNvSpPr>
              <a:spLocks noChangeArrowheads="1"/>
            </p:cNvSpPr>
            <p:nvPr/>
          </p:nvSpPr>
          <p:spPr bwMode="auto">
            <a:xfrm>
              <a:off x="249" y="2341"/>
              <a:ext cx="817" cy="9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 name="Rectangle 5"/>
            <p:cNvSpPr>
              <a:spLocks noChangeArrowheads="1"/>
            </p:cNvSpPr>
            <p:nvPr/>
          </p:nvSpPr>
          <p:spPr bwMode="auto">
            <a:xfrm>
              <a:off x="1383" y="2341"/>
              <a:ext cx="817" cy="9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 name="Rectangle 7"/>
            <p:cNvSpPr>
              <a:spLocks noChangeArrowheads="1"/>
            </p:cNvSpPr>
            <p:nvPr/>
          </p:nvSpPr>
          <p:spPr bwMode="auto">
            <a:xfrm>
              <a:off x="2517" y="2341"/>
              <a:ext cx="817" cy="9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 name="Rectangle 9"/>
            <p:cNvSpPr>
              <a:spLocks noChangeArrowheads="1"/>
            </p:cNvSpPr>
            <p:nvPr/>
          </p:nvSpPr>
          <p:spPr bwMode="auto">
            <a:xfrm>
              <a:off x="3651" y="2341"/>
              <a:ext cx="817" cy="9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 name="Rectangle 8"/>
            <p:cNvSpPr>
              <a:spLocks noChangeArrowheads="1"/>
            </p:cNvSpPr>
            <p:nvPr/>
          </p:nvSpPr>
          <p:spPr bwMode="auto">
            <a:xfrm>
              <a:off x="4785" y="2341"/>
              <a:ext cx="817" cy="9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10" name="Group 105"/>
          <p:cNvGrpSpPr>
            <a:grpSpLocks/>
          </p:cNvGrpSpPr>
          <p:nvPr/>
        </p:nvGrpSpPr>
        <p:grpSpPr bwMode="auto">
          <a:xfrm>
            <a:off x="250825" y="5445125"/>
            <a:ext cx="7345363" cy="142875"/>
            <a:chOff x="158" y="2341"/>
            <a:chExt cx="4627" cy="90"/>
          </a:xfrm>
        </p:grpSpPr>
        <p:sp>
          <p:nvSpPr>
            <p:cNvPr id="11" name="Rectangle 4"/>
            <p:cNvSpPr>
              <a:spLocks noChangeArrowheads="1"/>
            </p:cNvSpPr>
            <p:nvPr/>
          </p:nvSpPr>
          <p:spPr bwMode="auto">
            <a:xfrm>
              <a:off x="158" y="2341"/>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2" name="Rectangle 6"/>
            <p:cNvSpPr>
              <a:spLocks noChangeArrowheads="1"/>
            </p:cNvSpPr>
            <p:nvPr/>
          </p:nvSpPr>
          <p:spPr bwMode="auto">
            <a:xfrm>
              <a:off x="1292" y="2341"/>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3" name="Rectangle 8"/>
            <p:cNvSpPr>
              <a:spLocks noChangeArrowheads="1"/>
            </p:cNvSpPr>
            <p:nvPr/>
          </p:nvSpPr>
          <p:spPr bwMode="auto">
            <a:xfrm>
              <a:off x="2426" y="2341"/>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4" name="Rectangle 10"/>
            <p:cNvSpPr>
              <a:spLocks noChangeArrowheads="1"/>
            </p:cNvSpPr>
            <p:nvPr/>
          </p:nvSpPr>
          <p:spPr bwMode="auto">
            <a:xfrm>
              <a:off x="3560" y="2341"/>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5" name="Rectangle 12"/>
            <p:cNvSpPr>
              <a:spLocks noChangeArrowheads="1"/>
            </p:cNvSpPr>
            <p:nvPr/>
          </p:nvSpPr>
          <p:spPr bwMode="auto">
            <a:xfrm>
              <a:off x="4694" y="2341"/>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16" name="Group 14"/>
          <p:cNvGrpSpPr>
            <a:grpSpLocks/>
          </p:cNvGrpSpPr>
          <p:nvPr/>
        </p:nvGrpSpPr>
        <p:grpSpPr bwMode="auto">
          <a:xfrm>
            <a:off x="252413" y="4437063"/>
            <a:ext cx="6192837" cy="144462"/>
            <a:chOff x="159" y="1253"/>
            <a:chExt cx="3901" cy="91"/>
          </a:xfrm>
        </p:grpSpPr>
        <p:sp>
          <p:nvSpPr>
            <p:cNvPr id="17" name="Rectangle 15"/>
            <p:cNvSpPr>
              <a:spLocks noChangeArrowheads="1"/>
            </p:cNvSpPr>
            <p:nvPr/>
          </p:nvSpPr>
          <p:spPr bwMode="auto">
            <a:xfrm>
              <a:off x="250" y="1253"/>
              <a:ext cx="453" cy="90"/>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8" name="Rectangle 16"/>
            <p:cNvSpPr>
              <a:spLocks noChangeArrowheads="1"/>
            </p:cNvSpPr>
            <p:nvPr/>
          </p:nvSpPr>
          <p:spPr bwMode="auto">
            <a:xfrm>
              <a:off x="159" y="1253"/>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9" name="Rectangle 17"/>
            <p:cNvSpPr>
              <a:spLocks noChangeArrowheads="1"/>
            </p:cNvSpPr>
            <p:nvPr/>
          </p:nvSpPr>
          <p:spPr bwMode="auto">
            <a:xfrm>
              <a:off x="930" y="1253"/>
              <a:ext cx="771" cy="90"/>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0" name="Rectangle 18"/>
            <p:cNvSpPr>
              <a:spLocks noChangeArrowheads="1"/>
            </p:cNvSpPr>
            <p:nvPr/>
          </p:nvSpPr>
          <p:spPr bwMode="auto">
            <a:xfrm>
              <a:off x="839" y="1253"/>
              <a:ext cx="155"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1" name="Rectangle 19"/>
            <p:cNvSpPr>
              <a:spLocks noChangeArrowheads="1"/>
            </p:cNvSpPr>
            <p:nvPr/>
          </p:nvSpPr>
          <p:spPr bwMode="auto">
            <a:xfrm>
              <a:off x="1928" y="1253"/>
              <a:ext cx="272" cy="90"/>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2" name="Rectangle 20"/>
            <p:cNvSpPr>
              <a:spLocks noChangeArrowheads="1"/>
            </p:cNvSpPr>
            <p:nvPr/>
          </p:nvSpPr>
          <p:spPr bwMode="auto">
            <a:xfrm>
              <a:off x="1837" y="1253"/>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3" name="Rectangle 21"/>
            <p:cNvSpPr>
              <a:spLocks noChangeArrowheads="1"/>
            </p:cNvSpPr>
            <p:nvPr/>
          </p:nvSpPr>
          <p:spPr bwMode="auto">
            <a:xfrm>
              <a:off x="2382" y="1253"/>
              <a:ext cx="272" cy="90"/>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4" name="Rectangle 22"/>
            <p:cNvSpPr>
              <a:spLocks noChangeArrowheads="1"/>
            </p:cNvSpPr>
            <p:nvPr/>
          </p:nvSpPr>
          <p:spPr bwMode="auto">
            <a:xfrm>
              <a:off x="2291" y="1253"/>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5" name="Rectangle 23"/>
            <p:cNvSpPr>
              <a:spLocks noChangeArrowheads="1"/>
            </p:cNvSpPr>
            <p:nvPr/>
          </p:nvSpPr>
          <p:spPr bwMode="auto">
            <a:xfrm>
              <a:off x="2835" y="1253"/>
              <a:ext cx="1225"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6" name="Rectangle 24"/>
            <p:cNvSpPr>
              <a:spLocks noChangeArrowheads="1"/>
            </p:cNvSpPr>
            <p:nvPr/>
          </p:nvSpPr>
          <p:spPr bwMode="auto">
            <a:xfrm>
              <a:off x="2744" y="1253"/>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27" name="Group 27"/>
          <p:cNvGrpSpPr>
            <a:grpSpLocks/>
          </p:cNvGrpSpPr>
          <p:nvPr/>
        </p:nvGrpSpPr>
        <p:grpSpPr bwMode="auto">
          <a:xfrm>
            <a:off x="7885113" y="4438650"/>
            <a:ext cx="1008062" cy="142875"/>
            <a:chOff x="4967" y="981"/>
            <a:chExt cx="635" cy="90"/>
          </a:xfrm>
        </p:grpSpPr>
        <p:sp>
          <p:nvSpPr>
            <p:cNvPr id="28" name="Rectangle 28"/>
            <p:cNvSpPr>
              <a:spLocks noChangeArrowheads="1"/>
            </p:cNvSpPr>
            <p:nvPr/>
          </p:nvSpPr>
          <p:spPr bwMode="auto">
            <a:xfrm>
              <a:off x="5057" y="981"/>
              <a:ext cx="545" cy="90"/>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1000" b="1" kern="0" dirty="0">
                  <a:solidFill>
                    <a:srgbClr val="000000"/>
                  </a:solidFill>
                  <a:latin typeface="Tahoma" pitchFamily="34" charset="0"/>
                </a:rPr>
                <a:t>Fill Packet</a:t>
              </a:r>
            </a:p>
          </p:txBody>
        </p:sp>
        <p:sp>
          <p:nvSpPr>
            <p:cNvPr id="29" name="Rectangle 29"/>
            <p:cNvSpPr>
              <a:spLocks noChangeArrowheads="1"/>
            </p:cNvSpPr>
            <p:nvPr/>
          </p:nvSpPr>
          <p:spPr bwMode="auto">
            <a:xfrm>
              <a:off x="4967" y="981"/>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30" name="Group 30"/>
          <p:cNvGrpSpPr>
            <a:grpSpLocks/>
          </p:cNvGrpSpPr>
          <p:nvPr/>
        </p:nvGrpSpPr>
        <p:grpSpPr bwMode="auto">
          <a:xfrm>
            <a:off x="250825" y="5084763"/>
            <a:ext cx="7634288" cy="504825"/>
            <a:chOff x="158" y="1661"/>
            <a:chExt cx="4809" cy="318"/>
          </a:xfrm>
        </p:grpSpPr>
        <p:sp>
          <p:nvSpPr>
            <p:cNvPr id="31" name="Freeform 31"/>
            <p:cNvSpPr>
              <a:spLocks/>
            </p:cNvSpPr>
            <p:nvPr/>
          </p:nvSpPr>
          <p:spPr bwMode="auto">
            <a:xfrm>
              <a:off x="158" y="1662"/>
              <a:ext cx="635" cy="226"/>
            </a:xfrm>
            <a:custGeom>
              <a:avLst/>
              <a:gdLst>
                <a:gd name="T0" fmla="*/ 0 w 635"/>
                <a:gd name="T1" fmla="*/ 0 h 362"/>
                <a:gd name="T2" fmla="*/ 91 w 635"/>
                <a:gd name="T3" fmla="*/ 362 h 362"/>
                <a:gd name="T4" fmla="*/ 635 w 635"/>
                <a:gd name="T5" fmla="*/ 362 h 362"/>
                <a:gd name="T6" fmla="*/ 544 w 635"/>
                <a:gd name="T7" fmla="*/ 0 h 362"/>
                <a:gd name="T8" fmla="*/ 0 w 635"/>
                <a:gd name="T9" fmla="*/ 0 h 362"/>
                <a:gd name="T10" fmla="*/ 0 60000 65536"/>
                <a:gd name="T11" fmla="*/ 0 60000 65536"/>
                <a:gd name="T12" fmla="*/ 0 60000 65536"/>
                <a:gd name="T13" fmla="*/ 0 60000 65536"/>
                <a:gd name="T14" fmla="*/ 0 60000 65536"/>
                <a:gd name="T15" fmla="*/ 0 w 635"/>
                <a:gd name="T16" fmla="*/ 0 h 362"/>
                <a:gd name="T17" fmla="*/ 635 w 635"/>
                <a:gd name="T18" fmla="*/ 362 h 362"/>
              </a:gdLst>
              <a:ahLst/>
              <a:cxnLst>
                <a:cxn ang="T10">
                  <a:pos x="T0" y="T1"/>
                </a:cxn>
                <a:cxn ang="T11">
                  <a:pos x="T2" y="T3"/>
                </a:cxn>
                <a:cxn ang="T12">
                  <a:pos x="T4" y="T5"/>
                </a:cxn>
                <a:cxn ang="T13">
                  <a:pos x="T6" y="T7"/>
                </a:cxn>
                <a:cxn ang="T14">
                  <a:pos x="T8" y="T9"/>
                </a:cxn>
              </a:cxnLst>
              <a:rect l="T15" t="T16" r="T17" b="T18"/>
              <a:pathLst>
                <a:path w="635" h="362">
                  <a:moveTo>
                    <a:pt x="0" y="0"/>
                  </a:moveTo>
                  <a:lnTo>
                    <a:pt x="91" y="362"/>
                  </a:lnTo>
                  <a:lnTo>
                    <a:pt x="635" y="362"/>
                  </a:lnTo>
                  <a:lnTo>
                    <a:pt x="544"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2" name="Rectangle 32"/>
            <p:cNvSpPr>
              <a:spLocks noChangeArrowheads="1"/>
            </p:cNvSpPr>
            <p:nvPr/>
          </p:nvSpPr>
          <p:spPr bwMode="auto">
            <a:xfrm>
              <a:off x="249" y="1888"/>
              <a:ext cx="545"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3" name="Rectangle 33"/>
            <p:cNvSpPr>
              <a:spLocks noChangeArrowheads="1"/>
            </p:cNvSpPr>
            <p:nvPr/>
          </p:nvSpPr>
          <p:spPr bwMode="auto">
            <a:xfrm>
              <a:off x="793" y="1888"/>
              <a:ext cx="272"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4" name="Rectangle 34"/>
            <p:cNvSpPr>
              <a:spLocks noChangeArrowheads="1"/>
            </p:cNvSpPr>
            <p:nvPr/>
          </p:nvSpPr>
          <p:spPr bwMode="auto">
            <a:xfrm>
              <a:off x="1383" y="1888"/>
              <a:ext cx="590"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5" name="Rectangle 35"/>
            <p:cNvSpPr>
              <a:spLocks noChangeArrowheads="1"/>
            </p:cNvSpPr>
            <p:nvPr/>
          </p:nvSpPr>
          <p:spPr bwMode="auto">
            <a:xfrm>
              <a:off x="1973" y="1888"/>
              <a:ext cx="22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6" name="Rectangle 36"/>
            <p:cNvSpPr>
              <a:spLocks noChangeArrowheads="1"/>
            </p:cNvSpPr>
            <p:nvPr/>
          </p:nvSpPr>
          <p:spPr bwMode="auto">
            <a:xfrm>
              <a:off x="2517" y="1888"/>
              <a:ext cx="136"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7" name="Rectangle 37"/>
            <p:cNvSpPr>
              <a:spLocks noChangeArrowheads="1"/>
            </p:cNvSpPr>
            <p:nvPr/>
          </p:nvSpPr>
          <p:spPr bwMode="auto">
            <a:xfrm>
              <a:off x="2653" y="1888"/>
              <a:ext cx="363"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8" name="Rectangle 38"/>
            <p:cNvSpPr>
              <a:spLocks noChangeArrowheads="1"/>
            </p:cNvSpPr>
            <p:nvPr/>
          </p:nvSpPr>
          <p:spPr bwMode="auto">
            <a:xfrm>
              <a:off x="4785" y="1888"/>
              <a:ext cx="181"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9" name="Rectangle 39"/>
            <p:cNvSpPr>
              <a:spLocks noChangeArrowheads="1"/>
            </p:cNvSpPr>
            <p:nvPr/>
          </p:nvSpPr>
          <p:spPr bwMode="auto">
            <a:xfrm>
              <a:off x="3016" y="1888"/>
              <a:ext cx="3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0" name="Rectangle 40"/>
            <p:cNvSpPr>
              <a:spLocks noChangeArrowheads="1"/>
            </p:cNvSpPr>
            <p:nvPr/>
          </p:nvSpPr>
          <p:spPr bwMode="auto">
            <a:xfrm>
              <a:off x="3651"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1" name="Freeform 41"/>
            <p:cNvSpPr>
              <a:spLocks/>
            </p:cNvSpPr>
            <p:nvPr/>
          </p:nvSpPr>
          <p:spPr bwMode="auto">
            <a:xfrm>
              <a:off x="793" y="1661"/>
              <a:ext cx="273" cy="227"/>
            </a:xfrm>
            <a:custGeom>
              <a:avLst/>
              <a:gdLst>
                <a:gd name="T0" fmla="*/ 0 w 273"/>
                <a:gd name="T1" fmla="*/ 0 h 363"/>
                <a:gd name="T2" fmla="*/ 0 w 273"/>
                <a:gd name="T3" fmla="*/ 363 h 363"/>
                <a:gd name="T4" fmla="*/ 273 w 273"/>
                <a:gd name="T5" fmla="*/ 363 h 363"/>
                <a:gd name="T6" fmla="*/ 273 w 273"/>
                <a:gd name="T7" fmla="*/ 0 h 363"/>
                <a:gd name="T8" fmla="*/ 0 w 273"/>
                <a:gd name="T9" fmla="*/ 0 h 363"/>
                <a:gd name="T10" fmla="*/ 0 60000 65536"/>
                <a:gd name="T11" fmla="*/ 0 60000 65536"/>
                <a:gd name="T12" fmla="*/ 0 60000 65536"/>
                <a:gd name="T13" fmla="*/ 0 60000 65536"/>
                <a:gd name="T14" fmla="*/ 0 60000 65536"/>
                <a:gd name="T15" fmla="*/ 0 w 273"/>
                <a:gd name="T16" fmla="*/ 0 h 363"/>
                <a:gd name="T17" fmla="*/ 273 w 273"/>
                <a:gd name="T18" fmla="*/ 363 h 363"/>
              </a:gdLst>
              <a:ahLst/>
              <a:cxnLst>
                <a:cxn ang="T10">
                  <a:pos x="T0" y="T1"/>
                </a:cxn>
                <a:cxn ang="T11">
                  <a:pos x="T2" y="T3"/>
                </a:cxn>
                <a:cxn ang="T12">
                  <a:pos x="T4" y="T5"/>
                </a:cxn>
                <a:cxn ang="T13">
                  <a:pos x="T6" y="T7"/>
                </a:cxn>
                <a:cxn ang="T14">
                  <a:pos x="T8" y="T9"/>
                </a:cxn>
              </a:cxnLst>
              <a:rect l="T15" t="T16" r="T17" b="T18"/>
              <a:pathLst>
                <a:path w="273" h="363">
                  <a:moveTo>
                    <a:pt x="0" y="0"/>
                  </a:moveTo>
                  <a:lnTo>
                    <a:pt x="0" y="363"/>
                  </a:lnTo>
                  <a:lnTo>
                    <a:pt x="273" y="363"/>
                  </a:lnTo>
                  <a:lnTo>
                    <a:pt x="273"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2" name="Freeform 42"/>
            <p:cNvSpPr>
              <a:spLocks/>
            </p:cNvSpPr>
            <p:nvPr/>
          </p:nvSpPr>
          <p:spPr bwMode="auto">
            <a:xfrm>
              <a:off x="1156" y="1661"/>
              <a:ext cx="817" cy="227"/>
            </a:xfrm>
            <a:custGeom>
              <a:avLst/>
              <a:gdLst>
                <a:gd name="T0" fmla="*/ 0 w 817"/>
                <a:gd name="T1" fmla="*/ 0 h 363"/>
                <a:gd name="T2" fmla="*/ 227 w 817"/>
                <a:gd name="T3" fmla="*/ 363 h 363"/>
                <a:gd name="T4" fmla="*/ 817 w 817"/>
                <a:gd name="T5" fmla="*/ 363 h 363"/>
                <a:gd name="T6" fmla="*/ 590 w 817"/>
                <a:gd name="T7" fmla="*/ 0 h 363"/>
                <a:gd name="T8" fmla="*/ 0 w 817"/>
                <a:gd name="T9" fmla="*/ 0 h 363"/>
                <a:gd name="T10" fmla="*/ 0 60000 65536"/>
                <a:gd name="T11" fmla="*/ 0 60000 65536"/>
                <a:gd name="T12" fmla="*/ 0 60000 65536"/>
                <a:gd name="T13" fmla="*/ 0 60000 65536"/>
                <a:gd name="T14" fmla="*/ 0 60000 65536"/>
                <a:gd name="T15" fmla="*/ 0 w 817"/>
                <a:gd name="T16" fmla="*/ 0 h 363"/>
                <a:gd name="T17" fmla="*/ 817 w 817"/>
                <a:gd name="T18" fmla="*/ 363 h 363"/>
              </a:gdLst>
              <a:ahLst/>
              <a:cxnLst>
                <a:cxn ang="T10">
                  <a:pos x="T0" y="T1"/>
                </a:cxn>
                <a:cxn ang="T11">
                  <a:pos x="T2" y="T3"/>
                </a:cxn>
                <a:cxn ang="T12">
                  <a:pos x="T4" y="T5"/>
                </a:cxn>
                <a:cxn ang="T13">
                  <a:pos x="T6" y="T7"/>
                </a:cxn>
                <a:cxn ang="T14">
                  <a:pos x="T8" y="T9"/>
                </a:cxn>
              </a:cxnLst>
              <a:rect l="T15" t="T16" r="T17" b="T18"/>
              <a:pathLst>
                <a:path w="817" h="363">
                  <a:moveTo>
                    <a:pt x="0" y="0"/>
                  </a:moveTo>
                  <a:lnTo>
                    <a:pt x="227" y="363"/>
                  </a:lnTo>
                  <a:lnTo>
                    <a:pt x="817" y="363"/>
                  </a:lnTo>
                  <a:lnTo>
                    <a:pt x="590"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3" name="Freeform 43"/>
            <p:cNvSpPr>
              <a:spLocks/>
            </p:cNvSpPr>
            <p:nvPr/>
          </p:nvSpPr>
          <p:spPr bwMode="auto">
            <a:xfrm>
              <a:off x="1837" y="1661"/>
              <a:ext cx="363" cy="227"/>
            </a:xfrm>
            <a:custGeom>
              <a:avLst/>
              <a:gdLst>
                <a:gd name="T0" fmla="*/ 0 w 363"/>
                <a:gd name="T1" fmla="*/ 0 h 363"/>
                <a:gd name="T2" fmla="*/ 136 w 363"/>
                <a:gd name="T3" fmla="*/ 363 h 363"/>
                <a:gd name="T4" fmla="*/ 363 w 363"/>
                <a:gd name="T5" fmla="*/ 363 h 363"/>
                <a:gd name="T6" fmla="*/ 227 w 363"/>
                <a:gd name="T7" fmla="*/ 0 h 363"/>
                <a:gd name="T8" fmla="*/ 0 w 363"/>
                <a:gd name="T9" fmla="*/ 0 h 363"/>
                <a:gd name="T10" fmla="*/ 0 60000 65536"/>
                <a:gd name="T11" fmla="*/ 0 60000 65536"/>
                <a:gd name="T12" fmla="*/ 0 60000 65536"/>
                <a:gd name="T13" fmla="*/ 0 60000 65536"/>
                <a:gd name="T14" fmla="*/ 0 60000 65536"/>
                <a:gd name="T15" fmla="*/ 0 w 363"/>
                <a:gd name="T16" fmla="*/ 0 h 363"/>
                <a:gd name="T17" fmla="*/ 363 w 363"/>
                <a:gd name="T18" fmla="*/ 363 h 363"/>
              </a:gdLst>
              <a:ahLst/>
              <a:cxnLst>
                <a:cxn ang="T10">
                  <a:pos x="T0" y="T1"/>
                </a:cxn>
                <a:cxn ang="T11">
                  <a:pos x="T2" y="T3"/>
                </a:cxn>
                <a:cxn ang="T12">
                  <a:pos x="T4" y="T5"/>
                </a:cxn>
                <a:cxn ang="T13">
                  <a:pos x="T6" y="T7"/>
                </a:cxn>
                <a:cxn ang="T14">
                  <a:pos x="T8" y="T9"/>
                </a:cxn>
              </a:cxnLst>
              <a:rect l="T15" t="T16" r="T17" b="T18"/>
              <a:pathLst>
                <a:path w="363" h="363">
                  <a:moveTo>
                    <a:pt x="0" y="0"/>
                  </a:moveTo>
                  <a:lnTo>
                    <a:pt x="136" y="363"/>
                  </a:lnTo>
                  <a:lnTo>
                    <a:pt x="363" y="363"/>
                  </a:lnTo>
                  <a:lnTo>
                    <a:pt x="227"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4" name="Freeform 44"/>
            <p:cNvSpPr>
              <a:spLocks/>
            </p:cNvSpPr>
            <p:nvPr/>
          </p:nvSpPr>
          <p:spPr bwMode="auto">
            <a:xfrm>
              <a:off x="2154" y="1661"/>
              <a:ext cx="499" cy="227"/>
            </a:xfrm>
            <a:custGeom>
              <a:avLst/>
              <a:gdLst>
                <a:gd name="T0" fmla="*/ 0 w 499"/>
                <a:gd name="T1" fmla="*/ 0 h 363"/>
                <a:gd name="T2" fmla="*/ 363 w 499"/>
                <a:gd name="T3" fmla="*/ 363 h 363"/>
                <a:gd name="T4" fmla="*/ 499 w 499"/>
                <a:gd name="T5" fmla="*/ 363 h 363"/>
                <a:gd name="T6" fmla="*/ 136 w 499"/>
                <a:gd name="T7" fmla="*/ 0 h 363"/>
                <a:gd name="T8" fmla="*/ 0 w 499"/>
                <a:gd name="T9" fmla="*/ 0 h 363"/>
                <a:gd name="T10" fmla="*/ 0 60000 65536"/>
                <a:gd name="T11" fmla="*/ 0 60000 65536"/>
                <a:gd name="T12" fmla="*/ 0 60000 65536"/>
                <a:gd name="T13" fmla="*/ 0 60000 65536"/>
                <a:gd name="T14" fmla="*/ 0 60000 65536"/>
                <a:gd name="T15" fmla="*/ 0 w 499"/>
                <a:gd name="T16" fmla="*/ 0 h 363"/>
                <a:gd name="T17" fmla="*/ 499 w 499"/>
                <a:gd name="T18" fmla="*/ 363 h 363"/>
              </a:gdLst>
              <a:ahLst/>
              <a:cxnLst>
                <a:cxn ang="T10">
                  <a:pos x="T0" y="T1"/>
                </a:cxn>
                <a:cxn ang="T11">
                  <a:pos x="T2" y="T3"/>
                </a:cxn>
                <a:cxn ang="T12">
                  <a:pos x="T4" y="T5"/>
                </a:cxn>
                <a:cxn ang="T13">
                  <a:pos x="T6" y="T7"/>
                </a:cxn>
                <a:cxn ang="T14">
                  <a:pos x="T8" y="T9"/>
                </a:cxn>
              </a:cxnLst>
              <a:rect l="T15" t="T16" r="T17" b="T18"/>
              <a:pathLst>
                <a:path w="499" h="363">
                  <a:moveTo>
                    <a:pt x="0" y="0"/>
                  </a:moveTo>
                  <a:lnTo>
                    <a:pt x="363" y="363"/>
                  </a:lnTo>
                  <a:lnTo>
                    <a:pt x="499" y="363"/>
                  </a:lnTo>
                  <a:lnTo>
                    <a:pt x="136"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5" name="Freeform 45"/>
            <p:cNvSpPr>
              <a:spLocks/>
            </p:cNvSpPr>
            <p:nvPr/>
          </p:nvSpPr>
          <p:spPr bwMode="auto">
            <a:xfrm>
              <a:off x="2381" y="1661"/>
              <a:ext cx="635" cy="227"/>
            </a:xfrm>
            <a:custGeom>
              <a:avLst/>
              <a:gdLst>
                <a:gd name="T0" fmla="*/ 0 w 635"/>
                <a:gd name="T1" fmla="*/ 0 h 363"/>
                <a:gd name="T2" fmla="*/ 272 w 635"/>
                <a:gd name="T3" fmla="*/ 363 h 363"/>
                <a:gd name="T4" fmla="*/ 635 w 635"/>
                <a:gd name="T5" fmla="*/ 363 h 363"/>
                <a:gd name="T6" fmla="*/ 363 w 635"/>
                <a:gd name="T7" fmla="*/ 0 h 363"/>
                <a:gd name="T8" fmla="*/ 0 w 635"/>
                <a:gd name="T9" fmla="*/ 0 h 363"/>
                <a:gd name="T10" fmla="*/ 0 60000 65536"/>
                <a:gd name="T11" fmla="*/ 0 60000 65536"/>
                <a:gd name="T12" fmla="*/ 0 60000 65536"/>
                <a:gd name="T13" fmla="*/ 0 60000 65536"/>
                <a:gd name="T14" fmla="*/ 0 60000 65536"/>
                <a:gd name="T15" fmla="*/ 0 w 635"/>
                <a:gd name="T16" fmla="*/ 0 h 363"/>
                <a:gd name="T17" fmla="*/ 635 w 635"/>
                <a:gd name="T18" fmla="*/ 363 h 363"/>
              </a:gdLst>
              <a:ahLst/>
              <a:cxnLst>
                <a:cxn ang="T10">
                  <a:pos x="T0" y="T1"/>
                </a:cxn>
                <a:cxn ang="T11">
                  <a:pos x="T2" y="T3"/>
                </a:cxn>
                <a:cxn ang="T12">
                  <a:pos x="T4" y="T5"/>
                </a:cxn>
                <a:cxn ang="T13">
                  <a:pos x="T6" y="T7"/>
                </a:cxn>
                <a:cxn ang="T14">
                  <a:pos x="T8" y="T9"/>
                </a:cxn>
              </a:cxnLst>
              <a:rect l="T15" t="T16" r="T17" b="T18"/>
              <a:pathLst>
                <a:path w="635" h="363">
                  <a:moveTo>
                    <a:pt x="0" y="0"/>
                  </a:moveTo>
                  <a:lnTo>
                    <a:pt x="272" y="363"/>
                  </a:lnTo>
                  <a:lnTo>
                    <a:pt x="635" y="363"/>
                  </a:lnTo>
                  <a:lnTo>
                    <a:pt x="363"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6" name="Freeform 46"/>
            <p:cNvSpPr>
              <a:spLocks/>
            </p:cNvSpPr>
            <p:nvPr/>
          </p:nvSpPr>
          <p:spPr bwMode="auto">
            <a:xfrm>
              <a:off x="2835" y="1661"/>
              <a:ext cx="499" cy="227"/>
            </a:xfrm>
            <a:custGeom>
              <a:avLst/>
              <a:gdLst>
                <a:gd name="T0" fmla="*/ 0 w 499"/>
                <a:gd name="T1" fmla="*/ 0 h 363"/>
                <a:gd name="T2" fmla="*/ 181 w 499"/>
                <a:gd name="T3" fmla="*/ 363 h 363"/>
                <a:gd name="T4" fmla="*/ 499 w 499"/>
                <a:gd name="T5" fmla="*/ 363 h 363"/>
                <a:gd name="T6" fmla="*/ 317 w 499"/>
                <a:gd name="T7" fmla="*/ 0 h 363"/>
                <a:gd name="T8" fmla="*/ 0 w 499"/>
                <a:gd name="T9" fmla="*/ 0 h 363"/>
                <a:gd name="T10" fmla="*/ 0 60000 65536"/>
                <a:gd name="T11" fmla="*/ 0 60000 65536"/>
                <a:gd name="T12" fmla="*/ 0 60000 65536"/>
                <a:gd name="T13" fmla="*/ 0 60000 65536"/>
                <a:gd name="T14" fmla="*/ 0 60000 65536"/>
                <a:gd name="T15" fmla="*/ 0 w 499"/>
                <a:gd name="T16" fmla="*/ 0 h 363"/>
                <a:gd name="T17" fmla="*/ 499 w 499"/>
                <a:gd name="T18" fmla="*/ 363 h 363"/>
              </a:gdLst>
              <a:ahLst/>
              <a:cxnLst>
                <a:cxn ang="T10">
                  <a:pos x="T0" y="T1"/>
                </a:cxn>
                <a:cxn ang="T11">
                  <a:pos x="T2" y="T3"/>
                </a:cxn>
                <a:cxn ang="T12">
                  <a:pos x="T4" y="T5"/>
                </a:cxn>
                <a:cxn ang="T13">
                  <a:pos x="T6" y="T7"/>
                </a:cxn>
                <a:cxn ang="T14">
                  <a:pos x="T8" y="T9"/>
                </a:cxn>
              </a:cxnLst>
              <a:rect l="T15" t="T16" r="T17" b="T18"/>
              <a:pathLst>
                <a:path w="499" h="363">
                  <a:moveTo>
                    <a:pt x="0" y="0"/>
                  </a:moveTo>
                  <a:lnTo>
                    <a:pt x="181" y="363"/>
                  </a:lnTo>
                  <a:lnTo>
                    <a:pt x="499" y="363"/>
                  </a:lnTo>
                  <a:lnTo>
                    <a:pt x="317"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7" name="Freeform 47"/>
            <p:cNvSpPr>
              <a:spLocks/>
            </p:cNvSpPr>
            <p:nvPr/>
          </p:nvSpPr>
          <p:spPr bwMode="auto">
            <a:xfrm>
              <a:off x="3243" y="1661"/>
              <a:ext cx="1225" cy="227"/>
            </a:xfrm>
            <a:custGeom>
              <a:avLst/>
              <a:gdLst>
                <a:gd name="T0" fmla="*/ 0 w 1225"/>
                <a:gd name="T1" fmla="*/ 0 h 363"/>
                <a:gd name="T2" fmla="*/ 408 w 1225"/>
                <a:gd name="T3" fmla="*/ 363 h 363"/>
                <a:gd name="T4" fmla="*/ 1225 w 1225"/>
                <a:gd name="T5" fmla="*/ 363 h 363"/>
                <a:gd name="T6" fmla="*/ 816 w 1225"/>
                <a:gd name="T7" fmla="*/ 0 h 363"/>
                <a:gd name="T8" fmla="*/ 0 w 1225"/>
                <a:gd name="T9" fmla="*/ 0 h 363"/>
                <a:gd name="T10" fmla="*/ 0 60000 65536"/>
                <a:gd name="T11" fmla="*/ 0 60000 65536"/>
                <a:gd name="T12" fmla="*/ 0 60000 65536"/>
                <a:gd name="T13" fmla="*/ 0 60000 65536"/>
                <a:gd name="T14" fmla="*/ 0 60000 65536"/>
                <a:gd name="T15" fmla="*/ 0 w 1225"/>
                <a:gd name="T16" fmla="*/ 0 h 363"/>
                <a:gd name="T17" fmla="*/ 1225 w 1225"/>
                <a:gd name="T18" fmla="*/ 363 h 363"/>
              </a:gdLst>
              <a:ahLst/>
              <a:cxnLst>
                <a:cxn ang="T10">
                  <a:pos x="T0" y="T1"/>
                </a:cxn>
                <a:cxn ang="T11">
                  <a:pos x="T2" y="T3"/>
                </a:cxn>
                <a:cxn ang="T12">
                  <a:pos x="T4" y="T5"/>
                </a:cxn>
                <a:cxn ang="T13">
                  <a:pos x="T6" y="T7"/>
                </a:cxn>
                <a:cxn ang="T14">
                  <a:pos x="T8" y="T9"/>
                </a:cxn>
              </a:cxnLst>
              <a:rect l="T15" t="T16" r="T17" b="T18"/>
              <a:pathLst>
                <a:path w="1225" h="363">
                  <a:moveTo>
                    <a:pt x="0" y="0"/>
                  </a:moveTo>
                  <a:lnTo>
                    <a:pt x="408" y="363"/>
                  </a:lnTo>
                  <a:lnTo>
                    <a:pt x="1225" y="363"/>
                  </a:lnTo>
                  <a:lnTo>
                    <a:pt x="816"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8" name="Freeform 48"/>
            <p:cNvSpPr>
              <a:spLocks/>
            </p:cNvSpPr>
            <p:nvPr/>
          </p:nvSpPr>
          <p:spPr bwMode="auto">
            <a:xfrm>
              <a:off x="4150" y="1661"/>
              <a:ext cx="817" cy="227"/>
            </a:xfrm>
            <a:custGeom>
              <a:avLst/>
              <a:gdLst>
                <a:gd name="T0" fmla="*/ 0 w 817"/>
                <a:gd name="T1" fmla="*/ 0 h 363"/>
                <a:gd name="T2" fmla="*/ 635 w 817"/>
                <a:gd name="T3" fmla="*/ 363 h 363"/>
                <a:gd name="T4" fmla="*/ 817 w 817"/>
                <a:gd name="T5" fmla="*/ 363 h 363"/>
                <a:gd name="T6" fmla="*/ 182 w 817"/>
                <a:gd name="T7" fmla="*/ 0 h 363"/>
                <a:gd name="T8" fmla="*/ 0 w 817"/>
                <a:gd name="T9" fmla="*/ 0 h 363"/>
                <a:gd name="T10" fmla="*/ 0 60000 65536"/>
                <a:gd name="T11" fmla="*/ 0 60000 65536"/>
                <a:gd name="T12" fmla="*/ 0 60000 65536"/>
                <a:gd name="T13" fmla="*/ 0 60000 65536"/>
                <a:gd name="T14" fmla="*/ 0 60000 65536"/>
                <a:gd name="T15" fmla="*/ 0 w 817"/>
                <a:gd name="T16" fmla="*/ 0 h 363"/>
                <a:gd name="T17" fmla="*/ 817 w 817"/>
                <a:gd name="T18" fmla="*/ 363 h 363"/>
              </a:gdLst>
              <a:ahLst/>
              <a:cxnLst>
                <a:cxn ang="T10">
                  <a:pos x="T0" y="T1"/>
                </a:cxn>
                <a:cxn ang="T11">
                  <a:pos x="T2" y="T3"/>
                </a:cxn>
                <a:cxn ang="T12">
                  <a:pos x="T4" y="T5"/>
                </a:cxn>
                <a:cxn ang="T13">
                  <a:pos x="T6" y="T7"/>
                </a:cxn>
                <a:cxn ang="T14">
                  <a:pos x="T8" y="T9"/>
                </a:cxn>
              </a:cxnLst>
              <a:rect l="T15" t="T16" r="T17" b="T18"/>
              <a:pathLst>
                <a:path w="817" h="363">
                  <a:moveTo>
                    <a:pt x="0" y="0"/>
                  </a:moveTo>
                  <a:lnTo>
                    <a:pt x="635" y="363"/>
                  </a:lnTo>
                  <a:lnTo>
                    <a:pt x="817" y="363"/>
                  </a:lnTo>
                  <a:lnTo>
                    <a:pt x="182"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49" name="Group 49"/>
          <p:cNvGrpSpPr>
            <a:grpSpLocks/>
          </p:cNvGrpSpPr>
          <p:nvPr/>
        </p:nvGrpSpPr>
        <p:grpSpPr bwMode="auto">
          <a:xfrm>
            <a:off x="250825" y="4581525"/>
            <a:ext cx="6626225" cy="503238"/>
            <a:chOff x="158" y="1344"/>
            <a:chExt cx="4174" cy="317"/>
          </a:xfrm>
        </p:grpSpPr>
        <p:sp>
          <p:nvSpPr>
            <p:cNvPr id="50" name="Rectangle 50"/>
            <p:cNvSpPr>
              <a:spLocks noChangeArrowheads="1"/>
            </p:cNvSpPr>
            <p:nvPr/>
          </p:nvSpPr>
          <p:spPr bwMode="auto">
            <a:xfrm>
              <a:off x="158" y="1570"/>
              <a:ext cx="545" cy="91"/>
            </a:xfrm>
            <a:prstGeom prst="rect">
              <a:avLst/>
            </a:prstGeom>
            <a:solidFill>
              <a:srgbClr val="C0C0C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1" name="Rectangle 51"/>
            <p:cNvSpPr>
              <a:spLocks noChangeArrowheads="1"/>
            </p:cNvSpPr>
            <p:nvPr/>
          </p:nvSpPr>
          <p:spPr bwMode="auto">
            <a:xfrm>
              <a:off x="793" y="1570"/>
              <a:ext cx="272" cy="91"/>
            </a:xfrm>
            <a:prstGeom prst="rect">
              <a:avLst/>
            </a:prstGeom>
            <a:solidFill>
              <a:srgbClr val="C0C0C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2" name="Rectangle 52"/>
            <p:cNvSpPr>
              <a:spLocks noChangeArrowheads="1"/>
            </p:cNvSpPr>
            <p:nvPr/>
          </p:nvSpPr>
          <p:spPr bwMode="auto">
            <a:xfrm>
              <a:off x="1156" y="1570"/>
              <a:ext cx="590" cy="91"/>
            </a:xfrm>
            <a:prstGeom prst="rect">
              <a:avLst/>
            </a:prstGeom>
            <a:solidFill>
              <a:srgbClr val="C0C0C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3" name="Rectangle 53"/>
            <p:cNvSpPr>
              <a:spLocks noChangeArrowheads="1"/>
            </p:cNvSpPr>
            <p:nvPr/>
          </p:nvSpPr>
          <p:spPr bwMode="auto">
            <a:xfrm>
              <a:off x="1837" y="1570"/>
              <a:ext cx="227" cy="91"/>
            </a:xfrm>
            <a:prstGeom prst="rect">
              <a:avLst/>
            </a:prstGeom>
            <a:solidFill>
              <a:srgbClr val="C0C0C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4" name="Rectangle 54"/>
            <p:cNvSpPr>
              <a:spLocks noChangeArrowheads="1"/>
            </p:cNvSpPr>
            <p:nvPr/>
          </p:nvSpPr>
          <p:spPr bwMode="auto">
            <a:xfrm>
              <a:off x="2154" y="1570"/>
              <a:ext cx="136" cy="91"/>
            </a:xfrm>
            <a:prstGeom prst="rect">
              <a:avLst/>
            </a:prstGeom>
            <a:solidFill>
              <a:srgbClr val="C0C0C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5" name="Rectangle 55"/>
            <p:cNvSpPr>
              <a:spLocks noChangeArrowheads="1"/>
            </p:cNvSpPr>
            <p:nvPr/>
          </p:nvSpPr>
          <p:spPr bwMode="auto">
            <a:xfrm>
              <a:off x="2381" y="1570"/>
              <a:ext cx="363" cy="91"/>
            </a:xfrm>
            <a:prstGeom prst="rect">
              <a:avLst/>
            </a:prstGeom>
            <a:solidFill>
              <a:srgbClr val="C0C0C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6" name="Rectangle 56"/>
            <p:cNvSpPr>
              <a:spLocks noChangeArrowheads="1"/>
            </p:cNvSpPr>
            <p:nvPr/>
          </p:nvSpPr>
          <p:spPr bwMode="auto">
            <a:xfrm>
              <a:off x="2835" y="1570"/>
              <a:ext cx="317" cy="91"/>
            </a:xfrm>
            <a:prstGeom prst="rect">
              <a:avLst/>
            </a:prstGeom>
            <a:solidFill>
              <a:srgbClr val="C0C0C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7" name="Rectangle 57"/>
            <p:cNvSpPr>
              <a:spLocks noChangeArrowheads="1"/>
            </p:cNvSpPr>
            <p:nvPr/>
          </p:nvSpPr>
          <p:spPr bwMode="auto">
            <a:xfrm>
              <a:off x="3242" y="1570"/>
              <a:ext cx="817" cy="91"/>
            </a:xfrm>
            <a:prstGeom prst="rect">
              <a:avLst/>
            </a:prstGeom>
            <a:solidFill>
              <a:srgbClr val="C0C0C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8" name="Rectangle 58"/>
            <p:cNvSpPr>
              <a:spLocks noChangeArrowheads="1"/>
            </p:cNvSpPr>
            <p:nvPr/>
          </p:nvSpPr>
          <p:spPr bwMode="auto">
            <a:xfrm>
              <a:off x="4151" y="1570"/>
              <a:ext cx="181" cy="91"/>
            </a:xfrm>
            <a:prstGeom prst="rect">
              <a:avLst/>
            </a:prstGeom>
            <a:solidFill>
              <a:srgbClr val="C0C0C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9" name="Rectangle 59"/>
            <p:cNvSpPr>
              <a:spLocks noChangeArrowheads="1"/>
            </p:cNvSpPr>
            <p:nvPr/>
          </p:nvSpPr>
          <p:spPr bwMode="auto">
            <a:xfrm>
              <a:off x="158" y="1344"/>
              <a:ext cx="545" cy="226"/>
            </a:xfrm>
            <a:prstGeom prst="rect">
              <a:avLst/>
            </a:prstGeom>
            <a:solidFill>
              <a:srgbClr val="EAEAEA">
                <a:alpha val="50.195%"/>
              </a:srgbClr>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0" name="Rectangle 60"/>
            <p:cNvSpPr>
              <a:spLocks noChangeArrowheads="1"/>
            </p:cNvSpPr>
            <p:nvPr/>
          </p:nvSpPr>
          <p:spPr bwMode="auto">
            <a:xfrm>
              <a:off x="1837" y="1344"/>
              <a:ext cx="227" cy="226"/>
            </a:xfrm>
            <a:prstGeom prst="rect">
              <a:avLst/>
            </a:prstGeom>
            <a:solidFill>
              <a:srgbClr val="EAEAEA">
                <a:alpha val="50.195%"/>
              </a:srgbClr>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1" name="Freeform 61"/>
            <p:cNvSpPr>
              <a:spLocks/>
            </p:cNvSpPr>
            <p:nvPr/>
          </p:nvSpPr>
          <p:spPr bwMode="auto">
            <a:xfrm>
              <a:off x="793" y="1344"/>
              <a:ext cx="318" cy="226"/>
            </a:xfrm>
            <a:custGeom>
              <a:avLst/>
              <a:gdLst>
                <a:gd name="T0" fmla="*/ 46 w 318"/>
                <a:gd name="T1" fmla="*/ 0 h 362"/>
                <a:gd name="T2" fmla="*/ 0 w 318"/>
                <a:gd name="T3" fmla="*/ 362 h 362"/>
                <a:gd name="T4" fmla="*/ 273 w 318"/>
                <a:gd name="T5" fmla="*/ 362 h 362"/>
                <a:gd name="T6" fmla="*/ 318 w 318"/>
                <a:gd name="T7" fmla="*/ 0 h 362"/>
                <a:gd name="T8" fmla="*/ 46 w 318"/>
                <a:gd name="T9" fmla="*/ 0 h 362"/>
                <a:gd name="T10" fmla="*/ 0 60000 65536"/>
                <a:gd name="T11" fmla="*/ 0 60000 65536"/>
                <a:gd name="T12" fmla="*/ 0 60000 65536"/>
                <a:gd name="T13" fmla="*/ 0 60000 65536"/>
                <a:gd name="T14" fmla="*/ 0 60000 65536"/>
                <a:gd name="T15" fmla="*/ 0 w 318"/>
                <a:gd name="T16" fmla="*/ 0 h 362"/>
                <a:gd name="T17" fmla="*/ 318 w 318"/>
                <a:gd name="T18" fmla="*/ 362 h 362"/>
              </a:gdLst>
              <a:ahLst/>
              <a:cxnLst>
                <a:cxn ang="T10">
                  <a:pos x="T0" y="T1"/>
                </a:cxn>
                <a:cxn ang="T11">
                  <a:pos x="T2" y="T3"/>
                </a:cxn>
                <a:cxn ang="T12">
                  <a:pos x="T4" y="T5"/>
                </a:cxn>
                <a:cxn ang="T13">
                  <a:pos x="T6" y="T7"/>
                </a:cxn>
                <a:cxn ang="T14">
                  <a:pos x="T8" y="T9"/>
                </a:cxn>
              </a:cxnLst>
              <a:rect l="T15" t="T16" r="T17" b="T18"/>
              <a:pathLst>
                <a:path w="318" h="362">
                  <a:moveTo>
                    <a:pt x="46" y="0"/>
                  </a:moveTo>
                  <a:lnTo>
                    <a:pt x="0" y="362"/>
                  </a:lnTo>
                  <a:lnTo>
                    <a:pt x="273" y="362"/>
                  </a:lnTo>
                  <a:lnTo>
                    <a:pt x="318" y="0"/>
                  </a:lnTo>
                  <a:lnTo>
                    <a:pt x="46"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2" name="Freeform 62"/>
            <p:cNvSpPr>
              <a:spLocks/>
            </p:cNvSpPr>
            <p:nvPr/>
          </p:nvSpPr>
          <p:spPr bwMode="auto">
            <a:xfrm>
              <a:off x="1111" y="1344"/>
              <a:ext cx="635" cy="226"/>
            </a:xfrm>
            <a:custGeom>
              <a:avLst/>
              <a:gdLst>
                <a:gd name="T0" fmla="*/ 0 w 635"/>
                <a:gd name="T1" fmla="*/ 0 h 362"/>
                <a:gd name="T2" fmla="*/ 45 w 635"/>
                <a:gd name="T3" fmla="*/ 362 h 362"/>
                <a:gd name="T4" fmla="*/ 635 w 635"/>
                <a:gd name="T5" fmla="*/ 362 h 362"/>
                <a:gd name="T6" fmla="*/ 590 w 635"/>
                <a:gd name="T7" fmla="*/ 0 h 362"/>
                <a:gd name="T8" fmla="*/ 0 w 635"/>
                <a:gd name="T9" fmla="*/ 0 h 362"/>
                <a:gd name="T10" fmla="*/ 0 60000 65536"/>
                <a:gd name="T11" fmla="*/ 0 60000 65536"/>
                <a:gd name="T12" fmla="*/ 0 60000 65536"/>
                <a:gd name="T13" fmla="*/ 0 60000 65536"/>
                <a:gd name="T14" fmla="*/ 0 60000 65536"/>
                <a:gd name="T15" fmla="*/ 0 w 635"/>
                <a:gd name="T16" fmla="*/ 0 h 362"/>
                <a:gd name="T17" fmla="*/ 635 w 635"/>
                <a:gd name="T18" fmla="*/ 362 h 362"/>
              </a:gdLst>
              <a:ahLst/>
              <a:cxnLst>
                <a:cxn ang="T10">
                  <a:pos x="T0" y="T1"/>
                </a:cxn>
                <a:cxn ang="T11">
                  <a:pos x="T2" y="T3"/>
                </a:cxn>
                <a:cxn ang="T12">
                  <a:pos x="T4" y="T5"/>
                </a:cxn>
                <a:cxn ang="T13">
                  <a:pos x="T6" y="T7"/>
                </a:cxn>
                <a:cxn ang="T14">
                  <a:pos x="T8" y="T9"/>
                </a:cxn>
              </a:cxnLst>
              <a:rect l="T15" t="T16" r="T17" b="T18"/>
              <a:pathLst>
                <a:path w="635" h="362">
                  <a:moveTo>
                    <a:pt x="0" y="0"/>
                  </a:moveTo>
                  <a:lnTo>
                    <a:pt x="45" y="362"/>
                  </a:lnTo>
                  <a:lnTo>
                    <a:pt x="635" y="362"/>
                  </a:lnTo>
                  <a:lnTo>
                    <a:pt x="590"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3" name="Freeform 63"/>
            <p:cNvSpPr>
              <a:spLocks/>
            </p:cNvSpPr>
            <p:nvPr/>
          </p:nvSpPr>
          <p:spPr bwMode="auto">
            <a:xfrm>
              <a:off x="2064" y="1344"/>
              <a:ext cx="226" cy="226"/>
            </a:xfrm>
            <a:custGeom>
              <a:avLst/>
              <a:gdLst>
                <a:gd name="T0" fmla="*/ 0 w 226"/>
                <a:gd name="T1" fmla="*/ 0 h 362"/>
                <a:gd name="T2" fmla="*/ 90 w 226"/>
                <a:gd name="T3" fmla="*/ 362 h 362"/>
                <a:gd name="T4" fmla="*/ 226 w 226"/>
                <a:gd name="T5" fmla="*/ 362 h 362"/>
                <a:gd name="T6" fmla="*/ 136 w 226"/>
                <a:gd name="T7" fmla="*/ 0 h 362"/>
                <a:gd name="T8" fmla="*/ 0 w 226"/>
                <a:gd name="T9" fmla="*/ 0 h 362"/>
                <a:gd name="T10" fmla="*/ 0 60000 65536"/>
                <a:gd name="T11" fmla="*/ 0 60000 65536"/>
                <a:gd name="T12" fmla="*/ 0 60000 65536"/>
                <a:gd name="T13" fmla="*/ 0 60000 65536"/>
                <a:gd name="T14" fmla="*/ 0 60000 65536"/>
                <a:gd name="T15" fmla="*/ 0 w 226"/>
                <a:gd name="T16" fmla="*/ 0 h 362"/>
                <a:gd name="T17" fmla="*/ 226 w 226"/>
                <a:gd name="T18" fmla="*/ 362 h 362"/>
              </a:gdLst>
              <a:ahLst/>
              <a:cxnLst>
                <a:cxn ang="T10">
                  <a:pos x="T0" y="T1"/>
                </a:cxn>
                <a:cxn ang="T11">
                  <a:pos x="T2" y="T3"/>
                </a:cxn>
                <a:cxn ang="T12">
                  <a:pos x="T4" y="T5"/>
                </a:cxn>
                <a:cxn ang="T13">
                  <a:pos x="T6" y="T7"/>
                </a:cxn>
                <a:cxn ang="T14">
                  <a:pos x="T8" y="T9"/>
                </a:cxn>
              </a:cxnLst>
              <a:rect l="T15" t="T16" r="T17" b="T18"/>
              <a:pathLst>
                <a:path w="226" h="362">
                  <a:moveTo>
                    <a:pt x="0" y="0"/>
                  </a:moveTo>
                  <a:lnTo>
                    <a:pt x="90" y="362"/>
                  </a:lnTo>
                  <a:lnTo>
                    <a:pt x="226" y="362"/>
                  </a:lnTo>
                  <a:lnTo>
                    <a:pt x="136"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4" name="Freeform 64"/>
            <p:cNvSpPr>
              <a:spLocks/>
            </p:cNvSpPr>
            <p:nvPr/>
          </p:nvSpPr>
          <p:spPr bwMode="auto">
            <a:xfrm>
              <a:off x="2290" y="1344"/>
              <a:ext cx="454" cy="226"/>
            </a:xfrm>
            <a:custGeom>
              <a:avLst/>
              <a:gdLst>
                <a:gd name="T0" fmla="*/ 0 w 454"/>
                <a:gd name="T1" fmla="*/ 0 h 362"/>
                <a:gd name="T2" fmla="*/ 91 w 454"/>
                <a:gd name="T3" fmla="*/ 362 h 362"/>
                <a:gd name="T4" fmla="*/ 454 w 454"/>
                <a:gd name="T5" fmla="*/ 362 h 362"/>
                <a:gd name="T6" fmla="*/ 363 w 454"/>
                <a:gd name="T7" fmla="*/ 0 h 362"/>
                <a:gd name="T8" fmla="*/ 0 w 454"/>
                <a:gd name="T9" fmla="*/ 0 h 362"/>
                <a:gd name="T10" fmla="*/ 0 60000 65536"/>
                <a:gd name="T11" fmla="*/ 0 60000 65536"/>
                <a:gd name="T12" fmla="*/ 0 60000 65536"/>
                <a:gd name="T13" fmla="*/ 0 60000 65536"/>
                <a:gd name="T14" fmla="*/ 0 60000 65536"/>
                <a:gd name="T15" fmla="*/ 0 w 454"/>
                <a:gd name="T16" fmla="*/ 0 h 362"/>
                <a:gd name="T17" fmla="*/ 454 w 454"/>
                <a:gd name="T18" fmla="*/ 362 h 362"/>
              </a:gdLst>
              <a:ahLst/>
              <a:cxnLst>
                <a:cxn ang="T10">
                  <a:pos x="T0" y="T1"/>
                </a:cxn>
                <a:cxn ang="T11">
                  <a:pos x="T2" y="T3"/>
                </a:cxn>
                <a:cxn ang="T12">
                  <a:pos x="T4" y="T5"/>
                </a:cxn>
                <a:cxn ang="T13">
                  <a:pos x="T6" y="T7"/>
                </a:cxn>
                <a:cxn ang="T14">
                  <a:pos x="T8" y="T9"/>
                </a:cxn>
              </a:cxnLst>
              <a:rect l="T15" t="T16" r="T17" b="T18"/>
              <a:pathLst>
                <a:path w="454" h="362">
                  <a:moveTo>
                    <a:pt x="0" y="0"/>
                  </a:moveTo>
                  <a:lnTo>
                    <a:pt x="91" y="362"/>
                  </a:lnTo>
                  <a:lnTo>
                    <a:pt x="454" y="362"/>
                  </a:lnTo>
                  <a:lnTo>
                    <a:pt x="363"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5" name="Freeform 65"/>
            <p:cNvSpPr>
              <a:spLocks/>
            </p:cNvSpPr>
            <p:nvPr/>
          </p:nvSpPr>
          <p:spPr bwMode="auto">
            <a:xfrm>
              <a:off x="2744" y="1344"/>
              <a:ext cx="408" cy="226"/>
            </a:xfrm>
            <a:custGeom>
              <a:avLst/>
              <a:gdLst>
                <a:gd name="T0" fmla="*/ 0 w 408"/>
                <a:gd name="T1" fmla="*/ 0 h 362"/>
                <a:gd name="T2" fmla="*/ 91 w 408"/>
                <a:gd name="T3" fmla="*/ 362 h 362"/>
                <a:gd name="T4" fmla="*/ 408 w 408"/>
                <a:gd name="T5" fmla="*/ 362 h 362"/>
                <a:gd name="T6" fmla="*/ 317 w 408"/>
                <a:gd name="T7" fmla="*/ 0 h 362"/>
                <a:gd name="T8" fmla="*/ 0 w 408"/>
                <a:gd name="T9" fmla="*/ 0 h 362"/>
                <a:gd name="T10" fmla="*/ 0 60000 65536"/>
                <a:gd name="T11" fmla="*/ 0 60000 65536"/>
                <a:gd name="T12" fmla="*/ 0 60000 65536"/>
                <a:gd name="T13" fmla="*/ 0 60000 65536"/>
                <a:gd name="T14" fmla="*/ 0 60000 65536"/>
                <a:gd name="T15" fmla="*/ 0 w 408"/>
                <a:gd name="T16" fmla="*/ 0 h 362"/>
                <a:gd name="T17" fmla="*/ 408 w 408"/>
                <a:gd name="T18" fmla="*/ 362 h 362"/>
              </a:gdLst>
              <a:ahLst/>
              <a:cxnLst>
                <a:cxn ang="T10">
                  <a:pos x="T0" y="T1"/>
                </a:cxn>
                <a:cxn ang="T11">
                  <a:pos x="T2" y="T3"/>
                </a:cxn>
                <a:cxn ang="T12">
                  <a:pos x="T4" y="T5"/>
                </a:cxn>
                <a:cxn ang="T13">
                  <a:pos x="T6" y="T7"/>
                </a:cxn>
                <a:cxn ang="T14">
                  <a:pos x="T8" y="T9"/>
                </a:cxn>
              </a:cxnLst>
              <a:rect l="T15" t="T16" r="T17" b="T18"/>
              <a:pathLst>
                <a:path w="408" h="362">
                  <a:moveTo>
                    <a:pt x="0" y="0"/>
                  </a:moveTo>
                  <a:lnTo>
                    <a:pt x="91" y="362"/>
                  </a:lnTo>
                  <a:lnTo>
                    <a:pt x="408" y="362"/>
                  </a:lnTo>
                  <a:lnTo>
                    <a:pt x="317"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6" name="Freeform 66"/>
            <p:cNvSpPr>
              <a:spLocks/>
            </p:cNvSpPr>
            <p:nvPr/>
          </p:nvSpPr>
          <p:spPr bwMode="auto">
            <a:xfrm>
              <a:off x="3061" y="1344"/>
              <a:ext cx="998" cy="226"/>
            </a:xfrm>
            <a:custGeom>
              <a:avLst/>
              <a:gdLst>
                <a:gd name="T0" fmla="*/ 0 w 998"/>
                <a:gd name="T1" fmla="*/ 0 h 362"/>
                <a:gd name="T2" fmla="*/ 182 w 998"/>
                <a:gd name="T3" fmla="*/ 362 h 362"/>
                <a:gd name="T4" fmla="*/ 998 w 998"/>
                <a:gd name="T5" fmla="*/ 362 h 362"/>
                <a:gd name="T6" fmla="*/ 817 w 998"/>
                <a:gd name="T7" fmla="*/ 0 h 362"/>
                <a:gd name="T8" fmla="*/ 0 w 998"/>
                <a:gd name="T9" fmla="*/ 0 h 362"/>
                <a:gd name="T10" fmla="*/ 0 60000 65536"/>
                <a:gd name="T11" fmla="*/ 0 60000 65536"/>
                <a:gd name="T12" fmla="*/ 0 60000 65536"/>
                <a:gd name="T13" fmla="*/ 0 60000 65536"/>
                <a:gd name="T14" fmla="*/ 0 60000 65536"/>
                <a:gd name="T15" fmla="*/ 0 w 998"/>
                <a:gd name="T16" fmla="*/ 0 h 362"/>
                <a:gd name="T17" fmla="*/ 998 w 998"/>
                <a:gd name="T18" fmla="*/ 362 h 362"/>
              </a:gdLst>
              <a:ahLst/>
              <a:cxnLst>
                <a:cxn ang="T10">
                  <a:pos x="T0" y="T1"/>
                </a:cxn>
                <a:cxn ang="T11">
                  <a:pos x="T2" y="T3"/>
                </a:cxn>
                <a:cxn ang="T12">
                  <a:pos x="T4" y="T5"/>
                </a:cxn>
                <a:cxn ang="T13">
                  <a:pos x="T6" y="T7"/>
                </a:cxn>
                <a:cxn ang="T14">
                  <a:pos x="T8" y="T9"/>
                </a:cxn>
              </a:cxnLst>
              <a:rect l="T15" t="T16" r="T17" b="T18"/>
              <a:pathLst>
                <a:path w="998" h="362">
                  <a:moveTo>
                    <a:pt x="0" y="0"/>
                  </a:moveTo>
                  <a:lnTo>
                    <a:pt x="182" y="362"/>
                  </a:lnTo>
                  <a:lnTo>
                    <a:pt x="998" y="362"/>
                  </a:lnTo>
                  <a:lnTo>
                    <a:pt x="817"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7" name="Freeform 67"/>
            <p:cNvSpPr>
              <a:spLocks/>
            </p:cNvSpPr>
            <p:nvPr/>
          </p:nvSpPr>
          <p:spPr bwMode="auto">
            <a:xfrm>
              <a:off x="3878" y="1344"/>
              <a:ext cx="454" cy="226"/>
            </a:xfrm>
            <a:custGeom>
              <a:avLst/>
              <a:gdLst>
                <a:gd name="T0" fmla="*/ 0 w 454"/>
                <a:gd name="T1" fmla="*/ 0 h 362"/>
                <a:gd name="T2" fmla="*/ 272 w 454"/>
                <a:gd name="T3" fmla="*/ 362 h 362"/>
                <a:gd name="T4" fmla="*/ 454 w 454"/>
                <a:gd name="T5" fmla="*/ 362 h 362"/>
                <a:gd name="T6" fmla="*/ 181 w 454"/>
                <a:gd name="T7" fmla="*/ 0 h 362"/>
                <a:gd name="T8" fmla="*/ 0 w 454"/>
                <a:gd name="T9" fmla="*/ 0 h 362"/>
                <a:gd name="T10" fmla="*/ 0 60000 65536"/>
                <a:gd name="T11" fmla="*/ 0 60000 65536"/>
                <a:gd name="T12" fmla="*/ 0 60000 65536"/>
                <a:gd name="T13" fmla="*/ 0 60000 65536"/>
                <a:gd name="T14" fmla="*/ 0 60000 65536"/>
                <a:gd name="T15" fmla="*/ 0 w 454"/>
                <a:gd name="T16" fmla="*/ 0 h 362"/>
                <a:gd name="T17" fmla="*/ 454 w 454"/>
                <a:gd name="T18" fmla="*/ 362 h 362"/>
              </a:gdLst>
              <a:ahLst/>
              <a:cxnLst>
                <a:cxn ang="T10">
                  <a:pos x="T0" y="T1"/>
                </a:cxn>
                <a:cxn ang="T11">
                  <a:pos x="T2" y="T3"/>
                </a:cxn>
                <a:cxn ang="T12">
                  <a:pos x="T4" y="T5"/>
                </a:cxn>
                <a:cxn ang="T13">
                  <a:pos x="T6" y="T7"/>
                </a:cxn>
                <a:cxn ang="T14">
                  <a:pos x="T8" y="T9"/>
                </a:cxn>
              </a:cxnLst>
              <a:rect l="T15" t="T16" r="T17" b="T18"/>
              <a:pathLst>
                <a:path w="454" h="362">
                  <a:moveTo>
                    <a:pt x="0" y="0"/>
                  </a:moveTo>
                  <a:lnTo>
                    <a:pt x="272" y="362"/>
                  </a:lnTo>
                  <a:lnTo>
                    <a:pt x="454" y="362"/>
                  </a:lnTo>
                  <a:lnTo>
                    <a:pt x="181" y="0"/>
                  </a:lnTo>
                  <a:lnTo>
                    <a:pt x="0" y="0"/>
                  </a:lnTo>
                  <a:close/>
                </a:path>
              </a:pathLst>
            </a:custGeom>
            <a:solidFill>
              <a:srgbClr val="EAEAEA">
                <a:alpha val="50.195%"/>
              </a:srgbClr>
            </a:solid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
        <p:nvSpPr>
          <p:cNvPr id="68" name="Text Box 68"/>
          <p:cNvSpPr txBox="1">
            <a:spLocks noChangeArrowheads="1"/>
          </p:cNvSpPr>
          <p:nvPr/>
        </p:nvSpPr>
        <p:spPr bwMode="auto">
          <a:xfrm>
            <a:off x="2730500" y="4046538"/>
            <a:ext cx="3713163" cy="238125"/>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200" b="1" dirty="0">
                <a:solidFill>
                  <a:srgbClr val="333399"/>
                </a:solidFill>
                <a:latin typeface="Tahoma" pitchFamily="34" charset="0"/>
              </a:rPr>
              <a:t>Asynchronous Variable Length Source Packets</a:t>
            </a:r>
          </a:p>
        </p:txBody>
      </p:sp>
      <p:sp>
        <p:nvSpPr>
          <p:cNvPr id="69" name="Text Box 69"/>
          <p:cNvSpPr txBox="1">
            <a:spLocks noChangeArrowheads="1"/>
          </p:cNvSpPr>
          <p:nvPr/>
        </p:nvSpPr>
        <p:spPr bwMode="auto">
          <a:xfrm>
            <a:off x="2771775" y="6165850"/>
            <a:ext cx="3576638" cy="238125"/>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200" b="1" dirty="0">
                <a:solidFill>
                  <a:srgbClr val="333399"/>
                </a:solidFill>
                <a:latin typeface="Tahoma" pitchFamily="34" charset="0"/>
              </a:rPr>
              <a:t>Asynchronous Fixed Length Transfer Frames</a:t>
            </a:r>
          </a:p>
        </p:txBody>
      </p:sp>
      <p:sp>
        <p:nvSpPr>
          <p:cNvPr id="70" name="Rectangle 70"/>
          <p:cNvSpPr>
            <a:spLocks noChangeArrowheads="1"/>
          </p:cNvSpPr>
          <p:nvPr/>
        </p:nvSpPr>
        <p:spPr bwMode="auto">
          <a:xfrm>
            <a:off x="250825" y="5949950"/>
            <a:ext cx="1441450" cy="14287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1" name="Rectangle 71"/>
          <p:cNvSpPr>
            <a:spLocks noChangeArrowheads="1"/>
          </p:cNvSpPr>
          <p:nvPr/>
        </p:nvSpPr>
        <p:spPr bwMode="auto">
          <a:xfrm>
            <a:off x="106363" y="5949950"/>
            <a:ext cx="144462" cy="142875"/>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2" name="Rectangle 72"/>
          <p:cNvSpPr>
            <a:spLocks noChangeArrowheads="1"/>
          </p:cNvSpPr>
          <p:nvPr/>
        </p:nvSpPr>
        <p:spPr bwMode="auto">
          <a:xfrm>
            <a:off x="2051050" y="5949950"/>
            <a:ext cx="1441450" cy="14287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3" name="Rectangle 73"/>
          <p:cNvSpPr>
            <a:spLocks noChangeArrowheads="1"/>
          </p:cNvSpPr>
          <p:nvPr/>
        </p:nvSpPr>
        <p:spPr bwMode="auto">
          <a:xfrm>
            <a:off x="1906588" y="5949950"/>
            <a:ext cx="144462" cy="142875"/>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4" name="Rectangle 74"/>
          <p:cNvSpPr>
            <a:spLocks noChangeArrowheads="1"/>
          </p:cNvSpPr>
          <p:nvPr/>
        </p:nvSpPr>
        <p:spPr bwMode="auto">
          <a:xfrm>
            <a:off x="3851275" y="5949950"/>
            <a:ext cx="1441450" cy="14287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5" name="Rectangle 75"/>
          <p:cNvSpPr>
            <a:spLocks noChangeArrowheads="1"/>
          </p:cNvSpPr>
          <p:nvPr/>
        </p:nvSpPr>
        <p:spPr bwMode="auto">
          <a:xfrm>
            <a:off x="3706813" y="5949950"/>
            <a:ext cx="144462" cy="142875"/>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6" name="Rectangle 76"/>
          <p:cNvSpPr>
            <a:spLocks noChangeArrowheads="1"/>
          </p:cNvSpPr>
          <p:nvPr/>
        </p:nvSpPr>
        <p:spPr bwMode="auto">
          <a:xfrm>
            <a:off x="5651500" y="5949950"/>
            <a:ext cx="1441450" cy="14287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7" name="Rectangle 77"/>
          <p:cNvSpPr>
            <a:spLocks noChangeArrowheads="1"/>
          </p:cNvSpPr>
          <p:nvPr/>
        </p:nvSpPr>
        <p:spPr bwMode="auto">
          <a:xfrm>
            <a:off x="5507038" y="5949950"/>
            <a:ext cx="144462" cy="142875"/>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8" name="Rectangle 78"/>
          <p:cNvSpPr>
            <a:spLocks noChangeArrowheads="1"/>
          </p:cNvSpPr>
          <p:nvPr/>
        </p:nvSpPr>
        <p:spPr bwMode="auto">
          <a:xfrm>
            <a:off x="7451725" y="5949950"/>
            <a:ext cx="1441450" cy="14287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9" name="Rectangle 79"/>
          <p:cNvSpPr>
            <a:spLocks noChangeArrowheads="1"/>
          </p:cNvSpPr>
          <p:nvPr/>
        </p:nvSpPr>
        <p:spPr bwMode="auto">
          <a:xfrm>
            <a:off x="7307263" y="5949950"/>
            <a:ext cx="144462" cy="142875"/>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nvGrpSpPr>
          <p:cNvPr id="80" name="Group 80"/>
          <p:cNvGrpSpPr>
            <a:grpSpLocks/>
          </p:cNvGrpSpPr>
          <p:nvPr/>
        </p:nvGrpSpPr>
        <p:grpSpPr bwMode="auto">
          <a:xfrm>
            <a:off x="7885113" y="4581525"/>
            <a:ext cx="1008062" cy="1008063"/>
            <a:chOff x="4967" y="1162"/>
            <a:chExt cx="635" cy="635"/>
          </a:xfrm>
        </p:grpSpPr>
        <p:sp>
          <p:nvSpPr>
            <p:cNvPr id="81" name="Freeform 81"/>
            <p:cNvSpPr>
              <a:spLocks/>
            </p:cNvSpPr>
            <p:nvPr/>
          </p:nvSpPr>
          <p:spPr bwMode="auto">
            <a:xfrm>
              <a:off x="4967" y="1162"/>
              <a:ext cx="635" cy="544"/>
            </a:xfrm>
            <a:custGeom>
              <a:avLst/>
              <a:gdLst>
                <a:gd name="T0" fmla="*/ 0 w 635"/>
                <a:gd name="T1" fmla="*/ 0 h 816"/>
                <a:gd name="T2" fmla="*/ 0 w 635"/>
                <a:gd name="T3" fmla="*/ 816 h 816"/>
                <a:gd name="T4" fmla="*/ 635 w 635"/>
                <a:gd name="T5" fmla="*/ 816 h 816"/>
                <a:gd name="T6" fmla="*/ 635 w 635"/>
                <a:gd name="T7" fmla="*/ 0 h 816"/>
                <a:gd name="T8" fmla="*/ 0 w 635"/>
                <a:gd name="T9" fmla="*/ 0 h 816"/>
                <a:gd name="T10" fmla="*/ 0 60000 65536"/>
                <a:gd name="T11" fmla="*/ 0 60000 65536"/>
                <a:gd name="T12" fmla="*/ 0 60000 65536"/>
                <a:gd name="T13" fmla="*/ 0 60000 65536"/>
                <a:gd name="T14" fmla="*/ 0 60000 65536"/>
                <a:gd name="T15" fmla="*/ 0 w 635"/>
                <a:gd name="T16" fmla="*/ 0 h 816"/>
                <a:gd name="T17" fmla="*/ 635 w 635"/>
                <a:gd name="T18" fmla="*/ 816 h 816"/>
              </a:gdLst>
              <a:ahLst/>
              <a:cxnLst>
                <a:cxn ang="T10">
                  <a:pos x="T0" y="T1"/>
                </a:cxn>
                <a:cxn ang="T11">
                  <a:pos x="T2" y="T3"/>
                </a:cxn>
                <a:cxn ang="T12">
                  <a:pos x="T4" y="T5"/>
                </a:cxn>
                <a:cxn ang="T13">
                  <a:pos x="T6" y="T7"/>
                </a:cxn>
                <a:cxn ang="T14">
                  <a:pos x="T8" y="T9"/>
                </a:cxn>
              </a:cxnLst>
              <a:rect l="T15" t="T16" r="T17" b="T18"/>
              <a:pathLst>
                <a:path w="635" h="816">
                  <a:moveTo>
                    <a:pt x="0" y="0"/>
                  </a:moveTo>
                  <a:lnTo>
                    <a:pt x="0" y="816"/>
                  </a:lnTo>
                  <a:lnTo>
                    <a:pt x="635" y="816"/>
                  </a:lnTo>
                  <a:lnTo>
                    <a:pt x="635" y="0"/>
                  </a:lnTo>
                  <a:lnTo>
                    <a:pt x="0" y="0"/>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2" name="Rectangle 82"/>
            <p:cNvSpPr>
              <a:spLocks noChangeArrowheads="1"/>
            </p:cNvSpPr>
            <p:nvPr/>
          </p:nvSpPr>
          <p:spPr bwMode="auto">
            <a:xfrm>
              <a:off x="4967" y="1706"/>
              <a:ext cx="635"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83" name="Group 83"/>
          <p:cNvGrpSpPr>
            <a:grpSpLocks/>
          </p:cNvGrpSpPr>
          <p:nvPr/>
        </p:nvGrpSpPr>
        <p:grpSpPr bwMode="auto">
          <a:xfrm>
            <a:off x="250825" y="5589588"/>
            <a:ext cx="8642350" cy="503237"/>
            <a:chOff x="158" y="1979"/>
            <a:chExt cx="5444" cy="317"/>
          </a:xfrm>
        </p:grpSpPr>
        <p:sp>
          <p:nvSpPr>
            <p:cNvPr id="84" name="Rectangle 84"/>
            <p:cNvSpPr>
              <a:spLocks noChangeArrowheads="1"/>
            </p:cNvSpPr>
            <p:nvPr/>
          </p:nvSpPr>
          <p:spPr bwMode="auto">
            <a:xfrm>
              <a:off x="158" y="1979"/>
              <a:ext cx="908" cy="226"/>
            </a:xfrm>
            <a:prstGeom prst="rect">
              <a:avLst/>
            </a:prstGeom>
            <a:solidFill>
              <a:srgbClr val="EAEAEA">
                <a:alpha val="50.195%"/>
              </a:srgbClr>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5" name="Rectangle 85"/>
            <p:cNvSpPr>
              <a:spLocks noChangeArrowheads="1"/>
            </p:cNvSpPr>
            <p:nvPr/>
          </p:nvSpPr>
          <p:spPr bwMode="auto">
            <a:xfrm>
              <a:off x="1292" y="1979"/>
              <a:ext cx="908" cy="226"/>
            </a:xfrm>
            <a:prstGeom prst="rect">
              <a:avLst/>
            </a:prstGeom>
            <a:solidFill>
              <a:srgbClr val="EAEAEA">
                <a:alpha val="50.195%"/>
              </a:srgbClr>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6" name="Rectangle 86"/>
            <p:cNvSpPr>
              <a:spLocks noChangeArrowheads="1"/>
            </p:cNvSpPr>
            <p:nvPr/>
          </p:nvSpPr>
          <p:spPr bwMode="auto">
            <a:xfrm>
              <a:off x="2426" y="1979"/>
              <a:ext cx="908" cy="226"/>
            </a:xfrm>
            <a:prstGeom prst="rect">
              <a:avLst/>
            </a:prstGeom>
            <a:solidFill>
              <a:srgbClr val="EAEAEA">
                <a:alpha val="50.195%"/>
              </a:srgbClr>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7" name="Rectangle 87"/>
            <p:cNvSpPr>
              <a:spLocks noChangeArrowheads="1"/>
            </p:cNvSpPr>
            <p:nvPr/>
          </p:nvSpPr>
          <p:spPr bwMode="auto">
            <a:xfrm>
              <a:off x="3560" y="1979"/>
              <a:ext cx="908" cy="226"/>
            </a:xfrm>
            <a:prstGeom prst="rect">
              <a:avLst/>
            </a:prstGeom>
            <a:solidFill>
              <a:srgbClr val="EAEAEA">
                <a:alpha val="50.195%"/>
              </a:srgbClr>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8" name="Rectangle 88"/>
            <p:cNvSpPr>
              <a:spLocks noChangeArrowheads="1"/>
            </p:cNvSpPr>
            <p:nvPr/>
          </p:nvSpPr>
          <p:spPr bwMode="auto">
            <a:xfrm>
              <a:off x="4694" y="1979"/>
              <a:ext cx="908" cy="226"/>
            </a:xfrm>
            <a:prstGeom prst="rect">
              <a:avLst/>
            </a:prstGeom>
            <a:solidFill>
              <a:srgbClr val="EAEAEA">
                <a:alpha val="50.195%"/>
              </a:srgbClr>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9" name="Rectangle 89"/>
            <p:cNvSpPr>
              <a:spLocks noChangeArrowheads="1"/>
            </p:cNvSpPr>
            <p:nvPr/>
          </p:nvSpPr>
          <p:spPr bwMode="auto">
            <a:xfrm>
              <a:off x="158" y="2205"/>
              <a:ext cx="908"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0" name="Rectangle 90"/>
            <p:cNvSpPr>
              <a:spLocks noChangeArrowheads="1"/>
            </p:cNvSpPr>
            <p:nvPr/>
          </p:nvSpPr>
          <p:spPr bwMode="auto">
            <a:xfrm>
              <a:off x="1292" y="2205"/>
              <a:ext cx="908"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1" name="Rectangle 91"/>
            <p:cNvSpPr>
              <a:spLocks noChangeArrowheads="1"/>
            </p:cNvSpPr>
            <p:nvPr/>
          </p:nvSpPr>
          <p:spPr bwMode="auto">
            <a:xfrm>
              <a:off x="2426" y="2205"/>
              <a:ext cx="908"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2" name="Rectangle 92"/>
            <p:cNvSpPr>
              <a:spLocks noChangeArrowheads="1"/>
            </p:cNvSpPr>
            <p:nvPr/>
          </p:nvSpPr>
          <p:spPr bwMode="auto">
            <a:xfrm>
              <a:off x="3560" y="2205"/>
              <a:ext cx="908"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3" name="Rectangle 93"/>
            <p:cNvSpPr>
              <a:spLocks noChangeArrowheads="1"/>
            </p:cNvSpPr>
            <p:nvPr/>
          </p:nvSpPr>
          <p:spPr bwMode="auto">
            <a:xfrm>
              <a:off x="4694" y="2205"/>
              <a:ext cx="908"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
        <p:nvSpPr>
          <p:cNvPr id="94" name="AutoShape 95"/>
          <p:cNvSpPr>
            <a:spLocks/>
          </p:cNvSpPr>
          <p:nvPr/>
        </p:nvSpPr>
        <p:spPr bwMode="auto">
          <a:xfrm>
            <a:off x="7524750" y="2278063"/>
            <a:ext cx="1511300" cy="503237"/>
          </a:xfrm>
          <a:prstGeom prst="accentCallout1">
            <a:avLst>
              <a:gd name="adj1" fmla="val 22713"/>
              <a:gd name="adj2" fmla="val -5042"/>
              <a:gd name="adj3" fmla="val 595898"/>
              <a:gd name="adj4" fmla="val -197060"/>
            </a:avLst>
          </a:prstGeom>
          <a:solidFill>
            <a:srgbClr val="FFFFFF"/>
          </a:solidFill>
          <a:ln w="9525">
            <a:solidFill>
              <a:srgbClr val="FF3300"/>
            </a:solidFill>
            <a:prstDash val="lgDash"/>
            <a:miter lim="800%"/>
            <a:headEnd/>
            <a:tailEnd type="triangle" w="med" len="med"/>
          </a:ln>
        </p:spPr>
        <p:txBody>
          <a:bodyPr anchor="ctr"/>
          <a:lstStyle/>
          <a:p>
            <a:pPr eaLnBrk="0" hangingPunct="0">
              <a:lnSpc>
                <a:spcPct val="80%"/>
              </a:lnSpc>
              <a:spcBef>
                <a:spcPct val="20%"/>
              </a:spcBef>
              <a:defRPr/>
            </a:pPr>
            <a:r>
              <a:rPr lang="en-GB" sz="1000" b="1" kern="0" dirty="0">
                <a:solidFill>
                  <a:srgbClr val="FF3300"/>
                </a:solidFill>
                <a:latin typeface="Tahoma" pitchFamily="34" charset="0"/>
              </a:rPr>
              <a:t>Aggregation</a:t>
            </a:r>
            <a:r>
              <a:rPr lang="en-GB" sz="1000" kern="0" dirty="0">
                <a:solidFill>
                  <a:srgbClr val="FF3300"/>
                </a:solidFill>
                <a:latin typeface="Tahoma" pitchFamily="34" charset="0"/>
              </a:rPr>
              <a:t> of </a:t>
            </a:r>
          </a:p>
          <a:p>
            <a:pPr eaLnBrk="0" hangingPunct="0">
              <a:lnSpc>
                <a:spcPct val="80%"/>
              </a:lnSpc>
              <a:spcBef>
                <a:spcPct val="20%"/>
              </a:spcBef>
              <a:defRPr/>
            </a:pPr>
            <a:r>
              <a:rPr lang="en-GB" sz="1000" kern="0" dirty="0">
                <a:solidFill>
                  <a:srgbClr val="FF3300"/>
                </a:solidFill>
                <a:latin typeface="Tahoma" pitchFamily="34" charset="0"/>
              </a:rPr>
              <a:t>Several Packets in a One Frame</a:t>
            </a:r>
          </a:p>
          <a:p>
            <a:pPr eaLnBrk="0" hangingPunct="0">
              <a:lnSpc>
                <a:spcPct val="80%"/>
              </a:lnSpc>
              <a:spcBef>
                <a:spcPct val="20%"/>
              </a:spcBef>
              <a:defRPr/>
            </a:pPr>
            <a:endParaRPr lang="en-GB" sz="1000" kern="0" dirty="0">
              <a:solidFill>
                <a:srgbClr val="FF3300"/>
              </a:solidFill>
              <a:latin typeface="Tahoma" pitchFamily="34" charset="0"/>
            </a:endParaRPr>
          </a:p>
        </p:txBody>
      </p:sp>
      <p:sp>
        <p:nvSpPr>
          <p:cNvPr id="95" name="AutoShape 96"/>
          <p:cNvSpPr>
            <a:spLocks/>
          </p:cNvSpPr>
          <p:nvPr/>
        </p:nvSpPr>
        <p:spPr bwMode="auto">
          <a:xfrm>
            <a:off x="250825" y="2276475"/>
            <a:ext cx="1368425" cy="504825"/>
          </a:xfrm>
          <a:prstGeom prst="accentCallout1">
            <a:avLst>
              <a:gd name="adj1" fmla="val 22644"/>
              <a:gd name="adj2" fmla="val 105569"/>
              <a:gd name="adj3" fmla="val 475472"/>
              <a:gd name="adj4" fmla="val 222505"/>
            </a:avLst>
          </a:prstGeom>
          <a:solidFill>
            <a:srgbClr val="FFFFFF"/>
          </a:solidFill>
          <a:ln w="9525">
            <a:solidFill>
              <a:srgbClr val="FF3300"/>
            </a:solidFill>
            <a:prstDash val="lgDash"/>
            <a:miter lim="800%"/>
            <a:headEnd/>
            <a:tailEnd type="triangle" w="med" len="med"/>
          </a:ln>
        </p:spPr>
        <p:txBody>
          <a:bodyPr anchor="ctr"/>
          <a:lstStyle/>
          <a:p>
            <a:pPr algn="r" eaLnBrk="0" hangingPunct="0">
              <a:lnSpc>
                <a:spcPct val="80%"/>
              </a:lnSpc>
              <a:spcBef>
                <a:spcPct val="20%"/>
              </a:spcBef>
              <a:defRPr/>
            </a:pPr>
            <a:r>
              <a:rPr lang="en-GB" sz="1000" b="1" kern="0" dirty="0">
                <a:solidFill>
                  <a:srgbClr val="FF3300"/>
                </a:solidFill>
                <a:latin typeface="Tahoma" pitchFamily="34" charset="0"/>
              </a:rPr>
              <a:t>Segmentation</a:t>
            </a:r>
            <a:r>
              <a:rPr lang="en-GB" sz="1000" kern="0" dirty="0">
                <a:solidFill>
                  <a:srgbClr val="FF3300"/>
                </a:solidFill>
                <a:latin typeface="Tahoma" pitchFamily="34" charset="0"/>
              </a:rPr>
              <a:t> of One Packet in Several Frames</a:t>
            </a:r>
          </a:p>
        </p:txBody>
      </p:sp>
      <p:sp>
        <p:nvSpPr>
          <p:cNvPr id="96" name="Text Box 101"/>
          <p:cNvSpPr txBox="1">
            <a:spLocks noChangeArrowheads="1"/>
          </p:cNvSpPr>
          <p:nvPr/>
        </p:nvSpPr>
        <p:spPr bwMode="auto">
          <a:xfrm>
            <a:off x="971550" y="1557338"/>
            <a:ext cx="7099300" cy="366712"/>
          </a:xfrm>
          <a:prstGeom prst="rect">
            <a:avLst/>
          </a:prstGeom>
          <a:noFill/>
          <a:ln w="9525" algn="ctr">
            <a:noFill/>
            <a:miter lim="800%"/>
            <a:headEnd/>
            <a:tailEnd/>
          </a:ln>
        </p:spPr>
        <p:txBody>
          <a:bodyPr wrap="none">
            <a:spAutoFit/>
          </a:bodyPr>
          <a:lstStyle/>
          <a:p>
            <a:pPr eaLnBrk="0" hangingPunct="0">
              <a:lnSpc>
                <a:spcPct val="80%"/>
              </a:lnSpc>
              <a:spcBef>
                <a:spcPct val="20%"/>
              </a:spcBef>
            </a:pPr>
            <a:r>
              <a:rPr lang="en-GB" sz="1000" dirty="0">
                <a:solidFill>
                  <a:srgbClr val="FF3300"/>
                </a:solidFill>
                <a:latin typeface="Tahoma" pitchFamily="34" charset="0"/>
              </a:rPr>
              <a:t>Move from </a:t>
            </a:r>
            <a:r>
              <a:rPr lang="en-GB" sz="1000" b="1" dirty="0">
                <a:solidFill>
                  <a:srgbClr val="FF3300"/>
                </a:solidFill>
                <a:latin typeface="Tahoma" pitchFamily="34" charset="0"/>
              </a:rPr>
              <a:t>variable length</a:t>
            </a:r>
            <a:r>
              <a:rPr lang="en-GB" sz="1000" dirty="0">
                <a:solidFill>
                  <a:srgbClr val="FF3300"/>
                </a:solidFill>
                <a:latin typeface="Tahoma" pitchFamily="34" charset="0"/>
              </a:rPr>
              <a:t> data unit (packets) to </a:t>
            </a:r>
            <a:r>
              <a:rPr lang="en-GB" sz="1000" b="1" dirty="0">
                <a:solidFill>
                  <a:srgbClr val="FF3300"/>
                </a:solidFill>
                <a:latin typeface="Tahoma" pitchFamily="34" charset="0"/>
              </a:rPr>
              <a:t>fixed length</a:t>
            </a:r>
            <a:r>
              <a:rPr lang="en-GB" sz="1000" dirty="0">
                <a:solidFill>
                  <a:srgbClr val="FF3300"/>
                </a:solidFill>
                <a:latin typeface="Tahoma" pitchFamily="34" charset="0"/>
              </a:rPr>
              <a:t> data unit (frames) in view of transmission (sending side)</a:t>
            </a:r>
          </a:p>
          <a:p>
            <a:pPr eaLnBrk="0" hangingPunct="0">
              <a:lnSpc>
                <a:spcPct val="80%"/>
              </a:lnSpc>
              <a:spcBef>
                <a:spcPct val="20%"/>
              </a:spcBef>
            </a:pPr>
            <a:r>
              <a:rPr lang="en-GB" sz="1000" dirty="0">
                <a:solidFill>
                  <a:srgbClr val="FF3300"/>
                </a:solidFill>
                <a:latin typeface="Tahoma" pitchFamily="34" charset="0"/>
              </a:rPr>
              <a:t>… and rebuild the variable length packets from the fixed length frames (receiving side)</a:t>
            </a:r>
            <a:endParaRPr lang="en-GB" sz="1000" dirty="0">
              <a:solidFill>
                <a:srgbClr val="333399"/>
              </a:solidFill>
              <a:latin typeface="Tahoma" pitchFamily="34" charset="0"/>
            </a:endParaRPr>
          </a:p>
        </p:txBody>
      </p:sp>
      <p:sp>
        <p:nvSpPr>
          <p:cNvPr id="97" name="Text Box 103"/>
          <p:cNvSpPr txBox="1">
            <a:spLocks noChangeArrowheads="1"/>
          </p:cNvSpPr>
          <p:nvPr/>
        </p:nvSpPr>
        <p:spPr bwMode="auto">
          <a:xfrm>
            <a:off x="3563938" y="2420938"/>
            <a:ext cx="1901825" cy="1128712"/>
          </a:xfrm>
          <a:prstGeom prst="rect">
            <a:avLst/>
          </a:prstGeom>
          <a:noFill/>
          <a:ln w="9525" algn="ctr">
            <a:noFill/>
            <a:miter lim="800%"/>
            <a:headEnd/>
            <a:tailEnd/>
          </a:ln>
        </p:spPr>
        <p:txBody>
          <a:bodyPr wrap="none">
            <a:spAutoFit/>
          </a:bodyPr>
          <a:lstStyle/>
          <a:p>
            <a:pPr eaLnBrk="0" hangingPunct="0">
              <a:lnSpc>
                <a:spcPct val="80%"/>
              </a:lnSpc>
              <a:spcBef>
                <a:spcPct val="20%"/>
              </a:spcBef>
              <a:buFontTx/>
              <a:buChar char="•"/>
            </a:pPr>
            <a:r>
              <a:rPr lang="en-GB" sz="1000" dirty="0">
                <a:solidFill>
                  <a:srgbClr val="333399"/>
                </a:solidFill>
                <a:latin typeface="Tahoma" pitchFamily="34" charset="0"/>
              </a:rPr>
              <a:t>Gapless or Non Gapless Mode</a:t>
            </a:r>
          </a:p>
          <a:p>
            <a:pPr eaLnBrk="0" hangingPunct="0">
              <a:lnSpc>
                <a:spcPct val="80%"/>
              </a:lnSpc>
              <a:spcBef>
                <a:spcPct val="20%"/>
              </a:spcBef>
              <a:buFontTx/>
              <a:buChar char="•"/>
            </a:pPr>
            <a:r>
              <a:rPr lang="en-GB" sz="1000" dirty="0">
                <a:solidFill>
                  <a:srgbClr val="333399"/>
                </a:solidFill>
                <a:latin typeface="Tahoma" pitchFamily="34" charset="0"/>
              </a:rPr>
              <a:t>Blocking or Non Blocking</a:t>
            </a:r>
          </a:p>
          <a:p>
            <a:pPr eaLnBrk="0" hangingPunct="0">
              <a:lnSpc>
                <a:spcPct val="80%"/>
              </a:lnSpc>
              <a:spcBef>
                <a:spcPct val="20%"/>
              </a:spcBef>
              <a:buFontTx/>
              <a:buChar char="•"/>
            </a:pPr>
            <a:r>
              <a:rPr lang="en-GB" sz="1000" dirty="0">
                <a:solidFill>
                  <a:srgbClr val="333399"/>
                </a:solidFill>
                <a:latin typeface="Tahoma" pitchFamily="34" charset="0"/>
              </a:rPr>
              <a:t>Transmission Time Out</a:t>
            </a:r>
          </a:p>
          <a:p>
            <a:pPr eaLnBrk="0" hangingPunct="0">
              <a:lnSpc>
                <a:spcPct val="80%"/>
              </a:lnSpc>
              <a:spcBef>
                <a:spcPct val="20%"/>
              </a:spcBef>
              <a:buFontTx/>
              <a:buChar char="•"/>
            </a:pPr>
            <a:r>
              <a:rPr lang="en-GB" sz="1000" dirty="0">
                <a:solidFill>
                  <a:srgbClr val="333399"/>
                </a:solidFill>
                <a:latin typeface="Tahoma" pitchFamily="34" charset="0"/>
              </a:rPr>
              <a:t>Fill Packet</a:t>
            </a:r>
          </a:p>
          <a:p>
            <a:pPr eaLnBrk="0" hangingPunct="0">
              <a:lnSpc>
                <a:spcPct val="80%"/>
              </a:lnSpc>
              <a:spcBef>
                <a:spcPct val="20%"/>
              </a:spcBef>
              <a:buFontTx/>
              <a:buChar char="•"/>
            </a:pPr>
            <a:r>
              <a:rPr lang="en-GB" sz="1000" dirty="0">
                <a:solidFill>
                  <a:srgbClr val="333399"/>
                </a:solidFill>
                <a:latin typeface="Tahoma" pitchFamily="34" charset="0"/>
              </a:rPr>
              <a:t>First Header Pointer</a:t>
            </a:r>
          </a:p>
          <a:p>
            <a:pPr eaLnBrk="0" hangingPunct="0">
              <a:lnSpc>
                <a:spcPct val="80%"/>
              </a:lnSpc>
              <a:spcBef>
                <a:spcPct val="20%"/>
              </a:spcBef>
              <a:buFontTx/>
              <a:buChar char="•"/>
            </a:pPr>
            <a:r>
              <a:rPr lang="en-GB" sz="1000" dirty="0">
                <a:solidFill>
                  <a:srgbClr val="333399"/>
                </a:solidFill>
                <a:latin typeface="Tahoma" pitchFamily="34" charset="0"/>
              </a:rPr>
              <a:t>Packet Length</a:t>
            </a:r>
          </a:p>
          <a:p>
            <a:pPr eaLnBrk="0" hangingPunct="0">
              <a:lnSpc>
                <a:spcPct val="80%"/>
              </a:lnSpc>
              <a:spcBef>
                <a:spcPct val="20%"/>
              </a:spcBef>
              <a:buFontTx/>
              <a:buChar char="•"/>
            </a:pPr>
            <a:r>
              <a:rPr lang="en-GB" sz="1000" dirty="0">
                <a:solidFill>
                  <a:srgbClr val="333399"/>
                </a:solidFill>
                <a:latin typeface="Tahoma" pitchFamily="34" charset="0"/>
              </a:rPr>
              <a:t>Sequence Flags</a:t>
            </a:r>
          </a:p>
        </p:txBody>
      </p:sp>
    </p:spTree>
    <p:extLst>
      <p:ext uri="{BB962C8B-B14F-4D97-AF65-F5344CB8AC3E}">
        <p14:creationId xmlns:p14="http://schemas.microsoft.com/office/powerpoint/2010/main" val="174522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80">
                                          <p:stCondLst>
                                            <p:cond delay="0"/>
                                          </p:stCondLst>
                                        </p:cTn>
                                        <p:tgtEl>
                                          <p:spTgt spid="27"/>
                                        </p:tgtEl>
                                      </p:cBhvr>
                                    </p:animEffect>
                                    <p:anim calcmode="lin" valueType="num">
                                      <p:cBhvr>
                                        <p:cTn id="23" dur="1822" tmFilter="0,0; 0.14,0.36; 0.43,0.73; 0.71,0.91; 1.0,1.0">
                                          <p:stCondLst>
                                            <p:cond delay="0"/>
                                          </p:stCondLst>
                                        </p:cTn>
                                        <p:tgtEl>
                                          <p:spTgt spid="27"/>
                                        </p:tgtEl>
                                        <p:attrNameLst>
                                          <p:attrName>ppt_x</p:attrName>
                                        </p:attrNameLst>
                                      </p:cBhvr>
                                      <p:tavLst>
                                        <p:tav tm="0%">
                                          <p:val>
                                            <p:strVal val="#ppt_x-0.25"/>
                                          </p:val>
                                        </p:tav>
                                        <p:tav tm="100%">
                                          <p:val>
                                            <p:strVal val="#ppt_x"/>
                                          </p:val>
                                        </p:tav>
                                      </p:tavLst>
                                    </p:anim>
                                    <p:anim calcmode="lin" valueType="num">
                                      <p:cBhvr>
                                        <p:cTn id="24" dur="664" tmFilter="0.0,0.0; 0.25,0.07; 0.50,0.2; 0.75,0.467; 1.0,1.0">
                                          <p:stCondLst>
                                            <p:cond delay="0"/>
                                          </p:stCondLst>
                                        </p:cTn>
                                        <p:tgtEl>
                                          <p:spTgt spid="27"/>
                                        </p:tgtEl>
                                        <p:attrNameLst>
                                          <p:attrName>ppt_y</p:attrName>
                                        </p:attrNameLst>
                                      </p:cBhvr>
                                      <p:tavLst>
                                        <p:tav tm="0%" fmla="#ppt_y-sin(pi*$)/3">
                                          <p:val>
                                            <p:fltVal val="0.5"/>
                                          </p:val>
                                        </p:tav>
                                        <p:tav tm="100%">
                                          <p:val>
                                            <p:fltVal val="1"/>
                                          </p:val>
                                        </p:tav>
                                      </p:tavLst>
                                    </p:anim>
                                    <p:anim calcmode="lin" valueType="num">
                                      <p:cBhvr>
                                        <p:cTn id="25" dur="664" tmFilter="0, 0; 0.125,0.2665; 0.25,0.4; 0.375,0.465; 0.5,0.5;  0.625,0.535; 0.75,0.6; 0.875,0.7335; 1,1">
                                          <p:stCondLst>
                                            <p:cond delay="664"/>
                                          </p:stCondLst>
                                        </p:cTn>
                                        <p:tgtEl>
                                          <p:spTgt spid="27"/>
                                        </p:tgtEl>
                                        <p:attrNameLst>
                                          <p:attrName>ppt_y</p:attrName>
                                        </p:attrNameLst>
                                      </p:cBhvr>
                                      <p:tavLst>
                                        <p:tav tm="0%" fmla="#ppt_y-sin(pi*$)/9">
                                          <p:val>
                                            <p:fltVal val="0"/>
                                          </p:val>
                                        </p:tav>
                                        <p:tav tm="100%">
                                          <p:val>
                                            <p:fltVal val="1"/>
                                          </p:val>
                                        </p:tav>
                                      </p:tavLst>
                                    </p:anim>
                                    <p:anim calcmode="lin" valueType="num">
                                      <p:cBhvr>
                                        <p:cTn id="26" dur="332" tmFilter="0, 0; 0.125,0.2665; 0.25,0.4; 0.375,0.465; 0.5,0.5;  0.625,0.535; 0.75,0.6; 0.875,0.7335; 1,1">
                                          <p:stCondLst>
                                            <p:cond delay="1324"/>
                                          </p:stCondLst>
                                        </p:cTn>
                                        <p:tgtEl>
                                          <p:spTgt spid="27"/>
                                        </p:tgtEl>
                                        <p:attrNameLst>
                                          <p:attrName>ppt_y</p:attrName>
                                        </p:attrNameLst>
                                      </p:cBhvr>
                                      <p:tavLst>
                                        <p:tav tm="0%" fmla="#ppt_y-sin(pi*$)/27">
                                          <p:val>
                                            <p:fltVal val="0"/>
                                          </p:val>
                                        </p:tav>
                                        <p:tav tm="100%">
                                          <p:val>
                                            <p:fltVal val="1"/>
                                          </p:val>
                                        </p:tav>
                                      </p:tavLst>
                                    </p:anim>
                                    <p:anim calcmode="lin" valueType="num">
                                      <p:cBhvr>
                                        <p:cTn id="27" dur="164" tmFilter="0, 0; 0.125,0.2665; 0.25,0.4; 0.375,0.465; 0.5,0.5;  0.625,0.535; 0.75,0.6; 0.875,0.7335; 1,1">
                                          <p:stCondLst>
                                            <p:cond delay="1656"/>
                                          </p:stCondLst>
                                        </p:cTn>
                                        <p:tgtEl>
                                          <p:spTgt spid="27"/>
                                        </p:tgtEl>
                                        <p:attrNameLst>
                                          <p:attrName>ppt_y</p:attrName>
                                        </p:attrNameLst>
                                      </p:cBhvr>
                                      <p:tavLst>
                                        <p:tav tm="0%" fmla="#ppt_y-sin(pi*$)/81">
                                          <p:val>
                                            <p:fltVal val="0"/>
                                          </p:val>
                                        </p:tav>
                                        <p:tav tm="100%">
                                          <p:val>
                                            <p:fltVal val="1"/>
                                          </p:val>
                                        </p:tav>
                                      </p:tavLst>
                                    </p:anim>
                                    <p:animScale>
                                      <p:cBhvr>
                                        <p:cTn id="28" dur="26">
                                          <p:stCondLst>
                                            <p:cond delay="650"/>
                                          </p:stCondLst>
                                        </p:cTn>
                                        <p:tgtEl>
                                          <p:spTgt spid="27"/>
                                        </p:tgtEl>
                                      </p:cBhvr>
                                      <p:to x="100%" y="60%"/>
                                    </p:animScale>
                                    <p:animScale>
                                      <p:cBhvr>
                                        <p:cTn id="29" dur="166" decel="50%">
                                          <p:stCondLst>
                                            <p:cond delay="676"/>
                                          </p:stCondLst>
                                        </p:cTn>
                                        <p:tgtEl>
                                          <p:spTgt spid="27"/>
                                        </p:tgtEl>
                                      </p:cBhvr>
                                      <p:to x="100%" y="100%"/>
                                    </p:animScale>
                                    <p:animScale>
                                      <p:cBhvr>
                                        <p:cTn id="30" dur="26">
                                          <p:stCondLst>
                                            <p:cond delay="1312"/>
                                          </p:stCondLst>
                                        </p:cTn>
                                        <p:tgtEl>
                                          <p:spTgt spid="27"/>
                                        </p:tgtEl>
                                      </p:cBhvr>
                                      <p:to x="100%" y="80%"/>
                                    </p:animScale>
                                    <p:animScale>
                                      <p:cBhvr>
                                        <p:cTn id="31" dur="166" decel="50%">
                                          <p:stCondLst>
                                            <p:cond delay="1338"/>
                                          </p:stCondLst>
                                        </p:cTn>
                                        <p:tgtEl>
                                          <p:spTgt spid="27"/>
                                        </p:tgtEl>
                                      </p:cBhvr>
                                      <p:to x="100%" y="100%"/>
                                    </p:animScale>
                                    <p:animScale>
                                      <p:cBhvr>
                                        <p:cTn id="32" dur="26">
                                          <p:stCondLst>
                                            <p:cond delay="1642"/>
                                          </p:stCondLst>
                                        </p:cTn>
                                        <p:tgtEl>
                                          <p:spTgt spid="27"/>
                                        </p:tgtEl>
                                      </p:cBhvr>
                                      <p:to x="100%" y="90%"/>
                                    </p:animScale>
                                    <p:animScale>
                                      <p:cBhvr>
                                        <p:cTn id="33" dur="166" decel="50%">
                                          <p:stCondLst>
                                            <p:cond delay="1668"/>
                                          </p:stCondLst>
                                        </p:cTn>
                                        <p:tgtEl>
                                          <p:spTgt spid="27"/>
                                        </p:tgtEl>
                                      </p:cBhvr>
                                      <p:to x="100%" y="100%"/>
                                    </p:animScale>
                                    <p:animScale>
                                      <p:cBhvr>
                                        <p:cTn id="34" dur="26">
                                          <p:stCondLst>
                                            <p:cond delay="1808"/>
                                          </p:stCondLst>
                                        </p:cTn>
                                        <p:tgtEl>
                                          <p:spTgt spid="27"/>
                                        </p:tgtEl>
                                      </p:cBhvr>
                                      <p:to x="100%" y="95%"/>
                                    </p:animScale>
                                    <p:animScale>
                                      <p:cBhvr>
                                        <p:cTn id="35" dur="166" decel="50%">
                                          <p:stCondLst>
                                            <p:cond delay="1834"/>
                                          </p:stCondLst>
                                        </p:cTn>
                                        <p:tgtEl>
                                          <p:spTgt spid="27"/>
                                        </p:tgtEl>
                                      </p:cBhvr>
                                      <p:to x="100%" y="100%"/>
                                    </p:animScale>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wipe(up)">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wipe(up)">
                                      <p:cBhvr>
                                        <p:cTn id="50" dur="500"/>
                                        <p:tgtEl>
                                          <p:spTgt spid="8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7" grpId="0"/>
    </p:bldLst>
  </p:timing>
</p:sld>
</file>

<file path=ppt/slides/slide330.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endParaRPr lang="en-GB" b="1" kern="0" dirty="0"/>
          </a:p>
          <a:p>
            <a:pPr marL="0" indent="0">
              <a:buFont typeface="Verdana" pitchFamily="34" charset="0"/>
              <a:buNone/>
            </a:pPr>
            <a:r>
              <a:rPr lang="en-GB" b="1" dirty="0"/>
              <a:t>1. Foundation: On-board condition codes</a:t>
            </a:r>
            <a:endParaRPr lang="en-US" b="1" dirty="0"/>
          </a:p>
          <a:p>
            <a:pPr>
              <a:buFont typeface="Arial" panose="020B0604020202020204" pitchFamily="34" charset="0"/>
              <a:buChar char="•"/>
            </a:pPr>
            <a:r>
              <a:rPr lang="en-GB" b="1" dirty="0"/>
              <a:t>Impacted requirements</a:t>
            </a:r>
            <a:r>
              <a:rPr lang="en-GB" dirty="0"/>
              <a:t>: 5.3.5.2.3.g</a:t>
            </a:r>
            <a:endParaRPr lang="en-US" dirty="0"/>
          </a:p>
          <a:p>
            <a:pPr>
              <a:buFont typeface="Arial" panose="020B0604020202020204" pitchFamily="34" charset="0"/>
              <a:buChar char="•"/>
            </a:pPr>
            <a:r>
              <a:rPr lang="en-GB" b="1" dirty="0"/>
              <a:t>Problem</a:t>
            </a:r>
            <a:r>
              <a:rPr lang="en-GB" dirty="0"/>
              <a:t>: The note attached to the requirement says “for each request-specific successful start of execution condition to notify, a code value that refers to that condition”. No such code exists for successful checks, only for failed checks. A similar problem exists for each successful condition in the same note</a:t>
            </a:r>
            <a:endParaRPr lang="en-US" dirty="0"/>
          </a:p>
          <a:p>
            <a:pPr>
              <a:buFont typeface="Arial" panose="020B0604020202020204" pitchFamily="34" charset="0"/>
              <a:buChar char="•"/>
            </a:pPr>
            <a:r>
              <a:rPr lang="en-GB" b="1" dirty="0"/>
              <a:t>Recommended update</a:t>
            </a:r>
            <a:r>
              <a:rPr lang="en-GB" dirty="0"/>
              <a:t>: Remove the reference to successful conditions in this note.</a:t>
            </a:r>
            <a:endParaRPr lang="en-GB" kern="0"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291249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2. Foundation: Responses not fitting a CCSDS packet</a:t>
            </a:r>
            <a:endParaRPr lang="en-US" b="1" dirty="0"/>
          </a:p>
          <a:p>
            <a:pPr>
              <a:buFont typeface="Arial" panose="020B0604020202020204" pitchFamily="34" charset="0"/>
              <a:buChar char="•"/>
            </a:pPr>
            <a:r>
              <a:rPr lang="en-GB" b="1" dirty="0"/>
              <a:t>Impacted requirements</a:t>
            </a:r>
            <a:r>
              <a:rPr lang="en-GB" dirty="0"/>
              <a:t>: 5.4.11.3.2.b and its references (6.6.3.4.c.3, 6.6.4.5.c.4)</a:t>
            </a:r>
            <a:endParaRPr lang="en-US" dirty="0"/>
          </a:p>
          <a:p>
            <a:pPr>
              <a:buFont typeface="Arial" panose="020B0604020202020204" pitchFamily="34" charset="0"/>
              <a:buChar char="•"/>
            </a:pPr>
            <a:r>
              <a:rPr lang="en-GB" b="1" dirty="0"/>
              <a:t>Problem</a:t>
            </a:r>
            <a:r>
              <a:rPr lang="en-GB" dirty="0"/>
              <a:t>: This requirement says that a request which would generate a packet that would exceed the maximum size of a CCSDS space packet must be rejected. While it is agreed that all packets must fit in the CCSDS packet protocol, OIRDs generally require capability for some large data dumps (in particular, for service 6, where it is requested that it is possible to dump the complete memory using a single command). In that case, the service is responsible for generating as many reports as necessary.</a:t>
            </a:r>
            <a:endParaRPr lang="en-US" dirty="0"/>
          </a:p>
          <a:p>
            <a:pPr>
              <a:buFont typeface="Arial" panose="020B0604020202020204" pitchFamily="34" charset="0"/>
              <a:buChar char="•"/>
            </a:pPr>
            <a:r>
              <a:rPr lang="en-GB" b="1" dirty="0"/>
              <a:t>Recommended update</a:t>
            </a:r>
            <a:r>
              <a:rPr lang="en-GB" dirty="0"/>
              <a:t>: Reword 5.4.11.3.2.b to forbid the generation of packets larger than the maximum CCSDS space packet size, but to allow the existence of service-specific mechanisms to handle such requests</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14977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2.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endParaRPr lang="en-GB" b="1" kern="0" dirty="0"/>
          </a:p>
          <a:p>
            <a:pPr marL="0" lvl="2" indent="0">
              <a:buNone/>
            </a:pPr>
            <a:endParaRPr lang="en-GB" b="1" kern="0" dirty="0"/>
          </a:p>
          <a:p>
            <a:pPr marL="0" lvl="2" indent="0">
              <a:buNone/>
            </a:pPr>
            <a:r>
              <a:rPr lang="en-GB" b="1" kern="0" dirty="0"/>
              <a:t>3. </a:t>
            </a:r>
            <a:r>
              <a:rPr lang="en-GB" b="1" dirty="0"/>
              <a:t>Incorrect capability reference in service 2</a:t>
            </a:r>
          </a:p>
          <a:p>
            <a:pPr marL="0" lvl="2" indent="0">
              <a:buNone/>
            </a:pPr>
            <a:endParaRPr lang="en-US" b="1" dirty="0"/>
          </a:p>
          <a:p>
            <a:pPr>
              <a:buFont typeface="Arial" panose="020B0604020202020204" pitchFamily="34" charset="0"/>
              <a:buChar char="•"/>
            </a:pPr>
            <a:r>
              <a:rPr lang="en-GB" b="1" dirty="0"/>
              <a:t>Impacted requirements</a:t>
            </a:r>
            <a:r>
              <a:rPr lang="en-GB" dirty="0"/>
              <a:t>: 6.2.3.a.4</a:t>
            </a:r>
            <a:endParaRPr lang="en-US" dirty="0"/>
          </a:p>
          <a:p>
            <a:pPr>
              <a:buFont typeface="Arial" panose="020B0604020202020204" pitchFamily="34" charset="0"/>
              <a:buChar char="•"/>
            </a:pPr>
            <a:r>
              <a:rPr lang="en-GB" b="1" dirty="0"/>
              <a:t>Problem</a:t>
            </a:r>
            <a:r>
              <a:rPr lang="en-GB" dirty="0"/>
              <a:t>: This capability is referred to as “the capability for physical devices commanding access specified in clause 6.2.7”. The capability name is “Physical </a:t>
            </a:r>
            <a:r>
              <a:rPr lang="en-GB" b="1" dirty="0"/>
              <a:t>and logical</a:t>
            </a:r>
            <a:r>
              <a:rPr lang="en-GB" dirty="0"/>
              <a:t> device access”.</a:t>
            </a:r>
            <a:endParaRPr lang="en-US" dirty="0"/>
          </a:p>
          <a:p>
            <a:pPr>
              <a:buFont typeface="Arial" panose="020B0604020202020204" pitchFamily="34" charset="0"/>
              <a:buChar char="•"/>
            </a:pPr>
            <a:r>
              <a:rPr lang="en-GB" b="1" dirty="0"/>
              <a:t>Recommended update</a:t>
            </a:r>
            <a:r>
              <a:rPr lang="en-GB" dirty="0"/>
              <a:t>: Replace 6.2.3.a.4. with “the capability for accessing physical and logical devices specified in clause 6.2.7”.</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145934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3.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4. Implicit capability types</a:t>
            </a:r>
            <a:endParaRPr lang="en-US" b="1" dirty="0"/>
          </a:p>
          <a:p>
            <a:pPr>
              <a:buFont typeface="Arial" panose="020B0604020202020204" pitchFamily="34" charset="0"/>
              <a:buChar char="•"/>
            </a:pPr>
            <a:r>
              <a:rPr lang="en-GB" b="1" dirty="0"/>
              <a:t>Impacted requirements</a:t>
            </a:r>
            <a:r>
              <a:rPr lang="en-GB" dirty="0"/>
              <a:t>: 6.11.9.1.a, 6.11.10.1.a, 6.22.11.1.a, 6.22.12.1.a</a:t>
            </a:r>
            <a:endParaRPr lang="en-US" dirty="0"/>
          </a:p>
          <a:p>
            <a:pPr>
              <a:buFont typeface="Arial" panose="020B0604020202020204" pitchFamily="34" charset="0"/>
              <a:buChar char="•"/>
            </a:pPr>
            <a:r>
              <a:rPr lang="en-GB" b="1" dirty="0"/>
              <a:t>Problem</a:t>
            </a:r>
            <a:r>
              <a:rPr lang="en-GB" dirty="0"/>
              <a:t>: These requirements do not fit in the foundation model, which expresses that a capability type is either an inclusive-or capability type (requiring that at least one of several listed capabilities is implemented) or a transaction-defining capability type (which is directly linked to an associated transaction type). The requirements listed above are not part of those two categories and violate the constraint.</a:t>
            </a:r>
            <a:endParaRPr lang="en-US" dirty="0"/>
          </a:p>
          <a:p>
            <a:pPr>
              <a:buFont typeface="Arial" panose="020B0604020202020204" pitchFamily="34" charset="0"/>
              <a:buChar char="•"/>
            </a:pPr>
            <a:r>
              <a:rPr lang="en-GB" b="1" dirty="0"/>
              <a:t>Recommended update</a:t>
            </a:r>
            <a:r>
              <a:rPr lang="en-GB" dirty="0"/>
              <a:t>: The four requirements mentioned above do not bring any added value in terms of specification, as it is implicitly verified upon selection of the implemented service subtypes. Recommendation is to keep this information, but not as a requirement (informative text)</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24843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4.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5. Monitoring: loss of functionality w.r.t. PUS A</a:t>
            </a:r>
          </a:p>
          <a:p>
            <a:pPr marL="0" lvl="2" indent="0">
              <a:buNone/>
            </a:pPr>
            <a:endParaRPr lang="en-US" b="1" dirty="0"/>
          </a:p>
          <a:p>
            <a:pPr>
              <a:buFont typeface="Arial" panose="020B0604020202020204" pitchFamily="34" charset="0"/>
              <a:buChar char="•"/>
            </a:pPr>
            <a:r>
              <a:rPr lang="en-GB" b="1" dirty="0"/>
              <a:t>Impacted requirements</a:t>
            </a:r>
            <a:r>
              <a:rPr lang="en-GB" dirty="0"/>
              <a:t>: 6.12.3.6.3.c.3.b</a:t>
            </a:r>
            <a:endParaRPr lang="en-US" dirty="0"/>
          </a:p>
          <a:p>
            <a:pPr>
              <a:buFont typeface="Arial" panose="020B0604020202020204" pitchFamily="34" charset="0"/>
              <a:buChar char="•"/>
            </a:pPr>
            <a:r>
              <a:rPr lang="en-GB" b="1" dirty="0"/>
              <a:t>Problem</a:t>
            </a:r>
            <a:r>
              <a:rPr lang="en-GB" dirty="0"/>
              <a:t>: In PUS A, when performing a limit check, a new checking status would be established if the current status is within limits and the parameters samples alternatively between below low and above high limits. This behaviour is lost </a:t>
            </a:r>
            <a:r>
              <a:rPr lang="en-GB"/>
              <a:t>in PUS-C, </a:t>
            </a:r>
            <a:r>
              <a:rPr lang="en-GB" dirty="0"/>
              <a:t>where a NREP number of consistent samples are required.</a:t>
            </a:r>
            <a:endParaRPr lang="en-US" dirty="0"/>
          </a:p>
          <a:p>
            <a:pPr>
              <a:buFont typeface="Arial" panose="020B0604020202020204" pitchFamily="34" charset="0"/>
              <a:buChar char="•"/>
            </a:pPr>
            <a:r>
              <a:rPr lang="en-GB" b="1" dirty="0"/>
              <a:t>Recommended update</a:t>
            </a:r>
            <a:r>
              <a:rPr lang="en-GB" dirty="0"/>
              <a:t>: Restore this functionality, without trying to create a specific state “oscillating”. Simply assign the new checking status according to the last value that causes the state change, counting all out of range values in the NREP.</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11773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5.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6. Inconsistency in service 22 scope</a:t>
            </a:r>
          </a:p>
          <a:p>
            <a:pPr marL="0" lvl="2" indent="0">
              <a:buNone/>
            </a:pPr>
            <a:endParaRPr lang="en-US" b="1" dirty="0"/>
          </a:p>
          <a:p>
            <a:pPr>
              <a:buFont typeface="Arial" panose="020B0604020202020204" pitchFamily="34" charset="0"/>
              <a:buChar char="•"/>
            </a:pPr>
            <a:r>
              <a:rPr lang="en-GB" b="1" dirty="0"/>
              <a:t>Impacted requirements</a:t>
            </a:r>
            <a:r>
              <a:rPr lang="en-GB" dirty="0"/>
              <a:t>: 6.22.1.1, 6.22.4.b</a:t>
            </a:r>
            <a:endParaRPr lang="en-US" dirty="0"/>
          </a:p>
          <a:p>
            <a:pPr>
              <a:buFont typeface="Arial" panose="020B0604020202020204" pitchFamily="34" charset="0"/>
              <a:buChar char="•"/>
            </a:pPr>
            <a:r>
              <a:rPr lang="en-GB" b="1" dirty="0"/>
              <a:t>Problem</a:t>
            </a:r>
            <a:r>
              <a:rPr lang="en-GB" dirty="0"/>
              <a:t>: The service scope says “The service type does not specify how the orbit positions are determined; this is done when tailoring the service to the mission”. However 6.22.4.B defines the angle to use.</a:t>
            </a:r>
            <a:endParaRPr lang="en-US" dirty="0"/>
          </a:p>
          <a:p>
            <a:pPr>
              <a:buFont typeface="Arial" panose="020B0604020202020204" pitchFamily="34" charset="0"/>
              <a:buChar char="•"/>
            </a:pPr>
            <a:r>
              <a:rPr lang="en-GB" b="1" dirty="0"/>
              <a:t>Recommended update</a:t>
            </a:r>
            <a:r>
              <a:rPr lang="en-GB" dirty="0"/>
              <a:t>: Make consistent by either removing this sentence in the scope, or by removing 6.22.4.b so that the orbit position can be freely determined by the mission.</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317915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6.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7. Service 22 position definition</a:t>
            </a:r>
          </a:p>
          <a:p>
            <a:pPr marL="0" lvl="2" indent="0">
              <a:buNone/>
            </a:pPr>
            <a:endParaRPr lang="en-US" b="1" dirty="0"/>
          </a:p>
          <a:p>
            <a:pPr>
              <a:buFont typeface="Arial" panose="020B0604020202020204" pitchFamily="34" charset="0"/>
              <a:buChar char="•"/>
            </a:pPr>
            <a:r>
              <a:rPr lang="en-GB" b="1" dirty="0"/>
              <a:t>Impacted requirements</a:t>
            </a:r>
            <a:r>
              <a:rPr lang="en-GB" dirty="0"/>
              <a:t>: 6.22.4.b</a:t>
            </a:r>
            <a:endParaRPr lang="en-US" dirty="0"/>
          </a:p>
          <a:p>
            <a:pPr>
              <a:buFont typeface="Arial" panose="020B0604020202020204" pitchFamily="34" charset="0"/>
              <a:buChar char="•"/>
            </a:pPr>
            <a:r>
              <a:rPr lang="en-GB" b="1" dirty="0"/>
              <a:t>Problem</a:t>
            </a:r>
            <a:r>
              <a:rPr lang="en-GB" dirty="0"/>
              <a:t>: The position within the orbit is defined as “the angle measured in the plane of the osculating inertial orbit starting from the intersection with the Earth Fixed Equatorial Plane”. Two such intersections exist, at the ascending and descending nodes.</a:t>
            </a:r>
            <a:endParaRPr lang="en-US" dirty="0"/>
          </a:p>
          <a:p>
            <a:pPr>
              <a:buFont typeface="Arial" panose="020B0604020202020204" pitchFamily="34" charset="0"/>
              <a:buChar char="•"/>
            </a:pPr>
            <a:r>
              <a:rPr lang="en-GB" b="1" dirty="0"/>
              <a:t>Recommended update</a:t>
            </a:r>
            <a:r>
              <a:rPr lang="en-GB" dirty="0"/>
              <a:t>: Clearly identify the origin by specifying the node.</a:t>
            </a:r>
            <a:endParaRPr lang="en-US" dirty="0"/>
          </a:p>
          <a:p>
            <a:pPr marL="0" indent="0">
              <a:buFont typeface="Verdana" pitchFamily="34" charset="0"/>
              <a:buNone/>
            </a:pPr>
            <a:endParaRPr lang="en-GB" b="1" kern="0"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100819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7.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8. TM [15,13] repeated parameters</a:t>
            </a:r>
          </a:p>
          <a:p>
            <a:pPr marL="0" lvl="2" indent="0">
              <a:buNone/>
            </a:pPr>
            <a:endParaRPr lang="en-US" b="1" dirty="0"/>
          </a:p>
          <a:p>
            <a:pPr>
              <a:buFont typeface="Arial" panose="020B0604020202020204" pitchFamily="34" charset="0"/>
              <a:buChar char="•"/>
            </a:pPr>
            <a:r>
              <a:rPr lang="en-GB" b="1" dirty="0"/>
              <a:t>Impacted requirements</a:t>
            </a:r>
            <a:r>
              <a:rPr lang="en-GB" dirty="0"/>
              <a:t>: 8.15.2.10.b</a:t>
            </a:r>
            <a:endParaRPr lang="en-US" dirty="0"/>
          </a:p>
          <a:p>
            <a:pPr>
              <a:buFont typeface="Arial" panose="020B0604020202020204" pitchFamily="34" charset="0"/>
              <a:buChar char="•"/>
            </a:pPr>
            <a:r>
              <a:rPr lang="en-GB" b="1" dirty="0"/>
              <a:t>Problem</a:t>
            </a:r>
            <a:r>
              <a:rPr lang="en-GB" dirty="0"/>
              <a:t>: The ‘repeated N times’ scope of the requirement does not properly reflect the fact that the packet store id information is given for each store, as required by 6.15.3.10.1.g.1.</a:t>
            </a:r>
            <a:endParaRPr lang="en-US" dirty="0"/>
          </a:p>
          <a:p>
            <a:pPr>
              <a:buFont typeface="Arial" panose="020B0604020202020204" pitchFamily="34" charset="0"/>
              <a:buChar char="•"/>
            </a:pPr>
            <a:r>
              <a:rPr lang="en-GB" b="1" dirty="0"/>
              <a:t>Recommended update</a:t>
            </a:r>
            <a:r>
              <a:rPr lang="en-GB" dirty="0"/>
              <a:t>: Extend the scope of the ‘repeated N times’ on top of the interface definition so that it also covers packet store ID.</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16123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8.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9. TC/TM [15,30] to [15,40] repeated parameters</a:t>
            </a:r>
          </a:p>
          <a:p>
            <a:pPr marL="0" lvl="2" indent="0">
              <a:buNone/>
            </a:pPr>
            <a:endParaRPr lang="en-US" b="1" dirty="0"/>
          </a:p>
          <a:p>
            <a:pPr>
              <a:buFont typeface="Arial" panose="020B0604020202020204" pitchFamily="34" charset="0"/>
              <a:buChar char="•"/>
            </a:pPr>
            <a:r>
              <a:rPr lang="en-GB" b="1" dirty="0"/>
              <a:t>Impacted requirements</a:t>
            </a:r>
            <a:r>
              <a:rPr lang="en-GB" dirty="0"/>
              <a:t>: 8.15.2.27.b, 8.15.2.29.b, 8.15.2.30.b, 8.15.2.31.b, 8.15.2.37b</a:t>
            </a:r>
            <a:endParaRPr lang="en-US" dirty="0"/>
          </a:p>
          <a:p>
            <a:pPr>
              <a:buFont typeface="Arial" panose="020B0604020202020204" pitchFamily="34" charset="0"/>
              <a:buChar char="•"/>
            </a:pPr>
            <a:r>
              <a:rPr lang="en-GB" b="1" dirty="0"/>
              <a:t>Problem</a:t>
            </a:r>
            <a:r>
              <a:rPr lang="en-GB" dirty="0"/>
              <a:t>: The ‘repeated N2 times’ scope of the requirement includes the N2 field which is the repetition factor for the following TC/TM: [15,30], [15,32], [15,33], [15,34], [15,40].</a:t>
            </a:r>
            <a:endParaRPr lang="en-US" dirty="0"/>
          </a:p>
          <a:p>
            <a:pPr>
              <a:buFont typeface="Arial" panose="020B0604020202020204" pitchFamily="34" charset="0"/>
              <a:buChar char="•"/>
            </a:pPr>
            <a:r>
              <a:rPr lang="en-GB" b="1" dirty="0"/>
              <a:t>Recommended update</a:t>
            </a:r>
            <a:r>
              <a:rPr lang="en-GB" dirty="0"/>
              <a:t>: Reduce the scope of the ‘repeated N2 times’ on top of the interface definition so that it no longer covers N2.</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177506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39.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10. TC [18,7] parameter names</a:t>
            </a:r>
          </a:p>
          <a:p>
            <a:pPr marL="0" lvl="2" indent="0">
              <a:buNone/>
            </a:pPr>
            <a:endParaRPr lang="en-US" b="1" dirty="0"/>
          </a:p>
          <a:p>
            <a:pPr>
              <a:buFont typeface="Arial" panose="020B0604020202020204" pitchFamily="34" charset="0"/>
              <a:buChar char="•"/>
            </a:pPr>
            <a:r>
              <a:rPr lang="en-GB" b="1" dirty="0"/>
              <a:t>Impacted requirements</a:t>
            </a:r>
            <a:r>
              <a:rPr lang="en-GB" dirty="0"/>
              <a:t>: 8.18.2.7.b</a:t>
            </a:r>
            <a:endParaRPr lang="en-US" dirty="0"/>
          </a:p>
          <a:p>
            <a:pPr>
              <a:buFont typeface="Arial" panose="020B0604020202020204" pitchFamily="34" charset="0"/>
              <a:buChar char="•"/>
            </a:pPr>
            <a:r>
              <a:rPr lang="en-GB" b="1" dirty="0"/>
              <a:t>Problem</a:t>
            </a:r>
            <a:r>
              <a:rPr lang="en-GB" dirty="0"/>
              <a:t>: Arguments and parameters are two different concepts for OBCPs. An argument is provided when starting the OBCP, while a parameter can be provided while it runs. The second field of this TC is named ‘argument values’, while the TC is “Communicate parameters to an OBCP”.</a:t>
            </a:r>
            <a:endParaRPr lang="en-US" dirty="0"/>
          </a:p>
          <a:p>
            <a:pPr>
              <a:buFont typeface="Arial" panose="020B0604020202020204" pitchFamily="34" charset="0"/>
              <a:buChar char="•"/>
            </a:pPr>
            <a:r>
              <a:rPr lang="en-GB" b="1" dirty="0"/>
              <a:t>Recommended update</a:t>
            </a:r>
            <a:r>
              <a:rPr lang="en-GB" dirty="0"/>
              <a:t>: Change the second field name to ‘parameter values’ instead of ‘argument values’.</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47737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 multiplexing</a:t>
            </a:r>
          </a:p>
        </p:txBody>
      </p:sp>
      <p:sp>
        <p:nvSpPr>
          <p:cNvPr id="4" name="AutoShape 170"/>
          <p:cNvSpPr>
            <a:spLocks noChangeArrowheads="1"/>
          </p:cNvSpPr>
          <p:nvPr/>
        </p:nvSpPr>
        <p:spPr bwMode="auto">
          <a:xfrm>
            <a:off x="1116013" y="3141663"/>
            <a:ext cx="360362" cy="935037"/>
          </a:xfrm>
          <a:prstGeom prst="downArrow">
            <a:avLst>
              <a:gd name="adj1" fmla="val 50000"/>
              <a:gd name="adj2" fmla="val 64868"/>
            </a:avLst>
          </a:prstGeom>
          <a:solidFill>
            <a:srgbClr val="FF330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 name="AutoShape 174"/>
          <p:cNvSpPr>
            <a:spLocks noChangeArrowheads="1"/>
          </p:cNvSpPr>
          <p:nvPr/>
        </p:nvSpPr>
        <p:spPr bwMode="auto">
          <a:xfrm>
            <a:off x="3276600" y="3141663"/>
            <a:ext cx="358775" cy="935037"/>
          </a:xfrm>
          <a:prstGeom prst="downArrow">
            <a:avLst>
              <a:gd name="adj1" fmla="val 50000"/>
              <a:gd name="adj2" fmla="val 65155"/>
            </a:avLst>
          </a:prstGeom>
          <a:solidFill>
            <a:srgbClr val="FF330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 name="AutoShape 175"/>
          <p:cNvSpPr>
            <a:spLocks noChangeArrowheads="1"/>
          </p:cNvSpPr>
          <p:nvPr/>
        </p:nvSpPr>
        <p:spPr bwMode="auto">
          <a:xfrm>
            <a:off x="5435600" y="3141663"/>
            <a:ext cx="360363" cy="935037"/>
          </a:xfrm>
          <a:prstGeom prst="downArrow">
            <a:avLst>
              <a:gd name="adj1" fmla="val 50000"/>
              <a:gd name="adj2" fmla="val 64868"/>
            </a:avLst>
          </a:prstGeom>
          <a:solidFill>
            <a:srgbClr val="FF330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nvGrpSpPr>
          <p:cNvPr id="7" name="Group 165"/>
          <p:cNvGrpSpPr>
            <a:grpSpLocks/>
          </p:cNvGrpSpPr>
          <p:nvPr/>
        </p:nvGrpSpPr>
        <p:grpSpPr bwMode="auto">
          <a:xfrm>
            <a:off x="536575" y="5443538"/>
            <a:ext cx="7923213" cy="146050"/>
            <a:chOff x="338" y="2613"/>
            <a:chExt cx="4991" cy="92"/>
          </a:xfrm>
        </p:grpSpPr>
        <p:sp>
          <p:nvSpPr>
            <p:cNvPr id="8" name="Rectangle 45"/>
            <p:cNvSpPr>
              <a:spLocks noChangeArrowheads="1"/>
            </p:cNvSpPr>
            <p:nvPr/>
          </p:nvSpPr>
          <p:spPr bwMode="auto">
            <a:xfrm>
              <a:off x="429" y="2613"/>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 name="Rectangle 46"/>
            <p:cNvSpPr>
              <a:spLocks noChangeArrowheads="1"/>
            </p:cNvSpPr>
            <p:nvPr/>
          </p:nvSpPr>
          <p:spPr bwMode="auto">
            <a:xfrm>
              <a:off x="338" y="2613"/>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 name="Rectangle 47"/>
            <p:cNvSpPr>
              <a:spLocks noChangeArrowheads="1"/>
            </p:cNvSpPr>
            <p:nvPr/>
          </p:nvSpPr>
          <p:spPr bwMode="auto">
            <a:xfrm>
              <a:off x="1428" y="2613"/>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1" name="Rectangle 48"/>
            <p:cNvSpPr>
              <a:spLocks noChangeArrowheads="1"/>
            </p:cNvSpPr>
            <p:nvPr/>
          </p:nvSpPr>
          <p:spPr bwMode="auto">
            <a:xfrm>
              <a:off x="1337" y="2613"/>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2" name="Rectangle 49"/>
            <p:cNvSpPr>
              <a:spLocks noChangeArrowheads="1"/>
            </p:cNvSpPr>
            <p:nvPr/>
          </p:nvSpPr>
          <p:spPr bwMode="auto">
            <a:xfrm>
              <a:off x="2426" y="2613"/>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3" name="Rectangle 50"/>
            <p:cNvSpPr>
              <a:spLocks noChangeArrowheads="1"/>
            </p:cNvSpPr>
            <p:nvPr/>
          </p:nvSpPr>
          <p:spPr bwMode="auto">
            <a:xfrm>
              <a:off x="2335" y="2613"/>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4" name="Rectangle 51"/>
            <p:cNvSpPr>
              <a:spLocks noChangeArrowheads="1"/>
            </p:cNvSpPr>
            <p:nvPr/>
          </p:nvSpPr>
          <p:spPr bwMode="auto">
            <a:xfrm>
              <a:off x="3423" y="2613"/>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5" name="Rectangle 52"/>
            <p:cNvSpPr>
              <a:spLocks noChangeArrowheads="1"/>
            </p:cNvSpPr>
            <p:nvPr/>
          </p:nvSpPr>
          <p:spPr bwMode="auto">
            <a:xfrm>
              <a:off x="3332" y="2613"/>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6" name="Rectangle 53"/>
            <p:cNvSpPr>
              <a:spLocks noChangeArrowheads="1"/>
            </p:cNvSpPr>
            <p:nvPr/>
          </p:nvSpPr>
          <p:spPr bwMode="auto">
            <a:xfrm>
              <a:off x="4421" y="2613"/>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7" name="Rectangle 54"/>
            <p:cNvSpPr>
              <a:spLocks noChangeArrowheads="1"/>
            </p:cNvSpPr>
            <p:nvPr/>
          </p:nvSpPr>
          <p:spPr bwMode="auto">
            <a:xfrm>
              <a:off x="4330" y="2613"/>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8" name="Rectangle 104"/>
            <p:cNvSpPr>
              <a:spLocks noChangeArrowheads="1"/>
            </p:cNvSpPr>
            <p:nvPr/>
          </p:nvSpPr>
          <p:spPr bwMode="auto">
            <a:xfrm>
              <a:off x="522" y="2613"/>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9" name="Rectangle 105"/>
            <p:cNvSpPr>
              <a:spLocks noChangeArrowheads="1"/>
            </p:cNvSpPr>
            <p:nvPr/>
          </p:nvSpPr>
          <p:spPr bwMode="auto">
            <a:xfrm>
              <a:off x="431" y="2613"/>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0" name="Rectangle 107"/>
            <p:cNvSpPr>
              <a:spLocks noChangeArrowheads="1"/>
            </p:cNvSpPr>
            <p:nvPr/>
          </p:nvSpPr>
          <p:spPr bwMode="auto">
            <a:xfrm>
              <a:off x="1520" y="2614"/>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1" name="Rectangle 108"/>
            <p:cNvSpPr>
              <a:spLocks noChangeArrowheads="1"/>
            </p:cNvSpPr>
            <p:nvPr/>
          </p:nvSpPr>
          <p:spPr bwMode="auto">
            <a:xfrm>
              <a:off x="1429" y="2614"/>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
        <p:nvSpPr>
          <p:cNvPr id="22" name="Freeform 111"/>
          <p:cNvSpPr>
            <a:spLocks/>
          </p:cNvSpPr>
          <p:nvPr/>
        </p:nvSpPr>
        <p:spPr bwMode="auto">
          <a:xfrm>
            <a:off x="3851275" y="4724400"/>
            <a:ext cx="1441450" cy="719138"/>
          </a:xfrm>
          <a:custGeom>
            <a:avLst/>
            <a:gdLst>
              <a:gd name="T0" fmla="*/ 0 w 908"/>
              <a:gd name="T1" fmla="*/ 0 h 363"/>
              <a:gd name="T2" fmla="*/ 0 w 908"/>
              <a:gd name="T3" fmla="*/ 363 h 363"/>
              <a:gd name="T4" fmla="*/ 908 w 908"/>
              <a:gd name="T5" fmla="*/ 363 h 363"/>
              <a:gd name="T6" fmla="*/ 908 w 908"/>
              <a:gd name="T7" fmla="*/ 0 h 363"/>
              <a:gd name="T8" fmla="*/ 0 w 908"/>
              <a:gd name="T9" fmla="*/ 0 h 363"/>
              <a:gd name="T10" fmla="*/ 0 60000 65536"/>
              <a:gd name="T11" fmla="*/ 0 60000 65536"/>
              <a:gd name="T12" fmla="*/ 0 60000 65536"/>
              <a:gd name="T13" fmla="*/ 0 60000 65536"/>
              <a:gd name="T14" fmla="*/ 0 60000 65536"/>
              <a:gd name="T15" fmla="*/ 0 w 908"/>
              <a:gd name="T16" fmla="*/ 0 h 363"/>
              <a:gd name="T17" fmla="*/ 908 w 908"/>
              <a:gd name="T18" fmla="*/ 363 h 363"/>
            </a:gdLst>
            <a:ahLst/>
            <a:cxnLst>
              <a:cxn ang="T10">
                <a:pos x="T0" y="T1"/>
              </a:cxn>
              <a:cxn ang="T11">
                <a:pos x="T2" y="T3"/>
              </a:cxn>
              <a:cxn ang="T12">
                <a:pos x="T4" y="T5"/>
              </a:cxn>
              <a:cxn ang="T13">
                <a:pos x="T6" y="T7"/>
              </a:cxn>
              <a:cxn ang="T14">
                <a:pos x="T8" y="T9"/>
              </a:cxn>
            </a:cxnLst>
            <a:rect l="T15" t="T16" r="T17" b="T18"/>
            <a:pathLst>
              <a:path w="908" h="363">
                <a:moveTo>
                  <a:pt x="0" y="0"/>
                </a:moveTo>
                <a:lnTo>
                  <a:pt x="0" y="363"/>
                </a:lnTo>
                <a:lnTo>
                  <a:pt x="908" y="363"/>
                </a:lnTo>
                <a:lnTo>
                  <a:pt x="908" y="0"/>
                </a:lnTo>
                <a:lnTo>
                  <a:pt x="0" y="0"/>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3" name="Freeform 121"/>
          <p:cNvSpPr>
            <a:spLocks/>
          </p:cNvSpPr>
          <p:nvPr/>
        </p:nvSpPr>
        <p:spPr bwMode="auto">
          <a:xfrm>
            <a:off x="539750" y="4003675"/>
            <a:ext cx="4752975" cy="720725"/>
          </a:xfrm>
          <a:custGeom>
            <a:avLst/>
            <a:gdLst>
              <a:gd name="T0" fmla="*/ 0 w 2994"/>
              <a:gd name="T1" fmla="*/ 0 h 454"/>
              <a:gd name="T2" fmla="*/ 2086 w 2994"/>
              <a:gd name="T3" fmla="*/ 454 h 454"/>
              <a:gd name="T4" fmla="*/ 2994 w 2994"/>
              <a:gd name="T5" fmla="*/ 454 h 454"/>
              <a:gd name="T6" fmla="*/ 907 w 2994"/>
              <a:gd name="T7" fmla="*/ 0 h 454"/>
              <a:gd name="T8" fmla="*/ 0 w 2994"/>
              <a:gd name="T9" fmla="*/ 0 h 454"/>
              <a:gd name="T10" fmla="*/ 0 60000 65536"/>
              <a:gd name="T11" fmla="*/ 0 60000 65536"/>
              <a:gd name="T12" fmla="*/ 0 60000 65536"/>
              <a:gd name="T13" fmla="*/ 0 60000 65536"/>
              <a:gd name="T14" fmla="*/ 0 60000 65536"/>
              <a:gd name="T15" fmla="*/ 0 w 2994"/>
              <a:gd name="T16" fmla="*/ 0 h 454"/>
              <a:gd name="T17" fmla="*/ 2994 w 2994"/>
              <a:gd name="T18" fmla="*/ 454 h 454"/>
            </a:gdLst>
            <a:ahLst/>
            <a:cxnLst>
              <a:cxn ang="T10">
                <a:pos x="T0" y="T1"/>
              </a:cxn>
              <a:cxn ang="T11">
                <a:pos x="T2" y="T3"/>
              </a:cxn>
              <a:cxn ang="T12">
                <a:pos x="T4" y="T5"/>
              </a:cxn>
              <a:cxn ang="T13">
                <a:pos x="T6" y="T7"/>
              </a:cxn>
              <a:cxn ang="T14">
                <a:pos x="T8" y="T9"/>
              </a:cxn>
            </a:cxnLst>
            <a:rect l="T15" t="T16" r="T17" b="T18"/>
            <a:pathLst>
              <a:path w="2994" h="454">
                <a:moveTo>
                  <a:pt x="0" y="0"/>
                </a:moveTo>
                <a:lnTo>
                  <a:pt x="2086" y="454"/>
                </a:lnTo>
                <a:lnTo>
                  <a:pt x="2994" y="454"/>
                </a:lnTo>
                <a:lnTo>
                  <a:pt x="907" y="0"/>
                </a:lnTo>
                <a:lnTo>
                  <a:pt x="0" y="0"/>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4" name="Freeform 122"/>
          <p:cNvSpPr>
            <a:spLocks/>
          </p:cNvSpPr>
          <p:nvPr/>
        </p:nvSpPr>
        <p:spPr bwMode="auto">
          <a:xfrm>
            <a:off x="2700338" y="4003675"/>
            <a:ext cx="2592387" cy="720725"/>
          </a:xfrm>
          <a:custGeom>
            <a:avLst/>
            <a:gdLst>
              <a:gd name="T0" fmla="*/ 0 w 1633"/>
              <a:gd name="T1" fmla="*/ 0 h 454"/>
              <a:gd name="T2" fmla="*/ 725 w 1633"/>
              <a:gd name="T3" fmla="*/ 454 h 454"/>
              <a:gd name="T4" fmla="*/ 1633 w 1633"/>
              <a:gd name="T5" fmla="*/ 454 h 454"/>
              <a:gd name="T6" fmla="*/ 907 w 1633"/>
              <a:gd name="T7" fmla="*/ 0 h 454"/>
              <a:gd name="T8" fmla="*/ 0 w 1633"/>
              <a:gd name="T9" fmla="*/ 0 h 454"/>
              <a:gd name="T10" fmla="*/ 0 60000 65536"/>
              <a:gd name="T11" fmla="*/ 0 60000 65536"/>
              <a:gd name="T12" fmla="*/ 0 60000 65536"/>
              <a:gd name="T13" fmla="*/ 0 60000 65536"/>
              <a:gd name="T14" fmla="*/ 0 60000 65536"/>
              <a:gd name="T15" fmla="*/ 0 w 1633"/>
              <a:gd name="T16" fmla="*/ 0 h 454"/>
              <a:gd name="T17" fmla="*/ 1633 w 1633"/>
              <a:gd name="T18" fmla="*/ 454 h 454"/>
            </a:gdLst>
            <a:ahLst/>
            <a:cxnLst>
              <a:cxn ang="T10">
                <a:pos x="T0" y="T1"/>
              </a:cxn>
              <a:cxn ang="T11">
                <a:pos x="T2" y="T3"/>
              </a:cxn>
              <a:cxn ang="T12">
                <a:pos x="T4" y="T5"/>
              </a:cxn>
              <a:cxn ang="T13">
                <a:pos x="T6" y="T7"/>
              </a:cxn>
              <a:cxn ang="T14">
                <a:pos x="T8" y="T9"/>
              </a:cxn>
            </a:cxnLst>
            <a:rect l="T15" t="T16" r="T17" b="T18"/>
            <a:pathLst>
              <a:path w="1633" h="454">
                <a:moveTo>
                  <a:pt x="0" y="0"/>
                </a:moveTo>
                <a:lnTo>
                  <a:pt x="725" y="454"/>
                </a:lnTo>
                <a:lnTo>
                  <a:pt x="1633" y="454"/>
                </a:lnTo>
                <a:lnTo>
                  <a:pt x="907" y="0"/>
                </a:lnTo>
                <a:lnTo>
                  <a:pt x="0" y="0"/>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5" name="Freeform 123"/>
          <p:cNvSpPr>
            <a:spLocks/>
          </p:cNvSpPr>
          <p:nvPr/>
        </p:nvSpPr>
        <p:spPr bwMode="auto">
          <a:xfrm>
            <a:off x="3851275" y="4003675"/>
            <a:ext cx="2449513" cy="720725"/>
          </a:xfrm>
          <a:custGeom>
            <a:avLst/>
            <a:gdLst>
              <a:gd name="T0" fmla="*/ 635 w 1543"/>
              <a:gd name="T1" fmla="*/ 0 h 454"/>
              <a:gd name="T2" fmla="*/ 0 w 1543"/>
              <a:gd name="T3" fmla="*/ 454 h 454"/>
              <a:gd name="T4" fmla="*/ 908 w 1543"/>
              <a:gd name="T5" fmla="*/ 454 h 454"/>
              <a:gd name="T6" fmla="*/ 1543 w 1543"/>
              <a:gd name="T7" fmla="*/ 0 h 454"/>
              <a:gd name="T8" fmla="*/ 635 w 1543"/>
              <a:gd name="T9" fmla="*/ 0 h 454"/>
              <a:gd name="T10" fmla="*/ 0 60000 65536"/>
              <a:gd name="T11" fmla="*/ 0 60000 65536"/>
              <a:gd name="T12" fmla="*/ 0 60000 65536"/>
              <a:gd name="T13" fmla="*/ 0 60000 65536"/>
              <a:gd name="T14" fmla="*/ 0 60000 65536"/>
              <a:gd name="T15" fmla="*/ 0 w 1543"/>
              <a:gd name="T16" fmla="*/ 0 h 454"/>
              <a:gd name="T17" fmla="*/ 1543 w 1543"/>
              <a:gd name="T18" fmla="*/ 454 h 454"/>
            </a:gdLst>
            <a:ahLst/>
            <a:cxnLst>
              <a:cxn ang="T10">
                <a:pos x="T0" y="T1"/>
              </a:cxn>
              <a:cxn ang="T11">
                <a:pos x="T2" y="T3"/>
              </a:cxn>
              <a:cxn ang="T12">
                <a:pos x="T4" y="T5"/>
              </a:cxn>
              <a:cxn ang="T13">
                <a:pos x="T6" y="T7"/>
              </a:cxn>
              <a:cxn ang="T14">
                <a:pos x="T8" y="T9"/>
              </a:cxn>
            </a:cxnLst>
            <a:rect l="T15" t="T16" r="T17" b="T18"/>
            <a:pathLst>
              <a:path w="1543" h="454">
                <a:moveTo>
                  <a:pt x="635" y="0"/>
                </a:moveTo>
                <a:lnTo>
                  <a:pt x="0" y="454"/>
                </a:lnTo>
                <a:lnTo>
                  <a:pt x="908" y="454"/>
                </a:lnTo>
                <a:lnTo>
                  <a:pt x="1543" y="0"/>
                </a:lnTo>
                <a:lnTo>
                  <a:pt x="635" y="0"/>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6" name="Freeform 124"/>
          <p:cNvSpPr>
            <a:spLocks/>
          </p:cNvSpPr>
          <p:nvPr/>
        </p:nvSpPr>
        <p:spPr bwMode="auto">
          <a:xfrm>
            <a:off x="3851275" y="4003675"/>
            <a:ext cx="4608513" cy="720725"/>
          </a:xfrm>
          <a:custGeom>
            <a:avLst/>
            <a:gdLst>
              <a:gd name="T0" fmla="*/ 1996 w 2903"/>
              <a:gd name="T1" fmla="*/ 0 h 454"/>
              <a:gd name="T2" fmla="*/ 0 w 2903"/>
              <a:gd name="T3" fmla="*/ 454 h 454"/>
              <a:gd name="T4" fmla="*/ 908 w 2903"/>
              <a:gd name="T5" fmla="*/ 454 h 454"/>
              <a:gd name="T6" fmla="*/ 2903 w 2903"/>
              <a:gd name="T7" fmla="*/ 0 h 454"/>
              <a:gd name="T8" fmla="*/ 1996 w 2903"/>
              <a:gd name="T9" fmla="*/ 0 h 454"/>
              <a:gd name="T10" fmla="*/ 0 60000 65536"/>
              <a:gd name="T11" fmla="*/ 0 60000 65536"/>
              <a:gd name="T12" fmla="*/ 0 60000 65536"/>
              <a:gd name="T13" fmla="*/ 0 60000 65536"/>
              <a:gd name="T14" fmla="*/ 0 60000 65536"/>
              <a:gd name="T15" fmla="*/ 0 w 2903"/>
              <a:gd name="T16" fmla="*/ 0 h 454"/>
              <a:gd name="T17" fmla="*/ 2903 w 2903"/>
              <a:gd name="T18" fmla="*/ 454 h 454"/>
            </a:gdLst>
            <a:ahLst/>
            <a:cxnLst>
              <a:cxn ang="T10">
                <a:pos x="T0" y="T1"/>
              </a:cxn>
              <a:cxn ang="T11">
                <a:pos x="T2" y="T3"/>
              </a:cxn>
              <a:cxn ang="T12">
                <a:pos x="T4" y="T5"/>
              </a:cxn>
              <a:cxn ang="T13">
                <a:pos x="T6" y="T7"/>
              </a:cxn>
              <a:cxn ang="T14">
                <a:pos x="T8" y="T9"/>
              </a:cxn>
            </a:cxnLst>
            <a:rect l="T15" t="T16" r="T17" b="T18"/>
            <a:pathLst>
              <a:path w="2903" h="454">
                <a:moveTo>
                  <a:pt x="1996" y="0"/>
                </a:moveTo>
                <a:lnTo>
                  <a:pt x="0" y="454"/>
                </a:lnTo>
                <a:lnTo>
                  <a:pt x="908" y="454"/>
                </a:lnTo>
                <a:lnTo>
                  <a:pt x="2903" y="0"/>
                </a:lnTo>
                <a:lnTo>
                  <a:pt x="1996" y="0"/>
                </a:lnTo>
                <a:close/>
              </a:path>
            </a:pathLst>
          </a:custGeom>
          <a:solidFill>
            <a:srgbClr val="EAEAEA">
              <a:alpha val="50.195%"/>
            </a:srgbClr>
          </a:solid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nvGrpSpPr>
          <p:cNvPr id="27" name="Group 126"/>
          <p:cNvGrpSpPr>
            <a:grpSpLocks/>
          </p:cNvGrpSpPr>
          <p:nvPr/>
        </p:nvGrpSpPr>
        <p:grpSpPr bwMode="auto">
          <a:xfrm>
            <a:off x="3851275" y="4724400"/>
            <a:ext cx="1441450" cy="144463"/>
            <a:chOff x="158" y="1888"/>
            <a:chExt cx="908" cy="91"/>
          </a:xfrm>
        </p:grpSpPr>
        <p:sp>
          <p:nvSpPr>
            <p:cNvPr id="28" name="Rectangle 127"/>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9" name="Rectangle 128"/>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30" name="Group 66"/>
          <p:cNvGrpSpPr>
            <a:grpSpLocks/>
          </p:cNvGrpSpPr>
          <p:nvPr/>
        </p:nvGrpSpPr>
        <p:grpSpPr bwMode="auto">
          <a:xfrm>
            <a:off x="539750" y="3859213"/>
            <a:ext cx="1441450" cy="144462"/>
            <a:chOff x="158" y="1888"/>
            <a:chExt cx="908" cy="91"/>
          </a:xfrm>
        </p:grpSpPr>
        <p:sp>
          <p:nvSpPr>
            <p:cNvPr id="31" name="Rectangle 56"/>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2" name="Rectangle 57"/>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33" name="Group 67"/>
          <p:cNvGrpSpPr>
            <a:grpSpLocks/>
          </p:cNvGrpSpPr>
          <p:nvPr/>
        </p:nvGrpSpPr>
        <p:grpSpPr bwMode="auto">
          <a:xfrm>
            <a:off x="539750" y="3643313"/>
            <a:ext cx="1441450" cy="144462"/>
            <a:chOff x="158" y="1888"/>
            <a:chExt cx="908" cy="91"/>
          </a:xfrm>
        </p:grpSpPr>
        <p:sp>
          <p:nvSpPr>
            <p:cNvPr id="34" name="Rectangle 68"/>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5" name="Rectangle 69"/>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36" name="Group 70"/>
          <p:cNvGrpSpPr>
            <a:grpSpLocks/>
          </p:cNvGrpSpPr>
          <p:nvPr/>
        </p:nvGrpSpPr>
        <p:grpSpPr bwMode="auto">
          <a:xfrm>
            <a:off x="539750" y="3427413"/>
            <a:ext cx="1441450" cy="144462"/>
            <a:chOff x="158" y="1888"/>
            <a:chExt cx="908" cy="91"/>
          </a:xfrm>
        </p:grpSpPr>
        <p:sp>
          <p:nvSpPr>
            <p:cNvPr id="37" name="Rectangle 71"/>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8" name="Rectangle 72"/>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39" name="Group 73"/>
          <p:cNvGrpSpPr>
            <a:grpSpLocks/>
          </p:cNvGrpSpPr>
          <p:nvPr/>
        </p:nvGrpSpPr>
        <p:grpSpPr bwMode="auto">
          <a:xfrm>
            <a:off x="539750" y="3211513"/>
            <a:ext cx="1441450" cy="144462"/>
            <a:chOff x="158" y="1888"/>
            <a:chExt cx="908" cy="91"/>
          </a:xfrm>
        </p:grpSpPr>
        <p:sp>
          <p:nvSpPr>
            <p:cNvPr id="40" name="Rectangle 74"/>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1" name="Rectangle 75"/>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42" name="Group 76"/>
          <p:cNvGrpSpPr>
            <a:grpSpLocks/>
          </p:cNvGrpSpPr>
          <p:nvPr/>
        </p:nvGrpSpPr>
        <p:grpSpPr bwMode="auto">
          <a:xfrm>
            <a:off x="2700338" y="3859213"/>
            <a:ext cx="1441450" cy="144462"/>
            <a:chOff x="158" y="1888"/>
            <a:chExt cx="908" cy="91"/>
          </a:xfrm>
        </p:grpSpPr>
        <p:sp>
          <p:nvSpPr>
            <p:cNvPr id="43" name="Rectangle 77"/>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4" name="Rectangle 78"/>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45" name="Group 79"/>
          <p:cNvGrpSpPr>
            <a:grpSpLocks/>
          </p:cNvGrpSpPr>
          <p:nvPr/>
        </p:nvGrpSpPr>
        <p:grpSpPr bwMode="auto">
          <a:xfrm>
            <a:off x="2700338" y="3643313"/>
            <a:ext cx="1441450" cy="144462"/>
            <a:chOff x="158" y="1888"/>
            <a:chExt cx="908" cy="91"/>
          </a:xfrm>
        </p:grpSpPr>
        <p:sp>
          <p:nvSpPr>
            <p:cNvPr id="46" name="Rectangle 80"/>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7" name="Rectangle 81"/>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48" name="Group 88"/>
          <p:cNvGrpSpPr>
            <a:grpSpLocks/>
          </p:cNvGrpSpPr>
          <p:nvPr/>
        </p:nvGrpSpPr>
        <p:grpSpPr bwMode="auto">
          <a:xfrm>
            <a:off x="4860925" y="3859213"/>
            <a:ext cx="1441450" cy="144462"/>
            <a:chOff x="158" y="1888"/>
            <a:chExt cx="908" cy="91"/>
          </a:xfrm>
        </p:grpSpPr>
        <p:sp>
          <p:nvSpPr>
            <p:cNvPr id="49" name="Rectangle 89"/>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0" name="Rectangle 90"/>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51" name="Group 131"/>
          <p:cNvGrpSpPr>
            <a:grpSpLocks/>
          </p:cNvGrpSpPr>
          <p:nvPr/>
        </p:nvGrpSpPr>
        <p:grpSpPr bwMode="auto">
          <a:xfrm>
            <a:off x="4860925" y="3427413"/>
            <a:ext cx="1441450" cy="360362"/>
            <a:chOff x="3062" y="1343"/>
            <a:chExt cx="908" cy="227"/>
          </a:xfrm>
        </p:grpSpPr>
        <p:grpSp>
          <p:nvGrpSpPr>
            <p:cNvPr id="52" name="Group 91"/>
            <p:cNvGrpSpPr>
              <a:grpSpLocks/>
            </p:cNvGrpSpPr>
            <p:nvPr/>
          </p:nvGrpSpPr>
          <p:grpSpPr bwMode="auto">
            <a:xfrm>
              <a:off x="3062" y="1479"/>
              <a:ext cx="908" cy="91"/>
              <a:chOff x="158" y="1888"/>
              <a:chExt cx="908" cy="91"/>
            </a:xfrm>
          </p:grpSpPr>
          <p:sp>
            <p:nvSpPr>
              <p:cNvPr id="56" name="Rectangle 92"/>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7" name="Rectangle 93"/>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53" name="Group 94"/>
            <p:cNvGrpSpPr>
              <a:grpSpLocks/>
            </p:cNvGrpSpPr>
            <p:nvPr/>
          </p:nvGrpSpPr>
          <p:grpSpPr bwMode="auto">
            <a:xfrm>
              <a:off x="3062" y="1343"/>
              <a:ext cx="908" cy="91"/>
              <a:chOff x="158" y="1888"/>
              <a:chExt cx="908" cy="91"/>
            </a:xfrm>
          </p:grpSpPr>
          <p:sp>
            <p:nvSpPr>
              <p:cNvPr id="54" name="Rectangle 95"/>
              <p:cNvSpPr>
                <a:spLocks noChangeArrowheads="1"/>
              </p:cNvSpPr>
              <p:nvPr/>
            </p:nvSpPr>
            <p:spPr bwMode="auto">
              <a:xfrm>
                <a:off x="249" y="1888"/>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5" name="Rectangle 96"/>
              <p:cNvSpPr>
                <a:spLocks noChangeArrowheads="1"/>
              </p:cNvSpPr>
              <p:nvPr/>
            </p:nvSpPr>
            <p:spPr bwMode="auto">
              <a:xfrm>
                <a:off x="158" y="1888"/>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sp>
        <p:nvSpPr>
          <p:cNvPr id="58" name="Rectangle 101"/>
          <p:cNvSpPr>
            <a:spLocks noChangeArrowheads="1"/>
          </p:cNvSpPr>
          <p:nvPr/>
        </p:nvSpPr>
        <p:spPr bwMode="auto">
          <a:xfrm>
            <a:off x="7164388" y="3860800"/>
            <a:ext cx="1296987" cy="144463"/>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1000" b="1" kern="0" dirty="0">
                <a:solidFill>
                  <a:srgbClr val="000000"/>
                </a:solidFill>
                <a:latin typeface="Tahoma" pitchFamily="34" charset="0"/>
              </a:rPr>
              <a:t>Idle Frame</a:t>
            </a:r>
          </a:p>
        </p:txBody>
      </p:sp>
      <p:sp>
        <p:nvSpPr>
          <p:cNvPr id="59" name="Rectangle 102"/>
          <p:cNvSpPr>
            <a:spLocks noChangeArrowheads="1"/>
          </p:cNvSpPr>
          <p:nvPr/>
        </p:nvSpPr>
        <p:spPr bwMode="auto">
          <a:xfrm>
            <a:off x="7019925" y="3860800"/>
            <a:ext cx="144463" cy="142875"/>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0" name="Text Box 129"/>
          <p:cNvSpPr txBox="1">
            <a:spLocks noChangeArrowheads="1"/>
          </p:cNvSpPr>
          <p:nvPr/>
        </p:nvSpPr>
        <p:spPr bwMode="auto">
          <a:xfrm>
            <a:off x="1619250" y="2852738"/>
            <a:ext cx="3744913" cy="238125"/>
          </a:xfrm>
          <a:prstGeom prst="rect">
            <a:avLst/>
          </a:prstGeom>
          <a:noFill/>
          <a:ln w="9525" algn="ctr">
            <a:noFill/>
            <a:miter lim="800%"/>
            <a:headEnd/>
            <a:tailEnd/>
          </a:ln>
        </p:spPr>
        <p:txBody>
          <a:bodyPr>
            <a:spAutoFit/>
          </a:bodyPr>
          <a:lstStyle/>
          <a:p>
            <a:pPr algn="ctr" eaLnBrk="0" hangingPunct="0">
              <a:lnSpc>
                <a:spcPct val="80%"/>
              </a:lnSpc>
              <a:spcBef>
                <a:spcPct val="20%"/>
              </a:spcBef>
            </a:pPr>
            <a:r>
              <a:rPr lang="en-GB" sz="1200" b="1" dirty="0">
                <a:solidFill>
                  <a:srgbClr val="333399"/>
                </a:solidFill>
                <a:latin typeface="Tahoma" pitchFamily="34" charset="0"/>
              </a:rPr>
              <a:t>Asynchronous </a:t>
            </a:r>
            <a:r>
              <a:rPr lang="en-GB" sz="1200" dirty="0">
                <a:solidFill>
                  <a:srgbClr val="333399"/>
                </a:solidFill>
                <a:latin typeface="Tahoma" pitchFamily="34" charset="0"/>
              </a:rPr>
              <a:t>Fixed Length Transfer Frames</a:t>
            </a:r>
          </a:p>
        </p:txBody>
      </p:sp>
      <p:sp>
        <p:nvSpPr>
          <p:cNvPr id="61" name="Rectangle 155"/>
          <p:cNvSpPr>
            <a:spLocks noChangeArrowheads="1"/>
          </p:cNvSpPr>
          <p:nvPr/>
        </p:nvSpPr>
        <p:spPr bwMode="auto">
          <a:xfrm>
            <a:off x="-36513" y="5445125"/>
            <a:ext cx="576263" cy="142875"/>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2" name="Rectangle 156"/>
          <p:cNvSpPr>
            <a:spLocks noChangeArrowheads="1"/>
          </p:cNvSpPr>
          <p:nvPr/>
        </p:nvSpPr>
        <p:spPr bwMode="auto">
          <a:xfrm>
            <a:off x="8604250" y="5445125"/>
            <a:ext cx="576263" cy="14287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3" name="Rectangle 157"/>
          <p:cNvSpPr>
            <a:spLocks noChangeArrowheads="1"/>
          </p:cNvSpPr>
          <p:nvPr/>
        </p:nvSpPr>
        <p:spPr bwMode="auto">
          <a:xfrm>
            <a:off x="8459788" y="5445125"/>
            <a:ext cx="144462" cy="142875"/>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4" name="Text Box 130"/>
          <p:cNvSpPr txBox="1">
            <a:spLocks noChangeArrowheads="1"/>
          </p:cNvSpPr>
          <p:nvPr/>
        </p:nvSpPr>
        <p:spPr bwMode="auto">
          <a:xfrm>
            <a:off x="2700338" y="5949950"/>
            <a:ext cx="3744912" cy="238125"/>
          </a:xfrm>
          <a:prstGeom prst="rect">
            <a:avLst/>
          </a:prstGeom>
          <a:noFill/>
          <a:ln w="9525" algn="ctr">
            <a:noFill/>
            <a:miter lim="800%"/>
            <a:headEnd/>
            <a:tailEnd/>
          </a:ln>
        </p:spPr>
        <p:txBody>
          <a:bodyPr>
            <a:spAutoFit/>
          </a:bodyPr>
          <a:lstStyle/>
          <a:p>
            <a:pPr algn="ctr" eaLnBrk="0" hangingPunct="0">
              <a:lnSpc>
                <a:spcPct val="80%"/>
              </a:lnSpc>
              <a:spcBef>
                <a:spcPct val="20%"/>
              </a:spcBef>
            </a:pPr>
            <a:r>
              <a:rPr lang="en-GB" sz="1200" b="1" dirty="0">
                <a:solidFill>
                  <a:srgbClr val="333399"/>
                </a:solidFill>
                <a:latin typeface="Tahoma" pitchFamily="34" charset="0"/>
              </a:rPr>
              <a:t>Synchronous (Continuous)  </a:t>
            </a:r>
            <a:r>
              <a:rPr lang="en-GB" sz="1200" dirty="0">
                <a:solidFill>
                  <a:srgbClr val="333399"/>
                </a:solidFill>
                <a:latin typeface="Tahoma" pitchFamily="34" charset="0"/>
              </a:rPr>
              <a:t>Bit Stream</a:t>
            </a:r>
          </a:p>
        </p:txBody>
      </p:sp>
      <p:grpSp>
        <p:nvGrpSpPr>
          <p:cNvPr id="65" name="Group 164"/>
          <p:cNvGrpSpPr>
            <a:grpSpLocks/>
          </p:cNvGrpSpPr>
          <p:nvPr/>
        </p:nvGrpSpPr>
        <p:grpSpPr bwMode="auto">
          <a:xfrm>
            <a:off x="-36513" y="5445125"/>
            <a:ext cx="10802938" cy="146050"/>
            <a:chOff x="204" y="2840"/>
            <a:chExt cx="6805" cy="92"/>
          </a:xfrm>
        </p:grpSpPr>
        <p:sp>
          <p:nvSpPr>
            <p:cNvPr id="66" name="Rectangle 137"/>
            <p:cNvSpPr>
              <a:spLocks noChangeArrowheads="1"/>
            </p:cNvSpPr>
            <p:nvPr/>
          </p:nvSpPr>
          <p:spPr bwMode="auto">
            <a:xfrm>
              <a:off x="658" y="2840"/>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7" name="Rectangle 138"/>
            <p:cNvSpPr>
              <a:spLocks noChangeArrowheads="1"/>
            </p:cNvSpPr>
            <p:nvPr/>
          </p:nvSpPr>
          <p:spPr bwMode="auto">
            <a:xfrm>
              <a:off x="567" y="2840"/>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8" name="Rectangle 139"/>
            <p:cNvSpPr>
              <a:spLocks noChangeArrowheads="1"/>
            </p:cNvSpPr>
            <p:nvPr/>
          </p:nvSpPr>
          <p:spPr bwMode="auto">
            <a:xfrm>
              <a:off x="1657" y="2840"/>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9" name="Rectangle 140"/>
            <p:cNvSpPr>
              <a:spLocks noChangeArrowheads="1"/>
            </p:cNvSpPr>
            <p:nvPr/>
          </p:nvSpPr>
          <p:spPr bwMode="auto">
            <a:xfrm>
              <a:off x="1566" y="2840"/>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0" name="Rectangle 141"/>
            <p:cNvSpPr>
              <a:spLocks noChangeArrowheads="1"/>
            </p:cNvSpPr>
            <p:nvPr/>
          </p:nvSpPr>
          <p:spPr bwMode="auto">
            <a:xfrm>
              <a:off x="2655" y="2840"/>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1" name="Rectangle 142"/>
            <p:cNvSpPr>
              <a:spLocks noChangeArrowheads="1"/>
            </p:cNvSpPr>
            <p:nvPr/>
          </p:nvSpPr>
          <p:spPr bwMode="auto">
            <a:xfrm>
              <a:off x="2564" y="2840"/>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2" name="Rectangle 143"/>
            <p:cNvSpPr>
              <a:spLocks noChangeArrowheads="1"/>
            </p:cNvSpPr>
            <p:nvPr/>
          </p:nvSpPr>
          <p:spPr bwMode="auto">
            <a:xfrm>
              <a:off x="3652" y="2840"/>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3" name="Rectangle 144"/>
            <p:cNvSpPr>
              <a:spLocks noChangeArrowheads="1"/>
            </p:cNvSpPr>
            <p:nvPr/>
          </p:nvSpPr>
          <p:spPr bwMode="auto">
            <a:xfrm>
              <a:off x="3561" y="2840"/>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4" name="Rectangle 145"/>
            <p:cNvSpPr>
              <a:spLocks noChangeArrowheads="1"/>
            </p:cNvSpPr>
            <p:nvPr/>
          </p:nvSpPr>
          <p:spPr bwMode="auto">
            <a:xfrm>
              <a:off x="4650" y="2840"/>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5" name="Rectangle 146"/>
            <p:cNvSpPr>
              <a:spLocks noChangeArrowheads="1"/>
            </p:cNvSpPr>
            <p:nvPr/>
          </p:nvSpPr>
          <p:spPr bwMode="auto">
            <a:xfrm>
              <a:off x="4559" y="2840"/>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6" name="Rectangle 147"/>
            <p:cNvSpPr>
              <a:spLocks noChangeArrowheads="1"/>
            </p:cNvSpPr>
            <p:nvPr/>
          </p:nvSpPr>
          <p:spPr bwMode="auto">
            <a:xfrm>
              <a:off x="751" y="2840"/>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7" name="Rectangle 148"/>
            <p:cNvSpPr>
              <a:spLocks noChangeArrowheads="1"/>
            </p:cNvSpPr>
            <p:nvPr/>
          </p:nvSpPr>
          <p:spPr bwMode="auto">
            <a:xfrm>
              <a:off x="660" y="2840"/>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8" name="Rectangle 149"/>
            <p:cNvSpPr>
              <a:spLocks noChangeArrowheads="1"/>
            </p:cNvSpPr>
            <p:nvPr/>
          </p:nvSpPr>
          <p:spPr bwMode="auto">
            <a:xfrm>
              <a:off x="1749" y="2841"/>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9" name="Rectangle 150"/>
            <p:cNvSpPr>
              <a:spLocks noChangeArrowheads="1"/>
            </p:cNvSpPr>
            <p:nvPr/>
          </p:nvSpPr>
          <p:spPr bwMode="auto">
            <a:xfrm>
              <a:off x="1658" y="2841"/>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0" name="Rectangle 152"/>
            <p:cNvSpPr>
              <a:spLocks noChangeArrowheads="1"/>
            </p:cNvSpPr>
            <p:nvPr/>
          </p:nvSpPr>
          <p:spPr bwMode="auto">
            <a:xfrm>
              <a:off x="2746" y="2841"/>
              <a:ext cx="817" cy="91"/>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1" name="Rectangle 153"/>
            <p:cNvSpPr>
              <a:spLocks noChangeArrowheads="1"/>
            </p:cNvSpPr>
            <p:nvPr/>
          </p:nvSpPr>
          <p:spPr bwMode="auto">
            <a:xfrm>
              <a:off x="2655" y="2841"/>
              <a:ext cx="91" cy="90"/>
            </a:xfrm>
            <a:prstGeom prst="rect">
              <a:avLst/>
            </a:prstGeom>
            <a:solidFill>
              <a:srgbClr val="80808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2" name="Rectangle 158"/>
            <p:cNvSpPr>
              <a:spLocks noChangeArrowheads="1"/>
            </p:cNvSpPr>
            <p:nvPr/>
          </p:nvSpPr>
          <p:spPr bwMode="auto">
            <a:xfrm>
              <a:off x="204" y="2840"/>
              <a:ext cx="363" cy="90"/>
            </a:xfrm>
            <a:prstGeom prst="rect">
              <a:avLst/>
            </a:prstGeom>
            <a:solidFill>
              <a:srgbClr val="B2B2B2"/>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3" name="Rectangle 159"/>
            <p:cNvSpPr>
              <a:spLocks noChangeArrowheads="1"/>
            </p:cNvSpPr>
            <p:nvPr/>
          </p:nvSpPr>
          <p:spPr bwMode="auto">
            <a:xfrm>
              <a:off x="5647" y="2840"/>
              <a:ext cx="908"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4" name="Rectangle 160"/>
            <p:cNvSpPr>
              <a:spLocks noChangeArrowheads="1"/>
            </p:cNvSpPr>
            <p:nvPr/>
          </p:nvSpPr>
          <p:spPr bwMode="auto">
            <a:xfrm>
              <a:off x="5556" y="2840"/>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5" name="Rectangle 161"/>
            <p:cNvSpPr>
              <a:spLocks noChangeArrowheads="1"/>
            </p:cNvSpPr>
            <p:nvPr/>
          </p:nvSpPr>
          <p:spPr bwMode="auto">
            <a:xfrm>
              <a:off x="6646" y="2841"/>
              <a:ext cx="363" cy="9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6" name="Rectangle 162"/>
            <p:cNvSpPr>
              <a:spLocks noChangeArrowheads="1"/>
            </p:cNvSpPr>
            <p:nvPr/>
          </p:nvSpPr>
          <p:spPr bwMode="auto">
            <a:xfrm>
              <a:off x="6555" y="2841"/>
              <a:ext cx="91" cy="90"/>
            </a:xfrm>
            <a:prstGeom prst="rect">
              <a:avLst/>
            </a:prstGeom>
            <a:solidFill>
              <a:srgbClr val="4D4D4D"/>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
        <p:nvSpPr>
          <p:cNvPr id="87" name="AutoShape 169"/>
          <p:cNvSpPr>
            <a:spLocks noChangeArrowheads="1"/>
          </p:cNvSpPr>
          <p:nvPr/>
        </p:nvSpPr>
        <p:spPr bwMode="auto">
          <a:xfrm>
            <a:off x="3851275" y="5661025"/>
            <a:ext cx="1441450" cy="288925"/>
          </a:xfrm>
          <a:prstGeom prst="leftArrow">
            <a:avLst>
              <a:gd name="adj1" fmla="val 50000"/>
              <a:gd name="adj2" fmla="val 124725"/>
            </a:avLst>
          </a:prstGeom>
          <a:solidFill>
            <a:srgbClr val="FF3300"/>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nvGrpSpPr>
          <p:cNvPr id="88" name="Group 173"/>
          <p:cNvGrpSpPr>
            <a:grpSpLocks/>
          </p:cNvGrpSpPr>
          <p:nvPr/>
        </p:nvGrpSpPr>
        <p:grpSpPr bwMode="auto">
          <a:xfrm>
            <a:off x="3276600" y="4508500"/>
            <a:ext cx="2522538" cy="504825"/>
            <a:chOff x="2244" y="3339"/>
            <a:chExt cx="1589" cy="318"/>
          </a:xfrm>
        </p:grpSpPr>
        <p:sp>
          <p:nvSpPr>
            <p:cNvPr id="89" name="AutoShape 171"/>
            <p:cNvSpPr>
              <a:spLocks noChangeArrowheads="1"/>
            </p:cNvSpPr>
            <p:nvPr/>
          </p:nvSpPr>
          <p:spPr bwMode="auto">
            <a:xfrm>
              <a:off x="2381" y="3521"/>
              <a:ext cx="1452" cy="136"/>
            </a:xfrm>
            <a:prstGeom prst="curvedUpArrow">
              <a:avLst>
                <a:gd name="adj1" fmla="val 72560"/>
                <a:gd name="adj2" fmla="val 286090"/>
                <a:gd name="adj3" fmla="val 33333"/>
              </a:avLst>
            </a:prstGeom>
            <a:solidFill>
              <a:srgbClr val="FF3300"/>
            </a:solidFill>
            <a:ln w="9525">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0" name="AutoShape 172"/>
            <p:cNvSpPr>
              <a:spLocks noChangeArrowheads="1"/>
            </p:cNvSpPr>
            <p:nvPr/>
          </p:nvSpPr>
          <p:spPr bwMode="auto">
            <a:xfrm flipH="1" flipV="1">
              <a:off x="2244" y="3339"/>
              <a:ext cx="1452" cy="136"/>
            </a:xfrm>
            <a:prstGeom prst="curvedUpArrow">
              <a:avLst>
                <a:gd name="adj1" fmla="val 72560"/>
                <a:gd name="adj2" fmla="val 286090"/>
                <a:gd name="adj3" fmla="val 33333"/>
              </a:avLst>
            </a:prstGeom>
            <a:solidFill>
              <a:srgbClr val="FF3300"/>
            </a:solidFill>
            <a:ln w="9525">
              <a:solidFill>
                <a:srgbClr val="000000"/>
              </a:solid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
        <p:nvSpPr>
          <p:cNvPr id="91" name="AutoShape 178"/>
          <p:cNvSpPr>
            <a:spLocks/>
          </p:cNvSpPr>
          <p:nvPr/>
        </p:nvSpPr>
        <p:spPr bwMode="auto">
          <a:xfrm>
            <a:off x="6227763" y="2133600"/>
            <a:ext cx="2520950" cy="935038"/>
          </a:xfrm>
          <a:prstGeom prst="accentCallout1">
            <a:avLst>
              <a:gd name="adj1" fmla="val 12222"/>
              <a:gd name="adj2" fmla="val -3023"/>
              <a:gd name="adj3" fmla="val 283190"/>
              <a:gd name="adj4" fmla="val -68829"/>
            </a:avLst>
          </a:prstGeom>
          <a:noFill/>
          <a:ln w="9525">
            <a:solidFill>
              <a:srgbClr val="FF3300"/>
            </a:solidFill>
            <a:miter lim="800%"/>
            <a:headEnd/>
            <a:tailEnd/>
          </a:ln>
        </p:spPr>
        <p:txBody>
          <a:bodyPr anchor="ctr"/>
          <a:lstStyle/>
          <a:p>
            <a:pPr eaLnBrk="0" hangingPunct="0">
              <a:lnSpc>
                <a:spcPct val="80%"/>
              </a:lnSpc>
              <a:spcBef>
                <a:spcPct val="20%"/>
              </a:spcBef>
            </a:pPr>
            <a:r>
              <a:rPr lang="en-GB" sz="1000" dirty="0">
                <a:solidFill>
                  <a:srgbClr val="FF3300"/>
                </a:solidFill>
                <a:latin typeface="Tahoma" pitchFamily="34" charset="0"/>
              </a:rPr>
              <a:t>Various possible </a:t>
            </a:r>
            <a:r>
              <a:rPr lang="en-GB" sz="1000" b="1" dirty="0">
                <a:solidFill>
                  <a:srgbClr val="FF3300"/>
                </a:solidFill>
                <a:latin typeface="Tahoma" pitchFamily="34" charset="0"/>
              </a:rPr>
              <a:t>Multiplexing Schemes</a:t>
            </a:r>
          </a:p>
          <a:p>
            <a:pPr lvl="1" eaLnBrk="0" hangingPunct="0">
              <a:lnSpc>
                <a:spcPct val="80%"/>
              </a:lnSpc>
              <a:spcBef>
                <a:spcPct val="20%"/>
              </a:spcBef>
              <a:buFontTx/>
              <a:buChar char="•"/>
            </a:pPr>
            <a:r>
              <a:rPr lang="en-GB" sz="1000" dirty="0">
                <a:solidFill>
                  <a:srgbClr val="FF3300"/>
                </a:solidFill>
                <a:latin typeface="Tahoma" pitchFamily="34" charset="0"/>
              </a:rPr>
              <a:t>Fixed </a:t>
            </a:r>
            <a:r>
              <a:rPr lang="en-GB" sz="1000" dirty="0" err="1">
                <a:solidFill>
                  <a:srgbClr val="FF3300"/>
                </a:solidFill>
                <a:latin typeface="Tahoma" pitchFamily="34" charset="0"/>
              </a:rPr>
              <a:t>Assignement</a:t>
            </a:r>
            <a:endParaRPr lang="en-GB" sz="1000" dirty="0">
              <a:solidFill>
                <a:srgbClr val="FF3300"/>
              </a:solidFill>
              <a:latin typeface="Tahoma" pitchFamily="34" charset="0"/>
            </a:endParaRPr>
          </a:p>
          <a:p>
            <a:pPr lvl="1" eaLnBrk="0" hangingPunct="0">
              <a:lnSpc>
                <a:spcPct val="80%"/>
              </a:lnSpc>
              <a:spcBef>
                <a:spcPct val="20%"/>
              </a:spcBef>
              <a:buFontTx/>
              <a:buChar char="•"/>
            </a:pPr>
            <a:r>
              <a:rPr lang="en-GB" sz="1000" dirty="0">
                <a:solidFill>
                  <a:srgbClr val="FF3300"/>
                </a:solidFill>
                <a:latin typeface="Tahoma" pitchFamily="34" charset="0"/>
              </a:rPr>
              <a:t>Round Robin</a:t>
            </a:r>
          </a:p>
          <a:p>
            <a:pPr lvl="1" eaLnBrk="0" hangingPunct="0">
              <a:lnSpc>
                <a:spcPct val="80%"/>
              </a:lnSpc>
              <a:spcBef>
                <a:spcPct val="20%"/>
              </a:spcBef>
              <a:buFontTx/>
              <a:buChar char="•"/>
            </a:pPr>
            <a:r>
              <a:rPr lang="en-GB" sz="1000" dirty="0">
                <a:solidFill>
                  <a:srgbClr val="FF3300"/>
                </a:solidFill>
                <a:latin typeface="Tahoma" pitchFamily="34" charset="0"/>
              </a:rPr>
              <a:t>Priority Based</a:t>
            </a:r>
          </a:p>
          <a:p>
            <a:pPr lvl="1" eaLnBrk="0" hangingPunct="0">
              <a:lnSpc>
                <a:spcPct val="80%"/>
              </a:lnSpc>
              <a:spcBef>
                <a:spcPct val="20%"/>
              </a:spcBef>
              <a:buFontTx/>
              <a:buChar char="•"/>
            </a:pPr>
            <a:r>
              <a:rPr lang="en-GB" sz="1000" dirty="0">
                <a:solidFill>
                  <a:srgbClr val="FF3300"/>
                </a:solidFill>
                <a:latin typeface="Tahoma" pitchFamily="34" charset="0"/>
              </a:rPr>
              <a:t>Hybrid</a:t>
            </a:r>
          </a:p>
          <a:p>
            <a:pPr lvl="1" eaLnBrk="0" hangingPunct="0">
              <a:lnSpc>
                <a:spcPct val="80%"/>
              </a:lnSpc>
              <a:spcBef>
                <a:spcPct val="20%"/>
              </a:spcBef>
              <a:buFontTx/>
              <a:buChar char="•"/>
            </a:pPr>
            <a:r>
              <a:rPr lang="en-GB" sz="1000" dirty="0">
                <a:solidFill>
                  <a:srgbClr val="FF3300"/>
                </a:solidFill>
                <a:latin typeface="Tahoma" pitchFamily="34" charset="0"/>
              </a:rPr>
              <a:t>…</a:t>
            </a:r>
          </a:p>
        </p:txBody>
      </p:sp>
      <p:sp>
        <p:nvSpPr>
          <p:cNvPr id="92" name="Text Box 179"/>
          <p:cNvSpPr txBox="1">
            <a:spLocks noChangeArrowheads="1"/>
          </p:cNvSpPr>
          <p:nvPr/>
        </p:nvSpPr>
        <p:spPr bwMode="auto">
          <a:xfrm>
            <a:off x="250825" y="1628775"/>
            <a:ext cx="3765550" cy="519113"/>
          </a:xfrm>
          <a:prstGeom prst="rect">
            <a:avLst/>
          </a:prstGeom>
          <a:noFill/>
          <a:ln w="9525" algn="ctr">
            <a:noFill/>
            <a:miter lim="800%"/>
            <a:headEnd/>
            <a:tailEnd/>
          </a:ln>
        </p:spPr>
        <p:txBody>
          <a:bodyPr wrap="none">
            <a:spAutoFit/>
          </a:bodyPr>
          <a:lstStyle/>
          <a:p>
            <a:pPr eaLnBrk="0" hangingPunct="0">
              <a:lnSpc>
                <a:spcPct val="80%"/>
              </a:lnSpc>
              <a:spcBef>
                <a:spcPct val="20%"/>
              </a:spcBef>
            </a:pPr>
            <a:r>
              <a:rPr lang="en-GB" sz="1000" dirty="0">
                <a:solidFill>
                  <a:srgbClr val="FF3300"/>
                </a:solidFill>
                <a:latin typeface="Tahoma" pitchFamily="34" charset="0"/>
              </a:rPr>
              <a:t>Move from </a:t>
            </a:r>
            <a:r>
              <a:rPr lang="en-GB" sz="1000" b="1" dirty="0">
                <a:solidFill>
                  <a:srgbClr val="FF3300"/>
                </a:solidFill>
                <a:latin typeface="Tahoma" pitchFamily="34" charset="0"/>
              </a:rPr>
              <a:t>asynchronous</a:t>
            </a:r>
            <a:r>
              <a:rPr lang="en-GB" sz="1000" dirty="0">
                <a:solidFill>
                  <a:srgbClr val="FF3300"/>
                </a:solidFill>
                <a:latin typeface="Tahoma" pitchFamily="34" charset="0"/>
              </a:rPr>
              <a:t> generation of fixed length data unit </a:t>
            </a:r>
          </a:p>
          <a:p>
            <a:pPr eaLnBrk="0" hangingPunct="0">
              <a:lnSpc>
                <a:spcPct val="80%"/>
              </a:lnSpc>
              <a:spcBef>
                <a:spcPct val="20%"/>
              </a:spcBef>
            </a:pPr>
            <a:r>
              <a:rPr lang="en-GB" sz="1000" dirty="0">
                <a:solidFill>
                  <a:srgbClr val="FF3300"/>
                </a:solidFill>
                <a:latin typeface="Tahoma" pitchFamily="34" charset="0"/>
              </a:rPr>
              <a:t>to </a:t>
            </a:r>
            <a:r>
              <a:rPr lang="en-GB" sz="1000" b="1" dirty="0">
                <a:solidFill>
                  <a:srgbClr val="FF3300"/>
                </a:solidFill>
                <a:latin typeface="Tahoma" pitchFamily="34" charset="0"/>
              </a:rPr>
              <a:t>synchronous </a:t>
            </a:r>
            <a:r>
              <a:rPr lang="en-GB" sz="1000" dirty="0">
                <a:solidFill>
                  <a:srgbClr val="FF3300"/>
                </a:solidFill>
                <a:latin typeface="Tahoma" pitchFamily="34" charset="0"/>
              </a:rPr>
              <a:t>transmission of these fixed length data unit</a:t>
            </a:r>
          </a:p>
          <a:p>
            <a:pPr eaLnBrk="0" hangingPunct="0">
              <a:lnSpc>
                <a:spcPct val="80%"/>
              </a:lnSpc>
              <a:spcBef>
                <a:spcPct val="20%"/>
              </a:spcBef>
            </a:pPr>
            <a:r>
              <a:rPr lang="en-GB" sz="1000" dirty="0">
                <a:solidFill>
                  <a:srgbClr val="FF3300"/>
                </a:solidFill>
                <a:latin typeface="Tahoma" pitchFamily="34" charset="0"/>
              </a:rPr>
              <a:t>in view of robust </a:t>
            </a:r>
            <a:r>
              <a:rPr lang="en-GB" sz="1000" b="1" dirty="0">
                <a:solidFill>
                  <a:srgbClr val="FF3300"/>
                </a:solidFill>
                <a:latin typeface="Tahoma" pitchFamily="34" charset="0"/>
              </a:rPr>
              <a:t>continuous</a:t>
            </a:r>
            <a:r>
              <a:rPr lang="en-GB" sz="1000" dirty="0">
                <a:solidFill>
                  <a:srgbClr val="FF3300"/>
                </a:solidFill>
                <a:latin typeface="Tahoma" pitchFamily="34" charset="0"/>
              </a:rPr>
              <a:t> emission (sending side)</a:t>
            </a:r>
            <a:endParaRPr lang="en-GB" sz="1000" dirty="0">
              <a:solidFill>
                <a:srgbClr val="333399"/>
              </a:solidFill>
              <a:latin typeface="Tahoma" pitchFamily="34" charset="0"/>
            </a:endParaRPr>
          </a:p>
        </p:txBody>
      </p:sp>
      <p:sp>
        <p:nvSpPr>
          <p:cNvPr id="93" name="AutoShape 180"/>
          <p:cNvSpPr>
            <a:spLocks/>
          </p:cNvSpPr>
          <p:nvPr/>
        </p:nvSpPr>
        <p:spPr bwMode="auto">
          <a:xfrm>
            <a:off x="7164388" y="4868863"/>
            <a:ext cx="1260475" cy="285750"/>
          </a:xfrm>
          <a:prstGeom prst="accentCallout1">
            <a:avLst>
              <a:gd name="adj1" fmla="val 40000"/>
              <a:gd name="adj2" fmla="val -6046"/>
              <a:gd name="adj3" fmla="val 201667"/>
              <a:gd name="adj4" fmla="val -138162"/>
            </a:avLst>
          </a:prstGeom>
          <a:noFill/>
          <a:ln w="9525">
            <a:solidFill>
              <a:srgbClr val="FF3300"/>
            </a:solidFill>
            <a:miter lim="800%"/>
            <a:headEnd/>
            <a:tailEnd/>
          </a:ln>
        </p:spPr>
        <p:txBody>
          <a:bodyPr anchor="ctr"/>
          <a:lstStyle/>
          <a:p>
            <a:pPr eaLnBrk="0" hangingPunct="0">
              <a:lnSpc>
                <a:spcPct val="80%"/>
              </a:lnSpc>
              <a:spcBef>
                <a:spcPct val="20%"/>
              </a:spcBef>
            </a:pPr>
            <a:r>
              <a:rPr lang="en-GB" sz="1000" dirty="0">
                <a:solidFill>
                  <a:srgbClr val="FF3300"/>
                </a:solidFill>
                <a:latin typeface="Tahoma" pitchFamily="34" charset="0"/>
              </a:rPr>
              <a:t>Synchronisation Pattern</a:t>
            </a:r>
          </a:p>
        </p:txBody>
      </p:sp>
      <p:sp>
        <p:nvSpPr>
          <p:cNvPr id="94" name="Text Box 182"/>
          <p:cNvSpPr txBox="1">
            <a:spLocks noChangeArrowheads="1"/>
          </p:cNvSpPr>
          <p:nvPr/>
        </p:nvSpPr>
        <p:spPr bwMode="auto">
          <a:xfrm>
            <a:off x="250825" y="2205038"/>
            <a:ext cx="3478213" cy="366712"/>
          </a:xfrm>
          <a:prstGeom prst="rect">
            <a:avLst/>
          </a:prstGeom>
          <a:noFill/>
          <a:ln w="9525" algn="ctr">
            <a:noFill/>
            <a:miter lim="800%"/>
            <a:headEnd/>
            <a:tailEnd/>
          </a:ln>
        </p:spPr>
        <p:txBody>
          <a:bodyPr wrap="none">
            <a:spAutoFit/>
          </a:bodyPr>
          <a:lstStyle/>
          <a:p>
            <a:pPr eaLnBrk="0" hangingPunct="0">
              <a:lnSpc>
                <a:spcPct val="80%"/>
              </a:lnSpc>
              <a:spcBef>
                <a:spcPct val="20%"/>
              </a:spcBef>
            </a:pPr>
            <a:r>
              <a:rPr lang="en-GB" sz="1000" dirty="0">
                <a:solidFill>
                  <a:srgbClr val="333399"/>
                </a:solidFill>
                <a:latin typeface="Tahoma" pitchFamily="34" charset="0"/>
              </a:rPr>
              <a:t>no need for specific processing on the receiving side</a:t>
            </a:r>
          </a:p>
          <a:p>
            <a:pPr eaLnBrk="0" hangingPunct="0">
              <a:lnSpc>
                <a:spcPct val="80%"/>
              </a:lnSpc>
              <a:spcBef>
                <a:spcPct val="20%"/>
              </a:spcBef>
            </a:pPr>
            <a:r>
              <a:rPr lang="en-GB" sz="1000" dirty="0">
                <a:solidFill>
                  <a:srgbClr val="333399"/>
                </a:solidFill>
                <a:latin typeface="Tahoma" pitchFamily="34" charset="0"/>
              </a:rPr>
              <a:t>(apart </a:t>
            </a:r>
            <a:r>
              <a:rPr lang="en-GB" sz="1000" dirty="0" err="1">
                <a:solidFill>
                  <a:srgbClr val="333399"/>
                </a:solidFill>
                <a:latin typeface="Tahoma" pitchFamily="34" charset="0"/>
              </a:rPr>
              <a:t>dispacthing</a:t>
            </a:r>
            <a:r>
              <a:rPr lang="en-GB" sz="1000" dirty="0">
                <a:solidFill>
                  <a:srgbClr val="333399"/>
                </a:solidFill>
                <a:latin typeface="Tahoma" pitchFamily="34" charset="0"/>
              </a:rPr>
              <a:t> of the multiplexed flows – see previous)</a:t>
            </a:r>
          </a:p>
        </p:txBody>
      </p:sp>
    </p:spTree>
    <p:extLst>
      <p:ext uri="{BB962C8B-B14F-4D97-AF65-F5344CB8AC3E}">
        <p14:creationId xmlns:p14="http://schemas.microsoft.com/office/powerpoint/2010/main" val="345715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ppt_x"/>
                                          </p:val>
                                        </p:tav>
                                        <p:tav tm="100%">
                                          <p:val>
                                            <p:strVal val="#ppt_x"/>
                                          </p:val>
                                        </p:tav>
                                      </p:tavLst>
                                    </p:anim>
                                    <p:anim calcmode="lin" valueType="num">
                                      <p:cBhvr additive="base">
                                        <p:cTn id="8" dur="1000" fill="hold"/>
                                        <p:tgtEl>
                                          <p:spTgt spid="45"/>
                                        </p:tgtEl>
                                        <p:attrNameLst>
                                          <p:attrName>ppt_y</p:attrName>
                                        </p:attrNameLst>
                                      </p:cBhvr>
                                      <p:tavLst>
                                        <p:tav tm="0%">
                                          <p:val>
                                            <p:strVal val="0-#ppt_h/2"/>
                                          </p:val>
                                        </p:tav>
                                        <p:tav tm="1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1000" fill="hold"/>
                                        <p:tgtEl>
                                          <p:spTgt spid="39"/>
                                        </p:tgtEl>
                                        <p:attrNameLst>
                                          <p:attrName>ppt_x</p:attrName>
                                        </p:attrNameLst>
                                      </p:cBhvr>
                                      <p:tavLst>
                                        <p:tav tm="0%">
                                          <p:val>
                                            <p:strVal val="#ppt_x"/>
                                          </p:val>
                                        </p:tav>
                                        <p:tav tm="100%">
                                          <p:val>
                                            <p:strVal val="#ppt_x"/>
                                          </p:val>
                                        </p:tav>
                                      </p:tavLst>
                                    </p:anim>
                                    <p:anim calcmode="lin" valueType="num">
                                      <p:cBhvr additive="base">
                                        <p:cTn id="14" dur="1000" fill="hold"/>
                                        <p:tgtEl>
                                          <p:spTgt spid="39"/>
                                        </p:tgtEl>
                                        <p:attrNameLst>
                                          <p:attrName>ppt_y</p:attrName>
                                        </p:attrNameLst>
                                      </p:cBhvr>
                                      <p:tavLst>
                                        <p:tav tm="0%">
                                          <p:val>
                                            <p:strVal val="0-#ppt_h/2"/>
                                          </p:val>
                                        </p:tav>
                                        <p:tav tm="1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 decel="50%" fill="hold" nodeType="clickEffect">
                                  <p:stCondLst>
                                    <p:cond delay="0"/>
                                  </p:stCondLst>
                                  <p:childTnLst>
                                    <p:animMotion origin="layout" path="M 3.33333E-6 7.40741E-7 L -0.11042 0.12616 " pathEditMode="relative" rAng="0" ptsTypes="AA">
                                      <p:cBhvr>
                                        <p:cTn id="18" dur="1000" fill="hold"/>
                                        <p:tgtEl>
                                          <p:spTgt spid="48"/>
                                        </p:tgtEl>
                                        <p:attrNameLst>
                                          <p:attrName>ppt_x</p:attrName>
                                          <p:attrName>ppt_y</p:attrName>
                                        </p:attrNameLst>
                                      </p:cBhvr>
                                      <p:rCtr x="-0.055%" y="0.063%"/>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 decel="50%" fill="hold" nodeType="clickEffect">
                                  <p:stCondLst>
                                    <p:cond delay="0"/>
                                  </p:stCondLst>
                                  <p:childTnLst>
                                    <p:animMotion origin="layout" path="M -3.05556E-6 -4.44444E-6 L -3.05556E-6 0.03149 " pathEditMode="relative" rAng="0" ptsTypes="AA">
                                      <p:cBhvr>
                                        <p:cTn id="22" dur="1000" fill="hold"/>
                                        <p:tgtEl>
                                          <p:spTgt spid="51"/>
                                        </p:tgtEl>
                                        <p:attrNameLst>
                                          <p:attrName>ppt_x</p:attrName>
                                          <p:attrName>ppt_y</p:attrName>
                                        </p:attrNameLst>
                                      </p:cBhvr>
                                      <p:rCtr x="0%" y="0.016%"/>
                                    </p:animMotion>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 decel="50%" fill="hold" nodeType="clickEffect">
                                  <p:stCondLst>
                                    <p:cond delay="0"/>
                                  </p:stCondLst>
                                  <p:childTnLst>
                                    <p:animMotion origin="layout" path="M 0 3.33333E-6 L 0 0.10509 " pathEditMode="relative" rAng="0" ptsTypes="AA">
                                      <p:cBhvr>
                                        <p:cTn id="30" dur="1000" fill="hold"/>
                                        <p:tgtEl>
                                          <p:spTgt spid="27"/>
                                        </p:tgtEl>
                                        <p:attrNameLst>
                                          <p:attrName>ppt_x</p:attrName>
                                          <p:attrName>ppt_y</p:attrName>
                                        </p:attrNameLst>
                                      </p:cBhvr>
                                      <p:rCtr x="0%" y="0.053%"/>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35" presetClass="path" presetSubtype="0" accel="50%" decel="50%" fill="hold" nodeType="withEffect">
                                  <p:stCondLst>
                                    <p:cond delay="0"/>
                                  </p:stCondLst>
                                  <p:childTnLst>
                                    <p:animMotion origin="layout" path="M -1.94444E-6 -7.40741E-7 L -0.17326 -0.00023 " pathEditMode="relative" rAng="0" ptsTypes="AA">
                                      <p:cBhvr>
                                        <p:cTn id="38" dur="2000" fill="hold"/>
                                        <p:tgtEl>
                                          <p:spTgt spid="65"/>
                                        </p:tgtEl>
                                        <p:attrNameLst>
                                          <p:attrName>ppt_x</p:attrName>
                                          <p:attrName>ppt_y</p:attrName>
                                        </p:attrNameLst>
                                      </p:cBhvr>
                                      <p:rCtr x="-0.087%" y="0%"/>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3" grpId="0" animBg="1"/>
      <p:bldP spid="94" grpId="0"/>
    </p:bldLst>
  </p:timing>
</p:sld>
</file>

<file path=ppt/slides/slide340.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11. TM [22,13] repeated parameters</a:t>
            </a:r>
          </a:p>
          <a:p>
            <a:pPr marL="0" lvl="2" indent="0">
              <a:buNone/>
            </a:pPr>
            <a:endParaRPr lang="en-US" b="1" dirty="0"/>
          </a:p>
          <a:p>
            <a:pPr>
              <a:buFont typeface="Arial" panose="020B0604020202020204" pitchFamily="34" charset="0"/>
              <a:buChar char="•"/>
            </a:pPr>
            <a:r>
              <a:rPr lang="en-GB" b="1" dirty="0"/>
              <a:t>Impacted requirements</a:t>
            </a:r>
            <a:r>
              <a:rPr lang="en-GB" dirty="0"/>
              <a:t>: 8.22.2.13.b</a:t>
            </a:r>
            <a:endParaRPr lang="en-US" dirty="0"/>
          </a:p>
          <a:p>
            <a:pPr>
              <a:buFont typeface="Arial" panose="020B0604020202020204" pitchFamily="34" charset="0"/>
              <a:buChar char="•"/>
            </a:pPr>
            <a:r>
              <a:rPr lang="en-GB" b="1" dirty="0"/>
              <a:t>Problem</a:t>
            </a:r>
            <a:r>
              <a:rPr lang="en-GB" dirty="0"/>
              <a:t>: The ‘repeated N times’ scope of the requirement does not properly reflect the fact that the </a:t>
            </a:r>
            <a:r>
              <a:rPr lang="en-GB" dirty="0" err="1"/>
              <a:t>subschedule</a:t>
            </a:r>
            <a:r>
              <a:rPr lang="en-GB" dirty="0"/>
              <a:t> ID information is given for each request, as required by 6.22.9.1.b.</a:t>
            </a:r>
            <a:endParaRPr lang="en-US" dirty="0"/>
          </a:p>
          <a:p>
            <a:pPr>
              <a:buFont typeface="Arial" panose="020B0604020202020204" pitchFamily="34" charset="0"/>
              <a:buChar char="•"/>
            </a:pPr>
            <a:r>
              <a:rPr lang="en-GB" b="1" dirty="0"/>
              <a:t>Recommended update</a:t>
            </a:r>
            <a:r>
              <a:rPr lang="en-GB" dirty="0"/>
              <a:t>: Extend the scope of the ‘repeated N times’ on top of the interface definition so that it also covers </a:t>
            </a:r>
            <a:r>
              <a:rPr lang="en-GB" dirty="0" err="1"/>
              <a:t>subschedule</a:t>
            </a:r>
            <a:r>
              <a:rPr lang="en-GB" dirty="0"/>
              <a:t> ID.</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33825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1.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12. TC [23,1] &amp; TM [23,4] file attributes</a:t>
            </a:r>
          </a:p>
          <a:p>
            <a:pPr marL="0" lvl="2" indent="0">
              <a:buNone/>
            </a:pPr>
            <a:endParaRPr lang="en-US" b="1" dirty="0"/>
          </a:p>
          <a:p>
            <a:pPr>
              <a:buFont typeface="Arial" panose="020B0604020202020204" pitchFamily="34" charset="0"/>
              <a:buChar char="•"/>
            </a:pPr>
            <a:r>
              <a:rPr lang="en-GB" b="1" dirty="0"/>
              <a:t>Impacted requirements</a:t>
            </a:r>
            <a:r>
              <a:rPr lang="en-GB" dirty="0"/>
              <a:t>: 8.23.2.1.b, 8.23.2.4.b.</a:t>
            </a:r>
            <a:endParaRPr lang="en-US" dirty="0"/>
          </a:p>
          <a:p>
            <a:pPr>
              <a:buFont typeface="Arial" panose="020B0604020202020204" pitchFamily="34" charset="0"/>
              <a:buChar char="•"/>
            </a:pPr>
            <a:r>
              <a:rPr lang="en-GB" b="1" dirty="0"/>
              <a:t>Problem</a:t>
            </a:r>
            <a:r>
              <a:rPr lang="en-GB" dirty="0"/>
              <a:t>: A ‘repeated N times’ bar is present above the ‘additional file attributes’ field, although no N field is present in the TC [23,1] &amp; TM [23,4] packet structures.</a:t>
            </a:r>
            <a:endParaRPr lang="en-US" dirty="0"/>
          </a:p>
          <a:p>
            <a:pPr>
              <a:buFont typeface="Arial" panose="020B0604020202020204" pitchFamily="34" charset="0"/>
              <a:buChar char="•"/>
            </a:pPr>
            <a:r>
              <a:rPr lang="en-GB" b="1" dirty="0"/>
              <a:t>Recommended update</a:t>
            </a:r>
            <a:r>
              <a:rPr lang="en-GB" dirty="0"/>
              <a:t>: Remove this ‘repeated N times’ bar.</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22787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2.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13. Reference of bit-strings (editorial)</a:t>
            </a:r>
          </a:p>
          <a:p>
            <a:pPr marL="0" lvl="2" indent="0">
              <a:buNone/>
            </a:pPr>
            <a:endParaRPr lang="en-US" b="1" dirty="0"/>
          </a:p>
          <a:p>
            <a:pPr>
              <a:buFont typeface="Arial" panose="020B0604020202020204" pitchFamily="34" charset="0"/>
              <a:buChar char="•"/>
            </a:pPr>
            <a:r>
              <a:rPr lang="en-GB" b="1" dirty="0"/>
              <a:t>Impacted requirements</a:t>
            </a:r>
            <a:r>
              <a:rPr lang="en-GB" dirty="0"/>
              <a:t>: Clause 8 - Generic</a:t>
            </a:r>
            <a:endParaRPr lang="en-US" dirty="0"/>
          </a:p>
          <a:p>
            <a:pPr>
              <a:buFont typeface="Arial" panose="020B0604020202020204" pitchFamily="34" charset="0"/>
              <a:buChar char="•"/>
            </a:pPr>
            <a:r>
              <a:rPr lang="en-GB" b="1" dirty="0"/>
              <a:t>Problem</a:t>
            </a:r>
            <a:r>
              <a:rPr lang="en-GB" dirty="0"/>
              <a:t>: Bit strings are sometimes listed as “bit-string” or “fixed length bit-string” when used as a type in field descriptions.</a:t>
            </a:r>
            <a:endParaRPr lang="en-US" dirty="0"/>
          </a:p>
          <a:p>
            <a:pPr>
              <a:buFont typeface="Arial" panose="020B0604020202020204" pitchFamily="34" charset="0"/>
              <a:buChar char="•"/>
            </a:pPr>
            <a:r>
              <a:rPr lang="en-GB" b="1" dirty="0"/>
              <a:t>Recommended update</a:t>
            </a:r>
            <a:r>
              <a:rPr lang="en-GB" dirty="0"/>
              <a:t>: Follow a consistent approach when using bit-strings.</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136387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3.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14. Representation of variable-length strings</a:t>
            </a:r>
          </a:p>
          <a:p>
            <a:pPr marL="0" lvl="2" indent="0">
              <a:buNone/>
            </a:pPr>
            <a:endParaRPr lang="en-US" b="1" dirty="0"/>
          </a:p>
          <a:p>
            <a:pPr>
              <a:buFont typeface="Arial" panose="020B0604020202020204" pitchFamily="34" charset="0"/>
              <a:buChar char="•"/>
            </a:pPr>
            <a:r>
              <a:rPr lang="en-GB" b="1" dirty="0"/>
              <a:t>Impacted requirements</a:t>
            </a:r>
            <a:r>
              <a:rPr lang="en-GB" dirty="0"/>
              <a:t>: 8.6.2.1.b, 8.6.2.19.b (examples only – generic concern)</a:t>
            </a:r>
            <a:endParaRPr lang="en-US" dirty="0"/>
          </a:p>
          <a:p>
            <a:pPr>
              <a:buFont typeface="Arial" panose="020B0604020202020204" pitchFamily="34" charset="0"/>
              <a:buChar char="•"/>
            </a:pPr>
            <a:r>
              <a:rPr lang="en-GB" b="1" dirty="0"/>
              <a:t>Problem</a:t>
            </a:r>
            <a:r>
              <a:rPr lang="en-GB" dirty="0"/>
              <a:t>: The way variable strings are represented in clause 8 is not consistent. Strings of variable length, through their type definitions in clause 7, already include a length field. In some places this length field is explicit (e.g. TC[6,1]) while in others it is not (e.g. TC[6,19]).</a:t>
            </a:r>
            <a:endParaRPr lang="en-US" dirty="0"/>
          </a:p>
          <a:p>
            <a:pPr>
              <a:buFont typeface="Arial" panose="020B0604020202020204" pitchFamily="34" charset="0"/>
              <a:buChar char="•"/>
            </a:pPr>
            <a:r>
              <a:rPr lang="en-GB" b="1" dirty="0"/>
              <a:t>Recommended update</a:t>
            </a:r>
            <a:r>
              <a:rPr lang="en-GB" dirty="0"/>
              <a:t>: Follow a consistent approach when using variable string fields.</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19347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4.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15. Capability dependency in service 12</a:t>
            </a:r>
          </a:p>
          <a:p>
            <a:pPr marL="0" lvl="2" indent="0">
              <a:buNone/>
            </a:pPr>
            <a:endParaRPr lang="en-US" b="1" dirty="0"/>
          </a:p>
          <a:p>
            <a:pPr>
              <a:buFont typeface="Arial" panose="020B0604020202020204" pitchFamily="34" charset="0"/>
              <a:buChar char="•"/>
            </a:pPr>
            <a:r>
              <a:rPr lang="en-GB" b="1" dirty="0"/>
              <a:t>Impacted section</a:t>
            </a:r>
            <a:r>
              <a:rPr lang="en-GB" dirty="0"/>
              <a:t>: Annex C.2.12.1</a:t>
            </a:r>
            <a:endParaRPr lang="en-US" dirty="0"/>
          </a:p>
          <a:p>
            <a:pPr>
              <a:buFont typeface="Arial" panose="020B0604020202020204" pitchFamily="34" charset="0"/>
              <a:buChar char="•"/>
            </a:pPr>
            <a:r>
              <a:rPr lang="en-GB" b="1" dirty="0"/>
              <a:t>Problem</a:t>
            </a:r>
            <a:r>
              <a:rPr lang="en-GB" dirty="0"/>
              <a:t>: As stated, TC [12,5] implies at least one of TC [12,4] and TC [12,5]. This is obviously a typo.</a:t>
            </a:r>
            <a:endParaRPr lang="en-US" dirty="0"/>
          </a:p>
          <a:p>
            <a:pPr>
              <a:buFont typeface="Arial" panose="020B0604020202020204" pitchFamily="34" charset="0"/>
              <a:buChar char="•"/>
            </a:pPr>
            <a:r>
              <a:rPr lang="en-GB" b="1" dirty="0"/>
              <a:t>Recommended update</a:t>
            </a:r>
            <a:r>
              <a:rPr lang="en-GB" dirty="0"/>
              <a:t>: Update this dependency so that TC [12,5] implies at least one of TC [12,4] and TC [12,6].</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221962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5.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16. Capability dependency in service 15</a:t>
            </a:r>
            <a:endParaRPr lang="en-US" b="1" dirty="0"/>
          </a:p>
          <a:p>
            <a:pPr>
              <a:buFont typeface="Arial" panose="020B0604020202020204" pitchFamily="34" charset="0"/>
              <a:buChar char="•"/>
            </a:pPr>
            <a:r>
              <a:rPr lang="en-GB" b="1" dirty="0"/>
              <a:t>Impacted section</a:t>
            </a:r>
            <a:r>
              <a:rPr lang="en-GB" dirty="0"/>
              <a:t>: Annex C.2.15.1</a:t>
            </a:r>
            <a:endParaRPr lang="en-US" dirty="0"/>
          </a:p>
          <a:p>
            <a:pPr>
              <a:buFont typeface="Arial" panose="020B0604020202020204" pitchFamily="34" charset="0"/>
              <a:buChar char="•"/>
            </a:pPr>
            <a:r>
              <a:rPr lang="en-GB" b="1" dirty="0"/>
              <a:t>Problem</a:t>
            </a:r>
            <a:r>
              <a:rPr lang="en-GB" dirty="0"/>
              <a:t>: TC [15,26] Change packet store type to circular, TC [15,27] Change packet store type to bounded, and TC [15,28] Change the virtual channel used by a packet store are indicated as being implied by TC [15,25] Resize packet store. This capability relationship is not correct.</a:t>
            </a:r>
            <a:endParaRPr lang="en-US" dirty="0"/>
          </a:p>
          <a:p>
            <a:pPr>
              <a:buFont typeface="Arial" panose="020B0604020202020204" pitchFamily="34" charset="0"/>
              <a:buChar char="•"/>
            </a:pPr>
            <a:r>
              <a:rPr lang="en-GB" b="1" dirty="0"/>
              <a:t>Recommended update</a:t>
            </a:r>
            <a:r>
              <a:rPr lang="en-GB" dirty="0"/>
              <a:t>: Change capability dependency as follows:</a:t>
            </a:r>
            <a:endParaRPr lang="en-US" dirty="0"/>
          </a:p>
          <a:p>
            <a:pPr lvl="1">
              <a:buFont typeface="Arial" panose="020B0604020202020204" pitchFamily="34" charset="0"/>
              <a:buChar char="•"/>
            </a:pPr>
            <a:r>
              <a:rPr lang="en-GB" dirty="0"/>
              <a:t>TC [15,25] by declaration</a:t>
            </a:r>
            <a:endParaRPr lang="en-US" dirty="0"/>
          </a:p>
          <a:p>
            <a:pPr lvl="1">
              <a:buFont typeface="Arial" panose="020B0604020202020204" pitchFamily="34" charset="0"/>
              <a:buChar char="•"/>
            </a:pPr>
            <a:r>
              <a:rPr lang="en-GB" dirty="0"/>
              <a:t>TC [15,26] by declaration</a:t>
            </a:r>
            <a:endParaRPr lang="en-US" dirty="0"/>
          </a:p>
          <a:p>
            <a:pPr lvl="1">
              <a:buFont typeface="Arial" panose="020B0604020202020204" pitchFamily="34" charset="0"/>
              <a:buChar char="•"/>
            </a:pPr>
            <a:r>
              <a:rPr lang="en-GB" dirty="0"/>
              <a:t>TC [15,27] implied by TC [15,26]</a:t>
            </a:r>
            <a:endParaRPr lang="en-US" dirty="0"/>
          </a:p>
          <a:p>
            <a:pPr lvl="1">
              <a:buFont typeface="Arial" panose="020B0604020202020204" pitchFamily="34" charset="0"/>
              <a:buChar char="•"/>
            </a:pPr>
            <a:r>
              <a:rPr lang="en-GB" dirty="0"/>
              <a:t>TC [15,28] by declaration.</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410112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6.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17. Capability dependency in service 17</a:t>
            </a:r>
          </a:p>
          <a:p>
            <a:pPr marL="0" lvl="2" indent="0">
              <a:buNone/>
            </a:pPr>
            <a:endParaRPr lang="en-US" b="1" dirty="0"/>
          </a:p>
          <a:p>
            <a:pPr>
              <a:buFont typeface="Arial" panose="020B0604020202020204" pitchFamily="34" charset="0"/>
              <a:buChar char="•"/>
            </a:pPr>
            <a:r>
              <a:rPr lang="en-GB" b="1" dirty="0"/>
              <a:t>Impacted section</a:t>
            </a:r>
            <a:r>
              <a:rPr lang="en-GB" dirty="0"/>
              <a:t>: Annex C.2.17.1</a:t>
            </a:r>
            <a:endParaRPr lang="en-US" dirty="0"/>
          </a:p>
          <a:p>
            <a:pPr>
              <a:buFont typeface="Arial" panose="020B0604020202020204" pitchFamily="34" charset="0"/>
              <a:buChar char="•"/>
            </a:pPr>
            <a:r>
              <a:rPr lang="en-GB" b="1" dirty="0"/>
              <a:t>Problem</a:t>
            </a:r>
            <a:r>
              <a:rPr lang="en-GB" dirty="0"/>
              <a:t>: Typo: TM [17,4] is indicated as being a response to TC[17,4].</a:t>
            </a:r>
            <a:endParaRPr lang="en-US" dirty="0"/>
          </a:p>
          <a:p>
            <a:pPr>
              <a:buFont typeface="Arial" panose="020B0604020202020204" pitchFamily="34" charset="0"/>
              <a:buChar char="•"/>
            </a:pPr>
            <a:r>
              <a:rPr lang="en-GB" b="1" dirty="0"/>
              <a:t>Recommended update</a:t>
            </a:r>
            <a:r>
              <a:rPr lang="en-GB" dirty="0"/>
              <a:t>: Correct to indicate that TM [17,4] is a response to TC [17,3].</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392255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7.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18. Foundation: All subservice providers within same application process</a:t>
            </a:r>
          </a:p>
          <a:p>
            <a:pPr marL="0" lvl="2" indent="0">
              <a:buNone/>
            </a:pPr>
            <a:endParaRPr lang="en-US" b="1" dirty="0"/>
          </a:p>
          <a:p>
            <a:pPr>
              <a:buFont typeface="Arial" panose="020B0604020202020204" pitchFamily="34" charset="0"/>
              <a:buChar char="•"/>
            </a:pPr>
            <a:r>
              <a:rPr lang="en-GB" b="1" dirty="0"/>
              <a:t>Impacted section</a:t>
            </a:r>
            <a:r>
              <a:rPr lang="en-GB" dirty="0"/>
              <a:t>: 5.4.6</a:t>
            </a:r>
            <a:endParaRPr lang="en-US" dirty="0"/>
          </a:p>
          <a:p>
            <a:pPr>
              <a:buFont typeface="Arial" panose="020B0604020202020204" pitchFamily="34" charset="0"/>
              <a:buChar char="•"/>
            </a:pPr>
            <a:r>
              <a:rPr lang="en-GB" b="1" dirty="0"/>
              <a:t>Problem</a:t>
            </a:r>
            <a:r>
              <a:rPr lang="en-GB" dirty="0"/>
              <a:t>: Some service types require that all subservice providers within that service are hosted by the same application process (e.g. service 6, as required by 6.6.2.2.a). The foundation model does not foresee anything to require the expression of such constraints</a:t>
            </a:r>
            <a:endParaRPr lang="en-US" dirty="0"/>
          </a:p>
          <a:p>
            <a:pPr>
              <a:buFont typeface="Arial" panose="020B0604020202020204" pitchFamily="34" charset="0"/>
              <a:buChar char="•"/>
            </a:pPr>
            <a:r>
              <a:rPr lang="en-GB" b="1" dirty="0"/>
              <a:t>Recommended update</a:t>
            </a:r>
            <a:r>
              <a:rPr lang="en-GB" dirty="0"/>
              <a:t>: Create a new requirement in section 5.4.6, with a wording such as follows: “Whether all subservice providers of a service must be hosted by the same application process shall be declared when specifying that service type”.</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7903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8.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19. Foundation: Ordering of instructions</a:t>
            </a:r>
          </a:p>
          <a:p>
            <a:pPr marL="0" lvl="2" indent="0">
              <a:buNone/>
            </a:pPr>
            <a:endParaRPr lang="en-US" b="1" dirty="0"/>
          </a:p>
          <a:p>
            <a:pPr>
              <a:buFont typeface="Arial" panose="020B0604020202020204" pitchFamily="34" charset="0"/>
              <a:buChar char="•"/>
            </a:pPr>
            <a:r>
              <a:rPr lang="en-GB" b="1" dirty="0"/>
              <a:t>Impacted section</a:t>
            </a:r>
            <a:r>
              <a:rPr lang="en-GB" dirty="0"/>
              <a:t>: 5.4.11.2.1.f</a:t>
            </a:r>
            <a:endParaRPr lang="en-US" dirty="0"/>
          </a:p>
          <a:p>
            <a:pPr>
              <a:buFont typeface="Arial" panose="020B0604020202020204" pitchFamily="34" charset="0"/>
              <a:buChar char="•"/>
            </a:pPr>
            <a:r>
              <a:rPr lang="en-GB" b="1" dirty="0"/>
              <a:t>Problem</a:t>
            </a:r>
            <a:r>
              <a:rPr lang="en-GB" dirty="0"/>
              <a:t>: This requirement imposes that the list of instructions is ordered. Most requests do not require that the instructions are executed in a specific order.</a:t>
            </a:r>
            <a:endParaRPr lang="en-US" dirty="0"/>
          </a:p>
          <a:p>
            <a:pPr>
              <a:buFont typeface="Arial" panose="020B0604020202020204" pitchFamily="34" charset="0"/>
              <a:buChar char="•"/>
            </a:pPr>
            <a:r>
              <a:rPr lang="en-GB" b="1" dirty="0"/>
              <a:t>Recommended update</a:t>
            </a:r>
            <a:r>
              <a:rPr lang="en-GB" dirty="0"/>
              <a:t>: Update requirement 5.4.11.2.1.f so that the list does not need to be ordered, and require the request specification to include whether ordering is required.</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341793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49.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GB" b="1" dirty="0"/>
              <a:t>20. Service 13: inconsistency between functional and interface specification</a:t>
            </a:r>
            <a:endParaRPr lang="en-US" b="1" dirty="0"/>
          </a:p>
          <a:p>
            <a:pPr>
              <a:buFont typeface="Arial" panose="020B0604020202020204" pitchFamily="34" charset="0"/>
              <a:buChar char="•"/>
            </a:pPr>
            <a:r>
              <a:rPr lang="en-GB" b="1" dirty="0"/>
              <a:t>Impacted section</a:t>
            </a:r>
            <a:r>
              <a:rPr lang="en-GB" dirty="0"/>
              <a:t>: 6.13.3.3.1.c.1.(a), 6.13.4.3.1.b.1.(a)</a:t>
            </a:r>
            <a:endParaRPr lang="en-US" dirty="0"/>
          </a:p>
          <a:p>
            <a:pPr>
              <a:buFont typeface="Arial" panose="020B0604020202020204" pitchFamily="34" charset="0"/>
              <a:buChar char="•"/>
            </a:pPr>
            <a:r>
              <a:rPr lang="en-GB" b="1" dirty="0"/>
              <a:t>Problem</a:t>
            </a:r>
            <a:r>
              <a:rPr lang="en-GB" dirty="0"/>
              <a:t>: The way service 13 is specified is inconsistent with the foundation model. Indeed, a single request type and a single report type (uplink &amp; downlink) are specified; within these request/report, a request argument indicates whether the part is the first, intermediate, or last. At interface level, this is mapped to three different subtypes for both directions.</a:t>
            </a:r>
            <a:endParaRPr lang="en-US" dirty="0"/>
          </a:p>
          <a:p>
            <a:pPr>
              <a:buFont typeface="Arial" panose="020B0604020202020204" pitchFamily="34" charset="0"/>
              <a:buChar char="•"/>
            </a:pPr>
            <a:r>
              <a:rPr lang="en-GB" b="1" dirty="0"/>
              <a:t>Recommended update</a:t>
            </a:r>
            <a:r>
              <a:rPr lang="en-GB" dirty="0"/>
              <a:t>: Make functional and interface specifications consistent. Preferred solution is to keep the functional specification and update the interface (to one subtype per direction). The other possible solution is to update the functional specification so that it describes three different requests and reports.</a:t>
            </a:r>
            <a:endParaRPr lang="en-US" dirty="0"/>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352296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52866"/>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endParaRPr lang="en-GB" sz="2000" b="1" dirty="0">
              <a:solidFill>
                <a:schemeClr val="bg1"/>
              </a:solidFill>
              <a:ea typeface="ＭＳ Ｐゴシック" charset="-128"/>
            </a:endParaRPr>
          </a:p>
          <a:p>
            <a:pPr>
              <a:spcBef>
                <a:spcPct val="25%"/>
              </a:spcBef>
              <a:buFont typeface="NotesEsa" pitchFamily="2" charset="0"/>
              <a:buNone/>
            </a:pPr>
            <a:r>
              <a:rPr lang="en-GB" sz="2000" b="1" dirty="0">
                <a:solidFill>
                  <a:schemeClr val="bg1"/>
                </a:solidFill>
                <a:ea typeface="ＭＳ Ｐゴシック" charset="-128"/>
              </a:rPr>
              <a:t>... Protocol stack</a:t>
            </a:r>
          </a:p>
        </p:txBody>
      </p:sp>
    </p:spTree>
    <p:extLst>
      <p:ext uri="{BB962C8B-B14F-4D97-AF65-F5344CB8AC3E}">
        <p14:creationId xmlns:p14="http://schemas.microsoft.com/office/powerpoint/2010/main" val="41091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50.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PUS – Pending change requests</a:t>
            </a:r>
          </a:p>
        </p:txBody>
      </p:sp>
      <p:sp>
        <p:nvSpPr>
          <p:cNvPr id="9" name="Content Placeholder 8"/>
          <p:cNvSpPr>
            <a:spLocks noGrp="1"/>
          </p:cNvSpPr>
          <p:nvPr>
            <p:ph idx="1"/>
          </p:nvPr>
        </p:nvSpPr>
        <p:spPr/>
        <p:txBody>
          <a:bodyPr/>
          <a:lstStyle/>
          <a:p>
            <a:pPr marL="0" indent="0">
              <a:buNone/>
            </a:pPr>
            <a:endParaRPr lang="en-GB" dirty="0"/>
          </a:p>
          <a:p>
            <a:pPr>
              <a:buFont typeface="Arial" panose="020B0604020202020204" pitchFamily="34" charset="0"/>
              <a:buChar char="•"/>
            </a:pPr>
            <a:endParaRPr lang="en-GB" dirty="0"/>
          </a:p>
        </p:txBody>
      </p:sp>
      <p:sp>
        <p:nvSpPr>
          <p:cNvPr id="4" name="Content Placeholder 8"/>
          <p:cNvSpPr txBox="1">
            <a:spLocks/>
          </p:cNvSpPr>
          <p:nvPr/>
        </p:nvSpPr>
        <p:spPr bwMode="auto">
          <a:xfrm>
            <a:off x="646430" y="1500050"/>
            <a:ext cx="7905750" cy="48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rgbClr val="7030A0"/>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rgbClr val="7030A0"/>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rgbClr val="7030A0"/>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lvl="2" indent="0">
              <a:buNone/>
            </a:pPr>
            <a:r>
              <a:rPr lang="en-US" b="1" dirty="0"/>
              <a:t>21. Service 1: Management of start of execution notifications</a:t>
            </a:r>
          </a:p>
          <a:p>
            <a:pPr>
              <a:buFont typeface="Arial" panose="020B0604020202020204" pitchFamily="34" charset="0"/>
              <a:buChar char="•"/>
            </a:pPr>
            <a:r>
              <a:rPr lang="en-US" b="1" dirty="0"/>
              <a:t>Impacted section</a:t>
            </a:r>
            <a:r>
              <a:rPr lang="en-US" dirty="0"/>
              <a:t>: 6.1.5.1.1.b, 6.2.4.2.e and all similar</a:t>
            </a:r>
          </a:p>
          <a:p>
            <a:pPr>
              <a:buFont typeface="Arial" panose="020B0604020202020204" pitchFamily="34" charset="0"/>
              <a:buChar char="•"/>
            </a:pPr>
            <a:r>
              <a:rPr lang="en-US" b="1" dirty="0"/>
              <a:t>Problem</a:t>
            </a:r>
            <a:r>
              <a:rPr lang="en-US" dirty="0"/>
              <a:t>: Requirement 6.1.5.1.1.b states that any received start of execution failure notification shall be reported in a report. 6.2.4.2.e (and all similar) states that a start of execution failure notification is generated for each instruction. This results in the generation of multiple start of execution failure reports (carried in TM[1,4]), which is definitely not the intention.</a:t>
            </a:r>
          </a:p>
          <a:p>
            <a:pPr>
              <a:buFont typeface="Arial" panose="020B0604020202020204" pitchFamily="34" charset="0"/>
              <a:buChar char="•"/>
            </a:pPr>
            <a:r>
              <a:rPr lang="en-US" b="1" dirty="0"/>
              <a:t>Recommended update</a:t>
            </a:r>
            <a:r>
              <a:rPr lang="en-US" dirty="0"/>
              <a:t>: See attached.</a:t>
            </a:r>
          </a:p>
          <a:p>
            <a:pPr marL="0" indent="0">
              <a:buFont typeface="Verdana" pitchFamily="34" charset="0"/>
              <a:buNone/>
            </a:pPr>
            <a:endParaRPr lang="en-GB" kern="0" dirty="0"/>
          </a:p>
          <a:p>
            <a:pPr>
              <a:buFont typeface="Arial" panose="020B0604020202020204" pitchFamily="34" charset="0"/>
              <a:buChar char="•"/>
            </a:pPr>
            <a:endParaRPr lang="en-GB" kern="0" dirty="0"/>
          </a:p>
        </p:txBody>
      </p:sp>
    </p:spTree>
    <p:extLst>
      <p:ext uri="{BB962C8B-B14F-4D97-AF65-F5344CB8AC3E}">
        <p14:creationId xmlns:p14="http://schemas.microsoft.com/office/powerpoint/2010/main" val="387338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5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582125"/>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605155" y="5099538"/>
            <a:ext cx="8130472" cy="47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i="1" dirty="0">
                <a:solidFill>
                  <a:schemeClr val="bg1"/>
                </a:solidFill>
                <a:ea typeface="ＭＳ Ｐゴシック" charset="-128"/>
              </a:rPr>
              <a:t>that’s it for today...</a:t>
            </a:r>
          </a:p>
        </p:txBody>
      </p:sp>
    </p:spTree>
    <p:extLst>
      <p:ext uri="{BB962C8B-B14F-4D97-AF65-F5344CB8AC3E}">
        <p14:creationId xmlns:p14="http://schemas.microsoft.com/office/powerpoint/2010/main" val="300188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52.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GB" dirty="0">
                <a:solidFill>
                  <a:srgbClr val="FF0000"/>
                </a:solidFill>
              </a:rPr>
              <a:t>Still to develop</a:t>
            </a:r>
          </a:p>
        </p:txBody>
      </p:sp>
      <p:sp>
        <p:nvSpPr>
          <p:cNvPr id="3" name="Content Placeholder 2"/>
          <p:cNvSpPr>
            <a:spLocks noGrp="1"/>
          </p:cNvSpPr>
          <p:nvPr>
            <p:ph idx="1"/>
          </p:nvPr>
        </p:nvSpPr>
        <p:spPr/>
        <p:txBody>
          <a:bodyPr/>
          <a:lstStyle/>
          <a:p>
            <a:r>
              <a:rPr lang="en-GB" dirty="0">
                <a:solidFill>
                  <a:srgbClr val="FF0000"/>
                </a:solidFill>
              </a:rPr>
              <a:t>Impact on SRDB, on EGS-CC, etc.</a:t>
            </a:r>
            <a:br>
              <a:rPr lang="en-GB" dirty="0">
                <a:solidFill>
                  <a:srgbClr val="FF0000"/>
                </a:solidFill>
              </a:rPr>
            </a:br>
            <a:r>
              <a:rPr lang="en-GB" dirty="0">
                <a:solidFill>
                  <a:srgbClr val="FF0000"/>
                </a:solidFill>
              </a:rPr>
              <a:t>updates of E-70-31, E-70-01, E-70-11, OIRD</a:t>
            </a:r>
          </a:p>
          <a:p>
            <a:r>
              <a:rPr lang="en-GB" dirty="0">
                <a:solidFill>
                  <a:srgbClr val="FF0000"/>
                </a:solidFill>
              </a:rPr>
              <a:t>System versus subsystems or PUS terminal (e.g. VCD for central software, for Payload) Verification Control Document (VCD requirements are established at PDR, CDR verification mainly at System Satellite CDR)</a:t>
            </a:r>
          </a:p>
          <a:p>
            <a:r>
              <a:rPr lang="en-GB">
                <a:solidFill>
                  <a:srgbClr val="FF0000"/>
                </a:solidFill>
              </a:rPr>
              <a:t>PUS-C </a:t>
            </a:r>
            <a:r>
              <a:rPr lang="en-GB" dirty="0">
                <a:solidFill>
                  <a:srgbClr val="FF0000"/>
                </a:solidFill>
              </a:rPr>
              <a:t>DOORS module</a:t>
            </a:r>
          </a:p>
          <a:p>
            <a:r>
              <a:rPr lang="en-GB" dirty="0">
                <a:solidFill>
                  <a:srgbClr val="FF0000"/>
                </a:solidFill>
              </a:rPr>
              <a:t>PUS-Gen R&amp;D</a:t>
            </a:r>
          </a:p>
          <a:p>
            <a:r>
              <a:rPr lang="en-GB" dirty="0">
                <a:solidFill>
                  <a:srgbClr val="FF0000"/>
                </a:solidFill>
              </a:rPr>
              <a:t>Consider PUS cloud, community website where we can find the normalised foundation model e.g. for SRDB development.</a:t>
            </a:r>
          </a:p>
          <a:p>
            <a:r>
              <a:rPr lang="en-GB" dirty="0">
                <a:solidFill>
                  <a:srgbClr val="FF0000"/>
                </a:solidFill>
              </a:rPr>
              <a:t>Add slide(s) explaining how now tailoring should be made and explain that tailoring the PUS should consist in adding mission specifics, ... resulting in first version on on-board requirements specifications (e.g. OBSW req. spec) and not just a tailored pus (as past and currently the case).</a:t>
            </a:r>
          </a:p>
          <a:p>
            <a:endParaRPr lang="en-GB" dirty="0"/>
          </a:p>
        </p:txBody>
      </p:sp>
    </p:spTree>
    <p:extLst>
      <p:ext uri="{BB962C8B-B14F-4D97-AF65-F5344CB8AC3E}">
        <p14:creationId xmlns:p14="http://schemas.microsoft.com/office/powerpoint/2010/main" val="307230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53.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PUS &amp; OSRA </a:t>
            </a:r>
            <a:r>
              <a:rPr lang="en-GB" baseline="-25%" dirty="0"/>
              <a:t>on-board software reference architecture</a:t>
            </a:r>
          </a:p>
        </p:txBody>
      </p:sp>
      <p:sp>
        <p:nvSpPr>
          <p:cNvPr id="3" name="Content Placeholder 2"/>
          <p:cNvSpPr>
            <a:spLocks noGrp="1"/>
          </p:cNvSpPr>
          <p:nvPr>
            <p:ph idx="1"/>
          </p:nvPr>
        </p:nvSpPr>
        <p:spPr/>
        <p:txBody>
          <a:bodyPr/>
          <a:lstStyle/>
          <a:p>
            <a:pPr marL="0" indent="0">
              <a:buNone/>
            </a:pPr>
            <a:r>
              <a:rPr lang="en-GB" i="1" dirty="0">
                <a:solidFill>
                  <a:srgbClr val="FF0000"/>
                </a:solidFill>
              </a:rPr>
              <a:t>Placeholder: Need to retrieve the most recent OSRA overall architecture figure and populate it with PUS deployment.</a:t>
            </a:r>
          </a:p>
          <a:p>
            <a:pPr marL="0" indent="0">
              <a:buNone/>
            </a:pPr>
            <a:endParaRPr lang="en-GB" i="1" dirty="0">
              <a:solidFill>
                <a:srgbClr val="FF0000"/>
              </a:solidFill>
            </a:endParaRPr>
          </a:p>
          <a:p>
            <a:pPr marL="0" indent="0">
              <a:buNone/>
            </a:pPr>
            <a:r>
              <a:rPr lang="en-GB" i="1" dirty="0">
                <a:solidFill>
                  <a:srgbClr val="FF0000"/>
                </a:solidFill>
              </a:rPr>
              <a:t>Placeholder: develop dependencies between service types, subservice types,...</a:t>
            </a:r>
          </a:p>
          <a:p>
            <a:pPr marL="0" indent="0">
              <a:buNone/>
            </a:pPr>
            <a:endParaRPr lang="en-GB" i="1" dirty="0">
              <a:solidFill>
                <a:srgbClr val="FF0000"/>
              </a:solidFill>
            </a:endParaRPr>
          </a:p>
          <a:p>
            <a:pPr marL="0" indent="0">
              <a:buNone/>
            </a:pPr>
            <a:endParaRPr lang="en-GB" i="1" dirty="0">
              <a:solidFill>
                <a:srgbClr val="FF0000"/>
              </a:solidFill>
            </a:endParaRPr>
          </a:p>
          <a:p>
            <a:pPr marL="0" indent="0">
              <a:buNone/>
            </a:pPr>
            <a:endParaRPr lang="en-GB" i="1" dirty="0">
              <a:solidFill>
                <a:srgbClr val="FF0000"/>
              </a:solidFill>
            </a:endParaRPr>
          </a:p>
          <a:p>
            <a:pPr marL="0" indent="0">
              <a:buNone/>
            </a:pPr>
            <a:endParaRPr lang="en-GB" dirty="0"/>
          </a:p>
        </p:txBody>
      </p:sp>
    </p:spTree>
    <p:extLst>
      <p:ext uri="{BB962C8B-B14F-4D97-AF65-F5344CB8AC3E}">
        <p14:creationId xmlns:p14="http://schemas.microsoft.com/office/powerpoint/2010/main" val="95246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54.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SAVOIR and Generic OIRD</a:t>
            </a:r>
          </a:p>
        </p:txBody>
      </p:sp>
      <p:sp>
        <p:nvSpPr>
          <p:cNvPr id="3" name="Content Placeholder 2"/>
          <p:cNvSpPr>
            <a:spLocks noGrp="1"/>
          </p:cNvSpPr>
          <p:nvPr>
            <p:ph idx="1"/>
          </p:nvPr>
        </p:nvSpPr>
        <p:spPr/>
        <p:txBody>
          <a:bodyPr/>
          <a:lstStyle/>
          <a:p>
            <a:pPr marL="0" indent="0">
              <a:buNone/>
            </a:pPr>
            <a:r>
              <a:rPr lang="en-GB" i="1" dirty="0">
                <a:solidFill>
                  <a:srgbClr val="FF0000"/>
                </a:solidFill>
              </a:rPr>
              <a:t>Need to explain what the operators (interacting with EGSE and MCS) needs, i.e. not by just tailoring the PUS subservice entity providers but by specifying at system level the PUS service needs, implying what they expect from the subservice entity users (each user able to interact with many providers of the same subservice). recall discussions with ESOC operators related to Generic OIRD.</a:t>
            </a:r>
          </a:p>
          <a:p>
            <a:pPr marL="0" indent="0">
              <a:buNone/>
            </a:pPr>
            <a:r>
              <a:rPr lang="en-GB" i="1" dirty="0">
                <a:solidFill>
                  <a:srgbClr val="FF0000"/>
                </a:solidFill>
              </a:rPr>
              <a:t>Jean-Loup and ESOC operators are in line: ESOC wish a single generic OIRD (tailoring the PUS). Jean-Loup SAVOIR group wish a generic on-board reference architecture.</a:t>
            </a:r>
          </a:p>
        </p:txBody>
      </p:sp>
    </p:spTree>
    <p:extLst>
      <p:ext uri="{BB962C8B-B14F-4D97-AF65-F5344CB8AC3E}">
        <p14:creationId xmlns:p14="http://schemas.microsoft.com/office/powerpoint/2010/main" val="2752789324"/>
      </p:ext>
    </p:extLst>
  </p:cSld>
  <p:clrMapOvr>
    <a:masterClrMapping/>
  </p:clrMapOvr>
</p:sld>
</file>

<file path=ppt/slides/slide355.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52" name="TextBox 51"/>
          <p:cNvSpPr txBox="1"/>
          <p:nvPr/>
        </p:nvSpPr>
        <p:spPr>
          <a:xfrm>
            <a:off x="10540925" y="1152857"/>
            <a:ext cx="2306243" cy="661720"/>
          </a:xfrm>
          <a:prstGeom prst="rect">
            <a:avLst/>
          </a:prstGeom>
          <a:solidFill>
            <a:srgbClr val="FFFF99"/>
          </a:solidFill>
        </p:spPr>
        <p:txBody>
          <a:bodyPr wrap="square" rtlCol="0">
            <a:spAutoFit/>
          </a:bodyPr>
          <a:lstStyle/>
          <a:p>
            <a:pPr marL="0" marR="0" lvl="0" indent="0" algn="l" defTabSz="914400" rtl="0" eaLnBrk="1" fontAlgn="base" latinLnBrk="0" hangingPunct="1">
              <a:lnSpc>
                <a:spcPct val="1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000000"/>
                </a:solidFill>
                <a:effectLst/>
                <a:uLnTx/>
                <a:uFillTx/>
                <a:latin typeface="Verdana" pitchFamily="34" charset="0"/>
                <a:ea typeface="+mn-ea"/>
                <a:cs typeface="+mn-cs"/>
              </a:rPr>
              <a:t>t3 </a:t>
            </a:r>
            <a:r>
              <a:rPr kumimoji="0" lang="en-GB" sz="900" b="1" i="0" u="none" strike="noStrike" kern="1200" cap="none" spc="0" normalizeH="0" baseline="0%" noProof="0" dirty="0">
                <a:ln>
                  <a:noFill/>
                </a:ln>
                <a:solidFill>
                  <a:srgbClr val="000000"/>
                </a:solidFill>
                <a:effectLst/>
                <a:uLnTx/>
                <a:uFillTx/>
                <a:latin typeface="Verdana" pitchFamily="34" charset="0"/>
                <a:ea typeface="+mn-ea"/>
                <a:cs typeface="+mn-cs"/>
                <a:sym typeface="Wingdings" panose="05000000000000000000" pitchFamily="2" charset="2"/>
              </a:rPr>
              <a:t></a:t>
            </a:r>
            <a:r>
              <a:rPr kumimoji="0" lang="en-GB" sz="900" b="1" i="0" u="none" strike="noStrike" kern="1200" cap="none" spc="0" normalizeH="0" baseline="0%" noProof="0" dirty="0">
                <a:ln>
                  <a:noFill/>
                </a:ln>
                <a:solidFill>
                  <a:srgbClr val="000000"/>
                </a:solidFill>
                <a:effectLst/>
                <a:uLnTx/>
                <a:uFillTx/>
                <a:latin typeface="Verdana" pitchFamily="34" charset="0"/>
                <a:ea typeface="+mn-ea"/>
                <a:cs typeface="+mn-cs"/>
              </a:rPr>
              <a:t> </a:t>
            </a:r>
            <a:r>
              <a:rPr kumimoji="0" lang="en-GB" sz="900" b="0" i="0" u="none" strike="noStrike" kern="1200" cap="none" spc="0" normalizeH="0" baseline="0%" noProof="0" dirty="0">
                <a:ln>
                  <a:noFill/>
                </a:ln>
                <a:solidFill>
                  <a:srgbClr val="000000"/>
                </a:solidFill>
                <a:effectLst/>
                <a:uLnTx/>
                <a:uFillTx/>
                <a:latin typeface="Verdana" pitchFamily="34" charset="0"/>
                <a:ea typeface="+mn-ea"/>
                <a:cs typeface="+mn-cs"/>
              </a:rPr>
              <a:t>executing the schedule, the time-based schedule service generates the “on/off device command” instruction (request)</a:t>
            </a:r>
          </a:p>
        </p:txBody>
      </p:sp>
      <p:sp>
        <p:nvSpPr>
          <p:cNvPr id="127" name="Rounded Rectangle 126"/>
          <p:cNvSpPr/>
          <p:nvPr/>
        </p:nvSpPr>
        <p:spPr>
          <a:xfrm>
            <a:off x="5700713" y="1669954"/>
            <a:ext cx="2521696"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1000" b="1" i="0" u="none" strike="noStrike" kern="1200" cap="none" spc="0" normalizeH="0" baseline="0%" noProof="0" dirty="0">
                <a:ln>
                  <a:noFill/>
                </a:ln>
                <a:solidFill>
                  <a:srgbClr val="000000"/>
                </a:solidFill>
                <a:effectLst/>
                <a:uLnTx/>
                <a:uFillTx/>
                <a:latin typeface="Verdana"/>
                <a:ea typeface="+mn-ea"/>
                <a:cs typeface="+mn-cs"/>
              </a:rPr>
              <a:t>APID B</a:t>
            </a:r>
          </a:p>
        </p:txBody>
      </p:sp>
      <p:sp>
        <p:nvSpPr>
          <p:cNvPr id="124" name="Rounded Rectangle 123"/>
          <p:cNvSpPr/>
          <p:nvPr/>
        </p:nvSpPr>
        <p:spPr>
          <a:xfrm>
            <a:off x="7251293" y="2366620"/>
            <a:ext cx="541113" cy="292415"/>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Verdana"/>
                <a:ea typeface="+mn-ea"/>
                <a:cs typeface="+mn-cs"/>
              </a:rPr>
              <a:t>S18 </a:t>
            </a:r>
            <a:r>
              <a:rPr kumimoji="0" lang="en-GB" sz="800" b="1" i="0" u="none" strike="noStrike" kern="1200" cap="none" spc="0" normalizeH="0" baseline="0%" noProof="0" dirty="0" err="1">
                <a:ln>
                  <a:noFill/>
                </a:ln>
                <a:solidFill>
                  <a:srgbClr val="FFFFFF"/>
                </a:solidFill>
                <a:effectLst/>
                <a:uLnTx/>
                <a:uFillTx/>
                <a:latin typeface="Verdana"/>
                <a:ea typeface="+mn-ea"/>
                <a:cs typeface="+mn-cs"/>
              </a:rPr>
              <a:t>ObcpM</a:t>
            </a:r>
            <a:endParaRPr kumimoji="0" lang="en-GB" sz="800" b="1" i="0" u="none" strike="noStrike" kern="1200" cap="none" spc="0" normalizeH="0" baseline="0%" noProof="0" dirty="0">
              <a:ln>
                <a:noFill/>
              </a:ln>
              <a:solidFill>
                <a:srgbClr val="FFFFFF"/>
              </a:solidFill>
              <a:effectLst/>
              <a:uLnTx/>
              <a:uFillTx/>
              <a:latin typeface="Verdana"/>
              <a:ea typeface="+mn-ea"/>
              <a:cs typeface="+mn-cs"/>
            </a:endParaRPr>
          </a:p>
        </p:txBody>
      </p:sp>
      <p:sp>
        <p:nvSpPr>
          <p:cNvPr id="7" name="Rounded Rectangle 6"/>
          <p:cNvSpPr/>
          <p:nvPr/>
        </p:nvSpPr>
        <p:spPr>
          <a:xfrm>
            <a:off x="1647395" y="1669954"/>
            <a:ext cx="1404504"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1000" b="1" i="0" u="none" strike="noStrike" kern="1200" cap="none" spc="0" normalizeH="0" baseline="0%" noProof="0" dirty="0">
                <a:ln>
                  <a:noFill/>
                </a:ln>
                <a:solidFill>
                  <a:srgbClr val="000000"/>
                </a:solidFill>
                <a:effectLst/>
                <a:uLnTx/>
                <a:uFillTx/>
                <a:latin typeface="Verdana"/>
                <a:ea typeface="+mn-ea"/>
                <a:cs typeface="+mn-cs"/>
              </a:rPr>
              <a:t>APID A</a:t>
            </a:r>
          </a:p>
        </p:txBody>
      </p:sp>
      <p:sp>
        <p:nvSpPr>
          <p:cNvPr id="123" name="Rounded Rectangle 122"/>
          <p:cNvSpPr/>
          <p:nvPr/>
        </p:nvSpPr>
        <p:spPr>
          <a:xfrm>
            <a:off x="2178313" y="2353155"/>
            <a:ext cx="452507" cy="319345"/>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Verdana"/>
                <a:ea typeface="+mn-ea"/>
                <a:cs typeface="+mn-cs"/>
              </a:rPr>
              <a:t>S6</a:t>
            </a:r>
            <a:r>
              <a:rPr kumimoji="0" lang="en-GB" sz="800" b="1" i="0" u="none" strike="noStrike" kern="1200" cap="none" spc="0" normalizeH="0" noProof="0" dirty="0">
                <a:ln>
                  <a:noFill/>
                </a:ln>
                <a:solidFill>
                  <a:srgbClr val="FFFFFF"/>
                </a:solidFill>
                <a:effectLst/>
                <a:uLnTx/>
                <a:uFillTx/>
                <a:latin typeface="Verdana"/>
                <a:ea typeface="+mn-ea"/>
                <a:cs typeface="+mn-cs"/>
              </a:rPr>
              <a:t> RDMM</a:t>
            </a:r>
            <a:endParaRPr kumimoji="0" lang="en-GB" sz="800" b="1" i="0" u="none" strike="noStrike" kern="1200" cap="none" spc="0" normalizeH="0" baseline="0%" noProof="0" dirty="0">
              <a:ln>
                <a:noFill/>
              </a:ln>
              <a:solidFill>
                <a:srgbClr val="FFFFFF"/>
              </a:solidFill>
              <a:effectLst/>
              <a:uLnTx/>
              <a:uFillTx/>
              <a:latin typeface="Verdana"/>
              <a:ea typeface="+mn-ea"/>
              <a:cs typeface="+mn-cs"/>
            </a:endParaRPr>
          </a:p>
        </p:txBody>
      </p:sp>
      <p:sp>
        <p:nvSpPr>
          <p:cNvPr id="11" name="Rounded Rectangle 10"/>
          <p:cNvSpPr/>
          <p:nvPr/>
        </p:nvSpPr>
        <p:spPr>
          <a:xfrm>
            <a:off x="1638083" y="4444052"/>
            <a:ext cx="6586792" cy="1963892"/>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l" defTabSz="914400" rtl="0" eaLnBrk="1" fontAlgn="base" latinLnBrk="0" hangingPunct="1">
              <a:lnSpc>
                <a:spcPct val="100%"/>
              </a:lnSpc>
              <a:spcBef>
                <a:spcPct val="0%"/>
              </a:spcBef>
              <a:spcAft>
                <a:spcPct val="0%"/>
              </a:spcAft>
              <a:buClrTx/>
              <a:buSzTx/>
              <a:buFontTx/>
              <a:buNone/>
              <a:tabLst/>
              <a:defRPr/>
            </a:pPr>
            <a:r>
              <a:rPr kumimoji="0" lang="en-GB" sz="1000" b="1" i="0" u="none" strike="noStrike" kern="1200" cap="none" spc="0" normalizeH="0" baseline="0%" noProof="0" dirty="0">
                <a:ln>
                  <a:noFill/>
                </a:ln>
                <a:solidFill>
                  <a:srgbClr val="000000"/>
                </a:solidFill>
                <a:effectLst/>
                <a:uLnTx/>
                <a:uFillTx/>
                <a:latin typeface="Verdana"/>
                <a:ea typeface="+mn-ea"/>
                <a:cs typeface="+mn-cs"/>
              </a:rPr>
              <a:t> ground application process  </a:t>
            </a:r>
          </a:p>
        </p:txBody>
      </p:sp>
      <p:cxnSp>
        <p:nvCxnSpPr>
          <p:cNvPr id="145" name="Straight Connector 144"/>
          <p:cNvCxnSpPr/>
          <p:nvPr/>
        </p:nvCxnSpPr>
        <p:spPr>
          <a:xfrm>
            <a:off x="916560" y="2895643"/>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146" name="Straight Connector 145"/>
          <p:cNvCxnSpPr/>
          <p:nvPr/>
        </p:nvCxnSpPr>
        <p:spPr>
          <a:xfrm>
            <a:off x="916560" y="4334674"/>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sp>
        <p:nvSpPr>
          <p:cNvPr id="70" name="Title 69"/>
          <p:cNvSpPr>
            <a:spLocks noGrp="1"/>
          </p:cNvSpPr>
          <p:nvPr>
            <p:ph type="title"/>
          </p:nvPr>
        </p:nvSpPr>
        <p:spPr/>
        <p:txBody>
          <a:bodyPr/>
          <a:lstStyle/>
          <a:p>
            <a:r>
              <a:rPr lang="en-GB" dirty="0"/>
              <a:t>PUS Foundation – Instruction ≈ Request </a:t>
            </a:r>
          </a:p>
        </p:txBody>
      </p:sp>
      <p:sp>
        <p:nvSpPr>
          <p:cNvPr id="98" name="TextBox 97"/>
          <p:cNvSpPr txBox="1"/>
          <p:nvPr/>
        </p:nvSpPr>
        <p:spPr>
          <a:xfrm>
            <a:off x="8181567" y="2709861"/>
            <a:ext cx="960260" cy="200055"/>
          </a:xfrm>
          <a:prstGeom prst="rect">
            <a:avLst/>
          </a:prstGeom>
          <a:noFill/>
        </p:spPr>
        <p:txBody>
          <a:bodyPr wrap="square" rtlCol="0">
            <a:spAutoFit/>
          </a:bodyPr>
          <a:lstStyle/>
          <a:p>
            <a:pPr marL="0" marR="0" lvl="0" indent="0" algn="l" defTabSz="914400" rtl="0" eaLnBrk="1" fontAlgn="base" latinLnBrk="0" hangingPunct="1">
              <a:lnSpc>
                <a:spcPct val="100%"/>
              </a:lnSpc>
              <a:spcBef>
                <a:spcPct val="0%"/>
              </a:spcBef>
              <a:spcAft>
                <a:spcPct val="0%"/>
              </a:spcAft>
              <a:buClrTx/>
              <a:buSzTx/>
              <a:buFontTx/>
              <a:buNone/>
              <a:tabLst/>
              <a:defRPr/>
            </a:pPr>
            <a:r>
              <a:rPr kumimoji="0" lang="en-GB" sz="700" b="1" i="0" u="none" strike="noStrike" kern="1200" cap="none" spc="0" normalizeH="0" baseline="0%" noProof="0" dirty="0">
                <a:ln w="0">
                  <a:noFill/>
                  <a:prstDash val="solid"/>
                </a:ln>
                <a:solidFill>
                  <a:srgbClr val="D0103A"/>
                </a:solidFill>
                <a:effectLst/>
                <a:uLnTx/>
                <a:uFillTx/>
                <a:latin typeface="Verdana" pitchFamily="34" charset="0"/>
                <a:ea typeface="+mn-ea"/>
                <a:cs typeface="+mn-cs"/>
              </a:rPr>
              <a:t>Space Segment</a:t>
            </a:r>
          </a:p>
        </p:txBody>
      </p:sp>
      <p:sp>
        <p:nvSpPr>
          <p:cNvPr id="99" name="TextBox 98"/>
          <p:cNvSpPr txBox="1"/>
          <p:nvPr/>
        </p:nvSpPr>
        <p:spPr>
          <a:xfrm>
            <a:off x="8113196" y="4383207"/>
            <a:ext cx="1030892" cy="200055"/>
          </a:xfrm>
          <a:prstGeom prst="rect">
            <a:avLst/>
          </a:prstGeom>
          <a:noFill/>
        </p:spPr>
        <p:txBody>
          <a:bodyPr wrap="square" rtlCol="0">
            <a:spAutoFit/>
          </a:bodyPr>
          <a:lstStyle/>
          <a:p>
            <a:pPr marL="0" marR="0" lvl="0" indent="0" algn="l" defTabSz="914400" rtl="0" eaLnBrk="1" fontAlgn="base" latinLnBrk="0" hangingPunct="1">
              <a:lnSpc>
                <a:spcPct val="100%"/>
              </a:lnSpc>
              <a:spcBef>
                <a:spcPct val="0%"/>
              </a:spcBef>
              <a:spcAft>
                <a:spcPct val="0%"/>
              </a:spcAft>
              <a:buClrTx/>
              <a:buSzTx/>
              <a:buFontTx/>
              <a:buNone/>
              <a:tabLst/>
              <a:defRPr/>
            </a:pPr>
            <a:r>
              <a:rPr kumimoji="0" lang="en-GB" sz="700" b="1" i="0" u="none" strike="noStrike" kern="1200" cap="none" spc="0" normalizeH="0" baseline="0%" noProof="0" dirty="0">
                <a:ln w="0">
                  <a:noFill/>
                  <a:prstDash val="solid"/>
                </a:ln>
                <a:solidFill>
                  <a:srgbClr val="D0103A"/>
                </a:solidFill>
                <a:effectLst/>
                <a:uLnTx/>
                <a:uFillTx/>
                <a:latin typeface="Verdana" pitchFamily="34" charset="0"/>
                <a:ea typeface="+mn-ea"/>
                <a:cs typeface="+mn-cs"/>
              </a:rPr>
              <a:t>Ground</a:t>
            </a:r>
            <a:r>
              <a:rPr kumimoji="0" lang="en-GB" sz="700" b="1" i="0" u="none" strike="noStrike" kern="1200" cap="none" spc="0" normalizeH="0" baseline="0%" noProof="0" dirty="0">
                <a:ln w="12700">
                  <a:noFill/>
                  <a:prstDash val="solid"/>
                </a:ln>
                <a:solidFill>
                  <a:srgbClr val="D0103A"/>
                </a:solidFill>
                <a:effectLst>
                  <a:outerShdw blurRad="41275" dist="20320" dir="1800000" algn="tl" rotWithShape="0">
                    <a:srgbClr val="000000">
                      <a:alpha val="40%"/>
                    </a:srgbClr>
                  </a:outerShdw>
                </a:effectLst>
                <a:uLnTx/>
                <a:uFillTx/>
                <a:latin typeface="Verdana" pitchFamily="34" charset="0"/>
                <a:ea typeface="+mn-ea"/>
                <a:cs typeface="+mn-cs"/>
              </a:rPr>
              <a:t> </a:t>
            </a:r>
            <a:r>
              <a:rPr kumimoji="0" lang="en-GB" sz="700" b="1" i="0" u="none" strike="noStrike" kern="1200" cap="none" spc="0" normalizeH="0" baseline="0%" noProof="0" dirty="0">
                <a:ln w="0">
                  <a:noFill/>
                  <a:prstDash val="solid"/>
                </a:ln>
                <a:solidFill>
                  <a:srgbClr val="D0103A"/>
                </a:solidFill>
                <a:effectLst/>
                <a:uLnTx/>
                <a:uFillTx/>
                <a:latin typeface="Verdana" pitchFamily="34" charset="0"/>
                <a:ea typeface="+mn-ea"/>
                <a:cs typeface="+mn-cs"/>
              </a:rPr>
              <a:t>Segment</a:t>
            </a:r>
          </a:p>
        </p:txBody>
      </p:sp>
      <p:sp>
        <p:nvSpPr>
          <p:cNvPr id="37" name="Rounded Rectangle 36"/>
          <p:cNvSpPr/>
          <p:nvPr/>
        </p:nvSpPr>
        <p:spPr>
          <a:xfrm>
            <a:off x="10910413" y="2609046"/>
            <a:ext cx="864656" cy="286597"/>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Verdana"/>
                <a:ea typeface="+mn-ea"/>
                <a:cs typeface="+mn-cs"/>
              </a:rPr>
              <a:t>subservice</a:t>
            </a:r>
          </a:p>
          <a:p>
            <a:pPr marL="0" marR="0" lvl="0" indent="0" algn="ctr" defTabSz="914400" rtl="0" eaLnBrk="1" fontAlgn="base" latinLnBrk="0" hangingPunct="1">
              <a:lnSpc>
                <a:spcPct val="100%"/>
              </a:lnSpc>
              <a:spcBef>
                <a:spcPct val="0%"/>
              </a:spcBef>
              <a:spcAft>
                <a:spcPct val="0%"/>
              </a:spcAft>
              <a:buClrTx/>
              <a:buSzTx/>
              <a:buFontTx/>
              <a:buNone/>
              <a:tabLst/>
              <a:defRPr/>
            </a:pPr>
            <a:r>
              <a:rPr lang="en-GB" sz="800" b="1" dirty="0">
                <a:solidFill>
                  <a:srgbClr val="FFFFFF"/>
                </a:solidFill>
                <a:latin typeface="Verdana"/>
              </a:rPr>
              <a:t>provider</a:t>
            </a:r>
            <a:endParaRPr kumimoji="0" lang="en-GB" sz="800" b="1" i="0" u="none" strike="noStrike" kern="1200" cap="none" spc="0" normalizeH="0" baseline="0%" noProof="0" dirty="0">
              <a:ln>
                <a:noFill/>
              </a:ln>
              <a:solidFill>
                <a:srgbClr val="FFFFFF"/>
              </a:solidFill>
              <a:effectLst/>
              <a:uLnTx/>
              <a:uFillTx/>
              <a:latin typeface="Verdana"/>
              <a:ea typeface="+mn-ea"/>
              <a:cs typeface="+mn-cs"/>
            </a:endParaRPr>
          </a:p>
        </p:txBody>
      </p:sp>
      <p:sp>
        <p:nvSpPr>
          <p:cNvPr id="42" name="Rounded Rectangle 41"/>
          <p:cNvSpPr/>
          <p:nvPr/>
        </p:nvSpPr>
        <p:spPr>
          <a:xfrm>
            <a:off x="2161573" y="4518763"/>
            <a:ext cx="485987" cy="286597"/>
          </a:xfrm>
          <a:prstGeom prst="round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Verdana"/>
                <a:ea typeface="+mn-ea"/>
                <a:cs typeface="+mn-cs"/>
              </a:rPr>
              <a:t>S6 RDMM</a:t>
            </a:r>
          </a:p>
        </p:txBody>
      </p:sp>
      <p:sp>
        <p:nvSpPr>
          <p:cNvPr id="43" name="Rounded Rectangle 42"/>
          <p:cNvSpPr/>
          <p:nvPr/>
        </p:nvSpPr>
        <p:spPr>
          <a:xfrm>
            <a:off x="10910413" y="3007036"/>
            <a:ext cx="864656" cy="286597"/>
          </a:xfrm>
          <a:prstGeom prst="round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Verdana"/>
                <a:ea typeface="+mn-ea"/>
                <a:cs typeface="+mn-cs"/>
              </a:rPr>
              <a:t>subservice</a:t>
            </a:r>
          </a:p>
          <a:p>
            <a:pPr marL="0" marR="0" lvl="0" indent="0" algn="ctr" defTabSz="914400" rtl="0" eaLnBrk="1" fontAlgn="base" latinLnBrk="0" hangingPunct="1">
              <a:lnSpc>
                <a:spcPct val="100%"/>
              </a:lnSpc>
              <a:spcBef>
                <a:spcPct val="0%"/>
              </a:spcBef>
              <a:spcAft>
                <a:spcPct val="0%"/>
              </a:spcAft>
              <a:buClrTx/>
              <a:buSzTx/>
              <a:buFontTx/>
              <a:buNone/>
              <a:tabLst/>
              <a:defRPr/>
            </a:pPr>
            <a:r>
              <a:rPr lang="en-GB" sz="800" b="1" dirty="0">
                <a:solidFill>
                  <a:srgbClr val="FFFFFF"/>
                </a:solidFill>
                <a:latin typeface="Verdana"/>
              </a:rPr>
              <a:t>user</a:t>
            </a:r>
            <a:endParaRPr kumimoji="0" lang="en-GB" sz="800" b="1" i="0" u="none" strike="noStrike" kern="1200" cap="none" spc="0" normalizeH="0" baseline="0%" noProof="0" dirty="0">
              <a:ln>
                <a:noFill/>
              </a:ln>
              <a:solidFill>
                <a:srgbClr val="FFFFFF"/>
              </a:solidFill>
              <a:effectLst/>
              <a:uLnTx/>
              <a:uFillTx/>
              <a:latin typeface="Verdana"/>
              <a:ea typeface="+mn-ea"/>
              <a:cs typeface="+mn-cs"/>
            </a:endParaRPr>
          </a:p>
        </p:txBody>
      </p:sp>
      <p:sp>
        <p:nvSpPr>
          <p:cNvPr id="2" name="Rectangle 1"/>
          <p:cNvSpPr/>
          <p:nvPr/>
        </p:nvSpPr>
        <p:spPr>
          <a:xfrm>
            <a:off x="1917114" y="2041138"/>
            <a:ext cx="5007024" cy="2930912"/>
          </a:xfrm>
          <a:prstGeom prst="rect">
            <a:avLst/>
          </a:prstGeom>
          <a:noFill/>
          <a:ln cmpd="dbl">
            <a:solidFill>
              <a:srgbClr val="00B050"/>
            </a:solidFill>
            <a:prstDash val="sysDot"/>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p:cNvSpPr/>
          <p:nvPr/>
        </p:nvSpPr>
        <p:spPr>
          <a:xfrm>
            <a:off x="6111874" y="2369529"/>
            <a:ext cx="485987" cy="286597"/>
          </a:xfrm>
          <a:prstGeom prst="round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Verdana"/>
                <a:ea typeface="+mn-ea"/>
                <a:cs typeface="+mn-cs"/>
              </a:rPr>
              <a:t>S6 RDMM</a:t>
            </a:r>
          </a:p>
        </p:txBody>
      </p:sp>
      <p:sp>
        <p:nvSpPr>
          <p:cNvPr id="50" name="Rounded Rectangle 49"/>
          <p:cNvSpPr/>
          <p:nvPr/>
        </p:nvSpPr>
        <p:spPr>
          <a:xfrm>
            <a:off x="7278572" y="4518763"/>
            <a:ext cx="485987" cy="286597"/>
          </a:xfrm>
          <a:prstGeom prst="roundRect">
            <a:avLst/>
          </a:prstGeom>
          <a:solidFill>
            <a:schemeClr val="accent1">
              <a:lumMod val="40%"/>
              <a:lumOff val="6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lvl="0" algn="ctr"/>
            <a:r>
              <a:rPr lang="en-GB" sz="800" b="1" dirty="0">
                <a:solidFill>
                  <a:srgbClr val="FFFFFF"/>
                </a:solidFill>
              </a:rPr>
              <a:t>S18 </a:t>
            </a:r>
            <a:r>
              <a:rPr lang="en-GB" sz="800" b="1" dirty="0" err="1">
                <a:solidFill>
                  <a:srgbClr val="FFFFFF"/>
                </a:solidFill>
              </a:rPr>
              <a:t>ObcpM</a:t>
            </a:r>
            <a:endParaRPr kumimoji="0" lang="en-GB" sz="800" b="1" i="0" u="none" strike="noStrike" kern="1200" cap="none" spc="0" normalizeH="0" baseline="0%" noProof="0" dirty="0">
              <a:ln>
                <a:noFill/>
              </a:ln>
              <a:solidFill>
                <a:srgbClr val="FFFFFF"/>
              </a:solidFill>
              <a:effectLst/>
              <a:uLnTx/>
              <a:uFillTx/>
              <a:latin typeface="Verdana"/>
              <a:ea typeface="+mn-ea"/>
              <a:cs typeface="+mn-cs"/>
            </a:endParaRPr>
          </a:p>
        </p:txBody>
      </p:sp>
      <p:sp>
        <p:nvSpPr>
          <p:cNvPr id="51" name="Rectangle 50"/>
          <p:cNvSpPr/>
          <p:nvPr/>
        </p:nvSpPr>
        <p:spPr>
          <a:xfrm>
            <a:off x="7062714" y="2048468"/>
            <a:ext cx="1441191" cy="2913643"/>
          </a:xfrm>
          <a:prstGeom prst="rect">
            <a:avLst/>
          </a:prstGeom>
          <a:noFill/>
          <a:ln cmpd="dbl">
            <a:solidFill>
              <a:srgbClr val="00B050"/>
            </a:solidFill>
            <a:prstDash val="sysDot"/>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Box 94"/>
          <p:cNvSpPr txBox="1"/>
          <p:nvPr/>
        </p:nvSpPr>
        <p:spPr>
          <a:xfrm>
            <a:off x="8229609" y="3274108"/>
            <a:ext cx="490839" cy="276999"/>
          </a:xfrm>
          <a:prstGeom prst="rect">
            <a:avLst/>
          </a:prstGeom>
          <a:solidFill>
            <a:schemeClr val="bg1"/>
          </a:solidFill>
        </p:spPr>
        <p:txBody>
          <a:bodyPr wrap="none" rtlCol="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600" b="1" i="0" u="none" strike="noStrike" kern="1200" cap="none" spc="0" normalizeH="0" baseline="0%" noProof="0" dirty="0">
                <a:ln>
                  <a:noFill/>
                </a:ln>
                <a:solidFill>
                  <a:srgbClr val="00B050"/>
                </a:solidFill>
                <a:effectLst/>
                <a:uLnTx/>
                <a:uFillTx/>
                <a:latin typeface="Verdana" pitchFamily="34" charset="0"/>
                <a:ea typeface="+mn-ea"/>
                <a:cs typeface="+mn-cs"/>
              </a:rPr>
              <a:t>OBCP</a:t>
            </a:r>
          </a:p>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600" b="1" i="0" u="none" strike="noStrike" kern="1200" cap="none" spc="0" normalizeH="0" baseline="0%" noProof="0" dirty="0">
                <a:ln>
                  <a:noFill/>
                </a:ln>
                <a:solidFill>
                  <a:srgbClr val="00B050"/>
                </a:solidFill>
                <a:effectLst/>
                <a:uLnTx/>
                <a:uFillTx/>
                <a:latin typeface="Verdana" pitchFamily="34" charset="0"/>
                <a:ea typeface="+mn-ea"/>
                <a:cs typeface="+mn-cs"/>
              </a:rPr>
              <a:t>service</a:t>
            </a:r>
            <a:endParaRPr kumimoji="0" lang="en-GB" sz="600" b="0" i="0" u="none" strike="noStrike" kern="1200" cap="none" spc="0" normalizeH="0" baseline="0%" noProof="0" dirty="0">
              <a:ln>
                <a:noFill/>
              </a:ln>
              <a:solidFill>
                <a:srgbClr val="00B050"/>
              </a:solidFill>
              <a:effectLst/>
              <a:uLnTx/>
              <a:uFillTx/>
              <a:latin typeface="Verdana" pitchFamily="34" charset="0"/>
              <a:ea typeface="+mn-ea"/>
              <a:cs typeface="+mn-cs"/>
            </a:endParaRPr>
          </a:p>
        </p:txBody>
      </p:sp>
      <p:sp>
        <p:nvSpPr>
          <p:cNvPr id="94" name="TextBox 93"/>
          <p:cNvSpPr txBox="1"/>
          <p:nvPr/>
        </p:nvSpPr>
        <p:spPr>
          <a:xfrm>
            <a:off x="3421969" y="1856472"/>
            <a:ext cx="742511" cy="369332"/>
          </a:xfrm>
          <a:prstGeom prst="rect">
            <a:avLst/>
          </a:prstGeom>
          <a:solidFill>
            <a:schemeClr val="bg1"/>
          </a:solidFill>
        </p:spPr>
        <p:txBody>
          <a:bodyPr wrap="none" rtlCol="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600" b="1" i="0" u="none" strike="noStrike" kern="1200" cap="none" spc="0" normalizeH="0" baseline="0%" noProof="0" dirty="0">
                <a:ln>
                  <a:noFill/>
                </a:ln>
                <a:solidFill>
                  <a:srgbClr val="00B050"/>
                </a:solidFill>
                <a:effectLst/>
                <a:uLnTx/>
                <a:uFillTx/>
                <a:latin typeface="Verdana" pitchFamily="34" charset="0"/>
                <a:ea typeface="+mn-ea"/>
                <a:cs typeface="+mn-cs"/>
              </a:rPr>
              <a:t>Memory </a:t>
            </a:r>
          </a:p>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600" b="1" i="0" u="none" strike="noStrike" kern="1200" cap="none" spc="0" normalizeH="0" baseline="0%" noProof="0" dirty="0">
                <a:ln>
                  <a:noFill/>
                </a:ln>
                <a:solidFill>
                  <a:srgbClr val="00B050"/>
                </a:solidFill>
                <a:effectLst/>
                <a:uLnTx/>
                <a:uFillTx/>
                <a:latin typeface="Verdana" pitchFamily="34" charset="0"/>
                <a:ea typeface="+mn-ea"/>
                <a:cs typeface="+mn-cs"/>
              </a:rPr>
              <a:t>Management</a:t>
            </a:r>
          </a:p>
          <a:p>
            <a:pPr marL="0" marR="0" lvl="0" indent="0" algn="ctr" defTabSz="914400" rtl="0" eaLnBrk="1" fontAlgn="base" latinLnBrk="0" hangingPunct="1">
              <a:lnSpc>
                <a:spcPct val="100%"/>
              </a:lnSpc>
              <a:spcBef>
                <a:spcPct val="0%"/>
              </a:spcBef>
              <a:spcAft>
                <a:spcPct val="0%"/>
              </a:spcAft>
              <a:buClrTx/>
              <a:buSzTx/>
              <a:buFontTx/>
              <a:buNone/>
              <a:tabLst/>
              <a:defRPr/>
            </a:pPr>
            <a:r>
              <a:rPr lang="en-GB" sz="600" b="1" dirty="0">
                <a:solidFill>
                  <a:srgbClr val="00B050"/>
                </a:solidFill>
              </a:rPr>
              <a:t>Service</a:t>
            </a:r>
            <a:endParaRPr kumimoji="0" lang="en-GB" sz="600" b="0" i="0" u="none" strike="noStrike" kern="1200" cap="none" spc="0" normalizeH="0" baseline="0%" noProof="0" dirty="0">
              <a:ln>
                <a:noFill/>
              </a:ln>
              <a:solidFill>
                <a:srgbClr val="00B050"/>
              </a:solidFill>
              <a:effectLst/>
              <a:uLnTx/>
              <a:uFillTx/>
              <a:latin typeface="Verdana" pitchFamily="34" charset="0"/>
              <a:ea typeface="+mn-ea"/>
              <a:cs typeface="+mn-cs"/>
            </a:endParaRPr>
          </a:p>
        </p:txBody>
      </p:sp>
      <p:sp>
        <p:nvSpPr>
          <p:cNvPr id="4" name="Freeform 3"/>
          <p:cNvSpPr/>
          <p:nvPr/>
        </p:nvSpPr>
        <p:spPr>
          <a:xfrm>
            <a:off x="2042854" y="2246207"/>
            <a:ext cx="4650581" cy="2650332"/>
          </a:xfrm>
          <a:custGeom>
            <a:avLst/>
            <a:gdLst>
              <a:gd name="connsiteX0" fmla="*/ 7144 w 4650581"/>
              <a:gd name="connsiteY0" fmla="*/ 0 h 2650332"/>
              <a:gd name="connsiteX1" fmla="*/ 4643437 w 4650581"/>
              <a:gd name="connsiteY1" fmla="*/ 14288 h 2650332"/>
              <a:gd name="connsiteX2" fmla="*/ 4650581 w 4650581"/>
              <a:gd name="connsiteY2" fmla="*/ 507207 h 2650332"/>
              <a:gd name="connsiteX3" fmla="*/ 692944 w 4650581"/>
              <a:gd name="connsiteY3" fmla="*/ 500063 h 2650332"/>
              <a:gd name="connsiteX4" fmla="*/ 678656 w 4650581"/>
              <a:gd name="connsiteY4" fmla="*/ 2650332 h 2650332"/>
              <a:gd name="connsiteX5" fmla="*/ 0 w 4650581"/>
              <a:gd name="connsiteY5" fmla="*/ 2650332 h 2650332"/>
              <a:gd name="connsiteX6" fmla="*/ 7144 w 4650581"/>
              <a:gd name="connsiteY6" fmla="*/ 0 h 265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0581" h="2650332">
                <a:moveTo>
                  <a:pt x="7144" y="0"/>
                </a:moveTo>
                <a:lnTo>
                  <a:pt x="4643437" y="14288"/>
                </a:lnTo>
                <a:lnTo>
                  <a:pt x="4650581" y="507207"/>
                </a:lnTo>
                <a:lnTo>
                  <a:pt x="692944" y="500063"/>
                </a:lnTo>
                <a:cubicBezTo>
                  <a:pt x="688181" y="1216819"/>
                  <a:pt x="683419" y="1933576"/>
                  <a:pt x="678656" y="2650332"/>
                </a:cubicBezTo>
                <a:lnTo>
                  <a:pt x="0" y="2650332"/>
                </a:lnTo>
                <a:cubicBezTo>
                  <a:pt x="2381" y="1778794"/>
                  <a:pt x="4763" y="907257"/>
                  <a:pt x="7144" y="0"/>
                </a:cubicBezTo>
                <a:close/>
              </a:path>
            </a:pathLst>
          </a:custGeom>
          <a:noFill/>
          <a:ln w="15875">
            <a:solidFill>
              <a:srgbClr val="FF0000"/>
            </a:solidFill>
            <a:prstDash val="sysDash"/>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TextBox 142"/>
          <p:cNvSpPr txBox="1"/>
          <p:nvPr/>
        </p:nvSpPr>
        <p:spPr>
          <a:xfrm>
            <a:off x="2349647" y="3298003"/>
            <a:ext cx="742511" cy="461665"/>
          </a:xfrm>
          <a:prstGeom prst="rect">
            <a:avLst/>
          </a:prstGeom>
          <a:solidFill>
            <a:schemeClr val="bg1"/>
          </a:solidFill>
        </p:spPr>
        <p:txBody>
          <a:bodyPr wrap="none" rtlCol="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600" b="1" i="0" u="none" strike="noStrike" kern="1200" cap="none" spc="0" normalizeH="0" baseline="0%" noProof="0" dirty="0">
                <a:ln>
                  <a:noFill/>
                </a:ln>
                <a:solidFill>
                  <a:srgbClr val="FF0000"/>
                </a:solidFill>
                <a:effectLst/>
                <a:uLnTx/>
                <a:uFillTx/>
                <a:latin typeface="Verdana" pitchFamily="34" charset="0"/>
                <a:ea typeface="+mn-ea"/>
                <a:cs typeface="+mn-cs"/>
              </a:rPr>
              <a:t>Raw Data</a:t>
            </a:r>
            <a:r>
              <a:rPr kumimoji="0" lang="en-GB" sz="600" b="1" i="0" u="none" strike="noStrike" kern="1200" cap="none" spc="0" normalizeH="0" noProof="0" dirty="0">
                <a:ln>
                  <a:noFill/>
                </a:ln>
                <a:solidFill>
                  <a:srgbClr val="FF0000"/>
                </a:solidFill>
                <a:effectLst/>
                <a:uLnTx/>
                <a:uFillTx/>
                <a:latin typeface="Verdana" pitchFamily="34" charset="0"/>
                <a:ea typeface="+mn-ea"/>
                <a:cs typeface="+mn-cs"/>
              </a:rPr>
              <a:t> </a:t>
            </a:r>
          </a:p>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600" b="1" i="0" u="none" strike="noStrike" kern="1200" cap="none" spc="0" normalizeH="0" noProof="0" dirty="0">
                <a:ln>
                  <a:noFill/>
                </a:ln>
                <a:solidFill>
                  <a:srgbClr val="FF0000"/>
                </a:solidFill>
                <a:effectLst/>
                <a:uLnTx/>
                <a:uFillTx/>
                <a:latin typeface="Verdana" pitchFamily="34" charset="0"/>
                <a:ea typeface="+mn-ea"/>
                <a:cs typeface="+mn-cs"/>
              </a:rPr>
              <a:t>Memory </a:t>
            </a:r>
          </a:p>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600" b="1" i="0" u="none" strike="noStrike" kern="1200" cap="none" spc="0" normalizeH="0" noProof="0" dirty="0">
                <a:ln>
                  <a:noFill/>
                </a:ln>
                <a:solidFill>
                  <a:srgbClr val="FF0000"/>
                </a:solidFill>
                <a:effectLst/>
                <a:uLnTx/>
                <a:uFillTx/>
                <a:latin typeface="Verdana" pitchFamily="34" charset="0"/>
                <a:ea typeface="+mn-ea"/>
                <a:cs typeface="+mn-cs"/>
              </a:rPr>
              <a:t>Management</a:t>
            </a:r>
            <a:endParaRPr kumimoji="0" lang="en-GB" sz="600" b="1" i="0" u="none" strike="noStrike" kern="1200" cap="none" spc="0" normalizeH="0" baseline="0%" noProof="0" dirty="0">
              <a:ln>
                <a:noFill/>
              </a:ln>
              <a:solidFill>
                <a:srgbClr val="FF0000"/>
              </a:solidFill>
              <a:effectLst/>
              <a:uLnTx/>
              <a:uFillTx/>
              <a:latin typeface="Verdana" pitchFamily="34" charset="0"/>
              <a:ea typeface="+mn-ea"/>
              <a:cs typeface="+mn-cs"/>
            </a:endParaRPr>
          </a:p>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600" b="1" i="0" u="none" strike="noStrike" kern="1200" cap="none" spc="0" normalizeH="0" baseline="0%" noProof="0" dirty="0">
                <a:ln>
                  <a:noFill/>
                </a:ln>
                <a:solidFill>
                  <a:srgbClr val="FF0000"/>
                </a:solidFill>
                <a:effectLst/>
                <a:uLnTx/>
                <a:uFillTx/>
                <a:latin typeface="Verdana" pitchFamily="34" charset="0"/>
                <a:ea typeface="+mn-ea"/>
                <a:cs typeface="+mn-cs"/>
              </a:rPr>
              <a:t>subservice</a:t>
            </a:r>
            <a:endParaRPr kumimoji="0" lang="en-GB" sz="6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
        <p:nvSpPr>
          <p:cNvPr id="5" name="Rectangle 4"/>
          <p:cNvSpPr/>
          <p:nvPr/>
        </p:nvSpPr>
        <p:spPr>
          <a:xfrm>
            <a:off x="7172325" y="2225804"/>
            <a:ext cx="700077" cy="2670735"/>
          </a:xfrm>
          <a:prstGeom prst="rect">
            <a:avLst/>
          </a:prstGeom>
          <a:noFill/>
          <a:ln w="15875">
            <a:solidFill>
              <a:srgbClr val="FF0000"/>
            </a:solidFill>
            <a:prstDash val="sysDash"/>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TextBox 143"/>
          <p:cNvSpPr txBox="1"/>
          <p:nvPr/>
        </p:nvSpPr>
        <p:spPr>
          <a:xfrm>
            <a:off x="7379475" y="3054110"/>
            <a:ext cx="985854" cy="369332"/>
          </a:xfrm>
          <a:prstGeom prst="rect">
            <a:avLst/>
          </a:prstGeom>
          <a:solidFill>
            <a:schemeClr val="bg1"/>
          </a:solidFill>
        </p:spPr>
        <p:txBody>
          <a:bodyPr wrap="square" rtlCol="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GB" sz="600" b="1" i="0" u="none" strike="noStrike" kern="1200" cap="none" spc="0" normalizeH="0" baseline="0%" noProof="0" dirty="0">
                <a:ln>
                  <a:noFill/>
                </a:ln>
                <a:solidFill>
                  <a:srgbClr val="FF0000"/>
                </a:solidFill>
                <a:effectLst/>
                <a:uLnTx/>
                <a:uFillTx/>
                <a:latin typeface="Verdana" pitchFamily="34" charset="0"/>
                <a:ea typeface="+mn-ea"/>
                <a:cs typeface="+mn-cs"/>
              </a:rPr>
              <a:t>OBCP Management Subservice</a:t>
            </a:r>
            <a:endParaRPr kumimoji="0" lang="en-GB" sz="6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Tree>
    <p:extLst>
      <p:ext uri="{BB962C8B-B14F-4D97-AF65-F5344CB8AC3E}">
        <p14:creationId xmlns:p14="http://schemas.microsoft.com/office/powerpoint/2010/main" val="300151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
                                          <p:val>
                                            <p:strVal val="#ppt_x"/>
                                          </p:val>
                                        </p:tav>
                                      </p:tavLst>
                                    </p:anim>
                                    <p:anim calcmode="lin" valueType="num">
                                      <p:cBhvr additive="base">
                                        <p:cTn id="8" dur="500" fill="hold"/>
                                        <p:tgtEl>
                                          <p:spTgt spid="52"/>
                                        </p:tgtEl>
                                        <p:attrNameLst>
                                          <p:attrName>ppt_y</p:attrName>
                                        </p:attrNameLst>
                                      </p:cBhvr>
                                      <p:tavLst>
                                        <p:tav tm="0%">
                                          <p:val>
                                            <p:strVal val="#ppt_y"/>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2" name="Group 60"/>
          <p:cNvGrpSpPr>
            <a:grpSpLocks/>
          </p:cNvGrpSpPr>
          <p:nvPr/>
        </p:nvGrpSpPr>
        <p:grpSpPr bwMode="auto">
          <a:xfrm>
            <a:off x="2268538" y="1341438"/>
            <a:ext cx="719137" cy="2447925"/>
            <a:chOff x="1429" y="845"/>
            <a:chExt cx="453" cy="1542"/>
          </a:xfrm>
        </p:grpSpPr>
        <p:sp>
          <p:nvSpPr>
            <p:cNvPr id="3" name="Freeform 55"/>
            <p:cNvSpPr>
              <a:spLocks/>
            </p:cNvSpPr>
            <p:nvPr/>
          </p:nvSpPr>
          <p:spPr bwMode="auto">
            <a:xfrm>
              <a:off x="1429" y="845"/>
              <a:ext cx="453" cy="1542"/>
            </a:xfrm>
            <a:custGeom>
              <a:avLst/>
              <a:gdLst>
                <a:gd name="T0" fmla="*/ 453 w 453"/>
                <a:gd name="T1" fmla="*/ 0 h 1542"/>
                <a:gd name="T2" fmla="*/ 0 w 453"/>
                <a:gd name="T3" fmla="*/ 0 h 1542"/>
                <a:gd name="T4" fmla="*/ 0 w 453"/>
                <a:gd name="T5" fmla="*/ 1542 h 1542"/>
                <a:gd name="T6" fmla="*/ 453 w 453"/>
                <a:gd name="T7" fmla="*/ 1542 h 1542"/>
                <a:gd name="T8" fmla="*/ 453 w 453"/>
                <a:gd name="T9" fmla="*/ 0 h 1542"/>
                <a:gd name="T10" fmla="*/ 0 60000 65536"/>
                <a:gd name="T11" fmla="*/ 0 60000 65536"/>
                <a:gd name="T12" fmla="*/ 0 60000 65536"/>
                <a:gd name="T13" fmla="*/ 0 60000 65536"/>
                <a:gd name="T14" fmla="*/ 0 60000 65536"/>
                <a:gd name="T15" fmla="*/ 0 w 453"/>
                <a:gd name="T16" fmla="*/ 0 h 1542"/>
                <a:gd name="T17" fmla="*/ 453 w 453"/>
                <a:gd name="T18" fmla="*/ 1542 h 1542"/>
              </a:gdLst>
              <a:ahLst/>
              <a:cxnLst>
                <a:cxn ang="T10">
                  <a:pos x="T0" y="T1"/>
                </a:cxn>
                <a:cxn ang="T11">
                  <a:pos x="T2" y="T3"/>
                </a:cxn>
                <a:cxn ang="T12">
                  <a:pos x="T4" y="T5"/>
                </a:cxn>
                <a:cxn ang="T13">
                  <a:pos x="T6" y="T7"/>
                </a:cxn>
                <a:cxn ang="T14">
                  <a:pos x="T8" y="T9"/>
                </a:cxn>
              </a:cxnLst>
              <a:rect l="T15" t="T16" r="T17" b="T18"/>
              <a:pathLst>
                <a:path w="453" h="1542">
                  <a:moveTo>
                    <a:pt x="453" y="0"/>
                  </a:moveTo>
                  <a:lnTo>
                    <a:pt x="0" y="0"/>
                  </a:lnTo>
                  <a:lnTo>
                    <a:pt x="0" y="1542"/>
                  </a:lnTo>
                  <a:lnTo>
                    <a:pt x="453" y="1542"/>
                  </a:lnTo>
                  <a:lnTo>
                    <a:pt x="453" y="0"/>
                  </a:lnTo>
                  <a:close/>
                </a:path>
              </a:pathLst>
            </a:custGeom>
            <a:solidFill>
              <a:srgbClr val="FF7C80">
                <a:alpha val="50.195%"/>
              </a:srgbClr>
            </a:solidFill>
            <a:ln w="9525" cap="flat" cmpd="sng">
              <a:solidFill>
                <a:srgbClr val="000000"/>
              </a:solidFill>
              <a:prstDash val="solid"/>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 name="Text Box 57"/>
            <p:cNvSpPr txBox="1">
              <a:spLocks noChangeArrowheads="1"/>
            </p:cNvSpPr>
            <p:nvPr/>
          </p:nvSpPr>
          <p:spPr bwMode="auto">
            <a:xfrm>
              <a:off x="1429" y="2218"/>
              <a:ext cx="405" cy="167"/>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1400" b="1" kern="0" dirty="0">
                  <a:solidFill>
                    <a:srgbClr val="FF3300"/>
                  </a:solidFill>
                  <a:latin typeface="Tahoma" pitchFamily="34" charset="0"/>
                </a:rPr>
                <a:t>ECSS</a:t>
              </a:r>
            </a:p>
          </p:txBody>
        </p:sp>
      </p:grpSp>
      <p:grpSp>
        <p:nvGrpSpPr>
          <p:cNvPr id="5" name="Group 61"/>
          <p:cNvGrpSpPr>
            <a:grpSpLocks/>
          </p:cNvGrpSpPr>
          <p:nvPr/>
        </p:nvGrpSpPr>
        <p:grpSpPr bwMode="auto">
          <a:xfrm>
            <a:off x="2268538" y="1341438"/>
            <a:ext cx="5975350" cy="5040312"/>
            <a:chOff x="1429" y="845"/>
            <a:chExt cx="3764" cy="3175"/>
          </a:xfrm>
        </p:grpSpPr>
        <p:sp>
          <p:nvSpPr>
            <p:cNvPr id="6" name="Freeform 54"/>
            <p:cNvSpPr>
              <a:spLocks/>
            </p:cNvSpPr>
            <p:nvPr/>
          </p:nvSpPr>
          <p:spPr bwMode="auto">
            <a:xfrm>
              <a:off x="1429" y="845"/>
              <a:ext cx="3764" cy="3175"/>
            </a:xfrm>
            <a:custGeom>
              <a:avLst/>
              <a:gdLst>
                <a:gd name="T0" fmla="*/ 498 w 3764"/>
                <a:gd name="T1" fmla="*/ 0 h 3175"/>
                <a:gd name="T2" fmla="*/ 498 w 3764"/>
                <a:gd name="T3" fmla="*/ 1633 h 3175"/>
                <a:gd name="T4" fmla="*/ 0 w 3764"/>
                <a:gd name="T5" fmla="*/ 1633 h 3175"/>
                <a:gd name="T6" fmla="*/ 0 w 3764"/>
                <a:gd name="T7" fmla="*/ 3175 h 3175"/>
                <a:gd name="T8" fmla="*/ 3764 w 3764"/>
                <a:gd name="T9" fmla="*/ 3175 h 3175"/>
                <a:gd name="T10" fmla="*/ 3764 w 3764"/>
                <a:gd name="T11" fmla="*/ 2041 h 3175"/>
                <a:gd name="T12" fmla="*/ 1859 w 3764"/>
                <a:gd name="T13" fmla="*/ 2041 h 3175"/>
                <a:gd name="T14" fmla="*/ 1859 w 3764"/>
                <a:gd name="T15" fmla="*/ 317 h 3175"/>
                <a:gd name="T16" fmla="*/ 2813 w 3764"/>
                <a:gd name="T17" fmla="*/ 319 h 3175"/>
                <a:gd name="T18" fmla="*/ 2807 w 3764"/>
                <a:gd name="T19" fmla="*/ 1 h 3175"/>
                <a:gd name="T20" fmla="*/ 498 w 3764"/>
                <a:gd name="T21" fmla="*/ 0 h 31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64"/>
                <a:gd name="T34" fmla="*/ 0 h 3175"/>
                <a:gd name="T35" fmla="*/ 3764 w 3764"/>
                <a:gd name="T36" fmla="*/ 3175 h 31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64" h="3175">
                  <a:moveTo>
                    <a:pt x="498" y="0"/>
                  </a:moveTo>
                  <a:lnTo>
                    <a:pt x="498" y="1633"/>
                  </a:lnTo>
                  <a:lnTo>
                    <a:pt x="0" y="1633"/>
                  </a:lnTo>
                  <a:lnTo>
                    <a:pt x="0" y="3175"/>
                  </a:lnTo>
                  <a:lnTo>
                    <a:pt x="3764" y="3175"/>
                  </a:lnTo>
                  <a:lnTo>
                    <a:pt x="3764" y="2041"/>
                  </a:lnTo>
                  <a:lnTo>
                    <a:pt x="1859" y="2041"/>
                  </a:lnTo>
                  <a:lnTo>
                    <a:pt x="1859" y="317"/>
                  </a:lnTo>
                  <a:lnTo>
                    <a:pt x="2813" y="319"/>
                  </a:lnTo>
                  <a:lnTo>
                    <a:pt x="2807" y="1"/>
                  </a:lnTo>
                  <a:lnTo>
                    <a:pt x="498" y="0"/>
                  </a:lnTo>
                  <a:close/>
                </a:path>
              </a:pathLst>
            </a:custGeom>
            <a:solidFill>
              <a:srgbClr val="CCCCFF">
                <a:alpha val="50.195%"/>
              </a:srgbClr>
            </a:solidFill>
            <a:ln w="9525" cap="flat" cmpd="sng">
              <a:solidFill>
                <a:srgbClr val="000000"/>
              </a:solidFill>
              <a:prstDash val="solid"/>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 name="Text Box 58"/>
            <p:cNvSpPr txBox="1">
              <a:spLocks noChangeArrowheads="1"/>
            </p:cNvSpPr>
            <p:nvPr/>
          </p:nvSpPr>
          <p:spPr bwMode="auto">
            <a:xfrm>
              <a:off x="3763" y="845"/>
              <a:ext cx="497" cy="167"/>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1400" b="1" kern="0" dirty="0">
                  <a:solidFill>
                    <a:srgbClr val="333399"/>
                  </a:solidFill>
                  <a:latin typeface="Tahoma" pitchFamily="34" charset="0"/>
                </a:rPr>
                <a:t>CCSDS</a:t>
              </a:r>
            </a:p>
          </p:txBody>
        </p:sp>
      </p:grpSp>
      <p:grpSp>
        <p:nvGrpSpPr>
          <p:cNvPr id="8" name="Group 62"/>
          <p:cNvGrpSpPr>
            <a:grpSpLocks/>
          </p:cNvGrpSpPr>
          <p:nvPr/>
        </p:nvGrpSpPr>
        <p:grpSpPr bwMode="auto">
          <a:xfrm>
            <a:off x="5286375" y="1990725"/>
            <a:ext cx="2971800" cy="2446338"/>
            <a:chOff x="3330" y="1254"/>
            <a:chExt cx="1872" cy="1541"/>
          </a:xfrm>
        </p:grpSpPr>
        <p:sp>
          <p:nvSpPr>
            <p:cNvPr id="9" name="Freeform 56"/>
            <p:cNvSpPr>
              <a:spLocks/>
            </p:cNvSpPr>
            <p:nvPr/>
          </p:nvSpPr>
          <p:spPr bwMode="auto">
            <a:xfrm>
              <a:off x="3330" y="1254"/>
              <a:ext cx="1872" cy="1541"/>
            </a:xfrm>
            <a:custGeom>
              <a:avLst/>
              <a:gdLst>
                <a:gd name="T0" fmla="*/ 4 w 1872"/>
                <a:gd name="T1" fmla="*/ 407 h 1541"/>
                <a:gd name="T2" fmla="*/ 4 w 1872"/>
                <a:gd name="T3" fmla="*/ 1541 h 1541"/>
                <a:gd name="T4" fmla="*/ 1863 w 1872"/>
                <a:gd name="T5" fmla="*/ 1541 h 1541"/>
                <a:gd name="T6" fmla="*/ 1872 w 1872"/>
                <a:gd name="T7" fmla="*/ 312 h 1541"/>
                <a:gd name="T8" fmla="*/ 912 w 1872"/>
                <a:gd name="T9" fmla="*/ 312 h 1541"/>
                <a:gd name="T10" fmla="*/ 918 w 1872"/>
                <a:gd name="T11" fmla="*/ 0 h 1541"/>
                <a:gd name="T12" fmla="*/ 0 w 1872"/>
                <a:gd name="T13" fmla="*/ 0 h 1541"/>
                <a:gd name="T14" fmla="*/ 4 w 1872"/>
                <a:gd name="T15" fmla="*/ 407 h 1541"/>
                <a:gd name="T16" fmla="*/ 0 60000 65536"/>
                <a:gd name="T17" fmla="*/ 0 60000 65536"/>
                <a:gd name="T18" fmla="*/ 0 60000 65536"/>
                <a:gd name="T19" fmla="*/ 0 60000 65536"/>
                <a:gd name="T20" fmla="*/ 0 60000 65536"/>
                <a:gd name="T21" fmla="*/ 0 60000 65536"/>
                <a:gd name="T22" fmla="*/ 0 60000 65536"/>
                <a:gd name="T23" fmla="*/ 0 60000 65536"/>
                <a:gd name="T24" fmla="*/ 0 w 1872"/>
                <a:gd name="T25" fmla="*/ 0 h 1541"/>
                <a:gd name="T26" fmla="*/ 1872 w 1872"/>
                <a:gd name="T27" fmla="*/ 1541 h 15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2" h="1541">
                  <a:moveTo>
                    <a:pt x="4" y="407"/>
                  </a:moveTo>
                  <a:lnTo>
                    <a:pt x="4" y="1541"/>
                  </a:lnTo>
                  <a:lnTo>
                    <a:pt x="1863" y="1541"/>
                  </a:lnTo>
                  <a:lnTo>
                    <a:pt x="1872" y="312"/>
                  </a:lnTo>
                  <a:lnTo>
                    <a:pt x="912" y="312"/>
                  </a:lnTo>
                  <a:lnTo>
                    <a:pt x="918" y="0"/>
                  </a:lnTo>
                  <a:lnTo>
                    <a:pt x="0" y="0"/>
                  </a:lnTo>
                  <a:lnTo>
                    <a:pt x="4" y="407"/>
                  </a:lnTo>
                  <a:close/>
                </a:path>
              </a:pathLst>
            </a:custGeom>
            <a:solidFill>
              <a:srgbClr val="FFFF99">
                <a:alpha val="50.195%"/>
              </a:srgbClr>
            </a:solidFill>
            <a:ln w="9525" cap="flat" cmpd="sng">
              <a:solidFill>
                <a:srgbClr val="000000"/>
              </a:solidFill>
              <a:prstDash val="solid"/>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 name="Text Box 59"/>
            <p:cNvSpPr txBox="1">
              <a:spLocks noChangeArrowheads="1"/>
            </p:cNvSpPr>
            <p:nvPr/>
          </p:nvSpPr>
          <p:spPr bwMode="auto">
            <a:xfrm>
              <a:off x="4781" y="1933"/>
              <a:ext cx="376" cy="167"/>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1400" b="1" kern="0" dirty="0">
                  <a:solidFill>
                    <a:srgbClr val="CC9900"/>
                  </a:solidFill>
                  <a:latin typeface="Tahoma" pitchFamily="34" charset="0"/>
                </a:rPr>
                <a:t>IETF</a:t>
              </a:r>
            </a:p>
          </p:txBody>
        </p:sp>
      </p:grpSp>
      <p:sp>
        <p:nvSpPr>
          <p:cNvPr id="11" name="Rectangle 10"/>
          <p:cNvSpPr>
            <a:spLocks noChangeArrowheads="1"/>
          </p:cNvSpPr>
          <p:nvPr/>
        </p:nvSpPr>
        <p:spPr bwMode="auto">
          <a:xfrm>
            <a:off x="3851275" y="4654550"/>
            <a:ext cx="1295400" cy="358775"/>
          </a:xfrm>
          <a:prstGeom prst="rect">
            <a:avLst/>
          </a:prstGeom>
          <a:solidFill>
            <a:srgbClr val="0066CC"/>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AOS space data link</a:t>
            </a:r>
          </a:p>
          <a:p>
            <a:pPr algn="ctr" eaLnBrk="0" hangingPunct="0">
              <a:lnSpc>
                <a:spcPct val="80%"/>
              </a:lnSpc>
              <a:spcBef>
                <a:spcPct val="20%"/>
              </a:spcBef>
              <a:defRPr/>
            </a:pPr>
            <a:r>
              <a:rPr lang="en-GB" sz="1000" b="1" kern="0" dirty="0">
                <a:solidFill>
                  <a:srgbClr val="FFFFFF"/>
                </a:solidFill>
                <a:latin typeface="Tahoma"/>
              </a:rPr>
              <a:t>protocol</a:t>
            </a:r>
          </a:p>
        </p:txBody>
      </p:sp>
      <p:sp>
        <p:nvSpPr>
          <p:cNvPr id="12" name="Rectangle 5"/>
          <p:cNvSpPr>
            <a:spLocks noChangeArrowheads="1"/>
          </p:cNvSpPr>
          <p:nvPr/>
        </p:nvSpPr>
        <p:spPr bwMode="auto">
          <a:xfrm>
            <a:off x="2339975" y="5949950"/>
            <a:ext cx="4319588" cy="358775"/>
          </a:xfrm>
          <a:prstGeom prst="rect">
            <a:avLst/>
          </a:prstGeom>
          <a:gradFill rotWithShape="1">
            <a:gsLst>
              <a:gs pos="0%">
                <a:srgbClr val="3333CC">
                  <a:shade val="51%"/>
                  <a:satMod val="130%"/>
                </a:srgbClr>
              </a:gs>
              <a:gs pos="80%">
                <a:srgbClr val="3333CC">
                  <a:shade val="93%"/>
                  <a:satMod val="130%"/>
                </a:srgbClr>
              </a:gs>
              <a:gs pos="100%">
                <a:srgbClr val="3333CC">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RF &amp; modulation systems</a:t>
            </a:r>
          </a:p>
        </p:txBody>
      </p:sp>
      <p:sp>
        <p:nvSpPr>
          <p:cNvPr id="13" name="Rectangle 6"/>
          <p:cNvSpPr>
            <a:spLocks noChangeArrowheads="1"/>
          </p:cNvSpPr>
          <p:nvPr/>
        </p:nvSpPr>
        <p:spPr bwMode="auto">
          <a:xfrm>
            <a:off x="2339975" y="5302250"/>
            <a:ext cx="2016125" cy="358775"/>
          </a:xfrm>
          <a:prstGeom prst="rect">
            <a:avLst/>
          </a:prstGeom>
          <a:gradFill rotWithShape="1">
            <a:gsLst>
              <a:gs pos="0%">
                <a:srgbClr val="3333CC">
                  <a:shade val="51%"/>
                  <a:satMod val="130%"/>
                </a:srgbClr>
              </a:gs>
              <a:gs pos="80%">
                <a:srgbClr val="3333CC">
                  <a:shade val="93%"/>
                  <a:satMod val="130%"/>
                </a:srgbClr>
              </a:gs>
              <a:gs pos="100%">
                <a:srgbClr val="3333CC">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TM synchronisation &amp;</a:t>
            </a:r>
          </a:p>
          <a:p>
            <a:pPr algn="ctr" eaLnBrk="0" hangingPunct="0">
              <a:lnSpc>
                <a:spcPct val="80%"/>
              </a:lnSpc>
              <a:spcBef>
                <a:spcPct val="20%"/>
              </a:spcBef>
              <a:defRPr/>
            </a:pPr>
            <a:r>
              <a:rPr lang="en-GB" sz="1000" b="1" kern="0" dirty="0">
                <a:solidFill>
                  <a:srgbClr val="FFFFFF"/>
                </a:solidFill>
                <a:latin typeface="Tahoma"/>
              </a:rPr>
              <a:t>channel coding</a:t>
            </a:r>
          </a:p>
        </p:txBody>
      </p:sp>
      <p:sp>
        <p:nvSpPr>
          <p:cNvPr id="14" name="Rectangle 7"/>
          <p:cNvSpPr>
            <a:spLocks noChangeArrowheads="1"/>
          </p:cNvSpPr>
          <p:nvPr/>
        </p:nvSpPr>
        <p:spPr bwMode="auto">
          <a:xfrm>
            <a:off x="4643438" y="5302250"/>
            <a:ext cx="2016125" cy="358775"/>
          </a:xfrm>
          <a:prstGeom prst="rect">
            <a:avLst/>
          </a:prstGeom>
          <a:gradFill rotWithShape="1">
            <a:gsLst>
              <a:gs pos="0%">
                <a:srgbClr val="3333CC">
                  <a:shade val="51%"/>
                  <a:satMod val="130%"/>
                </a:srgbClr>
              </a:gs>
              <a:gs pos="80%">
                <a:srgbClr val="3333CC">
                  <a:shade val="93%"/>
                  <a:satMod val="130%"/>
                </a:srgbClr>
              </a:gs>
              <a:gs pos="100%">
                <a:srgbClr val="3333CC">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TC synchronisation &amp;</a:t>
            </a:r>
          </a:p>
          <a:p>
            <a:pPr algn="ctr" eaLnBrk="0" hangingPunct="0">
              <a:lnSpc>
                <a:spcPct val="80%"/>
              </a:lnSpc>
              <a:spcBef>
                <a:spcPct val="20%"/>
              </a:spcBef>
              <a:defRPr/>
            </a:pPr>
            <a:r>
              <a:rPr lang="en-GB" sz="1000" b="1" kern="0" dirty="0">
                <a:solidFill>
                  <a:srgbClr val="FFFFFF"/>
                </a:solidFill>
                <a:latin typeface="Tahoma"/>
              </a:rPr>
              <a:t>channel coding</a:t>
            </a:r>
          </a:p>
        </p:txBody>
      </p:sp>
      <p:sp>
        <p:nvSpPr>
          <p:cNvPr id="15" name="Rectangle 8"/>
          <p:cNvSpPr>
            <a:spLocks noChangeArrowheads="1"/>
          </p:cNvSpPr>
          <p:nvPr/>
        </p:nvSpPr>
        <p:spPr bwMode="auto">
          <a:xfrm>
            <a:off x="2339975" y="4654550"/>
            <a:ext cx="1295400" cy="358775"/>
          </a:xfrm>
          <a:prstGeom prst="rect">
            <a:avLst/>
          </a:prstGeom>
          <a:gradFill rotWithShape="1">
            <a:gsLst>
              <a:gs pos="0%">
                <a:srgbClr val="3333CC">
                  <a:shade val="51%"/>
                  <a:satMod val="130%"/>
                </a:srgbClr>
              </a:gs>
              <a:gs pos="80%">
                <a:srgbClr val="3333CC">
                  <a:shade val="93%"/>
                  <a:satMod val="130%"/>
                </a:srgbClr>
              </a:gs>
              <a:gs pos="100%">
                <a:srgbClr val="3333CC">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TM space data link</a:t>
            </a:r>
          </a:p>
          <a:p>
            <a:pPr algn="ctr" eaLnBrk="0" hangingPunct="0">
              <a:lnSpc>
                <a:spcPct val="80%"/>
              </a:lnSpc>
              <a:spcBef>
                <a:spcPct val="20%"/>
              </a:spcBef>
              <a:defRPr/>
            </a:pPr>
            <a:r>
              <a:rPr lang="en-GB" sz="1000" b="1" kern="0" dirty="0">
                <a:solidFill>
                  <a:srgbClr val="FFFFFF"/>
                </a:solidFill>
                <a:latin typeface="Tahoma"/>
              </a:rPr>
              <a:t>protocol</a:t>
            </a:r>
          </a:p>
        </p:txBody>
      </p:sp>
      <p:sp>
        <p:nvSpPr>
          <p:cNvPr id="16" name="Rectangle 9"/>
          <p:cNvSpPr>
            <a:spLocks noChangeArrowheads="1"/>
          </p:cNvSpPr>
          <p:nvPr/>
        </p:nvSpPr>
        <p:spPr bwMode="auto">
          <a:xfrm>
            <a:off x="5364163" y="4654550"/>
            <a:ext cx="1295400" cy="358775"/>
          </a:xfrm>
          <a:prstGeom prst="rect">
            <a:avLst/>
          </a:prstGeom>
          <a:gradFill rotWithShape="1">
            <a:gsLst>
              <a:gs pos="0%">
                <a:srgbClr val="3333CC">
                  <a:shade val="51%"/>
                  <a:satMod val="130%"/>
                </a:srgbClr>
              </a:gs>
              <a:gs pos="80%">
                <a:srgbClr val="3333CC">
                  <a:shade val="93%"/>
                  <a:satMod val="130%"/>
                </a:srgbClr>
              </a:gs>
              <a:gs pos="100%">
                <a:srgbClr val="3333CC">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TC space data link</a:t>
            </a:r>
          </a:p>
          <a:p>
            <a:pPr algn="ctr" eaLnBrk="0" hangingPunct="0">
              <a:lnSpc>
                <a:spcPct val="80%"/>
              </a:lnSpc>
              <a:spcBef>
                <a:spcPct val="20%"/>
              </a:spcBef>
              <a:defRPr/>
            </a:pPr>
            <a:r>
              <a:rPr lang="en-GB" sz="1000" b="1" kern="0" dirty="0">
                <a:solidFill>
                  <a:srgbClr val="FFFFFF"/>
                </a:solidFill>
                <a:latin typeface="Tahoma"/>
              </a:rPr>
              <a:t>protocol</a:t>
            </a:r>
          </a:p>
        </p:txBody>
      </p:sp>
      <p:sp>
        <p:nvSpPr>
          <p:cNvPr id="17" name="Rectangle 11"/>
          <p:cNvSpPr>
            <a:spLocks noChangeArrowheads="1"/>
          </p:cNvSpPr>
          <p:nvPr/>
        </p:nvSpPr>
        <p:spPr bwMode="auto">
          <a:xfrm>
            <a:off x="2339975" y="4005263"/>
            <a:ext cx="1295400" cy="358775"/>
          </a:xfrm>
          <a:prstGeom prst="rect">
            <a:avLst/>
          </a:prstGeom>
          <a:gradFill rotWithShape="1">
            <a:gsLst>
              <a:gs pos="0%">
                <a:srgbClr val="3333CC">
                  <a:shade val="51%"/>
                  <a:satMod val="130%"/>
                </a:srgbClr>
              </a:gs>
              <a:gs pos="80%">
                <a:srgbClr val="3333CC">
                  <a:shade val="93%"/>
                  <a:satMod val="130%"/>
                </a:srgbClr>
              </a:gs>
              <a:gs pos="100%">
                <a:srgbClr val="3333CC">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space packet</a:t>
            </a:r>
          </a:p>
          <a:p>
            <a:pPr algn="ctr" eaLnBrk="0" hangingPunct="0">
              <a:lnSpc>
                <a:spcPct val="80%"/>
              </a:lnSpc>
              <a:spcBef>
                <a:spcPct val="20%"/>
              </a:spcBef>
              <a:defRPr/>
            </a:pPr>
            <a:r>
              <a:rPr lang="en-GB" sz="1000" b="1" kern="0" dirty="0">
                <a:solidFill>
                  <a:srgbClr val="FFFFFF"/>
                </a:solidFill>
                <a:latin typeface="Tahoma"/>
              </a:rPr>
              <a:t>protocol</a:t>
            </a:r>
          </a:p>
        </p:txBody>
      </p:sp>
      <p:sp>
        <p:nvSpPr>
          <p:cNvPr id="18" name="Rectangle 12"/>
          <p:cNvSpPr>
            <a:spLocks noChangeArrowheads="1"/>
          </p:cNvSpPr>
          <p:nvPr/>
        </p:nvSpPr>
        <p:spPr bwMode="auto">
          <a:xfrm>
            <a:off x="3852863" y="4005263"/>
            <a:ext cx="1295400" cy="358775"/>
          </a:xfrm>
          <a:prstGeom prst="rect">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SCPS-NP</a:t>
            </a:r>
          </a:p>
        </p:txBody>
      </p:sp>
      <p:sp>
        <p:nvSpPr>
          <p:cNvPr id="19" name="Rectangle 18"/>
          <p:cNvSpPr>
            <a:spLocks noChangeArrowheads="1"/>
          </p:cNvSpPr>
          <p:nvPr/>
        </p:nvSpPr>
        <p:spPr bwMode="auto">
          <a:xfrm>
            <a:off x="3851275" y="3357563"/>
            <a:ext cx="1296988" cy="358775"/>
          </a:xfrm>
          <a:prstGeom prst="rect">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SCPS-SP</a:t>
            </a:r>
          </a:p>
        </p:txBody>
      </p:sp>
      <p:sp>
        <p:nvSpPr>
          <p:cNvPr id="20" name="Rectangle 21"/>
          <p:cNvSpPr>
            <a:spLocks noChangeArrowheads="1"/>
          </p:cNvSpPr>
          <p:nvPr/>
        </p:nvSpPr>
        <p:spPr bwMode="auto">
          <a:xfrm>
            <a:off x="3995738" y="2708275"/>
            <a:ext cx="1150937" cy="358775"/>
          </a:xfrm>
          <a:prstGeom prst="rect">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SCPS-TP/FTP</a:t>
            </a:r>
          </a:p>
        </p:txBody>
      </p:sp>
      <p:sp>
        <p:nvSpPr>
          <p:cNvPr id="21" name="Rectangle 22"/>
          <p:cNvSpPr>
            <a:spLocks noChangeArrowheads="1"/>
          </p:cNvSpPr>
          <p:nvPr/>
        </p:nvSpPr>
        <p:spPr bwMode="auto">
          <a:xfrm>
            <a:off x="3995738" y="2060575"/>
            <a:ext cx="1150937" cy="358775"/>
          </a:xfrm>
          <a:prstGeom prst="rect">
            <a:avLst/>
          </a:prstGeom>
          <a:gradFill rotWithShape="1">
            <a:gsLst>
              <a:gs pos="0%">
                <a:srgbClr val="00CC99">
                  <a:shade val="51%"/>
                  <a:satMod val="130%"/>
                </a:srgbClr>
              </a:gs>
              <a:gs pos="80%">
                <a:srgbClr val="00CC99">
                  <a:shade val="93%"/>
                  <a:satMod val="130%"/>
                </a:srgbClr>
              </a:gs>
              <a:gs pos="100%">
                <a:srgbClr val="00CC99">
                  <a:shade val="94%"/>
                  <a:satMod val="135%"/>
                </a:srgbClr>
              </a:gs>
            </a:gsLst>
            <a:lin ang="16200000" scaled="0"/>
          </a:gra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SCPS-FP/FTP</a:t>
            </a:r>
          </a:p>
        </p:txBody>
      </p:sp>
      <p:sp>
        <p:nvSpPr>
          <p:cNvPr id="22" name="Rectangle 15"/>
          <p:cNvSpPr>
            <a:spLocks noChangeArrowheads="1"/>
          </p:cNvSpPr>
          <p:nvPr/>
        </p:nvSpPr>
        <p:spPr bwMode="auto">
          <a:xfrm>
            <a:off x="6877050" y="4652963"/>
            <a:ext cx="1295400" cy="358775"/>
          </a:xfrm>
          <a:prstGeom prst="rect">
            <a:avLst/>
          </a:prstGeom>
          <a:solidFill>
            <a:srgbClr val="0099FF"/>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Proximity-1</a:t>
            </a:r>
          </a:p>
          <a:p>
            <a:pPr algn="ctr" eaLnBrk="0" hangingPunct="0">
              <a:lnSpc>
                <a:spcPct val="80%"/>
              </a:lnSpc>
              <a:spcBef>
                <a:spcPct val="20%"/>
              </a:spcBef>
              <a:defRPr/>
            </a:pPr>
            <a:r>
              <a:rPr lang="en-GB" sz="1000" i="1" kern="0" dirty="0">
                <a:solidFill>
                  <a:srgbClr val="000000"/>
                </a:solidFill>
                <a:latin typeface="Tahoma"/>
              </a:rPr>
              <a:t>data link layer</a:t>
            </a:r>
            <a:endParaRPr lang="en-GB" sz="1000" kern="0" dirty="0">
              <a:solidFill>
                <a:srgbClr val="000000"/>
              </a:solidFill>
              <a:latin typeface="Tahoma"/>
            </a:endParaRPr>
          </a:p>
        </p:txBody>
      </p:sp>
      <p:sp>
        <p:nvSpPr>
          <p:cNvPr id="23" name="Rectangle 17"/>
          <p:cNvSpPr>
            <a:spLocks noChangeArrowheads="1"/>
          </p:cNvSpPr>
          <p:nvPr/>
        </p:nvSpPr>
        <p:spPr bwMode="auto">
          <a:xfrm>
            <a:off x="6877050" y="5302250"/>
            <a:ext cx="1295400" cy="358775"/>
          </a:xfrm>
          <a:prstGeom prst="rect">
            <a:avLst/>
          </a:prstGeom>
          <a:solidFill>
            <a:srgbClr val="0099FF"/>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Proximity-1</a:t>
            </a:r>
          </a:p>
          <a:p>
            <a:pPr algn="ctr" eaLnBrk="0" hangingPunct="0">
              <a:lnSpc>
                <a:spcPct val="80%"/>
              </a:lnSpc>
              <a:spcBef>
                <a:spcPct val="20%"/>
              </a:spcBef>
              <a:defRPr/>
            </a:pPr>
            <a:r>
              <a:rPr lang="en-GB" sz="1000" i="1" kern="0" dirty="0">
                <a:solidFill>
                  <a:srgbClr val="000000"/>
                </a:solidFill>
                <a:latin typeface="Tahoma"/>
              </a:rPr>
              <a:t>coding &amp; sync layer</a:t>
            </a:r>
            <a:endParaRPr lang="en-GB" sz="1000" kern="0" dirty="0">
              <a:solidFill>
                <a:srgbClr val="000000"/>
              </a:solidFill>
              <a:latin typeface="Tahoma"/>
            </a:endParaRPr>
          </a:p>
        </p:txBody>
      </p:sp>
      <p:sp>
        <p:nvSpPr>
          <p:cNvPr id="24" name="Rectangle 23"/>
          <p:cNvSpPr>
            <a:spLocks noChangeArrowheads="1"/>
          </p:cNvSpPr>
          <p:nvPr/>
        </p:nvSpPr>
        <p:spPr bwMode="auto">
          <a:xfrm>
            <a:off x="6875463" y="5949950"/>
            <a:ext cx="1295400" cy="358775"/>
          </a:xfrm>
          <a:prstGeom prst="rect">
            <a:avLst/>
          </a:prstGeom>
          <a:solidFill>
            <a:srgbClr val="0099FF"/>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proximity-1</a:t>
            </a:r>
          </a:p>
          <a:p>
            <a:pPr algn="ctr" eaLnBrk="0" hangingPunct="0">
              <a:lnSpc>
                <a:spcPct val="80%"/>
              </a:lnSpc>
              <a:spcBef>
                <a:spcPct val="20%"/>
              </a:spcBef>
              <a:defRPr/>
            </a:pPr>
            <a:r>
              <a:rPr lang="en-GB" sz="1000" i="1" kern="0" dirty="0">
                <a:solidFill>
                  <a:srgbClr val="000000"/>
                </a:solidFill>
                <a:latin typeface="Tahoma"/>
              </a:rPr>
              <a:t>physical layer</a:t>
            </a:r>
          </a:p>
        </p:txBody>
      </p:sp>
      <p:sp>
        <p:nvSpPr>
          <p:cNvPr id="25" name="Rectangle 25"/>
          <p:cNvSpPr>
            <a:spLocks noChangeArrowheads="1"/>
          </p:cNvSpPr>
          <p:nvPr/>
        </p:nvSpPr>
        <p:spPr bwMode="auto">
          <a:xfrm>
            <a:off x="3132138" y="1412875"/>
            <a:ext cx="1295400" cy="358775"/>
          </a:xfrm>
          <a:prstGeom prst="rect">
            <a:avLst/>
          </a:prstGeom>
          <a:solidFill>
            <a:srgbClr val="00B05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lossless</a:t>
            </a:r>
          </a:p>
          <a:p>
            <a:pPr algn="ctr" eaLnBrk="0" hangingPunct="0">
              <a:lnSpc>
                <a:spcPct val="80%"/>
              </a:lnSpc>
              <a:spcBef>
                <a:spcPct val="20%"/>
              </a:spcBef>
              <a:defRPr/>
            </a:pPr>
            <a:r>
              <a:rPr lang="en-GB" sz="1000" kern="0" dirty="0">
                <a:solidFill>
                  <a:srgbClr val="000000"/>
                </a:solidFill>
                <a:latin typeface="Tahoma"/>
              </a:rPr>
              <a:t>data compression</a:t>
            </a:r>
          </a:p>
        </p:txBody>
      </p:sp>
      <p:sp>
        <p:nvSpPr>
          <p:cNvPr id="26" name="Rectangle 26"/>
          <p:cNvSpPr>
            <a:spLocks noChangeArrowheads="1"/>
          </p:cNvSpPr>
          <p:nvPr/>
        </p:nvSpPr>
        <p:spPr bwMode="auto">
          <a:xfrm>
            <a:off x="4643438" y="1412875"/>
            <a:ext cx="1296987" cy="358775"/>
          </a:xfrm>
          <a:prstGeom prst="rect">
            <a:avLst/>
          </a:prstGeom>
          <a:solidFill>
            <a:srgbClr val="00B05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image</a:t>
            </a:r>
          </a:p>
          <a:p>
            <a:pPr algn="ctr" eaLnBrk="0" hangingPunct="0">
              <a:lnSpc>
                <a:spcPct val="80%"/>
              </a:lnSpc>
              <a:spcBef>
                <a:spcPct val="20%"/>
              </a:spcBef>
              <a:defRPr/>
            </a:pPr>
            <a:r>
              <a:rPr lang="en-GB" sz="1000" kern="0" dirty="0">
                <a:solidFill>
                  <a:srgbClr val="000000"/>
                </a:solidFill>
                <a:latin typeface="Tahoma"/>
              </a:rPr>
              <a:t>data compression</a:t>
            </a:r>
          </a:p>
        </p:txBody>
      </p:sp>
      <p:sp>
        <p:nvSpPr>
          <p:cNvPr id="27" name="Rectangle 27"/>
          <p:cNvSpPr>
            <a:spLocks noChangeArrowheads="1"/>
          </p:cNvSpPr>
          <p:nvPr/>
        </p:nvSpPr>
        <p:spPr bwMode="auto">
          <a:xfrm>
            <a:off x="6804025" y="1341438"/>
            <a:ext cx="1454150" cy="1079450"/>
          </a:xfrm>
          <a:prstGeom prst="rect">
            <a:avLst/>
          </a:prstGeom>
          <a:solidFill>
            <a:srgbClr val="FFFFFF">
              <a:lumMod val="50%"/>
            </a:srgbClr>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application</a:t>
            </a:r>
          </a:p>
          <a:p>
            <a:pPr algn="ctr" eaLnBrk="0" hangingPunct="0">
              <a:lnSpc>
                <a:spcPct val="80%"/>
              </a:lnSpc>
              <a:spcBef>
                <a:spcPct val="20%"/>
              </a:spcBef>
              <a:defRPr/>
            </a:pPr>
            <a:r>
              <a:rPr lang="en-GB" sz="1000" b="1" kern="0" dirty="0">
                <a:solidFill>
                  <a:srgbClr val="FFFFFF"/>
                </a:solidFill>
                <a:latin typeface="Tahoma"/>
              </a:rPr>
              <a:t>specific</a:t>
            </a:r>
          </a:p>
          <a:p>
            <a:pPr algn="ctr" eaLnBrk="0" hangingPunct="0">
              <a:lnSpc>
                <a:spcPct val="80%"/>
              </a:lnSpc>
              <a:spcBef>
                <a:spcPct val="20%"/>
              </a:spcBef>
              <a:defRPr/>
            </a:pPr>
            <a:r>
              <a:rPr lang="en-GB" sz="1000" b="1" kern="0" dirty="0">
                <a:solidFill>
                  <a:srgbClr val="FFFFFF"/>
                </a:solidFill>
                <a:latin typeface="Tahoma"/>
              </a:rPr>
              <a:t>protocols</a:t>
            </a:r>
          </a:p>
        </p:txBody>
      </p:sp>
      <p:sp>
        <p:nvSpPr>
          <p:cNvPr id="28" name="Line 29"/>
          <p:cNvSpPr>
            <a:spLocks noChangeShapeType="1"/>
          </p:cNvSpPr>
          <p:nvPr/>
        </p:nvSpPr>
        <p:spPr bwMode="auto">
          <a:xfrm>
            <a:off x="250825" y="5805488"/>
            <a:ext cx="8642350" cy="0"/>
          </a:xfrm>
          <a:prstGeom prst="line">
            <a:avLst/>
          </a:prstGeom>
          <a:noFill/>
          <a:ln w="9525">
            <a:solidFill>
              <a:srgbClr val="000000"/>
            </a:solidFill>
            <a:prstDash val="lg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9" name="Line 30"/>
          <p:cNvSpPr>
            <a:spLocks noChangeShapeType="1"/>
          </p:cNvSpPr>
          <p:nvPr/>
        </p:nvSpPr>
        <p:spPr bwMode="auto">
          <a:xfrm flipH="1">
            <a:off x="250825" y="4508500"/>
            <a:ext cx="8642350" cy="0"/>
          </a:xfrm>
          <a:prstGeom prst="line">
            <a:avLst/>
          </a:prstGeom>
          <a:noFill/>
          <a:ln w="9525">
            <a:solidFill>
              <a:srgbClr val="000000"/>
            </a:solidFill>
            <a:prstDash val="lg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0" name="Line 31"/>
          <p:cNvSpPr>
            <a:spLocks noChangeShapeType="1"/>
          </p:cNvSpPr>
          <p:nvPr/>
        </p:nvSpPr>
        <p:spPr bwMode="auto">
          <a:xfrm>
            <a:off x="250825" y="3860800"/>
            <a:ext cx="8642350" cy="0"/>
          </a:xfrm>
          <a:prstGeom prst="line">
            <a:avLst/>
          </a:prstGeom>
          <a:noFill/>
          <a:ln w="9525">
            <a:solidFill>
              <a:srgbClr val="000000"/>
            </a:solidFill>
            <a:prstDash val="lg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1" name="Line 32"/>
          <p:cNvSpPr>
            <a:spLocks noChangeShapeType="1"/>
          </p:cNvSpPr>
          <p:nvPr/>
        </p:nvSpPr>
        <p:spPr bwMode="auto">
          <a:xfrm flipH="1">
            <a:off x="250825" y="2565400"/>
            <a:ext cx="8642350" cy="0"/>
          </a:xfrm>
          <a:prstGeom prst="line">
            <a:avLst/>
          </a:prstGeom>
          <a:noFill/>
          <a:ln w="9525">
            <a:solidFill>
              <a:srgbClr val="000000"/>
            </a:solidFill>
            <a:prstDash val="lg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2" name="Rectangle 24"/>
          <p:cNvSpPr>
            <a:spLocks noChangeArrowheads="1"/>
          </p:cNvSpPr>
          <p:nvPr/>
        </p:nvSpPr>
        <p:spPr bwMode="auto">
          <a:xfrm>
            <a:off x="3132138" y="2060575"/>
            <a:ext cx="647700" cy="1008063"/>
          </a:xfrm>
          <a:prstGeom prst="rect">
            <a:avLst/>
          </a:prstGeom>
          <a:solidFill>
            <a:srgbClr val="0066CC"/>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CCSDS</a:t>
            </a:r>
          </a:p>
          <a:p>
            <a:pPr algn="ctr" eaLnBrk="0" hangingPunct="0">
              <a:lnSpc>
                <a:spcPct val="80%"/>
              </a:lnSpc>
              <a:spcBef>
                <a:spcPct val="20%"/>
              </a:spcBef>
              <a:defRPr/>
            </a:pPr>
            <a:r>
              <a:rPr lang="en-GB" sz="1000" b="1" kern="0" dirty="0">
                <a:solidFill>
                  <a:srgbClr val="FFFFFF"/>
                </a:solidFill>
                <a:latin typeface="Tahoma"/>
              </a:rPr>
              <a:t>file</a:t>
            </a:r>
          </a:p>
          <a:p>
            <a:pPr algn="ctr" eaLnBrk="0" hangingPunct="0">
              <a:lnSpc>
                <a:spcPct val="80%"/>
              </a:lnSpc>
              <a:spcBef>
                <a:spcPct val="20%"/>
              </a:spcBef>
              <a:defRPr/>
            </a:pPr>
            <a:r>
              <a:rPr lang="en-GB" sz="1000" b="1" kern="0" dirty="0">
                <a:solidFill>
                  <a:srgbClr val="FFFFFF"/>
                </a:solidFill>
                <a:latin typeface="Tahoma"/>
              </a:rPr>
              <a:t>delivery</a:t>
            </a:r>
          </a:p>
          <a:p>
            <a:pPr algn="ctr" eaLnBrk="0" hangingPunct="0">
              <a:lnSpc>
                <a:spcPct val="80%"/>
              </a:lnSpc>
              <a:spcBef>
                <a:spcPct val="20%"/>
              </a:spcBef>
              <a:defRPr/>
            </a:pPr>
            <a:r>
              <a:rPr lang="en-GB" sz="1000" b="1" kern="0" dirty="0">
                <a:solidFill>
                  <a:srgbClr val="FFFFFF"/>
                </a:solidFill>
                <a:latin typeface="Tahoma"/>
              </a:rPr>
              <a:t>protocol</a:t>
            </a:r>
          </a:p>
          <a:p>
            <a:pPr algn="ctr" eaLnBrk="0" hangingPunct="0">
              <a:lnSpc>
                <a:spcPct val="80%"/>
              </a:lnSpc>
              <a:spcBef>
                <a:spcPct val="20%"/>
              </a:spcBef>
              <a:defRPr/>
            </a:pPr>
            <a:endParaRPr lang="en-GB" sz="1000" b="1" kern="0" dirty="0">
              <a:solidFill>
                <a:srgbClr val="FFFFFF"/>
              </a:solidFill>
              <a:latin typeface="Tahoma"/>
            </a:endParaRPr>
          </a:p>
          <a:p>
            <a:pPr algn="ctr" eaLnBrk="0" hangingPunct="0">
              <a:lnSpc>
                <a:spcPct val="80%"/>
              </a:lnSpc>
              <a:spcBef>
                <a:spcPct val="20%"/>
              </a:spcBef>
              <a:defRPr/>
            </a:pPr>
            <a:r>
              <a:rPr lang="en-GB" sz="1000" b="1" kern="0" dirty="0">
                <a:solidFill>
                  <a:srgbClr val="FFFFFF"/>
                </a:solidFill>
                <a:latin typeface="Tahoma"/>
              </a:rPr>
              <a:t>CFDP</a:t>
            </a:r>
          </a:p>
        </p:txBody>
      </p:sp>
      <p:sp>
        <p:nvSpPr>
          <p:cNvPr id="33" name="Text Box 33"/>
          <p:cNvSpPr txBox="1">
            <a:spLocks noChangeArrowheads="1"/>
          </p:cNvSpPr>
          <p:nvPr/>
        </p:nvSpPr>
        <p:spPr bwMode="auto">
          <a:xfrm>
            <a:off x="235944" y="5949950"/>
            <a:ext cx="1871662" cy="240066"/>
          </a:xfrm>
          <a:prstGeom prst="rect">
            <a:avLst/>
          </a:prstGeom>
          <a:noFill/>
          <a:ln w="9525" algn="ctr">
            <a:noFill/>
            <a:miter lim="800%"/>
            <a:headEnd/>
            <a:tailEnd/>
          </a:ln>
        </p:spPr>
        <p:txBody>
          <a:bodyPr wrap="square">
            <a:spAutoFit/>
          </a:bodyPr>
          <a:lstStyle/>
          <a:p>
            <a:pPr algn="ctr" eaLnBrk="0" hangingPunct="0">
              <a:lnSpc>
                <a:spcPct val="80%"/>
              </a:lnSpc>
              <a:spcBef>
                <a:spcPct val="20%"/>
              </a:spcBef>
            </a:pPr>
            <a:r>
              <a:rPr lang="en-GB" sz="1200" b="1" dirty="0">
                <a:solidFill>
                  <a:srgbClr val="333399"/>
                </a:solidFill>
                <a:latin typeface="Tahoma" pitchFamily="34" charset="0"/>
              </a:rPr>
              <a:t>physical layer</a:t>
            </a:r>
          </a:p>
        </p:txBody>
      </p:sp>
      <p:sp>
        <p:nvSpPr>
          <p:cNvPr id="34" name="Text Box 34"/>
          <p:cNvSpPr txBox="1">
            <a:spLocks noChangeArrowheads="1"/>
          </p:cNvSpPr>
          <p:nvPr/>
        </p:nvSpPr>
        <p:spPr bwMode="auto">
          <a:xfrm>
            <a:off x="235944" y="5055105"/>
            <a:ext cx="1871662" cy="240066"/>
          </a:xfrm>
          <a:prstGeom prst="rect">
            <a:avLst/>
          </a:prstGeom>
          <a:noFill/>
          <a:ln w="9525" algn="ctr">
            <a:noFill/>
            <a:miter lim="800%"/>
            <a:headEnd/>
            <a:tailEnd/>
          </a:ln>
        </p:spPr>
        <p:txBody>
          <a:bodyPr wrap="square">
            <a:spAutoFit/>
          </a:bodyPr>
          <a:lstStyle/>
          <a:p>
            <a:pPr algn="ctr" eaLnBrk="0" hangingPunct="0">
              <a:lnSpc>
                <a:spcPct val="80%"/>
              </a:lnSpc>
              <a:spcBef>
                <a:spcPct val="20%"/>
              </a:spcBef>
            </a:pPr>
            <a:r>
              <a:rPr lang="en-GB" sz="1200" b="1" dirty="0">
                <a:solidFill>
                  <a:srgbClr val="333399"/>
                </a:solidFill>
                <a:latin typeface="Tahoma" pitchFamily="34" charset="0"/>
              </a:rPr>
              <a:t>data link layer</a:t>
            </a:r>
          </a:p>
        </p:txBody>
      </p:sp>
      <p:sp>
        <p:nvSpPr>
          <p:cNvPr id="35" name="Text Box 35"/>
          <p:cNvSpPr txBox="1">
            <a:spLocks noChangeArrowheads="1"/>
          </p:cNvSpPr>
          <p:nvPr/>
        </p:nvSpPr>
        <p:spPr bwMode="auto">
          <a:xfrm>
            <a:off x="542436" y="4005263"/>
            <a:ext cx="1258679" cy="240066"/>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200" b="1" dirty="0">
                <a:solidFill>
                  <a:srgbClr val="333399"/>
                </a:solidFill>
                <a:latin typeface="Tahoma" pitchFamily="34" charset="0"/>
              </a:rPr>
              <a:t>network layer</a:t>
            </a:r>
          </a:p>
        </p:txBody>
      </p:sp>
      <p:sp>
        <p:nvSpPr>
          <p:cNvPr id="36" name="Text Box 36"/>
          <p:cNvSpPr txBox="1">
            <a:spLocks noChangeArrowheads="1"/>
          </p:cNvSpPr>
          <p:nvPr/>
        </p:nvSpPr>
        <p:spPr bwMode="auto">
          <a:xfrm>
            <a:off x="235150" y="3068638"/>
            <a:ext cx="1873250" cy="240066"/>
          </a:xfrm>
          <a:prstGeom prst="rect">
            <a:avLst/>
          </a:prstGeom>
          <a:noFill/>
          <a:ln w="9525" algn="ctr">
            <a:noFill/>
            <a:miter lim="800%"/>
            <a:headEnd/>
            <a:tailEnd/>
          </a:ln>
        </p:spPr>
        <p:txBody>
          <a:bodyPr wrap="square">
            <a:spAutoFit/>
          </a:bodyPr>
          <a:lstStyle/>
          <a:p>
            <a:pPr algn="ctr" eaLnBrk="0" hangingPunct="0">
              <a:lnSpc>
                <a:spcPct val="80%"/>
              </a:lnSpc>
              <a:spcBef>
                <a:spcPct val="20%"/>
              </a:spcBef>
            </a:pPr>
            <a:r>
              <a:rPr lang="en-GB" sz="1200" b="1" dirty="0">
                <a:solidFill>
                  <a:srgbClr val="333399"/>
                </a:solidFill>
                <a:latin typeface="Tahoma" pitchFamily="34" charset="0"/>
              </a:rPr>
              <a:t>transport layer</a:t>
            </a:r>
          </a:p>
        </p:txBody>
      </p:sp>
      <p:sp>
        <p:nvSpPr>
          <p:cNvPr id="37" name="Text Box 37"/>
          <p:cNvSpPr txBox="1">
            <a:spLocks noChangeArrowheads="1"/>
          </p:cNvSpPr>
          <p:nvPr/>
        </p:nvSpPr>
        <p:spPr bwMode="auto">
          <a:xfrm>
            <a:off x="235150" y="1746587"/>
            <a:ext cx="1873250" cy="240066"/>
          </a:xfrm>
          <a:prstGeom prst="rect">
            <a:avLst/>
          </a:prstGeom>
          <a:noFill/>
          <a:ln w="9525" algn="ctr">
            <a:noFill/>
            <a:miter lim="800%"/>
            <a:headEnd/>
            <a:tailEnd/>
          </a:ln>
        </p:spPr>
        <p:txBody>
          <a:bodyPr wrap="square">
            <a:spAutoFit/>
          </a:bodyPr>
          <a:lstStyle/>
          <a:p>
            <a:pPr algn="ctr" eaLnBrk="0" hangingPunct="0">
              <a:lnSpc>
                <a:spcPct val="80%"/>
              </a:lnSpc>
              <a:spcBef>
                <a:spcPct val="20%"/>
              </a:spcBef>
            </a:pPr>
            <a:r>
              <a:rPr lang="en-GB" sz="1200" b="1" dirty="0">
                <a:solidFill>
                  <a:srgbClr val="333399"/>
                </a:solidFill>
                <a:latin typeface="Tahoma" pitchFamily="34" charset="0"/>
              </a:rPr>
              <a:t>application layer</a:t>
            </a:r>
          </a:p>
        </p:txBody>
      </p:sp>
      <p:sp>
        <p:nvSpPr>
          <p:cNvPr id="38" name="Rectangle 39"/>
          <p:cNvSpPr>
            <a:spLocks noChangeArrowheads="1"/>
          </p:cNvSpPr>
          <p:nvPr/>
        </p:nvSpPr>
        <p:spPr bwMode="auto">
          <a:xfrm>
            <a:off x="2339975" y="1412875"/>
            <a:ext cx="576263" cy="1008063"/>
          </a:xfrm>
          <a:prstGeom prst="rect">
            <a:avLst/>
          </a:prstGeom>
          <a:solidFill>
            <a:srgbClr val="C00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b="1" kern="0" dirty="0">
                <a:solidFill>
                  <a:srgbClr val="FFFFFF"/>
                </a:solidFill>
                <a:latin typeface="Tahoma"/>
              </a:rPr>
              <a:t>The</a:t>
            </a:r>
          </a:p>
          <a:p>
            <a:pPr algn="ctr" eaLnBrk="0" hangingPunct="0">
              <a:lnSpc>
                <a:spcPct val="80%"/>
              </a:lnSpc>
              <a:spcBef>
                <a:spcPct val="20%"/>
              </a:spcBef>
              <a:defRPr/>
            </a:pPr>
            <a:r>
              <a:rPr lang="en-GB" sz="1000" b="1" kern="0" dirty="0">
                <a:solidFill>
                  <a:srgbClr val="FFFFFF"/>
                </a:solidFill>
                <a:latin typeface="Tahoma"/>
              </a:rPr>
              <a:t>PUS</a:t>
            </a:r>
          </a:p>
        </p:txBody>
      </p:sp>
      <p:sp>
        <p:nvSpPr>
          <p:cNvPr id="39" name="Rectangle 13"/>
          <p:cNvSpPr>
            <a:spLocks noChangeArrowheads="1"/>
          </p:cNvSpPr>
          <p:nvPr/>
        </p:nvSpPr>
        <p:spPr bwMode="auto">
          <a:xfrm>
            <a:off x="5364163" y="4005263"/>
            <a:ext cx="1295400" cy="358775"/>
          </a:xfrm>
          <a:prstGeom prst="rect">
            <a:avLst/>
          </a:prstGeom>
          <a:solidFill>
            <a:srgbClr val="FFC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IP V4</a:t>
            </a:r>
          </a:p>
        </p:txBody>
      </p:sp>
      <p:sp>
        <p:nvSpPr>
          <p:cNvPr id="40" name="Rectangle 14"/>
          <p:cNvSpPr>
            <a:spLocks noChangeArrowheads="1"/>
          </p:cNvSpPr>
          <p:nvPr/>
        </p:nvSpPr>
        <p:spPr bwMode="auto">
          <a:xfrm>
            <a:off x="6875463" y="4006850"/>
            <a:ext cx="1295400" cy="358775"/>
          </a:xfrm>
          <a:prstGeom prst="rect">
            <a:avLst/>
          </a:prstGeom>
          <a:solidFill>
            <a:srgbClr val="FFC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IP V6</a:t>
            </a:r>
          </a:p>
        </p:txBody>
      </p:sp>
      <p:sp>
        <p:nvSpPr>
          <p:cNvPr id="41" name="Rectangle 19"/>
          <p:cNvSpPr>
            <a:spLocks noChangeArrowheads="1"/>
          </p:cNvSpPr>
          <p:nvPr/>
        </p:nvSpPr>
        <p:spPr bwMode="auto">
          <a:xfrm>
            <a:off x="5364163" y="3357563"/>
            <a:ext cx="2806700" cy="358775"/>
          </a:xfrm>
          <a:prstGeom prst="rect">
            <a:avLst/>
          </a:prstGeom>
          <a:solidFill>
            <a:srgbClr val="FFC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err="1">
                <a:solidFill>
                  <a:srgbClr val="000000"/>
                </a:solidFill>
                <a:latin typeface="Tahoma"/>
              </a:rPr>
              <a:t>IPSec</a:t>
            </a:r>
            <a:endParaRPr lang="en-GB" sz="1000" kern="0" dirty="0">
              <a:solidFill>
                <a:srgbClr val="000000"/>
              </a:solidFill>
              <a:latin typeface="Tahoma"/>
            </a:endParaRPr>
          </a:p>
        </p:txBody>
      </p:sp>
      <p:sp>
        <p:nvSpPr>
          <p:cNvPr id="42" name="Rectangle 20"/>
          <p:cNvSpPr>
            <a:spLocks noChangeArrowheads="1"/>
          </p:cNvSpPr>
          <p:nvPr/>
        </p:nvSpPr>
        <p:spPr bwMode="auto">
          <a:xfrm>
            <a:off x="6877050" y="2709863"/>
            <a:ext cx="1295400" cy="358775"/>
          </a:xfrm>
          <a:prstGeom prst="rect">
            <a:avLst/>
          </a:prstGeom>
          <a:solidFill>
            <a:srgbClr val="FFC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TCP</a:t>
            </a:r>
          </a:p>
        </p:txBody>
      </p:sp>
      <p:sp>
        <p:nvSpPr>
          <p:cNvPr id="43" name="Rectangle 38"/>
          <p:cNvSpPr>
            <a:spLocks noChangeArrowheads="1"/>
          </p:cNvSpPr>
          <p:nvPr/>
        </p:nvSpPr>
        <p:spPr bwMode="auto">
          <a:xfrm>
            <a:off x="5364163" y="2708275"/>
            <a:ext cx="1295400" cy="358775"/>
          </a:xfrm>
          <a:prstGeom prst="rect">
            <a:avLst/>
          </a:prstGeom>
          <a:solidFill>
            <a:srgbClr val="FFC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UDP</a:t>
            </a:r>
          </a:p>
        </p:txBody>
      </p:sp>
      <p:sp>
        <p:nvSpPr>
          <p:cNvPr id="44" name="Rectangle 40"/>
          <p:cNvSpPr>
            <a:spLocks noChangeArrowheads="1"/>
          </p:cNvSpPr>
          <p:nvPr/>
        </p:nvSpPr>
        <p:spPr bwMode="auto">
          <a:xfrm>
            <a:off x="5364163" y="2060575"/>
            <a:ext cx="576262" cy="358775"/>
          </a:xfrm>
          <a:prstGeom prst="rect">
            <a:avLst/>
          </a:prstGeom>
          <a:solidFill>
            <a:srgbClr val="FFC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FTP</a:t>
            </a:r>
          </a:p>
        </p:txBody>
      </p:sp>
      <p:sp>
        <p:nvSpPr>
          <p:cNvPr id="45" name="Rectangle 41"/>
          <p:cNvSpPr>
            <a:spLocks noChangeArrowheads="1"/>
          </p:cNvSpPr>
          <p:nvPr/>
        </p:nvSpPr>
        <p:spPr bwMode="auto">
          <a:xfrm>
            <a:off x="6084888" y="2060575"/>
            <a:ext cx="576262" cy="358775"/>
          </a:xfrm>
          <a:prstGeom prst="rect">
            <a:avLst/>
          </a:prstGeom>
          <a:solidFill>
            <a:srgbClr val="FFC000"/>
          </a:solidFill>
          <a:ln>
            <a:noFill/>
            <a:headEnd/>
            <a:tailEnd/>
          </a:ln>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lnSpc>
                <a:spcPct val="80%"/>
              </a:lnSpc>
              <a:spcBef>
                <a:spcPct val="20%"/>
              </a:spcBef>
              <a:defRPr/>
            </a:pPr>
            <a:r>
              <a:rPr lang="en-GB" sz="1000" kern="0" dirty="0">
                <a:solidFill>
                  <a:srgbClr val="000000"/>
                </a:solidFill>
                <a:latin typeface="Tahoma"/>
              </a:rPr>
              <a:t>HTTP</a:t>
            </a:r>
          </a:p>
        </p:txBody>
      </p:sp>
      <p:sp>
        <p:nvSpPr>
          <p:cNvPr id="46" name="Text Box 48"/>
          <p:cNvSpPr txBox="1">
            <a:spLocks noChangeArrowheads="1"/>
          </p:cNvSpPr>
          <p:nvPr/>
        </p:nvSpPr>
        <p:spPr bwMode="auto">
          <a:xfrm>
            <a:off x="333244" y="4652963"/>
            <a:ext cx="1677061" cy="215444"/>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000" i="1" dirty="0">
                <a:solidFill>
                  <a:srgbClr val="333399"/>
                </a:solidFill>
                <a:latin typeface="Tahoma" pitchFamily="34" charset="0"/>
              </a:rPr>
              <a:t>data link protocol sublayer</a:t>
            </a:r>
          </a:p>
        </p:txBody>
      </p:sp>
      <p:sp>
        <p:nvSpPr>
          <p:cNvPr id="47" name="Text Box 49"/>
          <p:cNvSpPr txBox="1">
            <a:spLocks noChangeArrowheads="1"/>
          </p:cNvSpPr>
          <p:nvPr/>
        </p:nvSpPr>
        <p:spPr bwMode="auto">
          <a:xfrm>
            <a:off x="427020" y="5445125"/>
            <a:ext cx="1489510" cy="215444"/>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000" i="1" dirty="0">
                <a:solidFill>
                  <a:srgbClr val="333399"/>
                </a:solidFill>
                <a:latin typeface="Tahoma" pitchFamily="34" charset="0"/>
              </a:rPr>
              <a:t>sync &amp; coding sublayer</a:t>
            </a:r>
          </a:p>
        </p:txBody>
      </p:sp>
      <p:sp>
        <p:nvSpPr>
          <p:cNvPr id="48" name="Text Box 63"/>
          <p:cNvSpPr txBox="1">
            <a:spLocks noChangeArrowheads="1"/>
          </p:cNvSpPr>
          <p:nvPr/>
        </p:nvSpPr>
        <p:spPr bwMode="auto">
          <a:xfrm>
            <a:off x="459080" y="2281594"/>
            <a:ext cx="1425390" cy="553998"/>
          </a:xfrm>
          <a:prstGeom prst="rect">
            <a:avLst/>
          </a:prstGeom>
          <a:noFill/>
          <a:ln w="9525" algn="ctr">
            <a:noFill/>
            <a:miter lim="800%"/>
            <a:headEnd/>
            <a:tailEnd/>
          </a:ln>
        </p:spPr>
        <p:txBody>
          <a:bodyPr wrap="none">
            <a:spAutoFit/>
          </a:bodyPr>
          <a:lstStyle/>
          <a:p>
            <a:pPr algn="ctr" eaLnBrk="0" hangingPunct="0">
              <a:spcBef>
                <a:spcPts val="0"/>
              </a:spcBef>
            </a:pPr>
            <a:r>
              <a:rPr lang="en-GB" sz="1000" i="1" dirty="0">
                <a:solidFill>
                  <a:srgbClr val="333399"/>
                </a:solidFill>
                <a:latin typeface="Tahoma" pitchFamily="34" charset="0"/>
              </a:rPr>
              <a:t>no presentation layer </a:t>
            </a:r>
          </a:p>
          <a:p>
            <a:pPr algn="ctr" eaLnBrk="0" hangingPunct="0">
              <a:spcBef>
                <a:spcPts val="0"/>
              </a:spcBef>
            </a:pPr>
            <a:r>
              <a:rPr lang="en-GB" sz="1000" i="1" dirty="0">
                <a:solidFill>
                  <a:srgbClr val="333399"/>
                </a:solidFill>
                <a:latin typeface="Tahoma" pitchFamily="34" charset="0"/>
              </a:rPr>
              <a:t>/</a:t>
            </a:r>
          </a:p>
          <a:p>
            <a:pPr algn="ctr" eaLnBrk="0" hangingPunct="0">
              <a:spcBef>
                <a:spcPts val="0"/>
              </a:spcBef>
            </a:pPr>
            <a:r>
              <a:rPr lang="en-GB" sz="1000" i="1" dirty="0">
                <a:solidFill>
                  <a:srgbClr val="333399"/>
                </a:solidFill>
                <a:latin typeface="Tahoma" pitchFamily="34" charset="0"/>
              </a:rPr>
              <a:t>no session layer</a:t>
            </a:r>
          </a:p>
        </p:txBody>
      </p:sp>
      <p:sp>
        <p:nvSpPr>
          <p:cNvPr id="49" name="Title 1"/>
          <p:cNvSpPr txBox="1">
            <a:spLocks/>
          </p:cNvSpPr>
          <p:nvPr/>
        </p:nvSpPr>
        <p:spPr>
          <a:xfrm>
            <a:off x="625475" y="379076"/>
            <a:ext cx="6863896" cy="430887"/>
          </a:xfrm>
          <a:prstGeom prst="rect">
            <a:avLst/>
          </a:prstGeom>
        </p:spPr>
        <p:txBody>
          <a:bodyPr/>
          <a:lstStyle>
            <a:lvl1pPr algn="l" rtl="0" eaLnBrk="1" fontAlgn="base" hangingPunct="1">
              <a:spcBef>
                <a:spcPct val="0%"/>
              </a:spcBef>
              <a:spcAft>
                <a:spcPct val="0%"/>
              </a:spcAft>
              <a:defRPr sz="2200" b="1">
                <a:solidFill>
                  <a:schemeClr val="bg1"/>
                </a:solidFill>
                <a:latin typeface="+mj-lt"/>
                <a:ea typeface="+mj-ea"/>
                <a:cs typeface="+mj-cs"/>
              </a:defRPr>
            </a:lvl1pPr>
            <a:lvl2pPr algn="l" rtl="0" eaLnBrk="1" fontAlgn="base" hangingPunct="1">
              <a:spcBef>
                <a:spcPct val="0%"/>
              </a:spcBef>
              <a:spcAft>
                <a:spcPct val="0%"/>
              </a:spcAft>
              <a:defRPr sz="2200" b="1">
                <a:solidFill>
                  <a:schemeClr val="bg1"/>
                </a:solidFill>
                <a:latin typeface="Verdana" pitchFamily="34" charset="0"/>
              </a:defRPr>
            </a:lvl2pPr>
            <a:lvl3pPr algn="l" rtl="0" eaLnBrk="1" fontAlgn="base" hangingPunct="1">
              <a:spcBef>
                <a:spcPct val="0%"/>
              </a:spcBef>
              <a:spcAft>
                <a:spcPct val="0%"/>
              </a:spcAft>
              <a:defRPr sz="2200" b="1">
                <a:solidFill>
                  <a:schemeClr val="bg1"/>
                </a:solidFill>
                <a:latin typeface="Verdana" pitchFamily="34" charset="0"/>
              </a:defRPr>
            </a:lvl3pPr>
            <a:lvl4pPr algn="l" rtl="0" eaLnBrk="1" fontAlgn="base" hangingPunct="1">
              <a:spcBef>
                <a:spcPct val="0%"/>
              </a:spcBef>
              <a:spcAft>
                <a:spcPct val="0%"/>
              </a:spcAft>
              <a:defRPr sz="2200" b="1">
                <a:solidFill>
                  <a:schemeClr val="bg1"/>
                </a:solidFill>
                <a:latin typeface="Verdana" pitchFamily="34" charset="0"/>
              </a:defRPr>
            </a:lvl4pPr>
            <a:lvl5pPr algn="l" rtl="0" eaLnBrk="1" fontAlgn="base" hangingPunct="1">
              <a:spcBef>
                <a:spcPct val="0%"/>
              </a:spcBef>
              <a:spcAft>
                <a:spcPct val="0%"/>
              </a:spcAft>
              <a:defRPr sz="2200" b="1">
                <a:solidFill>
                  <a:schemeClr val="bg1"/>
                </a:solidFill>
                <a:latin typeface="Verdana" pitchFamily="34" charset="0"/>
              </a:defRPr>
            </a:lvl5pPr>
            <a:lvl6pPr marL="457200" algn="l" rtl="0" eaLnBrk="1" fontAlgn="base" hangingPunct="1">
              <a:spcBef>
                <a:spcPct val="0%"/>
              </a:spcBef>
              <a:spcAft>
                <a:spcPct val="0%"/>
              </a:spcAft>
              <a:defRPr sz="2200" b="1">
                <a:solidFill>
                  <a:schemeClr val="bg1"/>
                </a:solidFill>
                <a:latin typeface="Verdana" pitchFamily="34" charset="0"/>
              </a:defRPr>
            </a:lvl6pPr>
            <a:lvl7pPr marL="914400" algn="l" rtl="0" eaLnBrk="1" fontAlgn="base" hangingPunct="1">
              <a:spcBef>
                <a:spcPct val="0%"/>
              </a:spcBef>
              <a:spcAft>
                <a:spcPct val="0%"/>
              </a:spcAft>
              <a:defRPr sz="2200" b="1">
                <a:solidFill>
                  <a:schemeClr val="bg1"/>
                </a:solidFill>
                <a:latin typeface="Verdana" pitchFamily="34" charset="0"/>
              </a:defRPr>
            </a:lvl7pPr>
            <a:lvl8pPr marL="1371600" algn="l" rtl="0" eaLnBrk="1" fontAlgn="base" hangingPunct="1">
              <a:spcBef>
                <a:spcPct val="0%"/>
              </a:spcBef>
              <a:spcAft>
                <a:spcPct val="0%"/>
              </a:spcAft>
              <a:defRPr sz="2200" b="1">
                <a:solidFill>
                  <a:schemeClr val="bg1"/>
                </a:solidFill>
                <a:latin typeface="Verdana" pitchFamily="34" charset="0"/>
              </a:defRPr>
            </a:lvl8pPr>
            <a:lvl9pPr marL="1828800" algn="l" rtl="0" eaLnBrk="1" fontAlgn="base" hangingPunct="1">
              <a:spcBef>
                <a:spcPct val="0%"/>
              </a:spcBef>
              <a:spcAft>
                <a:spcPct val="0%"/>
              </a:spcAft>
              <a:defRPr sz="2200" b="1">
                <a:solidFill>
                  <a:schemeClr val="bg1"/>
                </a:solidFill>
                <a:latin typeface="Verdana" pitchFamily="34" charset="0"/>
              </a:defRPr>
            </a:lvl9pPr>
          </a:lstStyle>
          <a:p>
            <a:r>
              <a:rPr lang="en-GB" kern="0" dirty="0"/>
              <a:t>PUS &amp; OSI </a:t>
            </a:r>
            <a:r>
              <a:rPr lang="en-GB" kern="0" baseline="-25%" dirty="0"/>
              <a:t>open systems interconnection</a:t>
            </a:r>
          </a:p>
        </p:txBody>
      </p:sp>
    </p:spTree>
    <p:extLst>
      <p:ext uri="{BB962C8B-B14F-4D97-AF65-F5344CB8AC3E}">
        <p14:creationId xmlns:p14="http://schemas.microsoft.com/office/powerpoint/2010/main" val="73787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down)">
                                      <p:cBhvr>
                                        <p:cTn id="46" dur="500"/>
                                        <p:tgtEl>
                                          <p:spTgt spid="3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down)">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down)">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down)">
                                      <p:cBhvr>
                                        <p:cTn id="65" dur="500"/>
                                        <p:tgtEl>
                                          <p:spTgt spid="4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down)">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down)">
                                      <p:cBhvr>
                                        <p:cTn id="73" dur="500"/>
                                        <p:tgtEl>
                                          <p:spTgt spid="4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down)">
                                      <p:cBhvr>
                                        <p:cTn id="76" dur="500"/>
                                        <p:tgtEl>
                                          <p:spTgt spid="44"/>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500"/>
                                        <p:tgtEl>
                                          <p:spTgt spid="21"/>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down)">
                                      <p:cBhvr>
                                        <p:cTn id="85" dur="500"/>
                                        <p:tgtEl>
                                          <p:spTgt spid="2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down)">
                                      <p:cBhvr>
                                        <p:cTn id="88" dur="500"/>
                                        <p:tgtEl>
                                          <p:spTgt spid="2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down)">
                                      <p:cBhvr>
                                        <p:cTn id="93" dur="500"/>
                                        <p:tgtEl>
                                          <p:spTgt spid="32"/>
                                        </p:tgtEl>
                                      </p:cBhvr>
                                    </p:animEffect>
                                  </p:childTnLst>
                                </p:cTn>
                              </p:par>
                            </p:childTnLst>
                          </p:cTn>
                        </p:par>
                      </p:childTnLst>
                    </p:cTn>
                  </p:par>
                  <p:par>
                    <p:cTn id="94" fill="hold">
                      <p:stCondLst>
                        <p:cond delay="indefinite"/>
                      </p:stCondLst>
                      <p:childTnLst>
                        <p:par>
                          <p:cTn id="95" fill="hold">
                            <p:stCondLst>
                              <p:cond delay="0"/>
                            </p:stCondLst>
                            <p:childTnLst>
                              <p:par>
                                <p:cTn id="96" presetID="35" presetClass="entr" presetSubtype="0"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2000"/>
                                        <p:tgtEl>
                                          <p:spTgt spid="38"/>
                                        </p:tgtEl>
                                      </p:cBhvr>
                                    </p:animEffect>
                                    <p:anim calcmode="lin" valueType="num">
                                      <p:cBhvr>
                                        <p:cTn id="99" dur="2000" fill="hold"/>
                                        <p:tgtEl>
                                          <p:spTgt spid="38"/>
                                        </p:tgtEl>
                                        <p:attrNameLst>
                                          <p:attrName>style.rotation</p:attrName>
                                        </p:attrNameLst>
                                      </p:cBhvr>
                                      <p:tavLst>
                                        <p:tav tm="0%">
                                          <p:val>
                                            <p:fltVal val="720"/>
                                          </p:val>
                                        </p:tav>
                                        <p:tav tm="100%">
                                          <p:val>
                                            <p:fltVal val="0"/>
                                          </p:val>
                                        </p:tav>
                                      </p:tavLst>
                                    </p:anim>
                                    <p:anim calcmode="lin" valueType="num">
                                      <p:cBhvr>
                                        <p:cTn id="100" dur="2000" fill="hold"/>
                                        <p:tgtEl>
                                          <p:spTgt spid="38"/>
                                        </p:tgtEl>
                                        <p:attrNameLst>
                                          <p:attrName>ppt_h</p:attrName>
                                        </p:attrNameLst>
                                      </p:cBhvr>
                                      <p:tavLst>
                                        <p:tav tm="0%">
                                          <p:val>
                                            <p:fltVal val="0"/>
                                          </p:val>
                                        </p:tav>
                                        <p:tav tm="100%">
                                          <p:val>
                                            <p:strVal val="#ppt_h"/>
                                          </p:val>
                                        </p:tav>
                                      </p:tavLst>
                                    </p:anim>
                                    <p:anim calcmode="lin" valueType="num">
                                      <p:cBhvr>
                                        <p:cTn id="101" dur="2000" fill="hold"/>
                                        <p:tgtEl>
                                          <p:spTgt spid="38"/>
                                        </p:tgtEl>
                                        <p:attrNameLst>
                                          <p:attrName>ppt_w</p:attrName>
                                        </p:attrNameLst>
                                      </p:cBhvr>
                                      <p:tavLst>
                                        <p:tav tm="0%">
                                          <p:val>
                                            <p:fltVal val="0"/>
                                          </p:val>
                                        </p:tav>
                                        <p:tav tm="100%">
                                          <p:val>
                                            <p:strVal val="#ppt_w"/>
                                          </p:val>
                                        </p:tav>
                                      </p:tavLst>
                                    </p:anim>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2"/>
                                        </p:tgtEl>
                                        <p:attrNameLst>
                                          <p:attrName>style.visibility</p:attrName>
                                        </p:attrNameLst>
                                      </p:cBhvr>
                                      <p:to>
                                        <p:strVal val="visible"/>
                                      </p:to>
                                    </p:set>
                                    <p:animEffect transition="in" filter="dissolve">
                                      <p:cBhvr>
                                        <p:cTn id="106" dur="500"/>
                                        <p:tgtEl>
                                          <p:spTgt spid="2"/>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5"/>
                                        </p:tgtEl>
                                        <p:attrNameLst>
                                          <p:attrName>style.visibility</p:attrName>
                                        </p:attrNameLst>
                                      </p:cBhvr>
                                      <p:to>
                                        <p:strVal val="visible"/>
                                      </p:to>
                                    </p:set>
                                    <p:animEffect transition="in" filter="dissolve">
                                      <p:cBhvr>
                                        <p:cTn id="111" dur="500"/>
                                        <p:tgtEl>
                                          <p:spTgt spid="5"/>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8"/>
                                        </p:tgtEl>
                                        <p:attrNameLst>
                                          <p:attrName>style.visibility</p:attrName>
                                        </p:attrNameLst>
                                      </p:cBhvr>
                                      <p:to>
                                        <p:strVal val="visible"/>
                                      </p:to>
                                    </p:set>
                                    <p:animEffect transition="in" filter="dissolve">
                                      <p:cBhvr>
                                        <p:cTn id="116" dur="500"/>
                                        <p:tgtEl>
                                          <p:spTgt spid="8"/>
                                        </p:tgtEl>
                                      </p:cBhvr>
                                    </p:animEffect>
                                  </p:childTnLst>
                                </p:cTn>
                              </p:par>
                            </p:childTnLst>
                          </p:cTn>
                        </p:par>
                      </p:childTnLst>
                    </p:cTn>
                  </p:par>
                  <p:par>
                    <p:cTn id="117" fill="hold">
                      <p:stCondLst>
                        <p:cond delay="indefinite"/>
                      </p:stCondLst>
                      <p:childTnLst>
                        <p:par>
                          <p:cTn id="118" fill="hold">
                            <p:stCondLst>
                              <p:cond delay="0"/>
                            </p:stCondLst>
                            <p:childTnLst>
                              <p:par>
                                <p:cTn id="119" presetID="9" presetClass="exit" presetSubtype="0" fill="hold" grpId="1" nodeType="clickEffect">
                                  <p:stCondLst>
                                    <p:cond delay="0"/>
                                  </p:stCondLst>
                                  <p:childTnLst>
                                    <p:animEffect transition="out" filter="dissolve">
                                      <p:cBhvr>
                                        <p:cTn id="120" dur="500"/>
                                        <p:tgtEl>
                                          <p:spTgt spid="25"/>
                                        </p:tgtEl>
                                      </p:cBhvr>
                                    </p:animEffect>
                                    <p:set>
                                      <p:cBhvr>
                                        <p:cTn id="121" dur="1" fill="hold">
                                          <p:stCondLst>
                                            <p:cond delay="499"/>
                                          </p:stCondLst>
                                        </p:cTn>
                                        <p:tgtEl>
                                          <p:spTgt spid="25"/>
                                        </p:tgtEl>
                                        <p:attrNameLst>
                                          <p:attrName>style.visibility</p:attrName>
                                        </p:attrNameLst>
                                      </p:cBhvr>
                                      <p:to>
                                        <p:strVal val="hidden"/>
                                      </p:to>
                                    </p:set>
                                  </p:childTnLst>
                                </p:cTn>
                              </p:par>
                              <p:par>
                                <p:cTn id="122" presetID="9" presetClass="exit" presetSubtype="0" fill="hold" grpId="1" nodeType="withEffect">
                                  <p:stCondLst>
                                    <p:cond delay="0"/>
                                  </p:stCondLst>
                                  <p:childTnLst>
                                    <p:animEffect transition="out" filter="dissolve">
                                      <p:cBhvr>
                                        <p:cTn id="123" dur="500"/>
                                        <p:tgtEl>
                                          <p:spTgt spid="26"/>
                                        </p:tgtEl>
                                      </p:cBhvr>
                                    </p:animEffect>
                                    <p:set>
                                      <p:cBhvr>
                                        <p:cTn id="124" dur="1" fill="hold">
                                          <p:stCondLst>
                                            <p:cond delay="499"/>
                                          </p:stCondLst>
                                        </p:cTn>
                                        <p:tgtEl>
                                          <p:spTgt spid="26"/>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9" presetClass="exit" presetSubtype="0" fill="hold" grpId="1" nodeType="clickEffect">
                                  <p:stCondLst>
                                    <p:cond delay="0"/>
                                  </p:stCondLst>
                                  <p:childTnLst>
                                    <p:animEffect transition="out" filter="dissolve">
                                      <p:cBhvr>
                                        <p:cTn id="128" dur="500"/>
                                        <p:tgtEl>
                                          <p:spTgt spid="27"/>
                                        </p:tgtEl>
                                      </p:cBhvr>
                                    </p:animEffect>
                                    <p:set>
                                      <p:cBhvr>
                                        <p:cTn id="129" dur="1" fill="hold">
                                          <p:stCondLst>
                                            <p:cond delay="499"/>
                                          </p:stCondLst>
                                        </p:cTn>
                                        <p:tgtEl>
                                          <p:spTgt spid="27"/>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9" presetClass="exit" presetSubtype="0" fill="hold" grpId="1" nodeType="clickEffect">
                                  <p:stCondLst>
                                    <p:cond delay="0"/>
                                  </p:stCondLst>
                                  <p:childTnLst>
                                    <p:animEffect transition="out" filter="dissolve">
                                      <p:cBhvr>
                                        <p:cTn id="133" dur="500"/>
                                        <p:tgtEl>
                                          <p:spTgt spid="44"/>
                                        </p:tgtEl>
                                      </p:cBhvr>
                                    </p:animEffect>
                                    <p:set>
                                      <p:cBhvr>
                                        <p:cTn id="134" dur="1" fill="hold">
                                          <p:stCondLst>
                                            <p:cond delay="499"/>
                                          </p:stCondLst>
                                        </p:cTn>
                                        <p:tgtEl>
                                          <p:spTgt spid="44"/>
                                        </p:tgtEl>
                                        <p:attrNameLst>
                                          <p:attrName>style.visibility</p:attrName>
                                        </p:attrNameLst>
                                      </p:cBhvr>
                                      <p:to>
                                        <p:strVal val="hidden"/>
                                      </p:to>
                                    </p:set>
                                  </p:childTnLst>
                                </p:cTn>
                              </p:par>
                              <p:par>
                                <p:cTn id="135" presetID="9" presetClass="exit" presetSubtype="0" fill="hold" grpId="1" nodeType="withEffect">
                                  <p:stCondLst>
                                    <p:cond delay="0"/>
                                  </p:stCondLst>
                                  <p:childTnLst>
                                    <p:animEffect transition="out" filter="dissolve">
                                      <p:cBhvr>
                                        <p:cTn id="136" dur="500"/>
                                        <p:tgtEl>
                                          <p:spTgt spid="45"/>
                                        </p:tgtEl>
                                      </p:cBhvr>
                                    </p:animEffect>
                                    <p:set>
                                      <p:cBhvr>
                                        <p:cTn id="137" dur="1" fill="hold">
                                          <p:stCondLst>
                                            <p:cond delay="499"/>
                                          </p:stCondLst>
                                        </p:cTn>
                                        <p:tgtEl>
                                          <p:spTgt spid="45"/>
                                        </p:tgtEl>
                                        <p:attrNameLst>
                                          <p:attrName>style.visibility</p:attrName>
                                        </p:attrNameLst>
                                      </p:cBhvr>
                                      <p:to>
                                        <p:strVal val="hidden"/>
                                      </p:to>
                                    </p:set>
                                  </p:childTnLst>
                                </p:cTn>
                              </p:par>
                              <p:par>
                                <p:cTn id="138" presetID="9" presetClass="exit" presetSubtype="0" fill="hold" grpId="1" nodeType="withEffect">
                                  <p:stCondLst>
                                    <p:cond delay="0"/>
                                  </p:stCondLst>
                                  <p:childTnLst>
                                    <p:animEffect transition="out" filter="dissolve">
                                      <p:cBhvr>
                                        <p:cTn id="139" dur="500"/>
                                        <p:tgtEl>
                                          <p:spTgt spid="43"/>
                                        </p:tgtEl>
                                      </p:cBhvr>
                                    </p:animEffect>
                                    <p:set>
                                      <p:cBhvr>
                                        <p:cTn id="140" dur="1" fill="hold">
                                          <p:stCondLst>
                                            <p:cond delay="499"/>
                                          </p:stCondLst>
                                        </p:cTn>
                                        <p:tgtEl>
                                          <p:spTgt spid="43"/>
                                        </p:tgtEl>
                                        <p:attrNameLst>
                                          <p:attrName>style.visibility</p:attrName>
                                        </p:attrNameLst>
                                      </p:cBhvr>
                                      <p:to>
                                        <p:strVal val="hidden"/>
                                      </p:to>
                                    </p:set>
                                  </p:childTnLst>
                                </p:cTn>
                              </p:par>
                              <p:par>
                                <p:cTn id="141" presetID="9" presetClass="exit" presetSubtype="0" fill="hold" grpId="1" nodeType="withEffect">
                                  <p:stCondLst>
                                    <p:cond delay="0"/>
                                  </p:stCondLst>
                                  <p:childTnLst>
                                    <p:animEffect transition="out" filter="dissolve">
                                      <p:cBhvr>
                                        <p:cTn id="142" dur="500"/>
                                        <p:tgtEl>
                                          <p:spTgt spid="42"/>
                                        </p:tgtEl>
                                      </p:cBhvr>
                                    </p:animEffect>
                                    <p:set>
                                      <p:cBhvr>
                                        <p:cTn id="143" dur="1" fill="hold">
                                          <p:stCondLst>
                                            <p:cond delay="499"/>
                                          </p:stCondLst>
                                        </p:cTn>
                                        <p:tgtEl>
                                          <p:spTgt spid="42"/>
                                        </p:tgtEl>
                                        <p:attrNameLst>
                                          <p:attrName>style.visibility</p:attrName>
                                        </p:attrNameLst>
                                      </p:cBhvr>
                                      <p:to>
                                        <p:strVal val="hidden"/>
                                      </p:to>
                                    </p:set>
                                  </p:childTnLst>
                                </p:cTn>
                              </p:par>
                              <p:par>
                                <p:cTn id="144" presetID="9" presetClass="exit" presetSubtype="0" fill="hold" grpId="1" nodeType="withEffect">
                                  <p:stCondLst>
                                    <p:cond delay="0"/>
                                  </p:stCondLst>
                                  <p:childTnLst>
                                    <p:animEffect transition="out" filter="dissolve">
                                      <p:cBhvr>
                                        <p:cTn id="145" dur="500"/>
                                        <p:tgtEl>
                                          <p:spTgt spid="41"/>
                                        </p:tgtEl>
                                      </p:cBhvr>
                                    </p:animEffect>
                                    <p:set>
                                      <p:cBhvr>
                                        <p:cTn id="146" dur="1" fill="hold">
                                          <p:stCondLst>
                                            <p:cond delay="499"/>
                                          </p:stCondLst>
                                        </p:cTn>
                                        <p:tgtEl>
                                          <p:spTgt spid="41"/>
                                        </p:tgtEl>
                                        <p:attrNameLst>
                                          <p:attrName>style.visibility</p:attrName>
                                        </p:attrNameLst>
                                      </p:cBhvr>
                                      <p:to>
                                        <p:strVal val="hidden"/>
                                      </p:to>
                                    </p:set>
                                  </p:childTnLst>
                                </p:cTn>
                              </p:par>
                              <p:par>
                                <p:cTn id="147" presetID="9" presetClass="exit" presetSubtype="0" fill="hold" grpId="1" nodeType="withEffect">
                                  <p:stCondLst>
                                    <p:cond delay="0"/>
                                  </p:stCondLst>
                                  <p:childTnLst>
                                    <p:animEffect transition="out" filter="dissolve">
                                      <p:cBhvr>
                                        <p:cTn id="148" dur="500"/>
                                        <p:tgtEl>
                                          <p:spTgt spid="39"/>
                                        </p:tgtEl>
                                      </p:cBhvr>
                                    </p:animEffect>
                                    <p:set>
                                      <p:cBhvr>
                                        <p:cTn id="149" dur="1" fill="hold">
                                          <p:stCondLst>
                                            <p:cond delay="499"/>
                                          </p:stCondLst>
                                        </p:cTn>
                                        <p:tgtEl>
                                          <p:spTgt spid="39"/>
                                        </p:tgtEl>
                                        <p:attrNameLst>
                                          <p:attrName>style.visibility</p:attrName>
                                        </p:attrNameLst>
                                      </p:cBhvr>
                                      <p:to>
                                        <p:strVal val="hidden"/>
                                      </p:to>
                                    </p:set>
                                  </p:childTnLst>
                                </p:cTn>
                              </p:par>
                              <p:par>
                                <p:cTn id="150" presetID="9" presetClass="exit" presetSubtype="0" fill="hold" grpId="1" nodeType="withEffect">
                                  <p:stCondLst>
                                    <p:cond delay="0"/>
                                  </p:stCondLst>
                                  <p:childTnLst>
                                    <p:animEffect transition="out" filter="dissolve">
                                      <p:cBhvr>
                                        <p:cTn id="151" dur="500"/>
                                        <p:tgtEl>
                                          <p:spTgt spid="40"/>
                                        </p:tgtEl>
                                      </p:cBhvr>
                                    </p:animEffect>
                                    <p:set>
                                      <p:cBhvr>
                                        <p:cTn id="152" dur="1" fill="hold">
                                          <p:stCondLst>
                                            <p:cond delay="499"/>
                                          </p:stCondLst>
                                        </p:cTn>
                                        <p:tgtEl>
                                          <p:spTgt spid="40"/>
                                        </p:tgtEl>
                                        <p:attrNameLst>
                                          <p:attrName>style.visibility</p:attrName>
                                        </p:attrNameLst>
                                      </p:cBhvr>
                                      <p:to>
                                        <p:strVal val="hidden"/>
                                      </p:to>
                                    </p:set>
                                  </p:childTnLst>
                                </p:cTn>
                              </p:par>
                              <p:par>
                                <p:cTn id="153" presetID="9" presetClass="exit" presetSubtype="0" fill="hold" nodeType="withEffect">
                                  <p:stCondLst>
                                    <p:cond delay="0"/>
                                  </p:stCondLst>
                                  <p:childTnLst>
                                    <p:animEffect transition="out" filter="dissolve">
                                      <p:cBhvr>
                                        <p:cTn id="154" dur="500"/>
                                        <p:tgtEl>
                                          <p:spTgt spid="8"/>
                                        </p:tgtEl>
                                      </p:cBhvr>
                                    </p:animEffect>
                                    <p:set>
                                      <p:cBhvr>
                                        <p:cTn id="155" dur="1" fill="hold">
                                          <p:stCondLst>
                                            <p:cond delay="499"/>
                                          </p:stCondLst>
                                        </p:cTn>
                                        <p:tgtEl>
                                          <p:spTgt spid="8"/>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9" presetClass="exit" presetSubtype="0" fill="hold" grpId="1" nodeType="clickEffect">
                                  <p:stCondLst>
                                    <p:cond delay="0"/>
                                  </p:stCondLst>
                                  <p:childTnLst>
                                    <p:animEffect transition="out" filter="dissolve">
                                      <p:cBhvr>
                                        <p:cTn id="159" dur="500"/>
                                        <p:tgtEl>
                                          <p:spTgt spid="21"/>
                                        </p:tgtEl>
                                      </p:cBhvr>
                                    </p:animEffect>
                                    <p:set>
                                      <p:cBhvr>
                                        <p:cTn id="160" dur="1" fill="hold">
                                          <p:stCondLst>
                                            <p:cond delay="499"/>
                                          </p:stCondLst>
                                        </p:cTn>
                                        <p:tgtEl>
                                          <p:spTgt spid="21"/>
                                        </p:tgtEl>
                                        <p:attrNameLst>
                                          <p:attrName>style.visibility</p:attrName>
                                        </p:attrNameLst>
                                      </p:cBhvr>
                                      <p:to>
                                        <p:strVal val="hidden"/>
                                      </p:to>
                                    </p:set>
                                  </p:childTnLst>
                                </p:cTn>
                              </p:par>
                              <p:par>
                                <p:cTn id="161" presetID="9" presetClass="exit" presetSubtype="0" fill="hold" grpId="1" nodeType="withEffect">
                                  <p:stCondLst>
                                    <p:cond delay="0"/>
                                  </p:stCondLst>
                                  <p:childTnLst>
                                    <p:animEffect transition="out" filter="dissolve">
                                      <p:cBhvr>
                                        <p:cTn id="162" dur="500"/>
                                        <p:tgtEl>
                                          <p:spTgt spid="20"/>
                                        </p:tgtEl>
                                      </p:cBhvr>
                                    </p:animEffect>
                                    <p:set>
                                      <p:cBhvr>
                                        <p:cTn id="163" dur="1" fill="hold">
                                          <p:stCondLst>
                                            <p:cond delay="499"/>
                                          </p:stCondLst>
                                        </p:cTn>
                                        <p:tgtEl>
                                          <p:spTgt spid="20"/>
                                        </p:tgtEl>
                                        <p:attrNameLst>
                                          <p:attrName>style.visibility</p:attrName>
                                        </p:attrNameLst>
                                      </p:cBhvr>
                                      <p:to>
                                        <p:strVal val="hidden"/>
                                      </p:to>
                                    </p:set>
                                  </p:childTnLst>
                                </p:cTn>
                              </p:par>
                              <p:par>
                                <p:cTn id="164" presetID="9" presetClass="exit" presetSubtype="0" fill="hold" grpId="1" nodeType="withEffect">
                                  <p:stCondLst>
                                    <p:cond delay="0"/>
                                  </p:stCondLst>
                                  <p:childTnLst>
                                    <p:animEffect transition="out" filter="dissolve">
                                      <p:cBhvr>
                                        <p:cTn id="165" dur="500"/>
                                        <p:tgtEl>
                                          <p:spTgt spid="19"/>
                                        </p:tgtEl>
                                      </p:cBhvr>
                                    </p:animEffect>
                                    <p:set>
                                      <p:cBhvr>
                                        <p:cTn id="166" dur="1" fill="hold">
                                          <p:stCondLst>
                                            <p:cond delay="499"/>
                                          </p:stCondLst>
                                        </p:cTn>
                                        <p:tgtEl>
                                          <p:spTgt spid="19"/>
                                        </p:tgtEl>
                                        <p:attrNameLst>
                                          <p:attrName>style.visibility</p:attrName>
                                        </p:attrNameLst>
                                      </p:cBhvr>
                                      <p:to>
                                        <p:strVal val="hidden"/>
                                      </p:to>
                                    </p:set>
                                  </p:childTnLst>
                                </p:cTn>
                              </p:par>
                              <p:par>
                                <p:cTn id="167" presetID="9" presetClass="exit" presetSubtype="0" fill="hold" grpId="1" nodeType="withEffect">
                                  <p:stCondLst>
                                    <p:cond delay="0"/>
                                  </p:stCondLst>
                                  <p:childTnLst>
                                    <p:animEffect transition="out" filter="dissolve">
                                      <p:cBhvr>
                                        <p:cTn id="168" dur="500"/>
                                        <p:tgtEl>
                                          <p:spTgt spid="18"/>
                                        </p:tgtEl>
                                      </p:cBhvr>
                                    </p:animEffect>
                                    <p:set>
                                      <p:cBhvr>
                                        <p:cTn id="169" dur="1" fill="hold">
                                          <p:stCondLst>
                                            <p:cond delay="499"/>
                                          </p:stCondLst>
                                        </p:cTn>
                                        <p:tgtEl>
                                          <p:spTgt spid="18"/>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9" presetClass="exit" presetSubtype="0" fill="hold" grpId="1" nodeType="clickEffect">
                                  <p:stCondLst>
                                    <p:cond delay="0"/>
                                  </p:stCondLst>
                                  <p:childTnLst>
                                    <p:animEffect transition="out" filter="dissolve">
                                      <p:cBhvr>
                                        <p:cTn id="173" dur="500"/>
                                        <p:tgtEl>
                                          <p:spTgt spid="22"/>
                                        </p:tgtEl>
                                      </p:cBhvr>
                                    </p:animEffect>
                                    <p:set>
                                      <p:cBhvr>
                                        <p:cTn id="174" dur="1" fill="hold">
                                          <p:stCondLst>
                                            <p:cond delay="499"/>
                                          </p:stCondLst>
                                        </p:cTn>
                                        <p:tgtEl>
                                          <p:spTgt spid="22"/>
                                        </p:tgtEl>
                                        <p:attrNameLst>
                                          <p:attrName>style.visibility</p:attrName>
                                        </p:attrNameLst>
                                      </p:cBhvr>
                                      <p:to>
                                        <p:strVal val="hidden"/>
                                      </p:to>
                                    </p:set>
                                  </p:childTnLst>
                                </p:cTn>
                              </p:par>
                              <p:par>
                                <p:cTn id="175" presetID="9" presetClass="exit" presetSubtype="0" fill="hold" grpId="1" nodeType="withEffect">
                                  <p:stCondLst>
                                    <p:cond delay="0"/>
                                  </p:stCondLst>
                                  <p:childTnLst>
                                    <p:animEffect transition="out" filter="dissolve">
                                      <p:cBhvr>
                                        <p:cTn id="176" dur="500"/>
                                        <p:tgtEl>
                                          <p:spTgt spid="23"/>
                                        </p:tgtEl>
                                      </p:cBhvr>
                                    </p:animEffect>
                                    <p:set>
                                      <p:cBhvr>
                                        <p:cTn id="177" dur="1" fill="hold">
                                          <p:stCondLst>
                                            <p:cond delay="499"/>
                                          </p:stCondLst>
                                        </p:cTn>
                                        <p:tgtEl>
                                          <p:spTgt spid="23"/>
                                        </p:tgtEl>
                                        <p:attrNameLst>
                                          <p:attrName>style.visibility</p:attrName>
                                        </p:attrNameLst>
                                      </p:cBhvr>
                                      <p:to>
                                        <p:strVal val="hidden"/>
                                      </p:to>
                                    </p:set>
                                  </p:childTnLst>
                                </p:cTn>
                              </p:par>
                              <p:par>
                                <p:cTn id="178" presetID="9" presetClass="exit" presetSubtype="0" fill="hold" grpId="1" nodeType="withEffect">
                                  <p:stCondLst>
                                    <p:cond delay="0"/>
                                  </p:stCondLst>
                                  <p:childTnLst>
                                    <p:animEffect transition="out" filter="dissolve">
                                      <p:cBhvr>
                                        <p:cTn id="179" dur="500"/>
                                        <p:tgtEl>
                                          <p:spTgt spid="24"/>
                                        </p:tgtEl>
                                      </p:cBhvr>
                                    </p:animEffect>
                                    <p:set>
                                      <p:cBhvr>
                                        <p:cTn id="180" dur="1" fill="hold">
                                          <p:stCondLst>
                                            <p:cond delay="499"/>
                                          </p:stCondLst>
                                        </p:cTn>
                                        <p:tgtEl>
                                          <p:spTgt spid="24"/>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9" presetClass="exit" presetSubtype="0" fill="hold" grpId="1" nodeType="clickEffect">
                                  <p:stCondLst>
                                    <p:cond delay="0"/>
                                  </p:stCondLst>
                                  <p:childTnLst>
                                    <p:animEffect transition="out" filter="dissolve">
                                      <p:cBhvr>
                                        <p:cTn id="184" dur="500"/>
                                        <p:tgtEl>
                                          <p:spTgt spid="11"/>
                                        </p:tgtEl>
                                      </p:cBhvr>
                                    </p:animEffect>
                                    <p:set>
                                      <p:cBhvr>
                                        <p:cTn id="185" dur="1" fill="hold">
                                          <p:stCondLst>
                                            <p:cond delay="499"/>
                                          </p:stCondLst>
                                        </p:cTn>
                                        <p:tgtEl>
                                          <p:spTgt spid="11"/>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9" presetClass="exit" presetSubtype="0" fill="hold" grpId="1" nodeType="clickEffect">
                                  <p:stCondLst>
                                    <p:cond delay="0"/>
                                  </p:stCondLst>
                                  <p:childTnLst>
                                    <p:animEffect transition="out" filter="dissolve">
                                      <p:cBhvr>
                                        <p:cTn id="189" dur="500"/>
                                        <p:tgtEl>
                                          <p:spTgt spid="32"/>
                                        </p:tgtEl>
                                      </p:cBhvr>
                                    </p:animEffect>
                                    <p:set>
                                      <p:cBhvr>
                                        <p:cTn id="190"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3" grpId="0" animBg="1"/>
      <p:bldP spid="14" grpId="0" animBg="1"/>
      <p:bldP spid="15" grpId="0" animBg="1"/>
      <p:bldP spid="16" grpId="0" animBg="1"/>
      <p:bldP spid="17" grpId="0"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32" grpId="0" animBg="1"/>
      <p:bldP spid="32" grpId="1"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Lst>
  </p:timing>
</p:sld>
</file>

<file path=ppt/slides/slide3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52866"/>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endParaRPr lang="en-GB" sz="2000" b="1" dirty="0">
              <a:solidFill>
                <a:schemeClr val="bg1"/>
              </a:solidFill>
              <a:ea typeface="ＭＳ Ｐゴシック" charset="-128"/>
            </a:endParaRPr>
          </a:p>
          <a:p>
            <a:pPr>
              <a:spcBef>
                <a:spcPct val="25%"/>
              </a:spcBef>
              <a:buFont typeface="NotesEsa" pitchFamily="2" charset="0"/>
              <a:buNone/>
            </a:pPr>
            <a:r>
              <a:rPr lang="en-GB" sz="2000" b="1" dirty="0">
                <a:solidFill>
                  <a:schemeClr val="bg1"/>
                </a:solidFill>
                <a:ea typeface="ＭＳ Ｐゴシック" charset="-128"/>
              </a:rPr>
              <a:t>... Space packets and transfer frames</a:t>
            </a:r>
          </a:p>
        </p:txBody>
      </p:sp>
    </p:spTree>
    <p:extLst>
      <p:ext uri="{BB962C8B-B14F-4D97-AF65-F5344CB8AC3E}">
        <p14:creationId xmlns:p14="http://schemas.microsoft.com/office/powerpoint/2010/main" val="134204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3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Space Packet</a:t>
            </a:r>
          </a:p>
        </p:txBody>
      </p:sp>
      <p:grpSp>
        <p:nvGrpSpPr>
          <p:cNvPr id="4" name="Group 3"/>
          <p:cNvGrpSpPr/>
          <p:nvPr/>
        </p:nvGrpSpPr>
        <p:grpSpPr>
          <a:xfrm>
            <a:off x="609600" y="1925637"/>
            <a:ext cx="2879725" cy="983762"/>
            <a:chOff x="990600" y="1239837"/>
            <a:chExt cx="2879725" cy="983762"/>
          </a:xfrm>
        </p:grpSpPr>
        <p:sp>
          <p:nvSpPr>
            <p:cNvPr id="5" name="Rectangle 94"/>
            <p:cNvSpPr>
              <a:spLocks noChangeArrowheads="1"/>
            </p:cNvSpPr>
            <p:nvPr/>
          </p:nvSpPr>
          <p:spPr bwMode="auto">
            <a:xfrm>
              <a:off x="990600" y="1239837"/>
              <a:ext cx="2879725" cy="5762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002060"/>
                  </a:solidFill>
                  <a:latin typeface="Tahoma" pitchFamily="34" charset="0"/>
                </a:rPr>
                <a:t>PUS TC Packet Data Field</a:t>
              </a:r>
            </a:p>
            <a:p>
              <a:pPr algn="ctr" eaLnBrk="0" hangingPunct="0">
                <a:lnSpc>
                  <a:spcPct val="80%"/>
                </a:lnSpc>
                <a:spcBef>
                  <a:spcPct val="20%"/>
                </a:spcBef>
                <a:defRPr/>
              </a:pPr>
              <a:endParaRPr lang="en-GB" sz="800" kern="0" dirty="0">
                <a:solidFill>
                  <a:srgbClr val="002060"/>
                </a:solidFill>
                <a:latin typeface="Tahoma" pitchFamily="34" charset="0"/>
              </a:endParaRPr>
            </a:p>
            <a:p>
              <a:pPr algn="ctr" eaLnBrk="0" hangingPunct="0">
                <a:lnSpc>
                  <a:spcPct val="80%"/>
                </a:lnSpc>
                <a:spcBef>
                  <a:spcPct val="20%"/>
                </a:spcBef>
                <a:defRPr/>
              </a:pPr>
              <a:endParaRPr lang="en-GB" sz="800" kern="0" dirty="0">
                <a:solidFill>
                  <a:srgbClr val="002060"/>
                </a:solidFill>
                <a:latin typeface="Tahoma" pitchFamily="34" charset="0"/>
              </a:endParaRPr>
            </a:p>
            <a:p>
              <a:pPr algn="ctr" eaLnBrk="0" hangingPunct="0">
                <a:lnSpc>
                  <a:spcPct val="80%"/>
                </a:lnSpc>
                <a:spcBef>
                  <a:spcPct val="20%"/>
                </a:spcBef>
                <a:defRPr/>
              </a:pPr>
              <a:endParaRPr lang="en-GB" sz="800" kern="0" dirty="0">
                <a:solidFill>
                  <a:srgbClr val="002060"/>
                </a:solidFill>
                <a:latin typeface="Tahoma" pitchFamily="34" charset="0"/>
              </a:endParaRPr>
            </a:p>
          </p:txBody>
        </p:sp>
        <p:sp>
          <p:nvSpPr>
            <p:cNvPr id="6" name="Rectangle 95"/>
            <p:cNvSpPr>
              <a:spLocks noChangeArrowheads="1"/>
            </p:cNvSpPr>
            <p:nvPr/>
          </p:nvSpPr>
          <p:spPr bwMode="auto">
            <a:xfrm>
              <a:off x="2070100" y="1455737"/>
              <a:ext cx="1800225" cy="53340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002060"/>
                  </a:solidFill>
                  <a:latin typeface="Tahoma" pitchFamily="34" charset="0"/>
                </a:rPr>
                <a:t>TM Data Field</a:t>
              </a:r>
            </a:p>
          </p:txBody>
        </p:sp>
        <p:sp>
          <p:nvSpPr>
            <p:cNvPr id="7" name="Rectangle 96"/>
            <p:cNvSpPr>
              <a:spLocks noChangeArrowheads="1"/>
            </p:cNvSpPr>
            <p:nvPr/>
          </p:nvSpPr>
          <p:spPr bwMode="auto">
            <a:xfrm>
              <a:off x="990600" y="1455737"/>
              <a:ext cx="1079500" cy="53340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002060"/>
                  </a:solidFill>
                  <a:latin typeface="Tahoma" pitchFamily="34" charset="0"/>
                </a:rPr>
                <a:t>Space Packet</a:t>
              </a:r>
              <a:br>
                <a:rPr lang="en-GB" sz="800" kern="0" dirty="0">
                  <a:solidFill>
                    <a:srgbClr val="002060"/>
                  </a:solidFill>
                  <a:latin typeface="Tahoma" pitchFamily="34" charset="0"/>
                </a:rPr>
              </a:br>
              <a:r>
                <a:rPr lang="en-GB" sz="800" kern="0" dirty="0">
                  <a:solidFill>
                    <a:srgbClr val="002060"/>
                  </a:solidFill>
                  <a:latin typeface="Tahoma" pitchFamily="34" charset="0"/>
                </a:rPr>
                <a:t>Secondary Header</a:t>
              </a:r>
            </a:p>
          </p:txBody>
        </p:sp>
        <p:sp>
          <p:nvSpPr>
            <p:cNvPr id="8" name="Line 97"/>
            <p:cNvSpPr>
              <a:spLocks noChangeShapeType="1"/>
            </p:cNvSpPr>
            <p:nvPr/>
          </p:nvSpPr>
          <p:spPr bwMode="auto">
            <a:xfrm>
              <a:off x="990600" y="2057400"/>
              <a:ext cx="287972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002060"/>
                </a:solidFill>
                <a:latin typeface="Tahoma" pitchFamily="34" charset="0"/>
              </a:endParaRPr>
            </a:p>
          </p:txBody>
        </p:sp>
        <p:sp>
          <p:nvSpPr>
            <p:cNvPr id="9" name="Text Box 98"/>
            <p:cNvSpPr txBox="1">
              <a:spLocks noChangeArrowheads="1"/>
            </p:cNvSpPr>
            <p:nvPr/>
          </p:nvSpPr>
          <p:spPr bwMode="auto">
            <a:xfrm>
              <a:off x="1875662" y="2057400"/>
              <a:ext cx="1109598" cy="166199"/>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002060"/>
                  </a:solidFill>
                  <a:latin typeface="Tahoma" pitchFamily="34" charset="0"/>
                </a:rPr>
                <a:t>Variable (1 to 65536 bytes)</a:t>
              </a:r>
            </a:p>
          </p:txBody>
        </p:sp>
      </p:grpSp>
      <p:sp>
        <p:nvSpPr>
          <p:cNvPr id="10" name="Text Box 92"/>
          <p:cNvSpPr txBox="1">
            <a:spLocks noChangeArrowheads="1"/>
          </p:cNvSpPr>
          <p:nvPr/>
        </p:nvSpPr>
        <p:spPr bwMode="auto">
          <a:xfrm>
            <a:off x="7086600" y="3505006"/>
            <a:ext cx="1766830" cy="400110"/>
          </a:xfrm>
          <a:prstGeom prst="rect">
            <a:avLst/>
          </a:prstGeom>
          <a:noFill/>
          <a:ln w="9525" algn="ctr">
            <a:noFill/>
            <a:miter lim="800%"/>
            <a:headEnd/>
            <a:tailEnd/>
          </a:ln>
        </p:spPr>
        <p:txBody>
          <a:bodyPr wrap="none">
            <a:spAutoFit/>
          </a:bodyPr>
          <a:lstStyle/>
          <a:p>
            <a:pPr algn="ctr" fontAlgn="auto">
              <a:spcBef>
                <a:spcPts val="0"/>
              </a:spcBef>
              <a:spcAft>
                <a:spcPts val="0"/>
              </a:spcAft>
            </a:pPr>
            <a:r>
              <a:rPr lang="en-GB" sz="1000" b="1" dirty="0">
                <a:solidFill>
                  <a:srgbClr val="002060"/>
                </a:solidFill>
                <a:latin typeface="Arial"/>
              </a:rPr>
              <a:t>TM and TC Space Packets</a:t>
            </a:r>
            <a:br>
              <a:rPr lang="en-GB" sz="1000" b="1" dirty="0">
                <a:solidFill>
                  <a:srgbClr val="002060"/>
                </a:solidFill>
                <a:latin typeface="Arial"/>
              </a:rPr>
            </a:br>
            <a:r>
              <a:rPr lang="en-GB" sz="1000" b="1" dirty="0">
                <a:solidFill>
                  <a:srgbClr val="002060"/>
                </a:solidFill>
                <a:latin typeface="Arial"/>
              </a:rPr>
              <a:t>are </a:t>
            </a:r>
            <a:r>
              <a:rPr lang="en-GB" sz="1000" b="1" dirty="0">
                <a:solidFill>
                  <a:srgbClr val="FF3300"/>
                </a:solidFill>
                <a:latin typeface="Arial"/>
              </a:rPr>
              <a:t>Identical</a:t>
            </a:r>
            <a:endParaRPr lang="en-GB" sz="1000" dirty="0">
              <a:solidFill>
                <a:srgbClr val="FF3300"/>
              </a:solidFill>
              <a:latin typeface="Arial"/>
            </a:endParaRPr>
          </a:p>
        </p:txBody>
      </p:sp>
      <p:grpSp>
        <p:nvGrpSpPr>
          <p:cNvPr id="11" name="Group 10"/>
          <p:cNvGrpSpPr/>
          <p:nvPr/>
        </p:nvGrpSpPr>
        <p:grpSpPr>
          <a:xfrm>
            <a:off x="5654675" y="1925637"/>
            <a:ext cx="2879725" cy="983762"/>
            <a:chOff x="990600" y="1239837"/>
            <a:chExt cx="2879725" cy="983762"/>
          </a:xfrm>
        </p:grpSpPr>
        <p:sp>
          <p:nvSpPr>
            <p:cNvPr id="12" name="Rectangle 94"/>
            <p:cNvSpPr>
              <a:spLocks noChangeArrowheads="1"/>
            </p:cNvSpPr>
            <p:nvPr/>
          </p:nvSpPr>
          <p:spPr bwMode="auto">
            <a:xfrm>
              <a:off x="990600" y="1239837"/>
              <a:ext cx="2879725" cy="5762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002060"/>
                  </a:solidFill>
                  <a:latin typeface="Tahoma" pitchFamily="34" charset="0"/>
                </a:rPr>
                <a:t>PUS TM Packet Data Field</a:t>
              </a:r>
            </a:p>
            <a:p>
              <a:pPr algn="ctr" eaLnBrk="0" hangingPunct="0">
                <a:lnSpc>
                  <a:spcPct val="80%"/>
                </a:lnSpc>
                <a:spcBef>
                  <a:spcPct val="20%"/>
                </a:spcBef>
                <a:defRPr/>
              </a:pPr>
              <a:endParaRPr lang="en-GB" sz="800" kern="0" dirty="0">
                <a:solidFill>
                  <a:srgbClr val="002060"/>
                </a:solidFill>
                <a:latin typeface="Tahoma" pitchFamily="34" charset="0"/>
              </a:endParaRPr>
            </a:p>
            <a:p>
              <a:pPr algn="ctr" eaLnBrk="0" hangingPunct="0">
                <a:lnSpc>
                  <a:spcPct val="80%"/>
                </a:lnSpc>
                <a:spcBef>
                  <a:spcPct val="20%"/>
                </a:spcBef>
                <a:defRPr/>
              </a:pPr>
              <a:endParaRPr lang="en-GB" sz="800" kern="0" dirty="0">
                <a:solidFill>
                  <a:srgbClr val="002060"/>
                </a:solidFill>
                <a:latin typeface="Tahoma" pitchFamily="34" charset="0"/>
              </a:endParaRPr>
            </a:p>
            <a:p>
              <a:pPr algn="ctr" eaLnBrk="0" hangingPunct="0">
                <a:lnSpc>
                  <a:spcPct val="80%"/>
                </a:lnSpc>
                <a:spcBef>
                  <a:spcPct val="20%"/>
                </a:spcBef>
                <a:defRPr/>
              </a:pPr>
              <a:endParaRPr lang="en-GB" sz="800" kern="0" dirty="0">
                <a:solidFill>
                  <a:srgbClr val="002060"/>
                </a:solidFill>
                <a:latin typeface="Tahoma" pitchFamily="34" charset="0"/>
              </a:endParaRPr>
            </a:p>
          </p:txBody>
        </p:sp>
        <p:sp>
          <p:nvSpPr>
            <p:cNvPr id="13" name="Rectangle 95"/>
            <p:cNvSpPr>
              <a:spLocks noChangeArrowheads="1"/>
            </p:cNvSpPr>
            <p:nvPr/>
          </p:nvSpPr>
          <p:spPr bwMode="auto">
            <a:xfrm>
              <a:off x="2070100" y="1455737"/>
              <a:ext cx="1800225" cy="53340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002060"/>
                  </a:solidFill>
                  <a:latin typeface="Tahoma" pitchFamily="34" charset="0"/>
                </a:rPr>
                <a:t>TM Data Field</a:t>
              </a:r>
            </a:p>
          </p:txBody>
        </p:sp>
        <p:sp>
          <p:nvSpPr>
            <p:cNvPr id="14" name="Rectangle 96"/>
            <p:cNvSpPr>
              <a:spLocks noChangeArrowheads="1"/>
            </p:cNvSpPr>
            <p:nvPr/>
          </p:nvSpPr>
          <p:spPr bwMode="auto">
            <a:xfrm>
              <a:off x="990600" y="1455737"/>
              <a:ext cx="1079500" cy="53340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002060"/>
                  </a:solidFill>
                  <a:latin typeface="Tahoma" pitchFamily="34" charset="0"/>
                </a:rPr>
                <a:t>Space Packet</a:t>
              </a:r>
              <a:br>
                <a:rPr lang="en-GB" sz="800" kern="0" dirty="0">
                  <a:solidFill>
                    <a:srgbClr val="002060"/>
                  </a:solidFill>
                  <a:latin typeface="Tahoma" pitchFamily="34" charset="0"/>
                </a:rPr>
              </a:br>
              <a:r>
                <a:rPr lang="en-GB" sz="800" kern="0" dirty="0">
                  <a:solidFill>
                    <a:srgbClr val="002060"/>
                  </a:solidFill>
                  <a:latin typeface="Tahoma" pitchFamily="34" charset="0"/>
                </a:rPr>
                <a:t>Secondary Header</a:t>
              </a:r>
            </a:p>
          </p:txBody>
        </p:sp>
        <p:sp>
          <p:nvSpPr>
            <p:cNvPr id="15" name="Line 97"/>
            <p:cNvSpPr>
              <a:spLocks noChangeShapeType="1"/>
            </p:cNvSpPr>
            <p:nvPr/>
          </p:nvSpPr>
          <p:spPr bwMode="auto">
            <a:xfrm>
              <a:off x="990600" y="2057400"/>
              <a:ext cx="287972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002060"/>
                </a:solidFill>
                <a:latin typeface="Tahoma" pitchFamily="34" charset="0"/>
              </a:endParaRPr>
            </a:p>
          </p:txBody>
        </p:sp>
        <p:sp>
          <p:nvSpPr>
            <p:cNvPr id="16" name="Text Box 98"/>
            <p:cNvSpPr txBox="1">
              <a:spLocks noChangeArrowheads="1"/>
            </p:cNvSpPr>
            <p:nvPr/>
          </p:nvSpPr>
          <p:spPr bwMode="auto">
            <a:xfrm>
              <a:off x="1875662" y="2057400"/>
              <a:ext cx="1109598" cy="166199"/>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002060"/>
                  </a:solidFill>
                  <a:latin typeface="Tahoma" pitchFamily="34" charset="0"/>
                </a:rPr>
                <a:t>Variable (1 to 65536 bytes)</a:t>
              </a:r>
            </a:p>
          </p:txBody>
        </p:sp>
      </p:grpSp>
      <p:grpSp>
        <p:nvGrpSpPr>
          <p:cNvPr id="17" name="Group 16"/>
          <p:cNvGrpSpPr/>
          <p:nvPr/>
        </p:nvGrpSpPr>
        <p:grpSpPr>
          <a:xfrm>
            <a:off x="2438400" y="3401005"/>
            <a:ext cx="4292601" cy="1018595"/>
            <a:chOff x="2438400" y="3048000"/>
            <a:chExt cx="4292601" cy="1018595"/>
          </a:xfrm>
        </p:grpSpPr>
        <p:sp>
          <p:nvSpPr>
            <p:cNvPr id="18" name="Rectangle 59"/>
            <p:cNvSpPr>
              <a:spLocks noChangeArrowheads="1"/>
            </p:cNvSpPr>
            <p:nvPr/>
          </p:nvSpPr>
          <p:spPr bwMode="auto">
            <a:xfrm>
              <a:off x="2438400" y="3048000"/>
              <a:ext cx="4292601" cy="762001"/>
            </a:xfrm>
            <a:prstGeom prst="rect">
              <a:avLst/>
            </a:prstGeom>
            <a:solidFill>
              <a:srgbClr val="CCCCFF"/>
            </a:solidFill>
            <a:ln w="9525" algn="ctr">
              <a:solidFill>
                <a:srgbClr val="000000"/>
              </a:solidFill>
              <a:miter lim="800%"/>
              <a:headEnd/>
              <a:tailEnd/>
            </a:ln>
          </p:spPr>
          <p:txBody>
            <a:bodyPr wrap="none" anchor="t"/>
            <a:lstStyle/>
            <a:p>
              <a:pPr algn="ctr" eaLnBrk="0" hangingPunct="0">
                <a:lnSpc>
                  <a:spcPct val="80%"/>
                </a:lnSpc>
                <a:spcBef>
                  <a:spcPct val="20%"/>
                </a:spcBef>
                <a:defRPr/>
              </a:pPr>
              <a:r>
                <a:rPr lang="en-GB" sz="800" kern="0" dirty="0">
                  <a:solidFill>
                    <a:srgbClr val="333399"/>
                  </a:solidFill>
                  <a:latin typeface="Tahoma" pitchFamily="34" charset="0"/>
                </a:rPr>
                <a:t>Space Packet</a:t>
              </a:r>
            </a:p>
          </p:txBody>
        </p:sp>
        <p:sp>
          <p:nvSpPr>
            <p:cNvPr id="19" name="Line 60"/>
            <p:cNvSpPr>
              <a:spLocks noChangeShapeType="1"/>
            </p:cNvSpPr>
            <p:nvPr/>
          </p:nvSpPr>
          <p:spPr bwMode="auto">
            <a:xfrm>
              <a:off x="2438400" y="3886200"/>
              <a:ext cx="428922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0" name="Text Box 61"/>
            <p:cNvSpPr txBox="1">
              <a:spLocks noChangeArrowheads="1"/>
            </p:cNvSpPr>
            <p:nvPr/>
          </p:nvSpPr>
          <p:spPr bwMode="auto">
            <a:xfrm>
              <a:off x="4033838" y="3901495"/>
              <a:ext cx="1100138" cy="165100"/>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(7 to 65542 bytes)</a:t>
              </a:r>
            </a:p>
          </p:txBody>
        </p:sp>
        <p:sp>
          <p:nvSpPr>
            <p:cNvPr id="21" name="Rectangle 10"/>
            <p:cNvSpPr>
              <a:spLocks noChangeArrowheads="1"/>
            </p:cNvSpPr>
            <p:nvPr/>
          </p:nvSpPr>
          <p:spPr bwMode="auto">
            <a:xfrm>
              <a:off x="2438400" y="3263901"/>
              <a:ext cx="1447801" cy="54610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Primary Header</a:t>
              </a:r>
            </a:p>
          </p:txBody>
        </p:sp>
        <p:sp>
          <p:nvSpPr>
            <p:cNvPr id="22" name="Rectangle 43"/>
            <p:cNvSpPr>
              <a:spLocks noChangeArrowheads="1"/>
            </p:cNvSpPr>
            <p:nvPr/>
          </p:nvSpPr>
          <p:spPr bwMode="auto">
            <a:xfrm>
              <a:off x="3885408" y="3263901"/>
              <a:ext cx="2845593" cy="54610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 Data Field</a:t>
              </a:r>
            </a:p>
          </p:txBody>
        </p:sp>
      </p:grpSp>
      <p:grpSp>
        <p:nvGrpSpPr>
          <p:cNvPr id="23" name="Group 22"/>
          <p:cNvGrpSpPr/>
          <p:nvPr/>
        </p:nvGrpSpPr>
        <p:grpSpPr>
          <a:xfrm>
            <a:off x="271345" y="4858370"/>
            <a:ext cx="2319455" cy="856630"/>
            <a:chOff x="271345" y="4858370"/>
            <a:chExt cx="2319455" cy="856630"/>
          </a:xfrm>
        </p:grpSpPr>
        <p:grpSp>
          <p:nvGrpSpPr>
            <p:cNvPr id="24" name="Group 23"/>
            <p:cNvGrpSpPr/>
            <p:nvPr/>
          </p:nvGrpSpPr>
          <p:grpSpPr>
            <a:xfrm>
              <a:off x="431683" y="5010770"/>
              <a:ext cx="2159117" cy="704230"/>
              <a:chOff x="271345" y="4858370"/>
              <a:chExt cx="2159117" cy="704230"/>
            </a:xfrm>
          </p:grpSpPr>
          <p:sp>
            <p:nvSpPr>
              <p:cNvPr id="35" name="Rectangle 75"/>
              <p:cNvSpPr>
                <a:spLocks noChangeArrowheads="1"/>
              </p:cNvSpPr>
              <p:nvPr/>
            </p:nvSpPr>
            <p:spPr bwMode="auto">
              <a:xfrm>
                <a:off x="271346" y="4858370"/>
                <a:ext cx="2159116" cy="70423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6" name="Rectangle 77"/>
              <p:cNvSpPr>
                <a:spLocks noChangeArrowheads="1"/>
              </p:cNvSpPr>
              <p:nvPr/>
            </p:nvSpPr>
            <p:spPr bwMode="auto">
              <a:xfrm>
                <a:off x="2070100" y="5029200"/>
                <a:ext cx="360361" cy="533400"/>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7" name="Rectangle 76"/>
              <p:cNvSpPr>
                <a:spLocks noChangeArrowheads="1"/>
              </p:cNvSpPr>
              <p:nvPr/>
            </p:nvSpPr>
            <p:spPr bwMode="auto">
              <a:xfrm>
                <a:off x="271345" y="5029200"/>
                <a:ext cx="497790" cy="525037"/>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8" name="Rectangle 84"/>
              <p:cNvSpPr>
                <a:spLocks noChangeArrowheads="1"/>
              </p:cNvSpPr>
              <p:nvPr/>
            </p:nvSpPr>
            <p:spPr bwMode="auto">
              <a:xfrm>
                <a:off x="776793" y="5029199"/>
                <a:ext cx="1293307" cy="525037"/>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grpSp>
          <p:nvGrpSpPr>
            <p:cNvPr id="25" name="Group 24"/>
            <p:cNvGrpSpPr/>
            <p:nvPr/>
          </p:nvGrpSpPr>
          <p:grpSpPr>
            <a:xfrm>
              <a:off x="343887" y="4932864"/>
              <a:ext cx="2159117" cy="704230"/>
              <a:chOff x="271345" y="4858370"/>
              <a:chExt cx="2159117" cy="704230"/>
            </a:xfrm>
          </p:grpSpPr>
          <p:sp>
            <p:nvSpPr>
              <p:cNvPr id="31" name="Rectangle 75"/>
              <p:cNvSpPr>
                <a:spLocks noChangeArrowheads="1"/>
              </p:cNvSpPr>
              <p:nvPr/>
            </p:nvSpPr>
            <p:spPr bwMode="auto">
              <a:xfrm>
                <a:off x="271346" y="4858370"/>
                <a:ext cx="2159116" cy="70423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2" name="Rectangle 77"/>
              <p:cNvSpPr>
                <a:spLocks noChangeArrowheads="1"/>
              </p:cNvSpPr>
              <p:nvPr/>
            </p:nvSpPr>
            <p:spPr bwMode="auto">
              <a:xfrm>
                <a:off x="2070100" y="5029200"/>
                <a:ext cx="360361" cy="533400"/>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3" name="Rectangle 76"/>
              <p:cNvSpPr>
                <a:spLocks noChangeArrowheads="1"/>
              </p:cNvSpPr>
              <p:nvPr/>
            </p:nvSpPr>
            <p:spPr bwMode="auto">
              <a:xfrm>
                <a:off x="271345" y="5029200"/>
                <a:ext cx="497790" cy="525037"/>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4" name="Rectangle 84"/>
              <p:cNvSpPr>
                <a:spLocks noChangeArrowheads="1"/>
              </p:cNvSpPr>
              <p:nvPr/>
            </p:nvSpPr>
            <p:spPr bwMode="auto">
              <a:xfrm>
                <a:off x="776793" y="5029199"/>
                <a:ext cx="1293307" cy="525037"/>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grpSp>
          <p:nvGrpSpPr>
            <p:cNvPr id="26" name="Group 25"/>
            <p:cNvGrpSpPr/>
            <p:nvPr/>
          </p:nvGrpSpPr>
          <p:grpSpPr>
            <a:xfrm>
              <a:off x="271345" y="4858370"/>
              <a:ext cx="2159117" cy="704230"/>
              <a:chOff x="271345" y="4858370"/>
              <a:chExt cx="2159117" cy="704230"/>
            </a:xfrm>
          </p:grpSpPr>
          <p:sp>
            <p:nvSpPr>
              <p:cNvPr id="27" name="Rectangle 75"/>
              <p:cNvSpPr>
                <a:spLocks noChangeArrowheads="1"/>
              </p:cNvSpPr>
              <p:nvPr/>
            </p:nvSpPr>
            <p:spPr bwMode="auto">
              <a:xfrm>
                <a:off x="271346" y="4858370"/>
                <a:ext cx="2159116" cy="70423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TC Transfer Frame</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28" name="Rectangle 76"/>
              <p:cNvSpPr>
                <a:spLocks noChangeArrowheads="1"/>
              </p:cNvSpPr>
              <p:nvPr/>
            </p:nvSpPr>
            <p:spPr bwMode="auto">
              <a:xfrm>
                <a:off x="271345" y="5029200"/>
                <a:ext cx="497790" cy="525037"/>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a:t>
                </a:r>
                <a:br>
                  <a:rPr lang="en-GB" sz="800" kern="0" dirty="0">
                    <a:solidFill>
                      <a:srgbClr val="333399"/>
                    </a:solidFill>
                    <a:latin typeface="Tahoma" pitchFamily="34" charset="0"/>
                  </a:rPr>
                </a:br>
                <a:r>
                  <a:rPr lang="en-GB" sz="800" kern="0" dirty="0">
                    <a:solidFill>
                      <a:srgbClr val="333399"/>
                    </a:solidFill>
                    <a:latin typeface="Tahoma" pitchFamily="34" charset="0"/>
                  </a:rPr>
                  <a:t>Frame</a:t>
                </a:r>
                <a:br>
                  <a:rPr lang="en-GB" sz="800" kern="0" dirty="0">
                    <a:solidFill>
                      <a:srgbClr val="333399"/>
                    </a:solidFill>
                    <a:latin typeface="Tahoma" pitchFamily="34" charset="0"/>
                  </a:rPr>
                </a:br>
                <a:r>
                  <a:rPr lang="en-GB" sz="800" kern="0" dirty="0">
                    <a:solidFill>
                      <a:srgbClr val="333399"/>
                    </a:solidFill>
                    <a:latin typeface="Tahoma" pitchFamily="34" charset="0"/>
                  </a:rPr>
                  <a:t>Primary</a:t>
                </a:r>
                <a:br>
                  <a:rPr lang="en-GB" sz="800" kern="0" dirty="0">
                    <a:solidFill>
                      <a:srgbClr val="333399"/>
                    </a:solidFill>
                    <a:latin typeface="Tahoma" pitchFamily="34" charset="0"/>
                  </a:rPr>
                </a:br>
                <a:r>
                  <a:rPr lang="en-GB" sz="800" kern="0" dirty="0">
                    <a:solidFill>
                      <a:srgbClr val="333399"/>
                    </a:solidFill>
                    <a:latin typeface="Tahoma" pitchFamily="34" charset="0"/>
                  </a:rPr>
                  <a:t>Header</a:t>
                </a:r>
              </a:p>
            </p:txBody>
          </p:sp>
          <p:sp>
            <p:nvSpPr>
              <p:cNvPr id="29" name="Rectangle 77"/>
              <p:cNvSpPr>
                <a:spLocks noChangeArrowheads="1"/>
              </p:cNvSpPr>
              <p:nvPr/>
            </p:nvSpPr>
            <p:spPr bwMode="auto">
              <a:xfrm>
                <a:off x="2070100" y="5029200"/>
                <a:ext cx="360361" cy="533400"/>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a:t>
                </a:r>
                <a:br>
                  <a:rPr lang="en-GB" sz="800" kern="0" dirty="0">
                    <a:solidFill>
                      <a:srgbClr val="333399"/>
                    </a:solidFill>
                    <a:latin typeface="Tahoma" pitchFamily="34" charset="0"/>
                  </a:rPr>
                </a:br>
                <a:r>
                  <a:rPr lang="en-GB" sz="800" kern="0" dirty="0">
                    <a:solidFill>
                      <a:srgbClr val="333399"/>
                    </a:solidFill>
                    <a:latin typeface="Tahoma" pitchFamily="34" charset="0"/>
                  </a:rPr>
                  <a:t>Frame</a:t>
                </a:r>
                <a:br>
                  <a:rPr lang="en-GB" sz="800" kern="0" dirty="0">
                    <a:solidFill>
                      <a:srgbClr val="333399"/>
                    </a:solidFill>
                    <a:latin typeface="Tahoma" pitchFamily="34" charset="0"/>
                  </a:rPr>
                </a:br>
                <a:r>
                  <a:rPr lang="en-GB" sz="800" kern="0" dirty="0">
                    <a:solidFill>
                      <a:srgbClr val="333399"/>
                    </a:solidFill>
                    <a:latin typeface="Tahoma" pitchFamily="34" charset="0"/>
                  </a:rPr>
                  <a:t>Trailer</a:t>
                </a:r>
              </a:p>
            </p:txBody>
          </p:sp>
          <p:sp>
            <p:nvSpPr>
              <p:cNvPr id="30" name="Rectangle 84"/>
              <p:cNvSpPr>
                <a:spLocks noChangeArrowheads="1"/>
              </p:cNvSpPr>
              <p:nvPr/>
            </p:nvSpPr>
            <p:spPr bwMode="auto">
              <a:xfrm>
                <a:off x="776793" y="5029199"/>
                <a:ext cx="1293307" cy="525037"/>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a:t>
                </a:r>
                <a:br>
                  <a:rPr lang="en-GB" sz="800" kern="0" dirty="0">
                    <a:solidFill>
                      <a:srgbClr val="333399"/>
                    </a:solidFill>
                    <a:latin typeface="Tahoma" pitchFamily="34" charset="0"/>
                  </a:rPr>
                </a:br>
                <a:r>
                  <a:rPr lang="en-GB" sz="800" kern="0" dirty="0">
                    <a:solidFill>
                      <a:srgbClr val="333399"/>
                    </a:solidFill>
                    <a:latin typeface="Tahoma" pitchFamily="34" charset="0"/>
                  </a:rPr>
                  <a:t>Data 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grpSp>
      <p:grpSp>
        <p:nvGrpSpPr>
          <p:cNvPr id="39" name="Group 38"/>
          <p:cNvGrpSpPr/>
          <p:nvPr/>
        </p:nvGrpSpPr>
        <p:grpSpPr>
          <a:xfrm>
            <a:off x="6629399" y="4840869"/>
            <a:ext cx="2286001" cy="874131"/>
            <a:chOff x="6629399" y="4840869"/>
            <a:chExt cx="2286001" cy="874131"/>
          </a:xfrm>
        </p:grpSpPr>
        <p:grpSp>
          <p:nvGrpSpPr>
            <p:cNvPr id="40" name="Group 39"/>
            <p:cNvGrpSpPr/>
            <p:nvPr/>
          </p:nvGrpSpPr>
          <p:grpSpPr>
            <a:xfrm>
              <a:off x="6756283" y="5010770"/>
              <a:ext cx="2159117" cy="704230"/>
              <a:chOff x="271345" y="4858370"/>
              <a:chExt cx="2159117" cy="704230"/>
            </a:xfrm>
          </p:grpSpPr>
          <p:sp>
            <p:nvSpPr>
              <p:cNvPr id="50" name="Rectangle 75"/>
              <p:cNvSpPr>
                <a:spLocks noChangeArrowheads="1"/>
              </p:cNvSpPr>
              <p:nvPr/>
            </p:nvSpPr>
            <p:spPr bwMode="auto">
              <a:xfrm>
                <a:off x="271346" y="4858370"/>
                <a:ext cx="2159116" cy="70423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1" name="Rectangle 77"/>
              <p:cNvSpPr>
                <a:spLocks noChangeArrowheads="1"/>
              </p:cNvSpPr>
              <p:nvPr/>
            </p:nvSpPr>
            <p:spPr bwMode="auto">
              <a:xfrm>
                <a:off x="2070100" y="5029200"/>
                <a:ext cx="360361" cy="533400"/>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2" name="Rectangle 76"/>
              <p:cNvSpPr>
                <a:spLocks noChangeArrowheads="1"/>
              </p:cNvSpPr>
              <p:nvPr/>
            </p:nvSpPr>
            <p:spPr bwMode="auto">
              <a:xfrm>
                <a:off x="271345" y="5029200"/>
                <a:ext cx="497790" cy="525037"/>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3" name="Rectangle 84"/>
              <p:cNvSpPr>
                <a:spLocks noChangeArrowheads="1"/>
              </p:cNvSpPr>
              <p:nvPr/>
            </p:nvSpPr>
            <p:spPr bwMode="auto">
              <a:xfrm>
                <a:off x="776793" y="5029199"/>
                <a:ext cx="1293307" cy="525037"/>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grpSp>
          <p:nvGrpSpPr>
            <p:cNvPr id="41" name="Group 40"/>
            <p:cNvGrpSpPr/>
            <p:nvPr/>
          </p:nvGrpSpPr>
          <p:grpSpPr>
            <a:xfrm>
              <a:off x="6694313" y="4922101"/>
              <a:ext cx="2159117" cy="704230"/>
              <a:chOff x="271345" y="4858370"/>
              <a:chExt cx="2159117" cy="704230"/>
            </a:xfrm>
          </p:grpSpPr>
          <p:sp>
            <p:nvSpPr>
              <p:cNvPr id="46" name="Rectangle 75"/>
              <p:cNvSpPr>
                <a:spLocks noChangeArrowheads="1"/>
              </p:cNvSpPr>
              <p:nvPr/>
            </p:nvSpPr>
            <p:spPr bwMode="auto">
              <a:xfrm>
                <a:off x="271346" y="4858370"/>
                <a:ext cx="2159116" cy="70423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47" name="Rectangle 77"/>
              <p:cNvSpPr>
                <a:spLocks noChangeArrowheads="1"/>
              </p:cNvSpPr>
              <p:nvPr/>
            </p:nvSpPr>
            <p:spPr bwMode="auto">
              <a:xfrm>
                <a:off x="2070100" y="5029200"/>
                <a:ext cx="360361" cy="533400"/>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48" name="Rectangle 76"/>
              <p:cNvSpPr>
                <a:spLocks noChangeArrowheads="1"/>
              </p:cNvSpPr>
              <p:nvPr/>
            </p:nvSpPr>
            <p:spPr bwMode="auto">
              <a:xfrm>
                <a:off x="271345" y="5029200"/>
                <a:ext cx="497790" cy="525037"/>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49" name="Rectangle 84"/>
              <p:cNvSpPr>
                <a:spLocks noChangeArrowheads="1"/>
              </p:cNvSpPr>
              <p:nvPr/>
            </p:nvSpPr>
            <p:spPr bwMode="auto">
              <a:xfrm>
                <a:off x="776793" y="5029199"/>
                <a:ext cx="1293307" cy="525037"/>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sp>
          <p:nvSpPr>
            <p:cNvPr id="42" name="Rectangle 75"/>
            <p:cNvSpPr>
              <a:spLocks noChangeArrowheads="1"/>
            </p:cNvSpPr>
            <p:nvPr/>
          </p:nvSpPr>
          <p:spPr bwMode="auto">
            <a:xfrm>
              <a:off x="6629400" y="4840869"/>
              <a:ext cx="2159116" cy="70423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TM Transfer Frame</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43" name="Rectangle 76"/>
            <p:cNvSpPr>
              <a:spLocks noChangeArrowheads="1"/>
            </p:cNvSpPr>
            <p:nvPr/>
          </p:nvSpPr>
          <p:spPr bwMode="auto">
            <a:xfrm>
              <a:off x="6629399" y="5011699"/>
              <a:ext cx="497790" cy="525037"/>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a:t>
              </a:r>
              <a:br>
                <a:rPr lang="en-GB" sz="800" kern="0" dirty="0">
                  <a:solidFill>
                    <a:srgbClr val="333399"/>
                  </a:solidFill>
                  <a:latin typeface="Tahoma" pitchFamily="34" charset="0"/>
                </a:rPr>
              </a:br>
              <a:r>
                <a:rPr lang="en-GB" sz="800" kern="0" dirty="0">
                  <a:solidFill>
                    <a:srgbClr val="333399"/>
                  </a:solidFill>
                  <a:latin typeface="Tahoma" pitchFamily="34" charset="0"/>
                </a:rPr>
                <a:t>Frame</a:t>
              </a:r>
              <a:br>
                <a:rPr lang="en-GB" sz="800" kern="0" dirty="0">
                  <a:solidFill>
                    <a:srgbClr val="333399"/>
                  </a:solidFill>
                  <a:latin typeface="Tahoma" pitchFamily="34" charset="0"/>
                </a:rPr>
              </a:br>
              <a:r>
                <a:rPr lang="en-GB" sz="800" kern="0" dirty="0">
                  <a:solidFill>
                    <a:srgbClr val="333399"/>
                  </a:solidFill>
                  <a:latin typeface="Tahoma" pitchFamily="34" charset="0"/>
                </a:rPr>
                <a:t>Primary</a:t>
              </a:r>
              <a:br>
                <a:rPr lang="en-GB" sz="800" kern="0" dirty="0">
                  <a:solidFill>
                    <a:srgbClr val="333399"/>
                  </a:solidFill>
                  <a:latin typeface="Tahoma" pitchFamily="34" charset="0"/>
                </a:rPr>
              </a:br>
              <a:r>
                <a:rPr lang="en-GB" sz="800" kern="0" dirty="0">
                  <a:solidFill>
                    <a:srgbClr val="333399"/>
                  </a:solidFill>
                  <a:latin typeface="Tahoma" pitchFamily="34" charset="0"/>
                </a:rPr>
                <a:t>Header</a:t>
              </a:r>
            </a:p>
          </p:txBody>
        </p:sp>
        <p:sp>
          <p:nvSpPr>
            <p:cNvPr id="44" name="Rectangle 77"/>
            <p:cNvSpPr>
              <a:spLocks noChangeArrowheads="1"/>
            </p:cNvSpPr>
            <p:nvPr/>
          </p:nvSpPr>
          <p:spPr bwMode="auto">
            <a:xfrm>
              <a:off x="8428154" y="5011699"/>
              <a:ext cx="360361" cy="533400"/>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a:t>
              </a:r>
              <a:br>
                <a:rPr lang="en-GB" sz="800" kern="0" dirty="0">
                  <a:solidFill>
                    <a:srgbClr val="333399"/>
                  </a:solidFill>
                  <a:latin typeface="Tahoma" pitchFamily="34" charset="0"/>
                </a:rPr>
              </a:br>
              <a:r>
                <a:rPr lang="en-GB" sz="800" kern="0" dirty="0">
                  <a:solidFill>
                    <a:srgbClr val="333399"/>
                  </a:solidFill>
                  <a:latin typeface="Tahoma" pitchFamily="34" charset="0"/>
                </a:rPr>
                <a:t>Frame</a:t>
              </a:r>
              <a:br>
                <a:rPr lang="en-GB" sz="800" kern="0" dirty="0">
                  <a:solidFill>
                    <a:srgbClr val="333399"/>
                  </a:solidFill>
                  <a:latin typeface="Tahoma" pitchFamily="34" charset="0"/>
                </a:rPr>
              </a:br>
              <a:r>
                <a:rPr lang="en-GB" sz="800" kern="0" dirty="0">
                  <a:solidFill>
                    <a:srgbClr val="333399"/>
                  </a:solidFill>
                  <a:latin typeface="Tahoma" pitchFamily="34" charset="0"/>
                </a:rPr>
                <a:t>Trailer</a:t>
              </a:r>
            </a:p>
          </p:txBody>
        </p:sp>
        <p:sp>
          <p:nvSpPr>
            <p:cNvPr id="45" name="Rectangle 84"/>
            <p:cNvSpPr>
              <a:spLocks noChangeArrowheads="1"/>
            </p:cNvSpPr>
            <p:nvPr/>
          </p:nvSpPr>
          <p:spPr bwMode="auto">
            <a:xfrm>
              <a:off x="7134847" y="5011698"/>
              <a:ext cx="1293307" cy="525037"/>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a:t>
              </a:r>
              <a:br>
                <a:rPr lang="en-GB" sz="800" kern="0" dirty="0">
                  <a:solidFill>
                    <a:srgbClr val="333399"/>
                  </a:solidFill>
                  <a:latin typeface="Tahoma" pitchFamily="34" charset="0"/>
                </a:rPr>
              </a:br>
              <a:r>
                <a:rPr lang="en-GB" sz="800" kern="0" dirty="0">
                  <a:solidFill>
                    <a:srgbClr val="333399"/>
                  </a:solidFill>
                  <a:latin typeface="Tahoma" pitchFamily="34" charset="0"/>
                </a:rPr>
                <a:t>Data 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sp>
        <p:nvSpPr>
          <p:cNvPr id="54" name="Text Box 92"/>
          <p:cNvSpPr txBox="1">
            <a:spLocks noChangeArrowheads="1"/>
          </p:cNvSpPr>
          <p:nvPr/>
        </p:nvSpPr>
        <p:spPr bwMode="auto">
          <a:xfrm>
            <a:off x="3581400" y="4992929"/>
            <a:ext cx="1875835" cy="400110"/>
          </a:xfrm>
          <a:prstGeom prst="rect">
            <a:avLst/>
          </a:prstGeom>
          <a:noFill/>
          <a:ln w="9525" algn="ctr">
            <a:noFill/>
            <a:miter lim="800%"/>
            <a:headEnd/>
            <a:tailEnd/>
          </a:ln>
        </p:spPr>
        <p:txBody>
          <a:bodyPr wrap="none">
            <a:spAutoFit/>
          </a:bodyPr>
          <a:lstStyle/>
          <a:p>
            <a:pPr algn="ctr" fontAlgn="auto">
              <a:spcBef>
                <a:spcPts val="0"/>
              </a:spcBef>
              <a:spcAft>
                <a:spcPts val="0"/>
              </a:spcAft>
            </a:pPr>
            <a:r>
              <a:rPr lang="en-GB" sz="1000" b="1" dirty="0">
                <a:solidFill>
                  <a:srgbClr val="002060"/>
                </a:solidFill>
                <a:latin typeface="Arial"/>
              </a:rPr>
              <a:t>TM and TC Transfer Frames</a:t>
            </a:r>
            <a:br>
              <a:rPr lang="en-GB" sz="1000" b="1" dirty="0">
                <a:solidFill>
                  <a:srgbClr val="002060"/>
                </a:solidFill>
                <a:latin typeface="Arial"/>
              </a:rPr>
            </a:br>
            <a:r>
              <a:rPr lang="en-GB" sz="1000" b="1" dirty="0">
                <a:solidFill>
                  <a:srgbClr val="002060"/>
                </a:solidFill>
                <a:latin typeface="Arial"/>
              </a:rPr>
              <a:t>are </a:t>
            </a:r>
            <a:r>
              <a:rPr lang="en-GB" sz="1000" b="1" dirty="0">
                <a:solidFill>
                  <a:srgbClr val="FF3300"/>
                </a:solidFill>
                <a:latin typeface="Arial"/>
              </a:rPr>
              <a:t>Different</a:t>
            </a:r>
            <a:endParaRPr lang="en-GB" sz="1000" dirty="0">
              <a:solidFill>
                <a:srgbClr val="FF3300"/>
              </a:solidFill>
              <a:latin typeface="Arial"/>
            </a:endParaRPr>
          </a:p>
        </p:txBody>
      </p:sp>
      <p:sp>
        <p:nvSpPr>
          <p:cNvPr id="55" name="Text Box 92"/>
          <p:cNvSpPr txBox="1">
            <a:spLocks noChangeArrowheads="1"/>
          </p:cNvSpPr>
          <p:nvPr/>
        </p:nvSpPr>
        <p:spPr bwMode="auto">
          <a:xfrm>
            <a:off x="3727060" y="1941482"/>
            <a:ext cx="1689885" cy="400110"/>
          </a:xfrm>
          <a:prstGeom prst="rect">
            <a:avLst/>
          </a:prstGeom>
          <a:noFill/>
          <a:ln w="9525" algn="ctr">
            <a:noFill/>
            <a:miter lim="800%"/>
            <a:headEnd/>
            <a:tailEnd/>
          </a:ln>
        </p:spPr>
        <p:txBody>
          <a:bodyPr wrap="none">
            <a:spAutoFit/>
          </a:bodyPr>
          <a:lstStyle/>
          <a:p>
            <a:pPr algn="ctr" fontAlgn="auto">
              <a:spcBef>
                <a:spcPts val="0"/>
              </a:spcBef>
              <a:spcAft>
                <a:spcPts val="0"/>
              </a:spcAft>
            </a:pPr>
            <a:r>
              <a:rPr lang="en-GB" sz="1000" b="1" dirty="0">
                <a:solidFill>
                  <a:srgbClr val="002060"/>
                </a:solidFill>
                <a:latin typeface="Arial"/>
              </a:rPr>
              <a:t>TM and TC PUS Packets </a:t>
            </a:r>
          </a:p>
          <a:p>
            <a:pPr algn="ctr" fontAlgn="auto">
              <a:spcBef>
                <a:spcPts val="0"/>
              </a:spcBef>
              <a:spcAft>
                <a:spcPts val="0"/>
              </a:spcAft>
            </a:pPr>
            <a:r>
              <a:rPr lang="en-GB" sz="1000" b="1" dirty="0">
                <a:solidFill>
                  <a:srgbClr val="002060"/>
                </a:solidFill>
                <a:latin typeface="Arial"/>
              </a:rPr>
              <a:t>are </a:t>
            </a:r>
            <a:r>
              <a:rPr lang="en-GB" sz="1000" b="1" dirty="0">
                <a:solidFill>
                  <a:srgbClr val="FF3300"/>
                </a:solidFill>
                <a:latin typeface="Arial"/>
              </a:rPr>
              <a:t>Similar</a:t>
            </a:r>
            <a:endParaRPr lang="en-GB" sz="1000" dirty="0">
              <a:solidFill>
                <a:srgbClr val="FF3300"/>
              </a:solidFill>
              <a:latin typeface="Arial"/>
            </a:endParaRPr>
          </a:p>
        </p:txBody>
      </p:sp>
      <p:sp>
        <p:nvSpPr>
          <p:cNvPr id="56" name="Parallelogram 55"/>
          <p:cNvSpPr/>
          <p:nvPr/>
        </p:nvSpPr>
        <p:spPr>
          <a:xfrm>
            <a:off x="825372" y="4180508"/>
            <a:ext cx="2984627" cy="677862"/>
          </a:xfrm>
          <a:prstGeom prst="parallelogram">
            <a:avLst>
              <a:gd name="adj" fmla="val 241094"/>
            </a:avLst>
          </a:prstGeom>
          <a:noFill/>
          <a:ln w="9525" cap="flat" cmpd="sng">
            <a:solidFill>
              <a:srgbClr val="000000"/>
            </a:solidFill>
            <a:prstDash val="lgDash"/>
            <a:round/>
            <a:headEnd/>
            <a:tailEnd/>
          </a:ln>
        </p:spPr>
        <p:txBody>
          <a:bodyPr wrap="none" anchor="ctr"/>
          <a:lstStyle/>
          <a:p>
            <a:pPr algn="ctr" eaLnBrk="0" hangingPunct="0">
              <a:lnSpc>
                <a:spcPct val="80%"/>
              </a:lnSpc>
              <a:spcBef>
                <a:spcPct val="20%"/>
              </a:spcBef>
            </a:pPr>
            <a:endParaRPr lang="en-GB" sz="1600" kern="0" dirty="0">
              <a:solidFill>
                <a:srgbClr val="333399"/>
              </a:solidFill>
              <a:latin typeface="Tahoma" pitchFamily="34" charset="0"/>
            </a:endParaRPr>
          </a:p>
        </p:txBody>
      </p:sp>
      <p:sp>
        <p:nvSpPr>
          <p:cNvPr id="57" name="Parallelogram 56"/>
          <p:cNvSpPr/>
          <p:nvPr/>
        </p:nvSpPr>
        <p:spPr>
          <a:xfrm>
            <a:off x="3886201" y="2674938"/>
            <a:ext cx="4648199" cy="737704"/>
          </a:xfrm>
          <a:prstGeom prst="parallelogram">
            <a:avLst>
              <a:gd name="adj" fmla="val 238005"/>
            </a:avLst>
          </a:prstGeom>
          <a:noFill/>
          <a:ln w="9525" cap="flat" cmpd="sng">
            <a:solidFill>
              <a:srgbClr val="000000"/>
            </a:solidFill>
            <a:prstDash val="lgDash"/>
            <a:round/>
            <a:headEnd/>
            <a:tailEnd/>
          </a:ln>
        </p:spPr>
        <p:txBody>
          <a:bodyPr wrap="none" anchor="ctr"/>
          <a:lstStyle/>
          <a:p>
            <a:pPr algn="ctr" eaLnBrk="0" hangingPunct="0">
              <a:lnSpc>
                <a:spcPct val="80%"/>
              </a:lnSpc>
              <a:spcBef>
                <a:spcPct val="20%"/>
              </a:spcBef>
            </a:pPr>
            <a:endParaRPr lang="en-GB" sz="1600" kern="0" dirty="0">
              <a:solidFill>
                <a:srgbClr val="333399"/>
              </a:solidFill>
              <a:latin typeface="Tahoma" pitchFamily="34" charset="0"/>
            </a:endParaRPr>
          </a:p>
        </p:txBody>
      </p:sp>
      <p:sp>
        <p:nvSpPr>
          <p:cNvPr id="58" name="Parallelogram 57"/>
          <p:cNvSpPr/>
          <p:nvPr/>
        </p:nvSpPr>
        <p:spPr>
          <a:xfrm flipH="1">
            <a:off x="609597" y="2674938"/>
            <a:ext cx="6124578" cy="726067"/>
          </a:xfrm>
          <a:prstGeom prst="parallelogram">
            <a:avLst>
              <a:gd name="adj" fmla="val 450663"/>
            </a:avLst>
          </a:prstGeom>
          <a:noFill/>
          <a:ln w="9525" cap="flat" cmpd="sng">
            <a:solidFill>
              <a:srgbClr val="000000"/>
            </a:solidFill>
            <a:prstDash val="lgDash"/>
            <a:round/>
            <a:headEnd/>
            <a:tailEnd/>
          </a:ln>
        </p:spPr>
        <p:txBody>
          <a:bodyPr wrap="none" anchor="ctr"/>
          <a:lstStyle/>
          <a:p>
            <a:pPr algn="ctr" eaLnBrk="0" hangingPunct="0">
              <a:lnSpc>
                <a:spcPct val="80%"/>
              </a:lnSpc>
              <a:spcBef>
                <a:spcPct val="20%"/>
              </a:spcBef>
            </a:pPr>
            <a:endParaRPr lang="en-GB" sz="1600" kern="0" dirty="0">
              <a:solidFill>
                <a:srgbClr val="333399"/>
              </a:solidFill>
              <a:latin typeface="Tahoma" pitchFamily="34" charset="0"/>
            </a:endParaRPr>
          </a:p>
        </p:txBody>
      </p:sp>
      <p:sp>
        <p:nvSpPr>
          <p:cNvPr id="59" name="Parallelogram 58"/>
          <p:cNvSpPr/>
          <p:nvPr/>
        </p:nvSpPr>
        <p:spPr>
          <a:xfrm flipH="1">
            <a:off x="3809997" y="4180508"/>
            <a:ext cx="4983137" cy="677862"/>
          </a:xfrm>
          <a:prstGeom prst="parallelogram">
            <a:avLst>
              <a:gd name="adj" fmla="val 451886"/>
            </a:avLst>
          </a:prstGeom>
          <a:noFill/>
          <a:ln w="9525" cap="flat" cmpd="sng">
            <a:solidFill>
              <a:srgbClr val="000000"/>
            </a:solidFill>
            <a:prstDash val="lgDash"/>
            <a:round/>
            <a:headEnd/>
            <a:tailEnd/>
          </a:ln>
        </p:spPr>
        <p:txBody>
          <a:bodyPr wrap="none" anchor="ctr"/>
          <a:lstStyle/>
          <a:p>
            <a:pPr algn="ctr" eaLnBrk="0" hangingPunct="0">
              <a:lnSpc>
                <a:spcPct val="80%"/>
              </a:lnSpc>
              <a:spcBef>
                <a:spcPct val="20%"/>
              </a:spcBef>
            </a:pPr>
            <a:endParaRPr lang="en-GB" sz="1600" kern="0" dirty="0">
              <a:solidFill>
                <a:srgbClr val="333399"/>
              </a:solidFill>
              <a:latin typeface="Tahoma" pitchFamily="34" charset="0"/>
            </a:endParaRPr>
          </a:p>
        </p:txBody>
      </p:sp>
    </p:spTree>
    <p:extLst>
      <p:ext uri="{BB962C8B-B14F-4D97-AF65-F5344CB8AC3E}">
        <p14:creationId xmlns:p14="http://schemas.microsoft.com/office/powerpoint/2010/main" val="226398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up)">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up)">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up)">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up)">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randombar(horizontal)">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randombar(horizontal)">
                                      <p:cBhvr>
                                        <p:cTn id="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4" grpId="0"/>
      <p:bldP spid="55" grpId="0"/>
      <p:bldP spid="56" grpId="0" animBg="1"/>
      <p:bldP spid="57" grpId="0" animBg="1"/>
      <p:bldP spid="58" grpId="0" animBg="1"/>
      <p:bldP spid="59" grpId="0" animBg="1"/>
    </p:bldLst>
  </p:timing>
</p:sld>
</file>

<file path=ppt/slides/slide3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TC Space packet</a:t>
            </a:r>
          </a:p>
        </p:txBody>
      </p:sp>
      <p:grpSp>
        <p:nvGrpSpPr>
          <p:cNvPr id="3" name="Group 62"/>
          <p:cNvGrpSpPr>
            <a:grpSpLocks/>
          </p:cNvGrpSpPr>
          <p:nvPr/>
        </p:nvGrpSpPr>
        <p:grpSpPr bwMode="auto">
          <a:xfrm>
            <a:off x="250825" y="1752600"/>
            <a:ext cx="8642350" cy="2252663"/>
            <a:chOff x="158" y="1117"/>
            <a:chExt cx="5444" cy="1419"/>
          </a:xfrm>
        </p:grpSpPr>
        <p:sp>
          <p:nvSpPr>
            <p:cNvPr id="4" name="Rectangle 59"/>
            <p:cNvSpPr>
              <a:spLocks noChangeArrowheads="1"/>
            </p:cNvSpPr>
            <p:nvPr/>
          </p:nvSpPr>
          <p:spPr bwMode="auto">
            <a:xfrm>
              <a:off x="158" y="1117"/>
              <a:ext cx="5444" cy="104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 name="Line 60"/>
            <p:cNvSpPr>
              <a:spLocks noChangeShapeType="1"/>
            </p:cNvSpPr>
            <p:nvPr/>
          </p:nvSpPr>
          <p:spPr bwMode="auto">
            <a:xfrm>
              <a:off x="158" y="2523"/>
              <a:ext cx="544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 name="Text Box 61"/>
            <p:cNvSpPr txBox="1">
              <a:spLocks noChangeArrowheads="1"/>
            </p:cNvSpPr>
            <p:nvPr/>
          </p:nvSpPr>
          <p:spPr bwMode="auto">
            <a:xfrm>
              <a:off x="2541" y="2432"/>
              <a:ext cx="693"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(7 to 65542 bytes)</a:t>
              </a:r>
            </a:p>
          </p:txBody>
        </p:sp>
      </p:grpSp>
      <p:grpSp>
        <p:nvGrpSpPr>
          <p:cNvPr id="7" name="Group 63"/>
          <p:cNvGrpSpPr>
            <a:grpSpLocks/>
          </p:cNvGrpSpPr>
          <p:nvPr/>
        </p:nvGrpSpPr>
        <p:grpSpPr bwMode="auto">
          <a:xfrm>
            <a:off x="250825" y="1968500"/>
            <a:ext cx="4681538" cy="1892300"/>
            <a:chOff x="158" y="1253"/>
            <a:chExt cx="2949" cy="1192"/>
          </a:xfrm>
        </p:grpSpPr>
        <p:sp>
          <p:nvSpPr>
            <p:cNvPr id="8" name="Rectangle 10"/>
            <p:cNvSpPr>
              <a:spLocks noChangeArrowheads="1"/>
            </p:cNvSpPr>
            <p:nvPr/>
          </p:nvSpPr>
          <p:spPr bwMode="auto">
            <a:xfrm>
              <a:off x="158" y="1253"/>
              <a:ext cx="2949" cy="907"/>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 Primary Header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9" name="Line 41"/>
            <p:cNvSpPr>
              <a:spLocks noChangeShapeType="1"/>
            </p:cNvSpPr>
            <p:nvPr/>
          </p:nvSpPr>
          <p:spPr bwMode="auto">
            <a:xfrm>
              <a:off x="158" y="2432"/>
              <a:ext cx="2949"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 name="Text Box 42"/>
            <p:cNvSpPr txBox="1">
              <a:spLocks noChangeArrowheads="1"/>
            </p:cNvSpPr>
            <p:nvPr/>
          </p:nvSpPr>
          <p:spPr bwMode="auto">
            <a:xfrm>
              <a:off x="1610" y="2341"/>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6 bytes</a:t>
              </a:r>
            </a:p>
          </p:txBody>
        </p:sp>
      </p:grpSp>
      <p:grpSp>
        <p:nvGrpSpPr>
          <p:cNvPr id="11" name="Group 65"/>
          <p:cNvGrpSpPr>
            <a:grpSpLocks/>
          </p:cNvGrpSpPr>
          <p:nvPr/>
        </p:nvGrpSpPr>
        <p:grpSpPr bwMode="auto">
          <a:xfrm>
            <a:off x="250825" y="2184400"/>
            <a:ext cx="2520950" cy="1533525"/>
            <a:chOff x="158" y="1389"/>
            <a:chExt cx="1588" cy="966"/>
          </a:xfrm>
        </p:grpSpPr>
        <p:sp>
          <p:nvSpPr>
            <p:cNvPr id="12" name="Rectangle 11"/>
            <p:cNvSpPr>
              <a:spLocks noChangeArrowheads="1"/>
            </p:cNvSpPr>
            <p:nvPr/>
          </p:nvSpPr>
          <p:spPr bwMode="auto">
            <a:xfrm>
              <a:off x="158" y="1389"/>
              <a:ext cx="1588" cy="77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Identification</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3" name="Line 35"/>
            <p:cNvSpPr>
              <a:spLocks noChangeShapeType="1"/>
            </p:cNvSpPr>
            <p:nvPr/>
          </p:nvSpPr>
          <p:spPr bwMode="auto">
            <a:xfrm>
              <a:off x="158" y="2342"/>
              <a:ext cx="158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4" name="Text Box 36"/>
            <p:cNvSpPr txBox="1">
              <a:spLocks noChangeArrowheads="1"/>
            </p:cNvSpPr>
            <p:nvPr/>
          </p:nvSpPr>
          <p:spPr bwMode="auto">
            <a:xfrm>
              <a:off x="793" y="2251"/>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bytes</a:t>
              </a:r>
            </a:p>
          </p:txBody>
        </p:sp>
      </p:grpSp>
      <p:grpSp>
        <p:nvGrpSpPr>
          <p:cNvPr id="15" name="Group 66"/>
          <p:cNvGrpSpPr>
            <a:grpSpLocks/>
          </p:cNvGrpSpPr>
          <p:nvPr/>
        </p:nvGrpSpPr>
        <p:grpSpPr bwMode="auto">
          <a:xfrm>
            <a:off x="2771775" y="2184400"/>
            <a:ext cx="1439863" cy="1533525"/>
            <a:chOff x="1746" y="1389"/>
            <a:chExt cx="907" cy="966"/>
          </a:xfrm>
        </p:grpSpPr>
        <p:sp>
          <p:nvSpPr>
            <p:cNvPr id="16" name="Rectangle 12"/>
            <p:cNvSpPr>
              <a:spLocks noChangeArrowheads="1"/>
            </p:cNvSpPr>
            <p:nvPr/>
          </p:nvSpPr>
          <p:spPr bwMode="auto">
            <a:xfrm>
              <a:off x="1746" y="1389"/>
              <a:ext cx="907" cy="77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p>
            <a:p>
              <a:pPr algn="ctr" eaLnBrk="0" hangingPunct="0">
                <a:lnSpc>
                  <a:spcPct val="80%"/>
                </a:lnSpc>
                <a:spcBef>
                  <a:spcPct val="20%"/>
                </a:spcBef>
                <a:defRPr/>
              </a:pPr>
              <a:r>
                <a:rPr lang="en-GB" sz="800" kern="0" dirty="0">
                  <a:solidFill>
                    <a:srgbClr val="333399"/>
                  </a:solidFill>
                  <a:latin typeface="Tahoma" pitchFamily="34" charset="0"/>
                </a:rPr>
                <a:t>Sequence </a:t>
              </a:r>
            </a:p>
            <a:p>
              <a:pPr algn="ctr" eaLnBrk="0" hangingPunct="0">
                <a:lnSpc>
                  <a:spcPct val="80%"/>
                </a:lnSpc>
                <a:spcBef>
                  <a:spcPct val="20%"/>
                </a:spcBef>
                <a:defRPr/>
              </a:pPr>
              <a:r>
                <a:rPr lang="en-GB" sz="800" kern="0" dirty="0">
                  <a:solidFill>
                    <a:srgbClr val="333399"/>
                  </a:solidFill>
                  <a:latin typeface="Tahoma" pitchFamily="34" charset="0"/>
                </a:rPr>
                <a:t>Control</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7" name="Line 37"/>
            <p:cNvSpPr>
              <a:spLocks noChangeShapeType="1"/>
            </p:cNvSpPr>
            <p:nvPr/>
          </p:nvSpPr>
          <p:spPr bwMode="auto">
            <a:xfrm>
              <a:off x="1746" y="2342"/>
              <a:ext cx="90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8" name="Text Box 38"/>
            <p:cNvSpPr txBox="1">
              <a:spLocks noChangeArrowheads="1"/>
            </p:cNvSpPr>
            <p:nvPr/>
          </p:nvSpPr>
          <p:spPr bwMode="auto">
            <a:xfrm>
              <a:off x="2109" y="2251"/>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bytes</a:t>
              </a:r>
            </a:p>
          </p:txBody>
        </p:sp>
      </p:grpSp>
      <p:grpSp>
        <p:nvGrpSpPr>
          <p:cNvPr id="19" name="Group 68"/>
          <p:cNvGrpSpPr>
            <a:grpSpLocks/>
          </p:cNvGrpSpPr>
          <p:nvPr/>
        </p:nvGrpSpPr>
        <p:grpSpPr bwMode="auto">
          <a:xfrm>
            <a:off x="250825" y="2687638"/>
            <a:ext cx="720725" cy="885825"/>
            <a:chOff x="158" y="1706"/>
            <a:chExt cx="454" cy="558"/>
          </a:xfrm>
        </p:grpSpPr>
        <p:sp>
          <p:nvSpPr>
            <p:cNvPr id="20" name="Rectangle 14"/>
            <p:cNvSpPr>
              <a:spLocks noChangeArrowheads="1"/>
            </p:cNvSpPr>
            <p:nvPr/>
          </p:nvSpPr>
          <p:spPr bwMode="auto">
            <a:xfrm>
              <a:off x="158" y="1706"/>
              <a:ext cx="454"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Version</a:t>
              </a:r>
              <a:br>
                <a:rPr lang="en-GB" sz="800" kern="0" dirty="0">
                  <a:solidFill>
                    <a:srgbClr val="333399"/>
                  </a:solidFill>
                  <a:latin typeface="Tahoma" pitchFamily="34" charset="0"/>
                </a:rPr>
              </a:br>
              <a:r>
                <a:rPr lang="en-GB" sz="800" kern="0" dirty="0">
                  <a:solidFill>
                    <a:srgbClr val="333399"/>
                  </a:solidFill>
                  <a:latin typeface="Tahoma" pitchFamily="34" charset="0"/>
                </a:rPr>
                <a:t>Number</a:t>
              </a:r>
            </a:p>
          </p:txBody>
        </p:sp>
        <p:sp>
          <p:nvSpPr>
            <p:cNvPr id="21" name="Line 21"/>
            <p:cNvSpPr>
              <a:spLocks noChangeShapeType="1"/>
            </p:cNvSpPr>
            <p:nvPr/>
          </p:nvSpPr>
          <p:spPr bwMode="auto">
            <a:xfrm>
              <a:off x="158" y="2251"/>
              <a:ext cx="45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2" name="Text Box 28"/>
            <p:cNvSpPr txBox="1">
              <a:spLocks noChangeArrowheads="1"/>
            </p:cNvSpPr>
            <p:nvPr/>
          </p:nvSpPr>
          <p:spPr bwMode="auto">
            <a:xfrm>
              <a:off x="295" y="2160"/>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3 bits</a:t>
              </a:r>
            </a:p>
          </p:txBody>
        </p:sp>
      </p:grpSp>
      <p:grpSp>
        <p:nvGrpSpPr>
          <p:cNvPr id="23" name="Group 69"/>
          <p:cNvGrpSpPr>
            <a:grpSpLocks/>
          </p:cNvGrpSpPr>
          <p:nvPr/>
        </p:nvGrpSpPr>
        <p:grpSpPr bwMode="auto">
          <a:xfrm>
            <a:off x="971550" y="2687638"/>
            <a:ext cx="431800" cy="885825"/>
            <a:chOff x="612" y="1706"/>
            <a:chExt cx="272" cy="558"/>
          </a:xfrm>
        </p:grpSpPr>
        <p:sp>
          <p:nvSpPr>
            <p:cNvPr id="24" name="Rectangle 15"/>
            <p:cNvSpPr>
              <a:spLocks noChangeArrowheads="1"/>
            </p:cNvSpPr>
            <p:nvPr/>
          </p:nvSpPr>
          <p:spPr bwMode="auto">
            <a:xfrm>
              <a:off x="612" y="1706"/>
              <a:ext cx="272"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Type</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25" name="Line 22"/>
            <p:cNvSpPr>
              <a:spLocks noChangeShapeType="1"/>
            </p:cNvSpPr>
            <p:nvPr/>
          </p:nvSpPr>
          <p:spPr bwMode="auto">
            <a:xfrm>
              <a:off x="612" y="2251"/>
              <a:ext cx="272"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6" name="Text Box 29"/>
            <p:cNvSpPr txBox="1">
              <a:spLocks noChangeArrowheads="1"/>
            </p:cNvSpPr>
            <p:nvPr/>
          </p:nvSpPr>
          <p:spPr bwMode="auto">
            <a:xfrm>
              <a:off x="612" y="2160"/>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grpSp>
      <p:grpSp>
        <p:nvGrpSpPr>
          <p:cNvPr id="27" name="Group 70"/>
          <p:cNvGrpSpPr>
            <a:grpSpLocks/>
          </p:cNvGrpSpPr>
          <p:nvPr/>
        </p:nvGrpSpPr>
        <p:grpSpPr bwMode="auto">
          <a:xfrm>
            <a:off x="1403350" y="2687638"/>
            <a:ext cx="647700" cy="885825"/>
            <a:chOff x="884" y="1706"/>
            <a:chExt cx="408" cy="558"/>
          </a:xfrm>
        </p:grpSpPr>
        <p:sp>
          <p:nvSpPr>
            <p:cNvPr id="28" name="Rectangle 16"/>
            <p:cNvSpPr>
              <a:spLocks noChangeArrowheads="1"/>
            </p:cNvSpPr>
            <p:nvPr/>
          </p:nvSpPr>
          <p:spPr bwMode="auto">
            <a:xfrm>
              <a:off x="884" y="1706"/>
              <a:ext cx="408"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Secondary</a:t>
              </a:r>
              <a:br>
                <a:rPr lang="en-GB" sz="800" kern="0" dirty="0">
                  <a:solidFill>
                    <a:srgbClr val="333399"/>
                  </a:solidFill>
                  <a:latin typeface="Tahoma" pitchFamily="34" charset="0"/>
                </a:rPr>
              </a:br>
              <a:r>
                <a:rPr lang="en-GB" sz="800" kern="0" dirty="0">
                  <a:solidFill>
                    <a:srgbClr val="333399"/>
                  </a:solidFill>
                  <a:latin typeface="Tahoma" pitchFamily="34" charset="0"/>
                </a:rPr>
                <a:t>Header</a:t>
              </a:r>
            </a:p>
            <a:p>
              <a:pPr algn="ctr" eaLnBrk="0" hangingPunct="0">
                <a:lnSpc>
                  <a:spcPct val="80%"/>
                </a:lnSpc>
                <a:spcBef>
                  <a:spcPct val="20%"/>
                </a:spcBef>
                <a:defRPr/>
              </a:pPr>
              <a:r>
                <a:rPr lang="en-GB" sz="800" kern="0" dirty="0">
                  <a:solidFill>
                    <a:srgbClr val="333399"/>
                  </a:solidFill>
                  <a:latin typeface="Tahoma" pitchFamily="34" charset="0"/>
                </a:rPr>
                <a:t>Flag</a:t>
              </a:r>
            </a:p>
          </p:txBody>
        </p:sp>
        <p:sp>
          <p:nvSpPr>
            <p:cNvPr id="29" name="Line 23"/>
            <p:cNvSpPr>
              <a:spLocks noChangeShapeType="1"/>
            </p:cNvSpPr>
            <p:nvPr/>
          </p:nvSpPr>
          <p:spPr bwMode="auto">
            <a:xfrm>
              <a:off x="884" y="2251"/>
              <a:ext cx="40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0" name="Text Box 30"/>
            <p:cNvSpPr txBox="1">
              <a:spLocks noChangeArrowheads="1"/>
            </p:cNvSpPr>
            <p:nvPr/>
          </p:nvSpPr>
          <p:spPr bwMode="auto">
            <a:xfrm>
              <a:off x="975" y="2160"/>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grpSp>
      <p:grpSp>
        <p:nvGrpSpPr>
          <p:cNvPr id="31" name="Group 71"/>
          <p:cNvGrpSpPr>
            <a:grpSpLocks/>
          </p:cNvGrpSpPr>
          <p:nvPr/>
        </p:nvGrpSpPr>
        <p:grpSpPr bwMode="auto">
          <a:xfrm>
            <a:off x="2051050" y="2687638"/>
            <a:ext cx="720725" cy="885825"/>
            <a:chOff x="1292" y="1706"/>
            <a:chExt cx="454" cy="558"/>
          </a:xfrm>
        </p:grpSpPr>
        <p:sp>
          <p:nvSpPr>
            <p:cNvPr id="32" name="Rectangle 17"/>
            <p:cNvSpPr>
              <a:spLocks noChangeArrowheads="1"/>
            </p:cNvSpPr>
            <p:nvPr/>
          </p:nvSpPr>
          <p:spPr bwMode="auto">
            <a:xfrm>
              <a:off x="1292" y="1706"/>
              <a:ext cx="454"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Application</a:t>
              </a:r>
              <a:br>
                <a:rPr lang="en-GB" sz="800" kern="0" dirty="0">
                  <a:solidFill>
                    <a:srgbClr val="333399"/>
                  </a:solidFill>
                  <a:latin typeface="Tahoma" pitchFamily="34" charset="0"/>
                </a:rPr>
              </a:br>
              <a:r>
                <a:rPr lang="en-GB" sz="800" kern="0" dirty="0">
                  <a:solidFill>
                    <a:srgbClr val="333399"/>
                  </a:solidFill>
                  <a:latin typeface="Tahoma" pitchFamily="34" charset="0"/>
                </a:rPr>
                <a:t>Process</a:t>
              </a:r>
              <a:br>
                <a:rPr lang="en-GB" sz="800" kern="0" dirty="0">
                  <a:solidFill>
                    <a:srgbClr val="333399"/>
                  </a:solidFill>
                  <a:latin typeface="Tahoma" pitchFamily="34" charset="0"/>
                </a:rPr>
              </a:br>
              <a:r>
                <a:rPr lang="en-GB" sz="800" kern="0" dirty="0">
                  <a:solidFill>
                    <a:srgbClr val="333399"/>
                  </a:solidFill>
                  <a:latin typeface="Tahoma" pitchFamily="34" charset="0"/>
                </a:rPr>
                <a:t>Id</a:t>
              </a:r>
            </a:p>
          </p:txBody>
        </p:sp>
        <p:sp>
          <p:nvSpPr>
            <p:cNvPr id="33" name="Line 24"/>
            <p:cNvSpPr>
              <a:spLocks noChangeShapeType="1"/>
            </p:cNvSpPr>
            <p:nvPr/>
          </p:nvSpPr>
          <p:spPr bwMode="auto">
            <a:xfrm>
              <a:off x="1292" y="2251"/>
              <a:ext cx="45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4" name="Text Box 31"/>
            <p:cNvSpPr txBox="1">
              <a:spLocks noChangeArrowheads="1"/>
            </p:cNvSpPr>
            <p:nvPr/>
          </p:nvSpPr>
          <p:spPr bwMode="auto">
            <a:xfrm>
              <a:off x="1370" y="2160"/>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11 bits</a:t>
              </a:r>
            </a:p>
          </p:txBody>
        </p:sp>
      </p:grpSp>
      <p:grpSp>
        <p:nvGrpSpPr>
          <p:cNvPr id="35" name="Group 72"/>
          <p:cNvGrpSpPr>
            <a:grpSpLocks/>
          </p:cNvGrpSpPr>
          <p:nvPr/>
        </p:nvGrpSpPr>
        <p:grpSpPr bwMode="auto">
          <a:xfrm>
            <a:off x="2771775" y="2687638"/>
            <a:ext cx="576263" cy="885825"/>
            <a:chOff x="1746" y="1706"/>
            <a:chExt cx="363" cy="558"/>
          </a:xfrm>
        </p:grpSpPr>
        <p:sp>
          <p:nvSpPr>
            <p:cNvPr id="36" name="Rectangle 18"/>
            <p:cNvSpPr>
              <a:spLocks noChangeArrowheads="1"/>
            </p:cNvSpPr>
            <p:nvPr/>
          </p:nvSpPr>
          <p:spPr bwMode="auto">
            <a:xfrm>
              <a:off x="1746" y="1706"/>
              <a:ext cx="363"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Sequence</a:t>
              </a:r>
              <a:br>
                <a:rPr lang="en-GB" sz="800" kern="0" dirty="0">
                  <a:solidFill>
                    <a:srgbClr val="333399"/>
                  </a:solidFill>
                  <a:latin typeface="Tahoma" pitchFamily="34" charset="0"/>
                </a:rPr>
              </a:br>
              <a:r>
                <a:rPr lang="en-GB" sz="800" kern="0" dirty="0">
                  <a:solidFill>
                    <a:srgbClr val="333399"/>
                  </a:solidFill>
                  <a:latin typeface="Tahoma" pitchFamily="34" charset="0"/>
                </a:rPr>
                <a:t>Flags</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7" name="Line 25"/>
            <p:cNvSpPr>
              <a:spLocks noChangeShapeType="1"/>
            </p:cNvSpPr>
            <p:nvPr/>
          </p:nvSpPr>
          <p:spPr bwMode="auto">
            <a:xfrm>
              <a:off x="1746" y="2251"/>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8" name="Text Box 32"/>
            <p:cNvSpPr txBox="1">
              <a:spLocks noChangeArrowheads="1"/>
            </p:cNvSpPr>
            <p:nvPr/>
          </p:nvSpPr>
          <p:spPr bwMode="auto">
            <a:xfrm>
              <a:off x="1804" y="2160"/>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grpSp>
      <p:grpSp>
        <p:nvGrpSpPr>
          <p:cNvPr id="39" name="Group 73"/>
          <p:cNvGrpSpPr>
            <a:grpSpLocks/>
          </p:cNvGrpSpPr>
          <p:nvPr/>
        </p:nvGrpSpPr>
        <p:grpSpPr bwMode="auto">
          <a:xfrm>
            <a:off x="3348038" y="2687638"/>
            <a:ext cx="863600" cy="885825"/>
            <a:chOff x="2109" y="1706"/>
            <a:chExt cx="544" cy="558"/>
          </a:xfrm>
        </p:grpSpPr>
        <p:sp>
          <p:nvSpPr>
            <p:cNvPr id="40" name="Rectangle 19"/>
            <p:cNvSpPr>
              <a:spLocks noChangeArrowheads="1"/>
            </p:cNvSpPr>
            <p:nvPr/>
          </p:nvSpPr>
          <p:spPr bwMode="auto">
            <a:xfrm>
              <a:off x="2109" y="1706"/>
              <a:ext cx="544"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Sequence</a:t>
              </a:r>
            </a:p>
            <a:p>
              <a:pPr algn="ctr" eaLnBrk="0" hangingPunct="0">
                <a:lnSpc>
                  <a:spcPct val="80%"/>
                </a:lnSpc>
                <a:spcBef>
                  <a:spcPct val="20%"/>
                </a:spcBef>
                <a:defRPr/>
              </a:pPr>
              <a:r>
                <a:rPr lang="en-GB" sz="800" kern="0" dirty="0">
                  <a:solidFill>
                    <a:srgbClr val="333399"/>
                  </a:solidFill>
                  <a:latin typeface="Tahoma" pitchFamily="34" charset="0"/>
                </a:rPr>
                <a:t>Count</a:t>
              </a:r>
            </a:p>
          </p:txBody>
        </p:sp>
        <p:sp>
          <p:nvSpPr>
            <p:cNvPr id="41" name="Line 26"/>
            <p:cNvSpPr>
              <a:spLocks noChangeShapeType="1"/>
            </p:cNvSpPr>
            <p:nvPr/>
          </p:nvSpPr>
          <p:spPr bwMode="auto">
            <a:xfrm>
              <a:off x="2109" y="2251"/>
              <a:ext cx="54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2" name="Text Box 33"/>
            <p:cNvSpPr txBox="1">
              <a:spLocks noChangeArrowheads="1"/>
            </p:cNvSpPr>
            <p:nvPr/>
          </p:nvSpPr>
          <p:spPr bwMode="auto">
            <a:xfrm>
              <a:off x="2232" y="2160"/>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14 bits</a:t>
              </a:r>
            </a:p>
          </p:txBody>
        </p:sp>
      </p:grpSp>
      <p:grpSp>
        <p:nvGrpSpPr>
          <p:cNvPr id="43" name="Group 91"/>
          <p:cNvGrpSpPr>
            <a:grpSpLocks/>
          </p:cNvGrpSpPr>
          <p:nvPr/>
        </p:nvGrpSpPr>
        <p:grpSpPr bwMode="auto">
          <a:xfrm>
            <a:off x="4211638" y="2184400"/>
            <a:ext cx="720725" cy="1533525"/>
            <a:chOff x="2653" y="1389"/>
            <a:chExt cx="454" cy="966"/>
          </a:xfrm>
        </p:grpSpPr>
        <p:sp>
          <p:nvSpPr>
            <p:cNvPr id="44" name="Rectangle 20"/>
            <p:cNvSpPr>
              <a:spLocks noChangeArrowheads="1"/>
            </p:cNvSpPr>
            <p:nvPr/>
          </p:nvSpPr>
          <p:spPr bwMode="auto">
            <a:xfrm>
              <a:off x="2653" y="1389"/>
              <a:ext cx="454" cy="77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Data</a:t>
              </a:r>
              <a:br>
                <a:rPr lang="en-GB" sz="800" kern="0" dirty="0">
                  <a:solidFill>
                    <a:srgbClr val="333399"/>
                  </a:solidFill>
                  <a:latin typeface="Tahoma" pitchFamily="34" charset="0"/>
                </a:rPr>
              </a:br>
              <a:r>
                <a:rPr lang="en-GB" sz="800" kern="0" dirty="0">
                  <a:solidFill>
                    <a:srgbClr val="333399"/>
                  </a:solidFill>
                  <a:latin typeface="Tahoma" pitchFamily="34" charset="0"/>
                </a:rPr>
                <a:t>Length</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45" name="Text Box 39"/>
            <p:cNvSpPr txBox="1">
              <a:spLocks noChangeArrowheads="1"/>
            </p:cNvSpPr>
            <p:nvPr/>
          </p:nvSpPr>
          <p:spPr bwMode="auto">
            <a:xfrm>
              <a:off x="2699" y="2251"/>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bytes</a:t>
              </a:r>
            </a:p>
          </p:txBody>
        </p:sp>
        <p:sp>
          <p:nvSpPr>
            <p:cNvPr id="46" name="Line 40"/>
            <p:cNvSpPr>
              <a:spLocks noChangeShapeType="1"/>
            </p:cNvSpPr>
            <p:nvPr/>
          </p:nvSpPr>
          <p:spPr bwMode="auto">
            <a:xfrm flipV="1">
              <a:off x="2653" y="2341"/>
              <a:ext cx="454" cy="2"/>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7" name="Line 27"/>
            <p:cNvSpPr>
              <a:spLocks noChangeShapeType="1"/>
            </p:cNvSpPr>
            <p:nvPr/>
          </p:nvSpPr>
          <p:spPr bwMode="auto">
            <a:xfrm>
              <a:off x="2653" y="2251"/>
              <a:ext cx="45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8" name="Text Box 34"/>
            <p:cNvSpPr txBox="1">
              <a:spLocks noChangeArrowheads="1"/>
            </p:cNvSpPr>
            <p:nvPr/>
          </p:nvSpPr>
          <p:spPr bwMode="auto">
            <a:xfrm>
              <a:off x="2744" y="2160"/>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16 bits</a:t>
              </a:r>
            </a:p>
          </p:txBody>
        </p:sp>
      </p:grpSp>
      <p:grpSp>
        <p:nvGrpSpPr>
          <p:cNvPr id="49" name="Group 64"/>
          <p:cNvGrpSpPr>
            <a:grpSpLocks/>
          </p:cNvGrpSpPr>
          <p:nvPr/>
        </p:nvGrpSpPr>
        <p:grpSpPr bwMode="auto">
          <a:xfrm>
            <a:off x="4932363" y="1968500"/>
            <a:ext cx="3960812" cy="1892300"/>
            <a:chOff x="3107" y="1253"/>
            <a:chExt cx="2495" cy="1192"/>
          </a:xfrm>
        </p:grpSpPr>
        <p:sp>
          <p:nvSpPr>
            <p:cNvPr id="50" name="Rectangle 43"/>
            <p:cNvSpPr>
              <a:spLocks noChangeArrowheads="1"/>
            </p:cNvSpPr>
            <p:nvPr/>
          </p:nvSpPr>
          <p:spPr bwMode="auto">
            <a:xfrm>
              <a:off x="3107" y="1253"/>
              <a:ext cx="2495" cy="907"/>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 Data 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1" name="Line 44"/>
            <p:cNvSpPr>
              <a:spLocks noChangeShapeType="1"/>
            </p:cNvSpPr>
            <p:nvPr/>
          </p:nvSpPr>
          <p:spPr bwMode="auto">
            <a:xfrm>
              <a:off x="3107" y="2432"/>
              <a:ext cx="249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2" name="Text Box 45"/>
            <p:cNvSpPr txBox="1">
              <a:spLocks noChangeArrowheads="1"/>
            </p:cNvSpPr>
            <p:nvPr/>
          </p:nvSpPr>
          <p:spPr bwMode="auto">
            <a:xfrm>
              <a:off x="3895" y="2341"/>
              <a:ext cx="693"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(1 to 65536 bytes)</a:t>
              </a:r>
            </a:p>
          </p:txBody>
        </p:sp>
      </p:grpSp>
      <p:grpSp>
        <p:nvGrpSpPr>
          <p:cNvPr id="53" name="Group 76"/>
          <p:cNvGrpSpPr>
            <a:grpSpLocks/>
          </p:cNvGrpSpPr>
          <p:nvPr/>
        </p:nvGrpSpPr>
        <p:grpSpPr bwMode="auto">
          <a:xfrm>
            <a:off x="4932363" y="2184400"/>
            <a:ext cx="1008062" cy="1533525"/>
            <a:chOff x="3107" y="1389"/>
            <a:chExt cx="635" cy="966"/>
          </a:xfrm>
        </p:grpSpPr>
        <p:sp>
          <p:nvSpPr>
            <p:cNvPr id="54" name="Rectangle 46"/>
            <p:cNvSpPr>
              <a:spLocks noChangeArrowheads="1"/>
            </p:cNvSpPr>
            <p:nvPr/>
          </p:nvSpPr>
          <p:spPr bwMode="auto">
            <a:xfrm>
              <a:off x="3107" y="1389"/>
              <a:ext cx="635" cy="77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Secondary</a:t>
              </a:r>
            </a:p>
            <a:p>
              <a:pPr algn="ctr" eaLnBrk="0" hangingPunct="0">
                <a:lnSpc>
                  <a:spcPct val="80%"/>
                </a:lnSpc>
                <a:spcBef>
                  <a:spcPct val="20%"/>
                </a:spcBef>
                <a:defRPr/>
              </a:pPr>
              <a:r>
                <a:rPr lang="en-GB" sz="800" kern="0" dirty="0">
                  <a:solidFill>
                    <a:srgbClr val="333399"/>
                  </a:solidFill>
                  <a:latin typeface="Tahoma" pitchFamily="34" charset="0"/>
                </a:rPr>
                <a:t>Header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(Data</a:t>
              </a:r>
            </a:p>
            <a:p>
              <a:pPr algn="ctr" eaLnBrk="0" hangingPunct="0">
                <a:lnSpc>
                  <a:spcPct val="80%"/>
                </a:lnSpc>
                <a:spcBef>
                  <a:spcPct val="20%"/>
                </a:spcBef>
                <a:defRPr/>
              </a:pPr>
              <a:r>
                <a:rPr lang="en-GB" sz="800" kern="0" dirty="0">
                  <a:solidFill>
                    <a:srgbClr val="333399"/>
                  </a:solidFill>
                  <a:latin typeface="Tahoma" pitchFamily="34" charset="0"/>
                </a:rPr>
                <a:t>Field</a:t>
              </a:r>
            </a:p>
            <a:p>
              <a:pPr algn="ctr" eaLnBrk="0" hangingPunct="0">
                <a:lnSpc>
                  <a:spcPct val="80%"/>
                </a:lnSpc>
                <a:spcBef>
                  <a:spcPct val="20%"/>
                </a:spcBef>
                <a:defRPr/>
              </a:pPr>
              <a:r>
                <a:rPr lang="en-GB" sz="800" kern="0" dirty="0">
                  <a:solidFill>
                    <a:srgbClr val="333399"/>
                  </a:solidFill>
                  <a:latin typeface="Tahoma" pitchFamily="34" charset="0"/>
                </a:rPr>
                <a:t>Header)</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5" name="Line 48"/>
            <p:cNvSpPr>
              <a:spLocks noChangeShapeType="1"/>
            </p:cNvSpPr>
            <p:nvPr/>
          </p:nvSpPr>
          <p:spPr bwMode="auto">
            <a:xfrm flipV="1">
              <a:off x="3107" y="2341"/>
              <a:ext cx="635" cy="2"/>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6" name="Text Box 50"/>
            <p:cNvSpPr txBox="1">
              <a:spLocks noChangeArrowheads="1"/>
            </p:cNvSpPr>
            <p:nvPr/>
          </p:nvSpPr>
          <p:spPr bwMode="auto">
            <a:xfrm>
              <a:off x="3334" y="2251"/>
              <a:ext cx="281"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a:t>
              </a:r>
            </a:p>
          </p:txBody>
        </p:sp>
      </p:grpSp>
      <p:grpSp>
        <p:nvGrpSpPr>
          <p:cNvPr id="57" name="Group 77"/>
          <p:cNvGrpSpPr>
            <a:grpSpLocks/>
          </p:cNvGrpSpPr>
          <p:nvPr/>
        </p:nvGrpSpPr>
        <p:grpSpPr bwMode="auto">
          <a:xfrm>
            <a:off x="5940425" y="2184400"/>
            <a:ext cx="2952750" cy="1533525"/>
            <a:chOff x="3742" y="1389"/>
            <a:chExt cx="1860" cy="966"/>
          </a:xfrm>
        </p:grpSpPr>
        <p:sp>
          <p:nvSpPr>
            <p:cNvPr id="58" name="Rectangle 47"/>
            <p:cNvSpPr>
              <a:spLocks noChangeArrowheads="1"/>
            </p:cNvSpPr>
            <p:nvPr/>
          </p:nvSpPr>
          <p:spPr bwMode="auto">
            <a:xfrm>
              <a:off x="3742" y="1389"/>
              <a:ext cx="1860" cy="77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User</a:t>
              </a:r>
            </a:p>
            <a:p>
              <a:pPr algn="ctr" eaLnBrk="0" hangingPunct="0">
                <a:lnSpc>
                  <a:spcPct val="80%"/>
                </a:lnSpc>
                <a:spcBef>
                  <a:spcPct val="20%"/>
                </a:spcBef>
                <a:defRPr/>
              </a:pPr>
              <a:r>
                <a:rPr lang="en-GB" sz="800" kern="0" dirty="0">
                  <a:solidFill>
                    <a:srgbClr val="333399"/>
                  </a:solidFill>
                  <a:latin typeface="Tahoma" pitchFamily="34" charset="0"/>
                </a:rPr>
                <a:t>Data</a:t>
              </a:r>
            </a:p>
            <a:p>
              <a:pPr algn="ctr" eaLnBrk="0" hangingPunct="0">
                <a:lnSpc>
                  <a:spcPct val="80%"/>
                </a:lnSpc>
                <a:spcBef>
                  <a:spcPct val="20%"/>
                </a:spcBef>
                <a:defRPr/>
              </a:pPr>
              <a:r>
                <a:rPr lang="en-GB" sz="800" kern="0" dirty="0">
                  <a:solidFill>
                    <a:srgbClr val="333399"/>
                  </a:solidFill>
                  <a:latin typeface="Tahoma" pitchFamily="34" charset="0"/>
                </a:rPr>
                <a:t>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9" name="Line 49"/>
            <p:cNvSpPr>
              <a:spLocks noChangeShapeType="1"/>
            </p:cNvSpPr>
            <p:nvPr/>
          </p:nvSpPr>
          <p:spPr bwMode="auto">
            <a:xfrm flipV="1">
              <a:off x="3742" y="2341"/>
              <a:ext cx="1860"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0" name="Text Box 51"/>
            <p:cNvSpPr txBox="1">
              <a:spLocks noChangeArrowheads="1"/>
            </p:cNvSpPr>
            <p:nvPr/>
          </p:nvSpPr>
          <p:spPr bwMode="auto">
            <a:xfrm>
              <a:off x="4422" y="2251"/>
              <a:ext cx="281"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a:t>
              </a:r>
            </a:p>
          </p:txBody>
        </p:sp>
      </p:grpSp>
      <p:grpSp>
        <p:nvGrpSpPr>
          <p:cNvPr id="61" name="Group 90"/>
          <p:cNvGrpSpPr>
            <a:grpSpLocks/>
          </p:cNvGrpSpPr>
          <p:nvPr/>
        </p:nvGrpSpPr>
        <p:grpSpPr bwMode="auto">
          <a:xfrm>
            <a:off x="8172450" y="2687638"/>
            <a:ext cx="720725" cy="885825"/>
            <a:chOff x="5148" y="1706"/>
            <a:chExt cx="454" cy="558"/>
          </a:xfrm>
        </p:grpSpPr>
        <p:sp>
          <p:nvSpPr>
            <p:cNvPr id="62" name="Rectangle 54"/>
            <p:cNvSpPr>
              <a:spLocks noChangeArrowheads="1"/>
            </p:cNvSpPr>
            <p:nvPr/>
          </p:nvSpPr>
          <p:spPr bwMode="auto">
            <a:xfrm>
              <a:off x="5148" y="1706"/>
              <a:ext cx="453"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p>
            <a:p>
              <a:pPr algn="ctr" eaLnBrk="0" hangingPunct="0">
                <a:lnSpc>
                  <a:spcPct val="80%"/>
                </a:lnSpc>
                <a:spcBef>
                  <a:spcPct val="20%"/>
                </a:spcBef>
                <a:defRPr/>
              </a:pPr>
              <a:r>
                <a:rPr lang="en-GB" sz="800" kern="0" dirty="0">
                  <a:solidFill>
                    <a:srgbClr val="333399"/>
                  </a:solidFill>
                  <a:latin typeface="Tahoma" pitchFamily="34" charset="0"/>
                </a:rPr>
                <a:t>Error</a:t>
              </a:r>
            </a:p>
            <a:p>
              <a:pPr algn="ctr" eaLnBrk="0" hangingPunct="0">
                <a:lnSpc>
                  <a:spcPct val="80%"/>
                </a:lnSpc>
                <a:spcBef>
                  <a:spcPct val="20%"/>
                </a:spcBef>
                <a:defRPr/>
              </a:pPr>
              <a:r>
                <a:rPr lang="en-GB" sz="800" kern="0" dirty="0">
                  <a:solidFill>
                    <a:srgbClr val="333399"/>
                  </a:solidFill>
                  <a:latin typeface="Tahoma" pitchFamily="34" charset="0"/>
                </a:rPr>
                <a:t>Control</a:t>
              </a:r>
            </a:p>
          </p:txBody>
        </p:sp>
        <p:sp>
          <p:nvSpPr>
            <p:cNvPr id="63" name="Line 55"/>
            <p:cNvSpPr>
              <a:spLocks noChangeShapeType="1"/>
            </p:cNvSpPr>
            <p:nvPr/>
          </p:nvSpPr>
          <p:spPr bwMode="auto">
            <a:xfrm>
              <a:off x="5148" y="2251"/>
              <a:ext cx="45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4" name="Text Box 56"/>
            <p:cNvSpPr txBox="1">
              <a:spLocks noChangeArrowheads="1"/>
            </p:cNvSpPr>
            <p:nvPr/>
          </p:nvSpPr>
          <p:spPr bwMode="auto">
            <a:xfrm>
              <a:off x="5239" y="2160"/>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16 bits</a:t>
              </a:r>
            </a:p>
          </p:txBody>
        </p:sp>
      </p:grpSp>
      <p:grpSp>
        <p:nvGrpSpPr>
          <p:cNvPr id="65" name="Group 82"/>
          <p:cNvGrpSpPr>
            <a:grpSpLocks/>
          </p:cNvGrpSpPr>
          <p:nvPr/>
        </p:nvGrpSpPr>
        <p:grpSpPr bwMode="auto">
          <a:xfrm>
            <a:off x="4932363" y="2687638"/>
            <a:ext cx="503237" cy="885825"/>
            <a:chOff x="3107" y="1706"/>
            <a:chExt cx="317" cy="558"/>
          </a:xfrm>
        </p:grpSpPr>
        <p:sp>
          <p:nvSpPr>
            <p:cNvPr id="66" name="Rectangle 74"/>
            <p:cNvSpPr>
              <a:spLocks noChangeArrowheads="1"/>
            </p:cNvSpPr>
            <p:nvPr/>
          </p:nvSpPr>
          <p:spPr bwMode="auto">
            <a:xfrm>
              <a:off x="3107" y="1706"/>
              <a:ext cx="317"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Time</a:t>
              </a:r>
              <a:br>
                <a:rPr lang="en-GB" sz="800" kern="0" dirty="0">
                  <a:solidFill>
                    <a:srgbClr val="333399"/>
                  </a:solidFill>
                  <a:latin typeface="Tahoma" pitchFamily="34" charset="0"/>
                </a:rPr>
              </a:br>
              <a:r>
                <a:rPr lang="en-GB" sz="800" kern="0" dirty="0">
                  <a:solidFill>
                    <a:srgbClr val="333399"/>
                  </a:solidFill>
                  <a:latin typeface="Tahoma" pitchFamily="34" charset="0"/>
                </a:rPr>
                <a:t>Code</a:t>
              </a:r>
              <a:br>
                <a:rPr lang="en-GB" sz="800" kern="0" dirty="0">
                  <a:solidFill>
                    <a:srgbClr val="333399"/>
                  </a:solidFill>
                  <a:latin typeface="Tahoma" pitchFamily="34" charset="0"/>
                </a:rPr>
              </a:br>
              <a:r>
                <a:rPr lang="en-GB" sz="800" kern="0" dirty="0">
                  <a:solidFill>
                    <a:srgbClr val="333399"/>
                  </a:solidFill>
                  <a:latin typeface="Tahoma" pitchFamily="34" charset="0"/>
                </a:rPr>
                <a:t>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67" name="Line 78"/>
            <p:cNvSpPr>
              <a:spLocks noChangeShapeType="1"/>
            </p:cNvSpPr>
            <p:nvPr/>
          </p:nvSpPr>
          <p:spPr bwMode="auto">
            <a:xfrm>
              <a:off x="3107" y="2251"/>
              <a:ext cx="31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8" name="Text Box 79"/>
            <p:cNvSpPr txBox="1">
              <a:spLocks noChangeArrowheads="1"/>
            </p:cNvSpPr>
            <p:nvPr/>
          </p:nvSpPr>
          <p:spPr bwMode="auto">
            <a:xfrm>
              <a:off x="3177" y="2160"/>
              <a:ext cx="20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a:t>
              </a:r>
            </a:p>
          </p:txBody>
        </p:sp>
      </p:grpSp>
      <p:grpSp>
        <p:nvGrpSpPr>
          <p:cNvPr id="69" name="Group 83"/>
          <p:cNvGrpSpPr>
            <a:grpSpLocks/>
          </p:cNvGrpSpPr>
          <p:nvPr/>
        </p:nvGrpSpPr>
        <p:grpSpPr bwMode="auto">
          <a:xfrm>
            <a:off x="5435600" y="2687638"/>
            <a:ext cx="503238" cy="885825"/>
            <a:chOff x="3424" y="1706"/>
            <a:chExt cx="317" cy="558"/>
          </a:xfrm>
        </p:grpSpPr>
        <p:sp>
          <p:nvSpPr>
            <p:cNvPr id="70" name="Rectangle 75"/>
            <p:cNvSpPr>
              <a:spLocks noChangeArrowheads="1"/>
            </p:cNvSpPr>
            <p:nvPr/>
          </p:nvSpPr>
          <p:spPr bwMode="auto">
            <a:xfrm>
              <a:off x="3424" y="1706"/>
              <a:ext cx="317"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Ancillary</a:t>
              </a:r>
              <a:br>
                <a:rPr lang="en-GB" sz="800" kern="0" dirty="0">
                  <a:solidFill>
                    <a:srgbClr val="333399"/>
                  </a:solidFill>
                  <a:latin typeface="Tahoma" pitchFamily="34" charset="0"/>
                </a:rPr>
              </a:br>
              <a:r>
                <a:rPr lang="en-GB" sz="800" kern="0" dirty="0">
                  <a:solidFill>
                    <a:srgbClr val="333399"/>
                  </a:solidFill>
                  <a:latin typeface="Tahoma" pitchFamily="34" charset="0"/>
                </a:rPr>
                <a:t>Data</a:t>
              </a:r>
            </a:p>
            <a:p>
              <a:pPr algn="ctr" eaLnBrk="0" hangingPunct="0">
                <a:lnSpc>
                  <a:spcPct val="80%"/>
                </a:lnSpc>
                <a:spcBef>
                  <a:spcPct val="20%"/>
                </a:spcBef>
                <a:defRPr/>
              </a:pPr>
              <a:r>
                <a:rPr lang="en-GB" sz="800" kern="0" dirty="0">
                  <a:solidFill>
                    <a:srgbClr val="333399"/>
                  </a:solidFill>
                  <a:latin typeface="Tahoma" pitchFamily="34" charset="0"/>
                </a:rPr>
                <a:t>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71" name="Line 80"/>
            <p:cNvSpPr>
              <a:spLocks noChangeShapeType="1"/>
            </p:cNvSpPr>
            <p:nvPr/>
          </p:nvSpPr>
          <p:spPr bwMode="auto">
            <a:xfrm>
              <a:off x="3424" y="2251"/>
              <a:ext cx="31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2" name="Text Box 81"/>
            <p:cNvSpPr txBox="1">
              <a:spLocks noChangeArrowheads="1"/>
            </p:cNvSpPr>
            <p:nvPr/>
          </p:nvSpPr>
          <p:spPr bwMode="auto">
            <a:xfrm>
              <a:off x="3494" y="2160"/>
              <a:ext cx="20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a:t>
              </a:r>
            </a:p>
          </p:txBody>
        </p:sp>
      </p:grpSp>
      <p:grpSp>
        <p:nvGrpSpPr>
          <p:cNvPr id="73" name="Group 88"/>
          <p:cNvGrpSpPr>
            <a:grpSpLocks/>
          </p:cNvGrpSpPr>
          <p:nvPr/>
        </p:nvGrpSpPr>
        <p:grpSpPr bwMode="auto">
          <a:xfrm>
            <a:off x="5940425" y="2687638"/>
            <a:ext cx="1800225" cy="885825"/>
            <a:chOff x="3742" y="1706"/>
            <a:chExt cx="1134" cy="558"/>
          </a:xfrm>
        </p:grpSpPr>
        <p:sp>
          <p:nvSpPr>
            <p:cNvPr id="74" name="Rectangle 52"/>
            <p:cNvSpPr>
              <a:spLocks noChangeArrowheads="1"/>
            </p:cNvSpPr>
            <p:nvPr/>
          </p:nvSpPr>
          <p:spPr bwMode="auto">
            <a:xfrm>
              <a:off x="3742" y="1706"/>
              <a:ext cx="1134"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Application</a:t>
              </a:r>
            </a:p>
            <a:p>
              <a:pPr algn="ctr" eaLnBrk="0" hangingPunct="0">
                <a:lnSpc>
                  <a:spcPct val="80%"/>
                </a:lnSpc>
                <a:spcBef>
                  <a:spcPct val="20%"/>
                </a:spcBef>
                <a:defRPr/>
              </a:pPr>
              <a:r>
                <a:rPr lang="en-GB" sz="800" kern="0" dirty="0">
                  <a:solidFill>
                    <a:srgbClr val="333399"/>
                  </a:solidFill>
                  <a:latin typeface="Tahoma" pitchFamily="34" charset="0"/>
                </a:rPr>
                <a:t>Data</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75" name="Line 84"/>
            <p:cNvSpPr>
              <a:spLocks noChangeShapeType="1"/>
            </p:cNvSpPr>
            <p:nvPr/>
          </p:nvSpPr>
          <p:spPr bwMode="auto">
            <a:xfrm>
              <a:off x="3742" y="2251"/>
              <a:ext cx="113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6" name="Text Box 85"/>
            <p:cNvSpPr txBox="1">
              <a:spLocks noChangeArrowheads="1"/>
            </p:cNvSpPr>
            <p:nvPr/>
          </p:nvSpPr>
          <p:spPr bwMode="auto">
            <a:xfrm>
              <a:off x="4225" y="2160"/>
              <a:ext cx="20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a:t>
              </a:r>
            </a:p>
          </p:txBody>
        </p:sp>
      </p:grpSp>
      <p:grpSp>
        <p:nvGrpSpPr>
          <p:cNvPr id="77" name="Group 89"/>
          <p:cNvGrpSpPr>
            <a:grpSpLocks/>
          </p:cNvGrpSpPr>
          <p:nvPr/>
        </p:nvGrpSpPr>
        <p:grpSpPr bwMode="auto">
          <a:xfrm>
            <a:off x="7740650" y="2687638"/>
            <a:ext cx="431800" cy="885825"/>
            <a:chOff x="4876" y="1706"/>
            <a:chExt cx="272" cy="558"/>
          </a:xfrm>
        </p:grpSpPr>
        <p:sp>
          <p:nvSpPr>
            <p:cNvPr id="78" name="Rectangle 53"/>
            <p:cNvSpPr>
              <a:spLocks noChangeArrowheads="1"/>
            </p:cNvSpPr>
            <p:nvPr/>
          </p:nvSpPr>
          <p:spPr bwMode="auto">
            <a:xfrm>
              <a:off x="4876" y="1706"/>
              <a:ext cx="272" cy="454"/>
            </a:xfrm>
            <a:prstGeom prst="rect">
              <a:avLst/>
            </a:prstGeom>
            <a:solidFill>
              <a:srgbClr val="FFFFFF"/>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Spare</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79" name="Line 86"/>
            <p:cNvSpPr>
              <a:spLocks noChangeShapeType="1"/>
            </p:cNvSpPr>
            <p:nvPr/>
          </p:nvSpPr>
          <p:spPr bwMode="auto">
            <a:xfrm>
              <a:off x="4876" y="2251"/>
              <a:ext cx="272"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0" name="Text Box 87"/>
            <p:cNvSpPr txBox="1">
              <a:spLocks noChangeArrowheads="1"/>
            </p:cNvSpPr>
            <p:nvPr/>
          </p:nvSpPr>
          <p:spPr bwMode="auto">
            <a:xfrm>
              <a:off x="4921" y="2160"/>
              <a:ext cx="20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a:t>
              </a:r>
            </a:p>
          </p:txBody>
        </p:sp>
      </p:grpSp>
    </p:spTree>
    <p:extLst>
      <p:ext uri="{BB962C8B-B14F-4D97-AF65-F5344CB8AC3E}">
        <p14:creationId xmlns:p14="http://schemas.microsoft.com/office/powerpoint/2010/main" val="413963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par>
                                <p:cTn id="64" presetID="10" presetClass="entr" presetSubtype="0"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fade">
                                      <p:cBhvr>
                                        <p:cTn id="66" dur="500"/>
                                        <p:tgtEl>
                                          <p:spTgt spid="69"/>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fade">
                                      <p:cBhvr>
                                        <p:cTn id="73" dur="500"/>
                                        <p:tgtEl>
                                          <p:spTgt spid="77"/>
                                        </p:tgtEl>
                                      </p:cBhvr>
                                    </p:animEffect>
                                  </p:childTnLst>
                                </p:cTn>
                              </p:par>
                              <p:par>
                                <p:cTn id="74" presetID="10" presetClass="entr" presetSubtype="0" fill="hold" nodeType="withEffect">
                                  <p:stCondLst>
                                    <p:cond delay="0"/>
                                  </p:stCondLst>
                                  <p:childTnLst>
                                    <p:set>
                                      <p:cBhvr>
                                        <p:cTn id="75" dur="1" fill="hold">
                                          <p:stCondLst>
                                            <p:cond delay="0"/>
                                          </p:stCondLst>
                                        </p:cTn>
                                        <p:tgtEl>
                                          <p:spTgt spid="61"/>
                                        </p:tgtEl>
                                        <p:attrNameLst>
                                          <p:attrName>style.visibility</p:attrName>
                                        </p:attrNameLst>
                                      </p:cBhvr>
                                      <p:to>
                                        <p:strVal val="visible"/>
                                      </p:to>
                                    </p:set>
                                    <p:animEffect transition="in" filter="fade">
                                      <p:cBhvr>
                                        <p:cTn id="7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163551"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40965" name="Rectangle 3"/>
          <p:cNvSpPr>
            <a:spLocks noChangeArrowheads="1"/>
          </p:cNvSpPr>
          <p:nvPr/>
        </p:nvSpPr>
        <p:spPr bwMode="auto">
          <a:xfrm>
            <a:off x="605155" y="4427219"/>
            <a:ext cx="8046476" cy="102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i="1" dirty="0">
                <a:solidFill>
                  <a:schemeClr val="bg1"/>
                </a:solidFill>
                <a:ea typeface="ＭＳ Ｐゴシック" charset="-128"/>
              </a:rPr>
              <a:t>1:</a:t>
            </a:r>
          </a:p>
          <a:p>
            <a:pPr>
              <a:spcBef>
                <a:spcPct val="25%"/>
              </a:spcBef>
              <a:buFont typeface="NotesEsa" pitchFamily="2" charset="0"/>
              <a:buNone/>
            </a:pPr>
            <a:r>
              <a:rPr lang="en-GB" sz="2000" b="1" dirty="0">
                <a:solidFill>
                  <a:schemeClr val="bg1"/>
                </a:solidFill>
                <a:ea typeface="ＭＳ Ｐゴシック" charset="-128"/>
              </a:rPr>
              <a:t>The Packet Utilisation Standard and its place in the Space Engineering</a:t>
            </a:r>
          </a:p>
        </p:txBody>
      </p:sp>
    </p:spTree>
    <p:extLst>
      <p:ext uri="{BB962C8B-B14F-4D97-AF65-F5344CB8AC3E}">
        <p14:creationId xmlns:p14="http://schemas.microsoft.com/office/powerpoint/2010/main" val="173599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4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TC Transfer frame</a:t>
            </a:r>
          </a:p>
        </p:txBody>
      </p:sp>
      <p:grpSp>
        <p:nvGrpSpPr>
          <p:cNvPr id="3" name="Group 232"/>
          <p:cNvGrpSpPr>
            <a:grpSpLocks/>
          </p:cNvGrpSpPr>
          <p:nvPr/>
        </p:nvGrpSpPr>
        <p:grpSpPr bwMode="auto">
          <a:xfrm>
            <a:off x="250825" y="4343400"/>
            <a:ext cx="8642350" cy="1677988"/>
            <a:chOff x="158" y="2736"/>
            <a:chExt cx="5444" cy="1057"/>
          </a:xfrm>
        </p:grpSpPr>
        <p:sp>
          <p:nvSpPr>
            <p:cNvPr id="4" name="Rectangle 3"/>
            <p:cNvSpPr>
              <a:spLocks noChangeArrowheads="1"/>
            </p:cNvSpPr>
            <p:nvPr/>
          </p:nvSpPr>
          <p:spPr bwMode="auto">
            <a:xfrm>
              <a:off x="158" y="2736"/>
              <a:ext cx="5444" cy="77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 name="Line 4"/>
            <p:cNvSpPr>
              <a:spLocks noChangeShapeType="1"/>
            </p:cNvSpPr>
            <p:nvPr/>
          </p:nvSpPr>
          <p:spPr bwMode="auto">
            <a:xfrm>
              <a:off x="158" y="3793"/>
              <a:ext cx="544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 name="Text Box 5"/>
            <p:cNvSpPr txBox="1">
              <a:spLocks noChangeArrowheads="1"/>
            </p:cNvSpPr>
            <p:nvPr/>
          </p:nvSpPr>
          <p:spPr bwMode="auto">
            <a:xfrm>
              <a:off x="2653" y="3688"/>
              <a:ext cx="695"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(up to 1024 bytes)</a:t>
              </a:r>
            </a:p>
          </p:txBody>
        </p:sp>
      </p:grpSp>
      <p:grpSp>
        <p:nvGrpSpPr>
          <p:cNvPr id="7" name="Group 235"/>
          <p:cNvGrpSpPr>
            <a:grpSpLocks/>
          </p:cNvGrpSpPr>
          <p:nvPr/>
        </p:nvGrpSpPr>
        <p:grpSpPr bwMode="auto">
          <a:xfrm>
            <a:off x="7885113" y="4559300"/>
            <a:ext cx="1008062" cy="1173163"/>
            <a:chOff x="4967" y="2872"/>
            <a:chExt cx="635" cy="739"/>
          </a:xfrm>
        </p:grpSpPr>
        <p:sp>
          <p:nvSpPr>
            <p:cNvPr id="8" name="Rectangle 85"/>
            <p:cNvSpPr>
              <a:spLocks noChangeArrowheads="1"/>
            </p:cNvSpPr>
            <p:nvPr/>
          </p:nvSpPr>
          <p:spPr bwMode="auto">
            <a:xfrm>
              <a:off x="4967" y="2872"/>
              <a:ext cx="635" cy="635"/>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Trailer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9" name="Line 65"/>
            <p:cNvSpPr>
              <a:spLocks noChangeShapeType="1"/>
            </p:cNvSpPr>
            <p:nvPr/>
          </p:nvSpPr>
          <p:spPr bwMode="auto">
            <a:xfrm>
              <a:off x="4967" y="3598"/>
              <a:ext cx="63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 name="Text Box 66"/>
            <p:cNvSpPr txBox="1">
              <a:spLocks noChangeArrowheads="1"/>
            </p:cNvSpPr>
            <p:nvPr/>
          </p:nvSpPr>
          <p:spPr bwMode="auto">
            <a:xfrm>
              <a:off x="5193" y="3507"/>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16 bits</a:t>
              </a:r>
            </a:p>
          </p:txBody>
        </p:sp>
        <p:sp>
          <p:nvSpPr>
            <p:cNvPr id="11" name="Rectangle 87"/>
            <p:cNvSpPr>
              <a:spLocks noChangeArrowheads="1"/>
            </p:cNvSpPr>
            <p:nvPr/>
          </p:nvSpPr>
          <p:spPr bwMode="auto">
            <a:xfrm>
              <a:off x="4967" y="3008"/>
              <a:ext cx="635" cy="499"/>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Frame</a:t>
              </a:r>
            </a:p>
            <a:p>
              <a:pPr algn="ctr" eaLnBrk="0" hangingPunct="0">
                <a:lnSpc>
                  <a:spcPct val="80%"/>
                </a:lnSpc>
                <a:spcBef>
                  <a:spcPct val="20%"/>
                </a:spcBef>
                <a:defRPr/>
              </a:pPr>
              <a:r>
                <a:rPr lang="en-GB" sz="800" kern="0" dirty="0">
                  <a:solidFill>
                    <a:srgbClr val="333399"/>
                  </a:solidFill>
                  <a:latin typeface="Tahoma" pitchFamily="34" charset="0"/>
                </a:rPr>
                <a:t>Error</a:t>
              </a:r>
              <a:br>
                <a:rPr lang="en-GB" sz="800" kern="0" dirty="0">
                  <a:solidFill>
                    <a:srgbClr val="333399"/>
                  </a:solidFill>
                  <a:latin typeface="Tahoma" pitchFamily="34" charset="0"/>
                </a:rPr>
              </a:br>
              <a:r>
                <a:rPr lang="en-GB" sz="800" kern="0" dirty="0">
                  <a:solidFill>
                    <a:srgbClr val="333399"/>
                  </a:solidFill>
                  <a:latin typeface="Tahoma" pitchFamily="34" charset="0"/>
                </a:rPr>
                <a:t>Control</a:t>
              </a:r>
              <a:br>
                <a:rPr lang="en-GB" sz="800" kern="0" dirty="0">
                  <a:solidFill>
                    <a:srgbClr val="333399"/>
                  </a:solidFill>
                  <a:latin typeface="Tahoma" pitchFamily="34" charset="0"/>
                </a:rPr>
              </a:br>
              <a:r>
                <a:rPr lang="en-GB" sz="800" kern="0" dirty="0">
                  <a:solidFill>
                    <a:srgbClr val="333399"/>
                  </a:solidFill>
                  <a:latin typeface="Tahoma" pitchFamily="34" charset="0"/>
                </a:rPr>
                <a:t>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grpSp>
        <p:nvGrpSpPr>
          <p:cNvPr id="12" name="Group 234"/>
          <p:cNvGrpSpPr>
            <a:grpSpLocks/>
          </p:cNvGrpSpPr>
          <p:nvPr/>
        </p:nvGrpSpPr>
        <p:grpSpPr bwMode="auto">
          <a:xfrm>
            <a:off x="4859338" y="4559300"/>
            <a:ext cx="4033837" cy="1338263"/>
            <a:chOff x="3061" y="2872"/>
            <a:chExt cx="2541" cy="843"/>
          </a:xfrm>
        </p:grpSpPr>
        <p:sp>
          <p:nvSpPr>
            <p:cNvPr id="13" name="Rectangle 52"/>
            <p:cNvSpPr>
              <a:spLocks noChangeArrowheads="1"/>
            </p:cNvSpPr>
            <p:nvPr/>
          </p:nvSpPr>
          <p:spPr bwMode="auto">
            <a:xfrm>
              <a:off x="3061" y="2872"/>
              <a:ext cx="1906" cy="63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Data 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4" name="Text Box 62"/>
            <p:cNvSpPr txBox="1">
              <a:spLocks noChangeArrowheads="1"/>
            </p:cNvSpPr>
            <p:nvPr/>
          </p:nvSpPr>
          <p:spPr bwMode="auto">
            <a:xfrm>
              <a:off x="4000" y="3611"/>
              <a:ext cx="695"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(up to 1019 bytes)</a:t>
              </a:r>
            </a:p>
          </p:txBody>
        </p:sp>
        <p:sp>
          <p:nvSpPr>
            <p:cNvPr id="15" name="Line 95"/>
            <p:cNvSpPr>
              <a:spLocks noChangeShapeType="1"/>
            </p:cNvSpPr>
            <p:nvPr/>
          </p:nvSpPr>
          <p:spPr bwMode="auto">
            <a:xfrm>
              <a:off x="3061" y="3688"/>
              <a:ext cx="2541"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16" name="Group 233"/>
          <p:cNvGrpSpPr>
            <a:grpSpLocks/>
          </p:cNvGrpSpPr>
          <p:nvPr/>
        </p:nvGrpSpPr>
        <p:grpSpPr bwMode="auto">
          <a:xfrm>
            <a:off x="250825" y="4559300"/>
            <a:ext cx="4608513" cy="1317625"/>
            <a:chOff x="158" y="2872"/>
            <a:chExt cx="2903" cy="830"/>
          </a:xfrm>
        </p:grpSpPr>
        <p:sp>
          <p:nvSpPr>
            <p:cNvPr id="17" name="Rectangle 7"/>
            <p:cNvSpPr>
              <a:spLocks noChangeArrowheads="1"/>
            </p:cNvSpPr>
            <p:nvPr/>
          </p:nvSpPr>
          <p:spPr bwMode="auto">
            <a:xfrm>
              <a:off x="158" y="2872"/>
              <a:ext cx="2903" cy="635"/>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Primary Header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8" name="Line 8"/>
            <p:cNvSpPr>
              <a:spLocks noChangeShapeType="1"/>
            </p:cNvSpPr>
            <p:nvPr/>
          </p:nvSpPr>
          <p:spPr bwMode="auto">
            <a:xfrm flipV="1">
              <a:off x="158" y="3688"/>
              <a:ext cx="2903" cy="14"/>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9" name="Text Box 203"/>
            <p:cNvSpPr txBox="1">
              <a:spLocks noChangeArrowheads="1"/>
            </p:cNvSpPr>
            <p:nvPr/>
          </p:nvSpPr>
          <p:spPr bwMode="auto">
            <a:xfrm>
              <a:off x="1474" y="3598"/>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5 bytes</a:t>
              </a:r>
            </a:p>
          </p:txBody>
        </p:sp>
      </p:grpSp>
      <p:sp>
        <p:nvSpPr>
          <p:cNvPr id="20" name="Text Box 217"/>
          <p:cNvSpPr txBox="1">
            <a:spLocks noChangeArrowheads="1"/>
          </p:cNvSpPr>
          <p:nvPr/>
        </p:nvSpPr>
        <p:spPr bwMode="auto">
          <a:xfrm>
            <a:off x="4859338" y="6092825"/>
            <a:ext cx="2644775" cy="366713"/>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000" b="1" dirty="0">
                <a:solidFill>
                  <a:srgbClr val="FF3300"/>
                </a:solidFill>
                <a:latin typeface="Tahoma" pitchFamily="34" charset="0"/>
              </a:rPr>
              <a:t>TC Transfer Frame are Variable Length</a:t>
            </a:r>
          </a:p>
          <a:p>
            <a:pPr algn="ctr" eaLnBrk="0" hangingPunct="0">
              <a:lnSpc>
                <a:spcPct val="80%"/>
              </a:lnSpc>
              <a:spcBef>
                <a:spcPct val="20%"/>
              </a:spcBef>
            </a:pPr>
            <a:r>
              <a:rPr lang="en-GB" sz="1000" dirty="0">
                <a:solidFill>
                  <a:srgbClr val="FF3300"/>
                </a:solidFill>
                <a:latin typeface="Tahoma" pitchFamily="34" charset="0"/>
              </a:rPr>
              <a:t>(TM Transfer Frames are Fixed Length)</a:t>
            </a:r>
          </a:p>
        </p:txBody>
      </p:sp>
      <p:sp>
        <p:nvSpPr>
          <p:cNvPr id="21" name="Rectangle 221"/>
          <p:cNvSpPr>
            <a:spLocks noChangeArrowheads="1"/>
          </p:cNvSpPr>
          <p:nvPr/>
        </p:nvSpPr>
        <p:spPr bwMode="auto">
          <a:xfrm>
            <a:off x="971550" y="1628775"/>
            <a:ext cx="7921625" cy="5762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22" name="Rectangle 224"/>
          <p:cNvSpPr>
            <a:spLocks noChangeArrowheads="1"/>
          </p:cNvSpPr>
          <p:nvPr/>
        </p:nvSpPr>
        <p:spPr bwMode="auto">
          <a:xfrm>
            <a:off x="2411413" y="1844675"/>
            <a:ext cx="6481762" cy="360363"/>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 Data Field</a:t>
            </a:r>
          </a:p>
        </p:txBody>
      </p:sp>
      <p:sp>
        <p:nvSpPr>
          <p:cNvPr id="23" name="Rectangle 225"/>
          <p:cNvSpPr>
            <a:spLocks noChangeArrowheads="1"/>
          </p:cNvSpPr>
          <p:nvPr/>
        </p:nvSpPr>
        <p:spPr bwMode="auto">
          <a:xfrm>
            <a:off x="971550" y="1844675"/>
            <a:ext cx="1439863" cy="3603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 Primary Header</a:t>
            </a:r>
          </a:p>
        </p:txBody>
      </p:sp>
      <p:grpSp>
        <p:nvGrpSpPr>
          <p:cNvPr id="24" name="Group 231"/>
          <p:cNvGrpSpPr>
            <a:grpSpLocks/>
          </p:cNvGrpSpPr>
          <p:nvPr/>
        </p:nvGrpSpPr>
        <p:grpSpPr bwMode="auto">
          <a:xfrm>
            <a:off x="4859338" y="2205038"/>
            <a:ext cx="3025775" cy="2160587"/>
            <a:chOff x="3061" y="1389"/>
            <a:chExt cx="1906" cy="1361"/>
          </a:xfrm>
        </p:grpSpPr>
        <p:sp>
          <p:nvSpPr>
            <p:cNvPr id="25" name="Freeform 219"/>
            <p:cNvSpPr>
              <a:spLocks/>
            </p:cNvSpPr>
            <p:nvPr/>
          </p:nvSpPr>
          <p:spPr bwMode="auto">
            <a:xfrm>
              <a:off x="3061" y="2296"/>
              <a:ext cx="1906" cy="454"/>
            </a:xfrm>
            <a:custGeom>
              <a:avLst/>
              <a:gdLst>
                <a:gd name="T0" fmla="*/ 0 w 1906"/>
                <a:gd name="T1" fmla="*/ 0 h 454"/>
                <a:gd name="T2" fmla="*/ 0 w 1906"/>
                <a:gd name="T3" fmla="*/ 454 h 454"/>
                <a:gd name="T4" fmla="*/ 1906 w 1906"/>
                <a:gd name="T5" fmla="*/ 454 h 454"/>
                <a:gd name="T6" fmla="*/ 1906 w 1906"/>
                <a:gd name="T7" fmla="*/ 0 h 454"/>
                <a:gd name="T8" fmla="*/ 0 w 1906"/>
                <a:gd name="T9" fmla="*/ 0 h 454"/>
                <a:gd name="T10" fmla="*/ 0 60000 65536"/>
                <a:gd name="T11" fmla="*/ 0 60000 65536"/>
                <a:gd name="T12" fmla="*/ 0 60000 65536"/>
                <a:gd name="T13" fmla="*/ 0 60000 65536"/>
                <a:gd name="T14" fmla="*/ 0 60000 65536"/>
                <a:gd name="T15" fmla="*/ 0 w 1906"/>
                <a:gd name="T16" fmla="*/ 0 h 454"/>
                <a:gd name="T17" fmla="*/ 1906 w 1906"/>
                <a:gd name="T18" fmla="*/ 454 h 454"/>
              </a:gdLst>
              <a:ahLst/>
              <a:cxnLst>
                <a:cxn ang="T10">
                  <a:pos x="T0" y="T1"/>
                </a:cxn>
                <a:cxn ang="T11">
                  <a:pos x="T2" y="T3"/>
                </a:cxn>
                <a:cxn ang="T12">
                  <a:pos x="T4" y="T5"/>
                </a:cxn>
                <a:cxn ang="T13">
                  <a:pos x="T6" y="T7"/>
                </a:cxn>
                <a:cxn ang="T14">
                  <a:pos x="T8" y="T9"/>
                </a:cxn>
              </a:cxnLst>
              <a:rect l="T15" t="T16" r="T17" b="T18"/>
              <a:pathLst>
                <a:path w="1906" h="454">
                  <a:moveTo>
                    <a:pt x="0" y="0"/>
                  </a:moveTo>
                  <a:lnTo>
                    <a:pt x="0" y="454"/>
                  </a:lnTo>
                  <a:lnTo>
                    <a:pt x="1906" y="454"/>
                  </a:lnTo>
                  <a:lnTo>
                    <a:pt x="1906" y="0"/>
                  </a:lnTo>
                  <a:lnTo>
                    <a:pt x="0" y="0"/>
                  </a:lnTo>
                  <a:close/>
                </a:path>
              </a:pathLst>
            </a:custGeom>
            <a:no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6" name="Rectangle 205"/>
            <p:cNvSpPr>
              <a:spLocks noChangeArrowheads="1"/>
            </p:cNvSpPr>
            <p:nvPr/>
          </p:nvSpPr>
          <p:spPr bwMode="auto">
            <a:xfrm>
              <a:off x="3063" y="1842"/>
              <a:ext cx="724" cy="485"/>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Segment Header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27" name="Rectangle 206"/>
            <p:cNvSpPr>
              <a:spLocks noChangeArrowheads="1"/>
            </p:cNvSpPr>
            <p:nvPr/>
          </p:nvSpPr>
          <p:spPr bwMode="auto">
            <a:xfrm>
              <a:off x="3063" y="1978"/>
              <a:ext cx="363" cy="34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Sequence</a:t>
              </a:r>
            </a:p>
            <a:p>
              <a:pPr algn="ctr" eaLnBrk="0" hangingPunct="0">
                <a:lnSpc>
                  <a:spcPct val="80%"/>
                </a:lnSpc>
                <a:spcBef>
                  <a:spcPct val="20%"/>
                </a:spcBef>
                <a:defRPr/>
              </a:pPr>
              <a:r>
                <a:rPr lang="en-GB" sz="800" kern="0" dirty="0">
                  <a:solidFill>
                    <a:srgbClr val="333399"/>
                  </a:solidFill>
                  <a:latin typeface="Tahoma" pitchFamily="34" charset="0"/>
                </a:rPr>
                <a:t>Flags</a:t>
              </a:r>
            </a:p>
          </p:txBody>
        </p:sp>
        <p:sp>
          <p:nvSpPr>
            <p:cNvPr id="28" name="Rectangle 207"/>
            <p:cNvSpPr>
              <a:spLocks noChangeArrowheads="1"/>
            </p:cNvSpPr>
            <p:nvPr/>
          </p:nvSpPr>
          <p:spPr bwMode="auto">
            <a:xfrm>
              <a:off x="3426" y="1978"/>
              <a:ext cx="363" cy="34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Multiplexer</a:t>
              </a:r>
            </a:p>
            <a:p>
              <a:pPr algn="ctr" eaLnBrk="0" hangingPunct="0">
                <a:lnSpc>
                  <a:spcPct val="80%"/>
                </a:lnSpc>
                <a:spcBef>
                  <a:spcPct val="20%"/>
                </a:spcBef>
                <a:defRPr/>
              </a:pPr>
              <a:r>
                <a:rPr lang="en-GB" sz="800" kern="0" dirty="0">
                  <a:solidFill>
                    <a:srgbClr val="333399"/>
                  </a:solidFill>
                  <a:latin typeface="Tahoma" pitchFamily="34" charset="0"/>
                </a:rPr>
                <a:t>Access</a:t>
              </a:r>
            </a:p>
            <a:p>
              <a:pPr algn="ctr" eaLnBrk="0" hangingPunct="0">
                <a:lnSpc>
                  <a:spcPct val="80%"/>
                </a:lnSpc>
                <a:spcBef>
                  <a:spcPct val="20%"/>
                </a:spcBef>
                <a:defRPr/>
              </a:pPr>
              <a:r>
                <a:rPr lang="en-GB" sz="800" kern="0" dirty="0">
                  <a:solidFill>
                    <a:srgbClr val="333399"/>
                  </a:solidFill>
                  <a:latin typeface="Tahoma" pitchFamily="34" charset="0"/>
                </a:rPr>
                <a:t>Point</a:t>
              </a:r>
            </a:p>
            <a:p>
              <a:pPr algn="ctr" eaLnBrk="0" hangingPunct="0">
                <a:lnSpc>
                  <a:spcPct val="80%"/>
                </a:lnSpc>
                <a:spcBef>
                  <a:spcPct val="20%"/>
                </a:spcBef>
                <a:defRPr/>
              </a:pPr>
              <a:r>
                <a:rPr lang="en-GB" sz="800" kern="0" dirty="0">
                  <a:solidFill>
                    <a:srgbClr val="333399"/>
                  </a:solidFill>
                  <a:latin typeface="Tahoma" pitchFamily="34" charset="0"/>
                </a:rPr>
                <a:t>Id</a:t>
              </a:r>
            </a:p>
          </p:txBody>
        </p:sp>
        <p:sp>
          <p:nvSpPr>
            <p:cNvPr id="29" name="Line 208"/>
            <p:cNvSpPr>
              <a:spLocks noChangeShapeType="1"/>
            </p:cNvSpPr>
            <p:nvPr/>
          </p:nvSpPr>
          <p:spPr bwMode="auto">
            <a:xfrm>
              <a:off x="3062" y="241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0" name="Text Box 209"/>
            <p:cNvSpPr txBox="1">
              <a:spLocks noChangeArrowheads="1"/>
            </p:cNvSpPr>
            <p:nvPr/>
          </p:nvSpPr>
          <p:spPr bwMode="auto">
            <a:xfrm>
              <a:off x="3108" y="232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sp>
          <p:nvSpPr>
            <p:cNvPr id="31" name="Text Box 210"/>
            <p:cNvSpPr txBox="1">
              <a:spLocks noChangeArrowheads="1"/>
            </p:cNvSpPr>
            <p:nvPr/>
          </p:nvSpPr>
          <p:spPr bwMode="auto">
            <a:xfrm>
              <a:off x="3515" y="232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6 bits</a:t>
              </a:r>
            </a:p>
          </p:txBody>
        </p:sp>
        <p:sp>
          <p:nvSpPr>
            <p:cNvPr id="32" name="Line 211"/>
            <p:cNvSpPr>
              <a:spLocks noChangeShapeType="1"/>
            </p:cNvSpPr>
            <p:nvPr/>
          </p:nvSpPr>
          <p:spPr bwMode="auto">
            <a:xfrm>
              <a:off x="3424" y="241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3" name="Rectangle 212"/>
            <p:cNvSpPr>
              <a:spLocks noChangeArrowheads="1"/>
            </p:cNvSpPr>
            <p:nvPr/>
          </p:nvSpPr>
          <p:spPr bwMode="auto">
            <a:xfrm>
              <a:off x="3787" y="1842"/>
              <a:ext cx="1180" cy="48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Segment</a:t>
              </a:r>
            </a:p>
            <a:p>
              <a:pPr algn="ctr" eaLnBrk="0" hangingPunct="0">
                <a:lnSpc>
                  <a:spcPct val="80%"/>
                </a:lnSpc>
                <a:spcBef>
                  <a:spcPct val="20%"/>
                </a:spcBef>
                <a:defRPr/>
              </a:pPr>
              <a:r>
                <a:rPr lang="en-GB" sz="800" kern="0" dirty="0">
                  <a:solidFill>
                    <a:srgbClr val="333399"/>
                  </a:solidFill>
                  <a:latin typeface="Tahoma" pitchFamily="34" charset="0"/>
                </a:rPr>
                <a:t>Data</a:t>
              </a:r>
            </a:p>
            <a:p>
              <a:pPr algn="ctr" eaLnBrk="0" hangingPunct="0">
                <a:lnSpc>
                  <a:spcPct val="80%"/>
                </a:lnSpc>
                <a:spcBef>
                  <a:spcPct val="20%"/>
                </a:spcBef>
                <a:defRPr/>
              </a:pPr>
              <a:r>
                <a:rPr lang="en-GB" sz="800" kern="0" dirty="0">
                  <a:solidFill>
                    <a:srgbClr val="333399"/>
                  </a:solidFill>
                  <a:latin typeface="Tahoma" pitchFamily="34" charset="0"/>
                </a:rPr>
                <a:t>Field</a:t>
              </a:r>
            </a:p>
          </p:txBody>
        </p:sp>
        <p:sp>
          <p:nvSpPr>
            <p:cNvPr id="34" name="Line 213"/>
            <p:cNvSpPr>
              <a:spLocks noChangeShapeType="1"/>
            </p:cNvSpPr>
            <p:nvPr/>
          </p:nvSpPr>
          <p:spPr bwMode="auto">
            <a:xfrm flipV="1">
              <a:off x="3787" y="2508"/>
              <a:ext cx="1180"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5" name="Text Box 214"/>
            <p:cNvSpPr txBox="1">
              <a:spLocks noChangeArrowheads="1"/>
            </p:cNvSpPr>
            <p:nvPr/>
          </p:nvSpPr>
          <p:spPr bwMode="auto">
            <a:xfrm>
              <a:off x="3954" y="2418"/>
              <a:ext cx="695"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(up to 1018 bytes)</a:t>
              </a:r>
            </a:p>
          </p:txBody>
        </p:sp>
        <p:sp>
          <p:nvSpPr>
            <p:cNvPr id="36" name="Line 215"/>
            <p:cNvSpPr>
              <a:spLocks noChangeShapeType="1"/>
            </p:cNvSpPr>
            <p:nvPr/>
          </p:nvSpPr>
          <p:spPr bwMode="auto">
            <a:xfrm flipV="1">
              <a:off x="3062" y="2508"/>
              <a:ext cx="726"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7" name="Text Box 216"/>
            <p:cNvSpPr txBox="1">
              <a:spLocks noChangeArrowheads="1"/>
            </p:cNvSpPr>
            <p:nvPr/>
          </p:nvSpPr>
          <p:spPr bwMode="auto">
            <a:xfrm>
              <a:off x="3312" y="2418"/>
              <a:ext cx="249"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byte</a:t>
              </a:r>
            </a:p>
          </p:txBody>
        </p:sp>
        <p:sp>
          <p:nvSpPr>
            <p:cNvPr id="38" name="Freeform 227"/>
            <p:cNvSpPr>
              <a:spLocks/>
            </p:cNvSpPr>
            <p:nvPr/>
          </p:nvSpPr>
          <p:spPr bwMode="auto">
            <a:xfrm>
              <a:off x="3787" y="1389"/>
              <a:ext cx="1180" cy="453"/>
            </a:xfrm>
            <a:custGeom>
              <a:avLst/>
              <a:gdLst>
                <a:gd name="T0" fmla="*/ 227 w 1180"/>
                <a:gd name="T1" fmla="*/ 0 h 453"/>
                <a:gd name="T2" fmla="*/ 0 w 1180"/>
                <a:gd name="T3" fmla="*/ 453 h 453"/>
                <a:gd name="T4" fmla="*/ 1180 w 1180"/>
                <a:gd name="T5" fmla="*/ 453 h 453"/>
                <a:gd name="T6" fmla="*/ 907 w 1180"/>
                <a:gd name="T7" fmla="*/ 0 h 453"/>
                <a:gd name="T8" fmla="*/ 227 w 1180"/>
                <a:gd name="T9" fmla="*/ 0 h 453"/>
                <a:gd name="T10" fmla="*/ 0 60000 65536"/>
                <a:gd name="T11" fmla="*/ 0 60000 65536"/>
                <a:gd name="T12" fmla="*/ 0 60000 65536"/>
                <a:gd name="T13" fmla="*/ 0 60000 65536"/>
                <a:gd name="T14" fmla="*/ 0 60000 65536"/>
                <a:gd name="T15" fmla="*/ 0 w 1180"/>
                <a:gd name="T16" fmla="*/ 0 h 453"/>
                <a:gd name="T17" fmla="*/ 1180 w 1180"/>
                <a:gd name="T18" fmla="*/ 453 h 453"/>
              </a:gdLst>
              <a:ahLst/>
              <a:cxnLst>
                <a:cxn ang="T10">
                  <a:pos x="T0" y="T1"/>
                </a:cxn>
                <a:cxn ang="T11">
                  <a:pos x="T2" y="T3"/>
                </a:cxn>
                <a:cxn ang="T12">
                  <a:pos x="T4" y="T5"/>
                </a:cxn>
                <a:cxn ang="T13">
                  <a:pos x="T6" y="T7"/>
                </a:cxn>
                <a:cxn ang="T14">
                  <a:pos x="T8" y="T9"/>
                </a:cxn>
              </a:cxnLst>
              <a:rect l="T15" t="T16" r="T17" b="T18"/>
              <a:pathLst>
                <a:path w="1180" h="453">
                  <a:moveTo>
                    <a:pt x="227" y="0"/>
                  </a:moveTo>
                  <a:lnTo>
                    <a:pt x="0" y="453"/>
                  </a:lnTo>
                  <a:lnTo>
                    <a:pt x="1180" y="453"/>
                  </a:lnTo>
                  <a:lnTo>
                    <a:pt x="907" y="0"/>
                  </a:lnTo>
                  <a:lnTo>
                    <a:pt x="227" y="0"/>
                  </a:lnTo>
                  <a:close/>
                </a:path>
              </a:pathLst>
            </a:custGeom>
            <a:no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
        <p:nvSpPr>
          <p:cNvPr id="39" name="Line 228"/>
          <p:cNvSpPr>
            <a:spLocks noChangeShapeType="1"/>
          </p:cNvSpPr>
          <p:nvPr/>
        </p:nvSpPr>
        <p:spPr bwMode="auto">
          <a:xfrm>
            <a:off x="971550" y="2349500"/>
            <a:ext cx="792162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0" name="Text Box 229"/>
          <p:cNvSpPr txBox="1">
            <a:spLocks noChangeArrowheads="1"/>
          </p:cNvSpPr>
          <p:nvPr/>
        </p:nvSpPr>
        <p:spPr bwMode="auto">
          <a:xfrm>
            <a:off x="4406900" y="2205038"/>
            <a:ext cx="1144588" cy="165100"/>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600" dirty="0">
                <a:solidFill>
                  <a:srgbClr val="333399"/>
                </a:solidFill>
                <a:latin typeface="Tahoma" pitchFamily="34" charset="0"/>
              </a:rPr>
              <a:t>Variable (up to 65542 bytes)</a:t>
            </a:r>
          </a:p>
        </p:txBody>
      </p:sp>
      <p:sp>
        <p:nvSpPr>
          <p:cNvPr id="41" name="Text Box 230"/>
          <p:cNvSpPr txBox="1">
            <a:spLocks noChangeArrowheads="1"/>
          </p:cNvSpPr>
          <p:nvPr/>
        </p:nvSpPr>
        <p:spPr bwMode="auto">
          <a:xfrm>
            <a:off x="1187450" y="3213100"/>
            <a:ext cx="3695700" cy="641350"/>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000" b="1" dirty="0">
                <a:solidFill>
                  <a:srgbClr val="FF3300"/>
                </a:solidFill>
                <a:latin typeface="Tahoma" pitchFamily="34" charset="0"/>
              </a:rPr>
              <a:t>TC Multiplexing is based on additional Segment Header</a:t>
            </a:r>
          </a:p>
          <a:p>
            <a:pPr algn="ctr" eaLnBrk="0" hangingPunct="0">
              <a:lnSpc>
                <a:spcPct val="80%"/>
              </a:lnSpc>
              <a:spcBef>
                <a:spcPct val="20%"/>
              </a:spcBef>
            </a:pPr>
            <a:r>
              <a:rPr lang="en-GB" sz="1000" b="1" dirty="0">
                <a:solidFill>
                  <a:srgbClr val="FF3300"/>
                </a:solidFill>
                <a:latin typeface="Tahoma" pitchFamily="34" charset="0"/>
              </a:rPr>
              <a:t>In Transfer Frame Data Field</a:t>
            </a:r>
          </a:p>
          <a:p>
            <a:pPr algn="ctr" eaLnBrk="0" hangingPunct="0">
              <a:lnSpc>
                <a:spcPct val="80%"/>
              </a:lnSpc>
              <a:spcBef>
                <a:spcPct val="20%"/>
              </a:spcBef>
            </a:pPr>
            <a:r>
              <a:rPr lang="en-GB" sz="1000" dirty="0">
                <a:solidFill>
                  <a:srgbClr val="FF3300"/>
                </a:solidFill>
                <a:latin typeface="Tahoma" pitchFamily="34" charset="0"/>
              </a:rPr>
              <a:t>(TM Multiplexing is based on standard First Header Pointer</a:t>
            </a:r>
            <a:br>
              <a:rPr lang="en-GB" sz="1000" dirty="0">
                <a:solidFill>
                  <a:srgbClr val="FF3300"/>
                </a:solidFill>
                <a:latin typeface="Tahoma" pitchFamily="34" charset="0"/>
              </a:rPr>
            </a:br>
            <a:r>
              <a:rPr lang="en-GB" sz="1000" dirty="0">
                <a:solidFill>
                  <a:srgbClr val="FF3300"/>
                </a:solidFill>
                <a:latin typeface="Tahoma" pitchFamily="34" charset="0"/>
              </a:rPr>
              <a:t>in Transfer Frame Primary Header)</a:t>
            </a:r>
            <a:endParaRPr lang="en-GB" sz="1000" b="1" dirty="0">
              <a:solidFill>
                <a:srgbClr val="FF3300"/>
              </a:solidFill>
              <a:latin typeface="Tahoma" pitchFamily="34" charset="0"/>
            </a:endParaRPr>
          </a:p>
        </p:txBody>
      </p:sp>
      <p:grpSp>
        <p:nvGrpSpPr>
          <p:cNvPr id="42" name="Group 236"/>
          <p:cNvGrpSpPr>
            <a:grpSpLocks/>
          </p:cNvGrpSpPr>
          <p:nvPr/>
        </p:nvGrpSpPr>
        <p:grpSpPr bwMode="auto">
          <a:xfrm>
            <a:off x="250825" y="4775200"/>
            <a:ext cx="576263" cy="957263"/>
            <a:chOff x="158" y="3008"/>
            <a:chExt cx="363" cy="603"/>
          </a:xfrm>
        </p:grpSpPr>
        <p:sp>
          <p:nvSpPr>
            <p:cNvPr id="43" name="Line 23"/>
            <p:cNvSpPr>
              <a:spLocks noChangeShapeType="1"/>
            </p:cNvSpPr>
            <p:nvPr/>
          </p:nvSpPr>
          <p:spPr bwMode="auto">
            <a:xfrm>
              <a:off x="158"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4" name="Rectangle 22"/>
            <p:cNvSpPr>
              <a:spLocks noChangeArrowheads="1"/>
            </p:cNvSpPr>
            <p:nvPr/>
          </p:nvSpPr>
          <p:spPr bwMode="auto">
            <a:xfrm>
              <a:off x="158"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a:t>
              </a:r>
            </a:p>
            <a:p>
              <a:pPr algn="ctr" eaLnBrk="0" hangingPunct="0">
                <a:lnSpc>
                  <a:spcPct val="80%"/>
                </a:lnSpc>
                <a:spcBef>
                  <a:spcPct val="20%"/>
                </a:spcBef>
                <a:defRPr/>
              </a:pPr>
              <a:r>
                <a:rPr lang="en-GB" sz="800" kern="0" dirty="0">
                  <a:solidFill>
                    <a:srgbClr val="333399"/>
                  </a:solidFill>
                  <a:latin typeface="Tahoma" pitchFamily="34" charset="0"/>
                </a:rPr>
                <a:t>Frame</a:t>
              </a:r>
              <a:br>
                <a:rPr lang="en-GB" sz="800" kern="0" dirty="0">
                  <a:solidFill>
                    <a:srgbClr val="333399"/>
                  </a:solidFill>
                  <a:latin typeface="Tahoma" pitchFamily="34" charset="0"/>
                </a:rPr>
              </a:br>
              <a:r>
                <a:rPr lang="en-GB" sz="800" kern="0" dirty="0">
                  <a:solidFill>
                    <a:srgbClr val="333399"/>
                  </a:solidFill>
                  <a:latin typeface="Tahoma" pitchFamily="34" charset="0"/>
                </a:rPr>
                <a:t>Version</a:t>
              </a:r>
              <a:br>
                <a:rPr lang="en-GB" sz="800" kern="0" dirty="0">
                  <a:solidFill>
                    <a:srgbClr val="333399"/>
                  </a:solidFill>
                  <a:latin typeface="Tahoma" pitchFamily="34" charset="0"/>
                </a:rPr>
              </a:br>
              <a:r>
                <a:rPr lang="en-GB" sz="800" kern="0" dirty="0">
                  <a:solidFill>
                    <a:srgbClr val="333399"/>
                  </a:solidFill>
                  <a:latin typeface="Tahoma" pitchFamily="34" charset="0"/>
                </a:rPr>
                <a:t>Number</a:t>
              </a:r>
            </a:p>
            <a:p>
              <a:pPr algn="ctr" eaLnBrk="0" hangingPunct="0">
                <a:lnSpc>
                  <a:spcPct val="80%"/>
                </a:lnSpc>
                <a:spcBef>
                  <a:spcPct val="20%"/>
                </a:spcBef>
                <a:defRPr/>
              </a:pPr>
              <a:r>
                <a:rPr lang="en-GB" sz="800" kern="0" dirty="0">
                  <a:solidFill>
                    <a:srgbClr val="333399"/>
                  </a:solidFill>
                  <a:latin typeface="Tahoma" pitchFamily="34" charset="0"/>
                </a:rPr>
                <a:t>« 00 »</a:t>
              </a:r>
            </a:p>
          </p:txBody>
        </p:sp>
        <p:sp>
          <p:nvSpPr>
            <p:cNvPr id="45" name="Text Box 200"/>
            <p:cNvSpPr txBox="1">
              <a:spLocks noChangeArrowheads="1"/>
            </p:cNvSpPr>
            <p:nvPr/>
          </p:nvSpPr>
          <p:spPr bwMode="auto">
            <a:xfrm>
              <a:off x="204"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grpSp>
      <p:grpSp>
        <p:nvGrpSpPr>
          <p:cNvPr id="46" name="Group 237"/>
          <p:cNvGrpSpPr>
            <a:grpSpLocks/>
          </p:cNvGrpSpPr>
          <p:nvPr/>
        </p:nvGrpSpPr>
        <p:grpSpPr bwMode="auto">
          <a:xfrm>
            <a:off x="827088" y="4775200"/>
            <a:ext cx="1152525" cy="957263"/>
            <a:chOff x="521" y="3008"/>
            <a:chExt cx="726" cy="603"/>
          </a:xfrm>
        </p:grpSpPr>
        <p:sp>
          <p:nvSpPr>
            <p:cNvPr id="47" name="Rectangle 184"/>
            <p:cNvSpPr>
              <a:spLocks noChangeArrowheads="1"/>
            </p:cNvSpPr>
            <p:nvPr/>
          </p:nvSpPr>
          <p:spPr bwMode="auto">
            <a:xfrm>
              <a:off x="521"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Bypass</a:t>
              </a:r>
            </a:p>
            <a:p>
              <a:pPr algn="ctr" eaLnBrk="0" hangingPunct="0">
                <a:lnSpc>
                  <a:spcPct val="80%"/>
                </a:lnSpc>
                <a:spcBef>
                  <a:spcPct val="20%"/>
                </a:spcBef>
                <a:defRPr/>
              </a:pPr>
              <a:r>
                <a:rPr lang="en-GB" sz="800" kern="0" dirty="0">
                  <a:solidFill>
                    <a:srgbClr val="333399"/>
                  </a:solidFill>
                  <a:latin typeface="Tahoma" pitchFamily="34" charset="0"/>
                </a:rPr>
                <a:t>Flag</a:t>
              </a:r>
            </a:p>
          </p:txBody>
        </p:sp>
        <p:sp>
          <p:nvSpPr>
            <p:cNvPr id="48" name="Rectangle 185"/>
            <p:cNvSpPr>
              <a:spLocks noChangeArrowheads="1"/>
            </p:cNvSpPr>
            <p:nvPr/>
          </p:nvSpPr>
          <p:spPr bwMode="auto">
            <a:xfrm>
              <a:off x="884"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Ctrl</a:t>
              </a:r>
            </a:p>
            <a:p>
              <a:pPr algn="ctr" eaLnBrk="0" hangingPunct="0">
                <a:lnSpc>
                  <a:spcPct val="80%"/>
                </a:lnSpc>
                <a:spcBef>
                  <a:spcPct val="20%"/>
                </a:spcBef>
                <a:defRPr/>
              </a:pPr>
              <a:r>
                <a:rPr lang="en-GB" sz="800" kern="0" dirty="0" err="1">
                  <a:solidFill>
                    <a:srgbClr val="333399"/>
                  </a:solidFill>
                  <a:latin typeface="Tahoma" pitchFamily="34" charset="0"/>
                </a:rPr>
                <a:t>Cmd</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Flag</a:t>
              </a:r>
            </a:p>
          </p:txBody>
        </p:sp>
        <p:sp>
          <p:nvSpPr>
            <p:cNvPr id="49" name="Line 189"/>
            <p:cNvSpPr>
              <a:spLocks noChangeShapeType="1"/>
            </p:cNvSpPr>
            <p:nvPr/>
          </p:nvSpPr>
          <p:spPr bwMode="auto">
            <a:xfrm>
              <a:off x="521"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0" name="Line 190"/>
            <p:cNvSpPr>
              <a:spLocks noChangeShapeType="1"/>
            </p:cNvSpPr>
            <p:nvPr/>
          </p:nvSpPr>
          <p:spPr bwMode="auto">
            <a:xfrm>
              <a:off x="884"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1" name="Text Box 197"/>
            <p:cNvSpPr txBox="1">
              <a:spLocks noChangeArrowheads="1"/>
            </p:cNvSpPr>
            <p:nvPr/>
          </p:nvSpPr>
          <p:spPr bwMode="auto">
            <a:xfrm>
              <a:off x="567"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sp>
          <p:nvSpPr>
            <p:cNvPr id="52" name="Text Box 198"/>
            <p:cNvSpPr txBox="1">
              <a:spLocks noChangeArrowheads="1"/>
            </p:cNvSpPr>
            <p:nvPr/>
          </p:nvSpPr>
          <p:spPr bwMode="auto">
            <a:xfrm>
              <a:off x="930"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grpSp>
      <p:grpSp>
        <p:nvGrpSpPr>
          <p:cNvPr id="53" name="Group 238"/>
          <p:cNvGrpSpPr>
            <a:grpSpLocks/>
          </p:cNvGrpSpPr>
          <p:nvPr/>
        </p:nvGrpSpPr>
        <p:grpSpPr bwMode="auto">
          <a:xfrm>
            <a:off x="2555875" y="4775200"/>
            <a:ext cx="1152525" cy="957263"/>
            <a:chOff x="1610" y="3008"/>
            <a:chExt cx="726" cy="603"/>
          </a:xfrm>
        </p:grpSpPr>
        <p:sp>
          <p:nvSpPr>
            <p:cNvPr id="54" name="Text Box 28"/>
            <p:cNvSpPr txBox="1">
              <a:spLocks noChangeArrowheads="1"/>
            </p:cNvSpPr>
            <p:nvPr/>
          </p:nvSpPr>
          <p:spPr bwMode="auto">
            <a:xfrm>
              <a:off x="1655" y="3507"/>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10 bits</a:t>
              </a:r>
            </a:p>
          </p:txBody>
        </p:sp>
        <p:sp>
          <p:nvSpPr>
            <p:cNvPr id="55" name="Rectangle 83"/>
            <p:cNvSpPr>
              <a:spLocks noChangeArrowheads="1"/>
            </p:cNvSpPr>
            <p:nvPr/>
          </p:nvSpPr>
          <p:spPr bwMode="auto">
            <a:xfrm>
              <a:off x="1972" y="3008"/>
              <a:ext cx="364"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Virtual</a:t>
              </a:r>
            </a:p>
            <a:p>
              <a:pPr algn="ctr" eaLnBrk="0" hangingPunct="0">
                <a:lnSpc>
                  <a:spcPct val="80%"/>
                </a:lnSpc>
                <a:spcBef>
                  <a:spcPct val="20%"/>
                </a:spcBef>
                <a:defRPr/>
              </a:pPr>
              <a:r>
                <a:rPr lang="en-GB" sz="800" kern="0" dirty="0">
                  <a:solidFill>
                    <a:srgbClr val="333399"/>
                  </a:solidFill>
                  <a:latin typeface="Tahoma" pitchFamily="34" charset="0"/>
                </a:rPr>
                <a:t>Channel</a:t>
              </a:r>
              <a:br>
                <a:rPr lang="en-GB" sz="800" kern="0" dirty="0">
                  <a:solidFill>
                    <a:srgbClr val="333399"/>
                  </a:solidFill>
                  <a:latin typeface="Tahoma" pitchFamily="34" charset="0"/>
                </a:rPr>
              </a:br>
              <a:r>
                <a:rPr lang="en-GB" sz="800" kern="0" dirty="0">
                  <a:solidFill>
                    <a:srgbClr val="333399"/>
                  </a:solidFill>
                  <a:latin typeface="Tahoma" pitchFamily="34" charset="0"/>
                </a:rPr>
                <a:t>Id</a:t>
              </a:r>
            </a:p>
          </p:txBody>
        </p:sp>
        <p:sp>
          <p:nvSpPr>
            <p:cNvPr id="56" name="Rectangle 34"/>
            <p:cNvSpPr>
              <a:spLocks noChangeArrowheads="1"/>
            </p:cNvSpPr>
            <p:nvPr/>
          </p:nvSpPr>
          <p:spPr bwMode="auto">
            <a:xfrm>
              <a:off x="1610"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Spacecraft</a:t>
              </a:r>
              <a:br>
                <a:rPr lang="en-GB" sz="800" kern="0" dirty="0">
                  <a:solidFill>
                    <a:srgbClr val="333399"/>
                  </a:solidFill>
                  <a:latin typeface="Tahoma" pitchFamily="34" charset="0"/>
                </a:rPr>
              </a:br>
              <a:r>
                <a:rPr lang="en-GB" sz="800" kern="0" dirty="0">
                  <a:solidFill>
                    <a:srgbClr val="333399"/>
                  </a:solidFill>
                  <a:latin typeface="Tahoma" pitchFamily="34" charset="0"/>
                </a:rPr>
                <a:t>Id</a:t>
              </a:r>
            </a:p>
          </p:txBody>
        </p:sp>
        <p:sp>
          <p:nvSpPr>
            <p:cNvPr id="57" name="Text Box 177"/>
            <p:cNvSpPr txBox="1">
              <a:spLocks noChangeArrowheads="1"/>
            </p:cNvSpPr>
            <p:nvPr/>
          </p:nvSpPr>
          <p:spPr bwMode="auto">
            <a:xfrm>
              <a:off x="2064"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6 bits</a:t>
              </a:r>
            </a:p>
          </p:txBody>
        </p:sp>
        <p:sp>
          <p:nvSpPr>
            <p:cNvPr id="58" name="Line 192"/>
            <p:cNvSpPr>
              <a:spLocks noChangeShapeType="1"/>
            </p:cNvSpPr>
            <p:nvPr/>
          </p:nvSpPr>
          <p:spPr bwMode="auto">
            <a:xfrm>
              <a:off x="1610"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9" name="Line 193"/>
            <p:cNvSpPr>
              <a:spLocks noChangeShapeType="1"/>
            </p:cNvSpPr>
            <p:nvPr/>
          </p:nvSpPr>
          <p:spPr bwMode="auto">
            <a:xfrm>
              <a:off x="1973"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60" name="Group 240"/>
          <p:cNvGrpSpPr>
            <a:grpSpLocks/>
          </p:cNvGrpSpPr>
          <p:nvPr/>
        </p:nvGrpSpPr>
        <p:grpSpPr bwMode="auto">
          <a:xfrm>
            <a:off x="1979613" y="4775200"/>
            <a:ext cx="576262" cy="957263"/>
            <a:chOff x="1247" y="3008"/>
            <a:chExt cx="363" cy="603"/>
          </a:xfrm>
        </p:grpSpPr>
        <p:sp>
          <p:nvSpPr>
            <p:cNvPr id="61" name="Rectangle 186"/>
            <p:cNvSpPr>
              <a:spLocks noChangeArrowheads="1"/>
            </p:cNvSpPr>
            <p:nvPr/>
          </p:nvSpPr>
          <p:spPr bwMode="auto">
            <a:xfrm>
              <a:off x="1247"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err="1">
                  <a:solidFill>
                    <a:srgbClr val="333399"/>
                  </a:solidFill>
                  <a:latin typeface="Tahoma" pitchFamily="34" charset="0"/>
                </a:rPr>
                <a:t>Rsvd</a:t>
              </a:r>
              <a:r>
                <a:rPr lang="en-GB" sz="800" kern="0" dirty="0">
                  <a:solidFill>
                    <a:srgbClr val="333399"/>
                  </a:solidFill>
                  <a:latin typeface="Tahoma" pitchFamily="34" charset="0"/>
                </a:rPr>
                <a:t>.</a:t>
              </a:r>
            </a:p>
            <a:p>
              <a:pPr algn="ctr" eaLnBrk="0" hangingPunct="0">
                <a:lnSpc>
                  <a:spcPct val="80%"/>
                </a:lnSpc>
                <a:spcBef>
                  <a:spcPct val="20%"/>
                </a:spcBef>
                <a:defRPr/>
              </a:pPr>
              <a:r>
                <a:rPr lang="en-GB" sz="800" kern="0" dirty="0">
                  <a:solidFill>
                    <a:srgbClr val="333399"/>
                  </a:solidFill>
                  <a:latin typeface="Tahoma" pitchFamily="34" charset="0"/>
                </a:rPr>
                <a:t>Spare</a:t>
              </a:r>
            </a:p>
          </p:txBody>
        </p:sp>
        <p:sp>
          <p:nvSpPr>
            <p:cNvPr id="62" name="Line 191"/>
            <p:cNvSpPr>
              <a:spLocks noChangeShapeType="1"/>
            </p:cNvSpPr>
            <p:nvPr/>
          </p:nvSpPr>
          <p:spPr bwMode="auto">
            <a:xfrm>
              <a:off x="1247"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3" name="Text Box 196"/>
            <p:cNvSpPr txBox="1">
              <a:spLocks noChangeArrowheads="1"/>
            </p:cNvSpPr>
            <p:nvPr/>
          </p:nvSpPr>
          <p:spPr bwMode="auto">
            <a:xfrm>
              <a:off x="1292"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grpSp>
      <p:grpSp>
        <p:nvGrpSpPr>
          <p:cNvPr id="64" name="Group 239"/>
          <p:cNvGrpSpPr>
            <a:grpSpLocks/>
          </p:cNvGrpSpPr>
          <p:nvPr/>
        </p:nvGrpSpPr>
        <p:grpSpPr bwMode="auto">
          <a:xfrm>
            <a:off x="3708400" y="4775200"/>
            <a:ext cx="1152525" cy="957263"/>
            <a:chOff x="2336" y="3008"/>
            <a:chExt cx="726" cy="603"/>
          </a:xfrm>
        </p:grpSpPr>
        <p:sp>
          <p:nvSpPr>
            <p:cNvPr id="65" name="Rectangle 89"/>
            <p:cNvSpPr>
              <a:spLocks noChangeArrowheads="1"/>
            </p:cNvSpPr>
            <p:nvPr/>
          </p:nvSpPr>
          <p:spPr bwMode="auto">
            <a:xfrm>
              <a:off x="2336"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Frame</a:t>
              </a:r>
            </a:p>
            <a:p>
              <a:pPr algn="ctr" eaLnBrk="0" hangingPunct="0">
                <a:lnSpc>
                  <a:spcPct val="80%"/>
                </a:lnSpc>
                <a:spcBef>
                  <a:spcPct val="20%"/>
                </a:spcBef>
                <a:defRPr/>
              </a:pPr>
              <a:r>
                <a:rPr lang="en-GB" sz="800" kern="0" dirty="0">
                  <a:solidFill>
                    <a:srgbClr val="333399"/>
                  </a:solidFill>
                  <a:latin typeface="Tahoma" pitchFamily="34" charset="0"/>
                </a:rPr>
                <a:t>length</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66" name="Rectangle 187"/>
            <p:cNvSpPr>
              <a:spLocks noChangeArrowheads="1"/>
            </p:cNvSpPr>
            <p:nvPr/>
          </p:nvSpPr>
          <p:spPr bwMode="auto">
            <a:xfrm>
              <a:off x="2699"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Frame</a:t>
              </a:r>
            </a:p>
            <a:p>
              <a:pPr algn="ctr" eaLnBrk="0" hangingPunct="0">
                <a:lnSpc>
                  <a:spcPct val="80%"/>
                </a:lnSpc>
                <a:spcBef>
                  <a:spcPct val="20%"/>
                </a:spcBef>
                <a:defRPr/>
              </a:pPr>
              <a:r>
                <a:rPr lang="en-GB" sz="800" kern="0" dirty="0">
                  <a:solidFill>
                    <a:srgbClr val="333399"/>
                  </a:solidFill>
                  <a:latin typeface="Tahoma" pitchFamily="34" charset="0"/>
                </a:rPr>
                <a:t>Sequence</a:t>
              </a:r>
            </a:p>
            <a:p>
              <a:pPr algn="ctr" eaLnBrk="0" hangingPunct="0">
                <a:lnSpc>
                  <a:spcPct val="80%"/>
                </a:lnSpc>
                <a:spcBef>
                  <a:spcPct val="20%"/>
                </a:spcBef>
                <a:defRPr/>
              </a:pPr>
              <a:r>
                <a:rPr lang="en-GB" sz="800" kern="0" dirty="0">
                  <a:solidFill>
                    <a:srgbClr val="333399"/>
                  </a:solidFill>
                  <a:latin typeface="Tahoma" pitchFamily="34" charset="0"/>
                </a:rPr>
                <a:t>Number</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67" name="Line 194"/>
            <p:cNvSpPr>
              <a:spLocks noChangeShapeType="1"/>
            </p:cNvSpPr>
            <p:nvPr/>
          </p:nvSpPr>
          <p:spPr bwMode="auto">
            <a:xfrm>
              <a:off x="2336"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8" name="Line 195"/>
            <p:cNvSpPr>
              <a:spLocks noChangeShapeType="1"/>
            </p:cNvSpPr>
            <p:nvPr/>
          </p:nvSpPr>
          <p:spPr bwMode="auto">
            <a:xfrm>
              <a:off x="2699"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9" name="Text Box 201"/>
            <p:cNvSpPr txBox="1">
              <a:spLocks noChangeArrowheads="1"/>
            </p:cNvSpPr>
            <p:nvPr/>
          </p:nvSpPr>
          <p:spPr bwMode="auto">
            <a:xfrm>
              <a:off x="2381" y="3507"/>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10 bits</a:t>
              </a:r>
            </a:p>
          </p:txBody>
        </p:sp>
        <p:sp>
          <p:nvSpPr>
            <p:cNvPr id="70" name="Text Box 202"/>
            <p:cNvSpPr txBox="1">
              <a:spLocks noChangeArrowheads="1"/>
            </p:cNvSpPr>
            <p:nvPr/>
          </p:nvSpPr>
          <p:spPr bwMode="auto">
            <a:xfrm>
              <a:off x="2744"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8 bits</a:t>
              </a:r>
            </a:p>
          </p:txBody>
        </p:sp>
      </p:grpSp>
    </p:spTree>
    <p:extLst>
      <p:ext uri="{BB962C8B-B14F-4D97-AF65-F5344CB8AC3E}">
        <p14:creationId xmlns:p14="http://schemas.microsoft.com/office/powerpoint/2010/main" val="358074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up)">
                                      <p:cBhvr>
                                        <p:cTn id="45" dur="10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1" grpId="0"/>
    </p:bldLst>
  </p:timing>
</p:sld>
</file>

<file path=ppt/slides/slide4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TC Transfer frame &amp; Authentication</a:t>
            </a:r>
          </a:p>
        </p:txBody>
      </p:sp>
      <p:grpSp>
        <p:nvGrpSpPr>
          <p:cNvPr id="3" name="Group 232"/>
          <p:cNvGrpSpPr>
            <a:grpSpLocks/>
          </p:cNvGrpSpPr>
          <p:nvPr/>
        </p:nvGrpSpPr>
        <p:grpSpPr bwMode="auto">
          <a:xfrm>
            <a:off x="250825" y="4343400"/>
            <a:ext cx="8642350" cy="1677988"/>
            <a:chOff x="158" y="2736"/>
            <a:chExt cx="5444" cy="1057"/>
          </a:xfrm>
        </p:grpSpPr>
        <p:sp>
          <p:nvSpPr>
            <p:cNvPr id="4" name="Rectangle 3"/>
            <p:cNvSpPr>
              <a:spLocks noChangeArrowheads="1"/>
            </p:cNvSpPr>
            <p:nvPr/>
          </p:nvSpPr>
          <p:spPr bwMode="auto">
            <a:xfrm>
              <a:off x="158" y="2736"/>
              <a:ext cx="5444" cy="77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 name="Line 4"/>
            <p:cNvSpPr>
              <a:spLocks noChangeShapeType="1"/>
            </p:cNvSpPr>
            <p:nvPr/>
          </p:nvSpPr>
          <p:spPr bwMode="auto">
            <a:xfrm>
              <a:off x="158" y="3793"/>
              <a:ext cx="544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 name="Text Box 5"/>
            <p:cNvSpPr txBox="1">
              <a:spLocks noChangeArrowheads="1"/>
            </p:cNvSpPr>
            <p:nvPr/>
          </p:nvSpPr>
          <p:spPr bwMode="auto">
            <a:xfrm>
              <a:off x="2653" y="3688"/>
              <a:ext cx="695"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(up to 1024 bytes)</a:t>
              </a:r>
            </a:p>
          </p:txBody>
        </p:sp>
      </p:grpSp>
      <p:grpSp>
        <p:nvGrpSpPr>
          <p:cNvPr id="7" name="Group 235"/>
          <p:cNvGrpSpPr>
            <a:grpSpLocks/>
          </p:cNvGrpSpPr>
          <p:nvPr/>
        </p:nvGrpSpPr>
        <p:grpSpPr bwMode="auto">
          <a:xfrm>
            <a:off x="7885113" y="4559300"/>
            <a:ext cx="1008062" cy="1173163"/>
            <a:chOff x="4967" y="2872"/>
            <a:chExt cx="635" cy="739"/>
          </a:xfrm>
        </p:grpSpPr>
        <p:sp>
          <p:nvSpPr>
            <p:cNvPr id="8" name="Rectangle 85"/>
            <p:cNvSpPr>
              <a:spLocks noChangeArrowheads="1"/>
            </p:cNvSpPr>
            <p:nvPr/>
          </p:nvSpPr>
          <p:spPr bwMode="auto">
            <a:xfrm>
              <a:off x="4967" y="2872"/>
              <a:ext cx="635" cy="635"/>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Trailer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9" name="Line 65"/>
            <p:cNvSpPr>
              <a:spLocks noChangeShapeType="1"/>
            </p:cNvSpPr>
            <p:nvPr/>
          </p:nvSpPr>
          <p:spPr bwMode="auto">
            <a:xfrm>
              <a:off x="4967" y="3598"/>
              <a:ext cx="63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 name="Text Box 66"/>
            <p:cNvSpPr txBox="1">
              <a:spLocks noChangeArrowheads="1"/>
            </p:cNvSpPr>
            <p:nvPr/>
          </p:nvSpPr>
          <p:spPr bwMode="auto">
            <a:xfrm>
              <a:off x="5193" y="3507"/>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16 bits</a:t>
              </a:r>
            </a:p>
          </p:txBody>
        </p:sp>
        <p:sp>
          <p:nvSpPr>
            <p:cNvPr id="11" name="Rectangle 87"/>
            <p:cNvSpPr>
              <a:spLocks noChangeArrowheads="1"/>
            </p:cNvSpPr>
            <p:nvPr/>
          </p:nvSpPr>
          <p:spPr bwMode="auto">
            <a:xfrm>
              <a:off x="4967" y="3008"/>
              <a:ext cx="635" cy="499"/>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Frame</a:t>
              </a:r>
            </a:p>
            <a:p>
              <a:pPr algn="ctr" eaLnBrk="0" hangingPunct="0">
                <a:lnSpc>
                  <a:spcPct val="80%"/>
                </a:lnSpc>
                <a:spcBef>
                  <a:spcPct val="20%"/>
                </a:spcBef>
                <a:defRPr/>
              </a:pPr>
              <a:r>
                <a:rPr lang="en-GB" sz="800" kern="0" dirty="0">
                  <a:solidFill>
                    <a:srgbClr val="333399"/>
                  </a:solidFill>
                  <a:latin typeface="Tahoma" pitchFamily="34" charset="0"/>
                </a:rPr>
                <a:t>Error</a:t>
              </a:r>
              <a:br>
                <a:rPr lang="en-GB" sz="800" kern="0" dirty="0">
                  <a:solidFill>
                    <a:srgbClr val="333399"/>
                  </a:solidFill>
                  <a:latin typeface="Tahoma" pitchFamily="34" charset="0"/>
                </a:rPr>
              </a:br>
              <a:r>
                <a:rPr lang="en-GB" sz="800" kern="0" dirty="0">
                  <a:solidFill>
                    <a:srgbClr val="333399"/>
                  </a:solidFill>
                  <a:latin typeface="Tahoma" pitchFamily="34" charset="0"/>
                </a:rPr>
                <a:t>Control</a:t>
              </a:r>
              <a:br>
                <a:rPr lang="en-GB" sz="800" kern="0" dirty="0">
                  <a:solidFill>
                    <a:srgbClr val="333399"/>
                  </a:solidFill>
                  <a:latin typeface="Tahoma" pitchFamily="34" charset="0"/>
                </a:rPr>
              </a:br>
              <a:r>
                <a:rPr lang="en-GB" sz="800" kern="0" dirty="0">
                  <a:solidFill>
                    <a:srgbClr val="333399"/>
                  </a:solidFill>
                  <a:latin typeface="Tahoma" pitchFamily="34" charset="0"/>
                </a:rPr>
                <a:t>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grpSp>
        <p:nvGrpSpPr>
          <p:cNvPr id="12" name="Group 234"/>
          <p:cNvGrpSpPr>
            <a:grpSpLocks/>
          </p:cNvGrpSpPr>
          <p:nvPr/>
        </p:nvGrpSpPr>
        <p:grpSpPr bwMode="auto">
          <a:xfrm>
            <a:off x="4859338" y="4559300"/>
            <a:ext cx="4033837" cy="1338263"/>
            <a:chOff x="3061" y="2872"/>
            <a:chExt cx="2541" cy="843"/>
          </a:xfrm>
        </p:grpSpPr>
        <p:sp>
          <p:nvSpPr>
            <p:cNvPr id="13" name="Rectangle 52"/>
            <p:cNvSpPr>
              <a:spLocks noChangeArrowheads="1"/>
            </p:cNvSpPr>
            <p:nvPr/>
          </p:nvSpPr>
          <p:spPr bwMode="auto">
            <a:xfrm>
              <a:off x="3061" y="2872"/>
              <a:ext cx="1906" cy="63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Data 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4" name="Text Box 62"/>
            <p:cNvSpPr txBox="1">
              <a:spLocks noChangeArrowheads="1"/>
            </p:cNvSpPr>
            <p:nvPr/>
          </p:nvSpPr>
          <p:spPr bwMode="auto">
            <a:xfrm>
              <a:off x="4000" y="3611"/>
              <a:ext cx="695"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(up to 1019 bytes)</a:t>
              </a:r>
            </a:p>
          </p:txBody>
        </p:sp>
        <p:sp>
          <p:nvSpPr>
            <p:cNvPr id="15" name="Line 95"/>
            <p:cNvSpPr>
              <a:spLocks noChangeShapeType="1"/>
            </p:cNvSpPr>
            <p:nvPr/>
          </p:nvSpPr>
          <p:spPr bwMode="auto">
            <a:xfrm>
              <a:off x="3061" y="3688"/>
              <a:ext cx="2541"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16" name="Group 233"/>
          <p:cNvGrpSpPr>
            <a:grpSpLocks/>
          </p:cNvGrpSpPr>
          <p:nvPr/>
        </p:nvGrpSpPr>
        <p:grpSpPr bwMode="auto">
          <a:xfrm>
            <a:off x="250825" y="4559300"/>
            <a:ext cx="4608513" cy="1317625"/>
            <a:chOff x="158" y="2872"/>
            <a:chExt cx="2903" cy="830"/>
          </a:xfrm>
        </p:grpSpPr>
        <p:sp>
          <p:nvSpPr>
            <p:cNvPr id="17" name="Rectangle 7"/>
            <p:cNvSpPr>
              <a:spLocks noChangeArrowheads="1"/>
            </p:cNvSpPr>
            <p:nvPr/>
          </p:nvSpPr>
          <p:spPr bwMode="auto">
            <a:xfrm>
              <a:off x="158" y="2872"/>
              <a:ext cx="2903" cy="635"/>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Primary Header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8" name="Line 8"/>
            <p:cNvSpPr>
              <a:spLocks noChangeShapeType="1"/>
            </p:cNvSpPr>
            <p:nvPr/>
          </p:nvSpPr>
          <p:spPr bwMode="auto">
            <a:xfrm flipV="1">
              <a:off x="158" y="3688"/>
              <a:ext cx="2903" cy="14"/>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9" name="Text Box 203"/>
            <p:cNvSpPr txBox="1">
              <a:spLocks noChangeArrowheads="1"/>
            </p:cNvSpPr>
            <p:nvPr/>
          </p:nvSpPr>
          <p:spPr bwMode="auto">
            <a:xfrm>
              <a:off x="1474" y="3598"/>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5 bytes</a:t>
              </a:r>
            </a:p>
          </p:txBody>
        </p:sp>
      </p:grpSp>
      <p:sp>
        <p:nvSpPr>
          <p:cNvPr id="21" name="Rectangle 221"/>
          <p:cNvSpPr>
            <a:spLocks noChangeArrowheads="1"/>
          </p:cNvSpPr>
          <p:nvPr/>
        </p:nvSpPr>
        <p:spPr bwMode="auto">
          <a:xfrm>
            <a:off x="971550" y="1628775"/>
            <a:ext cx="7921625" cy="5762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22" name="Rectangle 224"/>
          <p:cNvSpPr>
            <a:spLocks noChangeArrowheads="1"/>
          </p:cNvSpPr>
          <p:nvPr/>
        </p:nvSpPr>
        <p:spPr bwMode="auto">
          <a:xfrm>
            <a:off x="2411413" y="1844675"/>
            <a:ext cx="6481762" cy="360363"/>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 Data Field</a:t>
            </a:r>
          </a:p>
        </p:txBody>
      </p:sp>
      <p:sp>
        <p:nvSpPr>
          <p:cNvPr id="23" name="Rectangle 225"/>
          <p:cNvSpPr>
            <a:spLocks noChangeArrowheads="1"/>
          </p:cNvSpPr>
          <p:nvPr/>
        </p:nvSpPr>
        <p:spPr bwMode="auto">
          <a:xfrm>
            <a:off x="971550" y="1844675"/>
            <a:ext cx="1439863" cy="3603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 Primary Header</a:t>
            </a:r>
          </a:p>
        </p:txBody>
      </p:sp>
      <p:grpSp>
        <p:nvGrpSpPr>
          <p:cNvPr id="24" name="Group 231"/>
          <p:cNvGrpSpPr>
            <a:grpSpLocks/>
          </p:cNvGrpSpPr>
          <p:nvPr/>
        </p:nvGrpSpPr>
        <p:grpSpPr bwMode="auto">
          <a:xfrm>
            <a:off x="4859338" y="2205038"/>
            <a:ext cx="3025775" cy="2160587"/>
            <a:chOff x="3061" y="1389"/>
            <a:chExt cx="1906" cy="1361"/>
          </a:xfrm>
        </p:grpSpPr>
        <p:sp>
          <p:nvSpPr>
            <p:cNvPr id="25" name="Freeform 219"/>
            <p:cNvSpPr>
              <a:spLocks/>
            </p:cNvSpPr>
            <p:nvPr/>
          </p:nvSpPr>
          <p:spPr bwMode="auto">
            <a:xfrm>
              <a:off x="3061" y="2296"/>
              <a:ext cx="1906" cy="454"/>
            </a:xfrm>
            <a:custGeom>
              <a:avLst/>
              <a:gdLst>
                <a:gd name="T0" fmla="*/ 0 w 1906"/>
                <a:gd name="T1" fmla="*/ 0 h 454"/>
                <a:gd name="T2" fmla="*/ 0 w 1906"/>
                <a:gd name="T3" fmla="*/ 454 h 454"/>
                <a:gd name="T4" fmla="*/ 1906 w 1906"/>
                <a:gd name="T5" fmla="*/ 454 h 454"/>
                <a:gd name="T6" fmla="*/ 1906 w 1906"/>
                <a:gd name="T7" fmla="*/ 0 h 454"/>
                <a:gd name="T8" fmla="*/ 0 w 1906"/>
                <a:gd name="T9" fmla="*/ 0 h 454"/>
                <a:gd name="T10" fmla="*/ 0 60000 65536"/>
                <a:gd name="T11" fmla="*/ 0 60000 65536"/>
                <a:gd name="T12" fmla="*/ 0 60000 65536"/>
                <a:gd name="T13" fmla="*/ 0 60000 65536"/>
                <a:gd name="T14" fmla="*/ 0 60000 65536"/>
                <a:gd name="T15" fmla="*/ 0 w 1906"/>
                <a:gd name="T16" fmla="*/ 0 h 454"/>
                <a:gd name="T17" fmla="*/ 1906 w 1906"/>
                <a:gd name="T18" fmla="*/ 454 h 454"/>
              </a:gdLst>
              <a:ahLst/>
              <a:cxnLst>
                <a:cxn ang="T10">
                  <a:pos x="T0" y="T1"/>
                </a:cxn>
                <a:cxn ang="T11">
                  <a:pos x="T2" y="T3"/>
                </a:cxn>
                <a:cxn ang="T12">
                  <a:pos x="T4" y="T5"/>
                </a:cxn>
                <a:cxn ang="T13">
                  <a:pos x="T6" y="T7"/>
                </a:cxn>
                <a:cxn ang="T14">
                  <a:pos x="T8" y="T9"/>
                </a:cxn>
              </a:cxnLst>
              <a:rect l="T15" t="T16" r="T17" b="T18"/>
              <a:pathLst>
                <a:path w="1906" h="454">
                  <a:moveTo>
                    <a:pt x="0" y="0"/>
                  </a:moveTo>
                  <a:lnTo>
                    <a:pt x="0" y="454"/>
                  </a:lnTo>
                  <a:lnTo>
                    <a:pt x="1906" y="454"/>
                  </a:lnTo>
                  <a:lnTo>
                    <a:pt x="1906" y="0"/>
                  </a:lnTo>
                  <a:lnTo>
                    <a:pt x="0" y="0"/>
                  </a:lnTo>
                  <a:close/>
                </a:path>
              </a:pathLst>
            </a:custGeom>
            <a:no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6" name="Rectangle 205"/>
            <p:cNvSpPr>
              <a:spLocks noChangeArrowheads="1"/>
            </p:cNvSpPr>
            <p:nvPr/>
          </p:nvSpPr>
          <p:spPr bwMode="auto">
            <a:xfrm>
              <a:off x="3063" y="1842"/>
              <a:ext cx="724" cy="485"/>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Segment Header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27" name="Rectangle 206"/>
            <p:cNvSpPr>
              <a:spLocks noChangeArrowheads="1"/>
            </p:cNvSpPr>
            <p:nvPr/>
          </p:nvSpPr>
          <p:spPr bwMode="auto">
            <a:xfrm>
              <a:off x="3063" y="1978"/>
              <a:ext cx="363" cy="34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Sequence</a:t>
              </a:r>
            </a:p>
            <a:p>
              <a:pPr algn="ctr" eaLnBrk="0" hangingPunct="0">
                <a:lnSpc>
                  <a:spcPct val="80%"/>
                </a:lnSpc>
                <a:spcBef>
                  <a:spcPct val="20%"/>
                </a:spcBef>
                <a:defRPr/>
              </a:pPr>
              <a:r>
                <a:rPr lang="en-GB" sz="800" kern="0" dirty="0">
                  <a:solidFill>
                    <a:srgbClr val="333399"/>
                  </a:solidFill>
                  <a:latin typeface="Tahoma" pitchFamily="34" charset="0"/>
                </a:rPr>
                <a:t>Flags</a:t>
              </a:r>
            </a:p>
          </p:txBody>
        </p:sp>
        <p:sp>
          <p:nvSpPr>
            <p:cNvPr id="28" name="Rectangle 207"/>
            <p:cNvSpPr>
              <a:spLocks noChangeArrowheads="1"/>
            </p:cNvSpPr>
            <p:nvPr/>
          </p:nvSpPr>
          <p:spPr bwMode="auto">
            <a:xfrm>
              <a:off x="3426" y="1978"/>
              <a:ext cx="363" cy="34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Multiplexer</a:t>
              </a:r>
            </a:p>
            <a:p>
              <a:pPr algn="ctr" eaLnBrk="0" hangingPunct="0">
                <a:lnSpc>
                  <a:spcPct val="80%"/>
                </a:lnSpc>
                <a:spcBef>
                  <a:spcPct val="20%"/>
                </a:spcBef>
                <a:defRPr/>
              </a:pPr>
              <a:r>
                <a:rPr lang="en-GB" sz="800" kern="0" dirty="0">
                  <a:solidFill>
                    <a:srgbClr val="333399"/>
                  </a:solidFill>
                  <a:latin typeface="Tahoma" pitchFamily="34" charset="0"/>
                </a:rPr>
                <a:t>Access</a:t>
              </a:r>
            </a:p>
            <a:p>
              <a:pPr algn="ctr" eaLnBrk="0" hangingPunct="0">
                <a:lnSpc>
                  <a:spcPct val="80%"/>
                </a:lnSpc>
                <a:spcBef>
                  <a:spcPct val="20%"/>
                </a:spcBef>
                <a:defRPr/>
              </a:pPr>
              <a:r>
                <a:rPr lang="en-GB" sz="800" kern="0" dirty="0">
                  <a:solidFill>
                    <a:srgbClr val="333399"/>
                  </a:solidFill>
                  <a:latin typeface="Tahoma" pitchFamily="34" charset="0"/>
                </a:rPr>
                <a:t>Point</a:t>
              </a:r>
            </a:p>
            <a:p>
              <a:pPr algn="ctr" eaLnBrk="0" hangingPunct="0">
                <a:lnSpc>
                  <a:spcPct val="80%"/>
                </a:lnSpc>
                <a:spcBef>
                  <a:spcPct val="20%"/>
                </a:spcBef>
                <a:defRPr/>
              </a:pPr>
              <a:r>
                <a:rPr lang="en-GB" sz="800" kern="0" dirty="0">
                  <a:solidFill>
                    <a:srgbClr val="333399"/>
                  </a:solidFill>
                  <a:latin typeface="Tahoma" pitchFamily="34" charset="0"/>
                </a:rPr>
                <a:t>Id</a:t>
              </a:r>
            </a:p>
          </p:txBody>
        </p:sp>
        <p:sp>
          <p:nvSpPr>
            <p:cNvPr id="29" name="Line 208"/>
            <p:cNvSpPr>
              <a:spLocks noChangeShapeType="1"/>
            </p:cNvSpPr>
            <p:nvPr/>
          </p:nvSpPr>
          <p:spPr bwMode="auto">
            <a:xfrm>
              <a:off x="3062" y="241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0" name="Text Box 209"/>
            <p:cNvSpPr txBox="1">
              <a:spLocks noChangeArrowheads="1"/>
            </p:cNvSpPr>
            <p:nvPr/>
          </p:nvSpPr>
          <p:spPr bwMode="auto">
            <a:xfrm>
              <a:off x="3108" y="232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sp>
          <p:nvSpPr>
            <p:cNvPr id="31" name="Text Box 210"/>
            <p:cNvSpPr txBox="1">
              <a:spLocks noChangeArrowheads="1"/>
            </p:cNvSpPr>
            <p:nvPr/>
          </p:nvSpPr>
          <p:spPr bwMode="auto">
            <a:xfrm>
              <a:off x="3515" y="232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6 bits</a:t>
              </a:r>
            </a:p>
          </p:txBody>
        </p:sp>
        <p:sp>
          <p:nvSpPr>
            <p:cNvPr id="32" name="Line 211"/>
            <p:cNvSpPr>
              <a:spLocks noChangeShapeType="1"/>
            </p:cNvSpPr>
            <p:nvPr/>
          </p:nvSpPr>
          <p:spPr bwMode="auto">
            <a:xfrm>
              <a:off x="3424" y="241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3" name="Rectangle 212"/>
            <p:cNvSpPr>
              <a:spLocks noChangeArrowheads="1"/>
            </p:cNvSpPr>
            <p:nvPr/>
          </p:nvSpPr>
          <p:spPr bwMode="auto">
            <a:xfrm>
              <a:off x="3787" y="1842"/>
              <a:ext cx="456" cy="48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Segment</a:t>
              </a:r>
            </a:p>
            <a:p>
              <a:pPr algn="ctr" eaLnBrk="0" hangingPunct="0">
                <a:lnSpc>
                  <a:spcPct val="80%"/>
                </a:lnSpc>
                <a:spcBef>
                  <a:spcPct val="20%"/>
                </a:spcBef>
                <a:defRPr/>
              </a:pPr>
              <a:r>
                <a:rPr lang="en-GB" sz="800" kern="0" dirty="0">
                  <a:solidFill>
                    <a:srgbClr val="333399"/>
                  </a:solidFill>
                  <a:latin typeface="Tahoma" pitchFamily="34" charset="0"/>
                </a:rPr>
                <a:t>Data</a:t>
              </a:r>
            </a:p>
            <a:p>
              <a:pPr algn="ctr" eaLnBrk="0" hangingPunct="0">
                <a:lnSpc>
                  <a:spcPct val="80%"/>
                </a:lnSpc>
                <a:spcBef>
                  <a:spcPct val="20%"/>
                </a:spcBef>
                <a:defRPr/>
              </a:pPr>
              <a:r>
                <a:rPr lang="en-GB" sz="800" kern="0" dirty="0">
                  <a:solidFill>
                    <a:srgbClr val="333399"/>
                  </a:solidFill>
                  <a:latin typeface="Tahoma" pitchFamily="34" charset="0"/>
                </a:rPr>
                <a:t>Field</a:t>
              </a:r>
            </a:p>
          </p:txBody>
        </p:sp>
        <p:sp>
          <p:nvSpPr>
            <p:cNvPr id="34" name="Line 213"/>
            <p:cNvSpPr>
              <a:spLocks noChangeShapeType="1"/>
            </p:cNvSpPr>
            <p:nvPr/>
          </p:nvSpPr>
          <p:spPr bwMode="auto">
            <a:xfrm flipV="1">
              <a:off x="3787" y="2508"/>
              <a:ext cx="1180"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5" name="Text Box 214"/>
            <p:cNvSpPr txBox="1">
              <a:spLocks noChangeArrowheads="1"/>
            </p:cNvSpPr>
            <p:nvPr/>
          </p:nvSpPr>
          <p:spPr bwMode="auto">
            <a:xfrm>
              <a:off x="3954" y="2418"/>
              <a:ext cx="695"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(up to 1018 bytes)</a:t>
              </a:r>
            </a:p>
          </p:txBody>
        </p:sp>
        <p:sp>
          <p:nvSpPr>
            <p:cNvPr id="36" name="Line 215"/>
            <p:cNvSpPr>
              <a:spLocks noChangeShapeType="1"/>
            </p:cNvSpPr>
            <p:nvPr/>
          </p:nvSpPr>
          <p:spPr bwMode="auto">
            <a:xfrm flipV="1">
              <a:off x="3062" y="2508"/>
              <a:ext cx="726"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7" name="Text Box 216"/>
            <p:cNvSpPr txBox="1">
              <a:spLocks noChangeArrowheads="1"/>
            </p:cNvSpPr>
            <p:nvPr/>
          </p:nvSpPr>
          <p:spPr bwMode="auto">
            <a:xfrm>
              <a:off x="3312" y="2418"/>
              <a:ext cx="249"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byte</a:t>
              </a:r>
            </a:p>
          </p:txBody>
        </p:sp>
        <p:sp>
          <p:nvSpPr>
            <p:cNvPr id="38" name="Freeform 227"/>
            <p:cNvSpPr>
              <a:spLocks/>
            </p:cNvSpPr>
            <p:nvPr/>
          </p:nvSpPr>
          <p:spPr bwMode="auto">
            <a:xfrm>
              <a:off x="3787" y="1389"/>
              <a:ext cx="1180" cy="453"/>
            </a:xfrm>
            <a:custGeom>
              <a:avLst/>
              <a:gdLst>
                <a:gd name="T0" fmla="*/ 227 w 1180"/>
                <a:gd name="T1" fmla="*/ 0 h 453"/>
                <a:gd name="T2" fmla="*/ 0 w 1180"/>
                <a:gd name="T3" fmla="*/ 453 h 453"/>
                <a:gd name="T4" fmla="*/ 1180 w 1180"/>
                <a:gd name="T5" fmla="*/ 453 h 453"/>
                <a:gd name="T6" fmla="*/ 907 w 1180"/>
                <a:gd name="T7" fmla="*/ 0 h 453"/>
                <a:gd name="T8" fmla="*/ 227 w 1180"/>
                <a:gd name="T9" fmla="*/ 0 h 453"/>
                <a:gd name="T10" fmla="*/ 0 60000 65536"/>
                <a:gd name="T11" fmla="*/ 0 60000 65536"/>
                <a:gd name="T12" fmla="*/ 0 60000 65536"/>
                <a:gd name="T13" fmla="*/ 0 60000 65536"/>
                <a:gd name="T14" fmla="*/ 0 60000 65536"/>
                <a:gd name="T15" fmla="*/ 0 w 1180"/>
                <a:gd name="T16" fmla="*/ 0 h 453"/>
                <a:gd name="T17" fmla="*/ 1180 w 1180"/>
                <a:gd name="T18" fmla="*/ 453 h 453"/>
              </a:gdLst>
              <a:ahLst/>
              <a:cxnLst>
                <a:cxn ang="T10">
                  <a:pos x="T0" y="T1"/>
                </a:cxn>
                <a:cxn ang="T11">
                  <a:pos x="T2" y="T3"/>
                </a:cxn>
                <a:cxn ang="T12">
                  <a:pos x="T4" y="T5"/>
                </a:cxn>
                <a:cxn ang="T13">
                  <a:pos x="T6" y="T7"/>
                </a:cxn>
                <a:cxn ang="T14">
                  <a:pos x="T8" y="T9"/>
                </a:cxn>
              </a:cxnLst>
              <a:rect l="T15" t="T16" r="T17" b="T18"/>
              <a:pathLst>
                <a:path w="1180" h="453">
                  <a:moveTo>
                    <a:pt x="227" y="0"/>
                  </a:moveTo>
                  <a:lnTo>
                    <a:pt x="0" y="453"/>
                  </a:lnTo>
                  <a:lnTo>
                    <a:pt x="1180" y="453"/>
                  </a:lnTo>
                  <a:lnTo>
                    <a:pt x="907" y="0"/>
                  </a:lnTo>
                  <a:lnTo>
                    <a:pt x="227" y="0"/>
                  </a:lnTo>
                  <a:close/>
                </a:path>
              </a:pathLst>
            </a:custGeom>
            <a:no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
        <p:nvSpPr>
          <p:cNvPr id="39" name="Line 228"/>
          <p:cNvSpPr>
            <a:spLocks noChangeShapeType="1"/>
          </p:cNvSpPr>
          <p:nvPr/>
        </p:nvSpPr>
        <p:spPr bwMode="auto">
          <a:xfrm>
            <a:off x="971550" y="2349500"/>
            <a:ext cx="792162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0" name="Text Box 229"/>
          <p:cNvSpPr txBox="1">
            <a:spLocks noChangeArrowheads="1"/>
          </p:cNvSpPr>
          <p:nvPr/>
        </p:nvSpPr>
        <p:spPr bwMode="auto">
          <a:xfrm>
            <a:off x="4406900" y="2205038"/>
            <a:ext cx="1144588" cy="165100"/>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600" dirty="0">
                <a:solidFill>
                  <a:srgbClr val="333399"/>
                </a:solidFill>
                <a:latin typeface="Tahoma" pitchFamily="34" charset="0"/>
              </a:rPr>
              <a:t>Variable (up to 65542 bytes)</a:t>
            </a:r>
          </a:p>
        </p:txBody>
      </p:sp>
      <p:sp>
        <p:nvSpPr>
          <p:cNvPr id="41" name="Text Box 230"/>
          <p:cNvSpPr txBox="1">
            <a:spLocks noChangeArrowheads="1"/>
          </p:cNvSpPr>
          <p:nvPr/>
        </p:nvSpPr>
        <p:spPr bwMode="auto">
          <a:xfrm>
            <a:off x="273090" y="2586662"/>
            <a:ext cx="5405647" cy="1569660"/>
          </a:xfrm>
          <a:prstGeom prst="rect">
            <a:avLst/>
          </a:prstGeom>
          <a:noFill/>
          <a:ln w="9525" algn="ctr">
            <a:noFill/>
            <a:miter lim="800%"/>
            <a:headEnd/>
            <a:tailEnd/>
          </a:ln>
        </p:spPr>
        <p:txBody>
          <a:bodyPr wrap="none">
            <a:spAutoFit/>
          </a:bodyPr>
          <a:lstStyle/>
          <a:p>
            <a:pPr eaLnBrk="0" hangingPunct="0">
              <a:lnSpc>
                <a:spcPct val="80%"/>
              </a:lnSpc>
              <a:spcBef>
                <a:spcPct val="20%"/>
              </a:spcBef>
            </a:pPr>
            <a:r>
              <a:rPr lang="en-GB" sz="1000" b="1" dirty="0">
                <a:solidFill>
                  <a:srgbClr val="FF3300"/>
                </a:solidFill>
                <a:latin typeface="Tahoma" pitchFamily="34" charset="0"/>
              </a:rPr>
              <a:t>Authentication is mentioned in ECSS-E-ST-50-04C (TC synchronisation &amp; coding),</a:t>
            </a:r>
            <a:br>
              <a:rPr lang="en-GB" sz="1000" b="1" dirty="0">
                <a:solidFill>
                  <a:srgbClr val="FF3300"/>
                </a:solidFill>
                <a:latin typeface="Tahoma" pitchFamily="34" charset="0"/>
              </a:rPr>
            </a:br>
            <a:r>
              <a:rPr lang="en-GB" sz="1000" b="1" dirty="0">
                <a:solidFill>
                  <a:srgbClr val="FF3300"/>
                </a:solidFill>
                <a:latin typeface="Tahoma" pitchFamily="34" charset="0"/>
              </a:rPr>
              <a:t> referring to PSS-04-107 (old ESA packet telecommand standard)</a:t>
            </a:r>
          </a:p>
          <a:p>
            <a:pPr eaLnBrk="0" hangingPunct="0">
              <a:lnSpc>
                <a:spcPct val="80%"/>
              </a:lnSpc>
              <a:spcBef>
                <a:spcPct val="20%"/>
              </a:spcBef>
            </a:pPr>
            <a:r>
              <a:rPr lang="en-GB" sz="1000" dirty="0">
                <a:solidFill>
                  <a:srgbClr val="FF3300"/>
                </a:solidFill>
                <a:latin typeface="Tahoma" pitchFamily="34" charset="0"/>
              </a:rPr>
              <a:t>Process located in the segmentation sublayer</a:t>
            </a:r>
          </a:p>
          <a:p>
            <a:pPr eaLnBrk="0" hangingPunct="0">
              <a:lnSpc>
                <a:spcPct val="80%"/>
              </a:lnSpc>
              <a:spcBef>
                <a:spcPct val="20%"/>
              </a:spcBef>
            </a:pPr>
            <a:r>
              <a:rPr lang="en-GB" sz="1000" dirty="0">
                <a:solidFill>
                  <a:srgbClr val="FF3300"/>
                </a:solidFill>
                <a:latin typeface="Tahoma" pitchFamily="34" charset="0"/>
              </a:rPr>
              <a:t>Data is not encrypted, a signature is appended</a:t>
            </a:r>
          </a:p>
          <a:p>
            <a:pPr eaLnBrk="0" hangingPunct="0">
              <a:lnSpc>
                <a:spcPct val="80%"/>
              </a:lnSpc>
              <a:spcBef>
                <a:spcPct val="20%"/>
              </a:spcBef>
            </a:pPr>
            <a:r>
              <a:rPr lang="en-GB" sz="1000" dirty="0">
                <a:solidFill>
                  <a:srgbClr val="FF3300"/>
                </a:solidFill>
                <a:latin typeface="Tahoma" pitchFamily="34" charset="0"/>
              </a:rPr>
              <a:t>The authenticated data structure is the TC segment including:</a:t>
            </a:r>
          </a:p>
          <a:p>
            <a:pPr marL="171450" indent="-171450" eaLnBrk="0" hangingPunct="0">
              <a:lnSpc>
                <a:spcPct val="80%"/>
              </a:lnSpc>
              <a:spcBef>
                <a:spcPct val="20%"/>
              </a:spcBef>
              <a:buFontTx/>
              <a:buChar char="-"/>
            </a:pPr>
            <a:r>
              <a:rPr lang="en-GB" sz="1000" dirty="0">
                <a:solidFill>
                  <a:srgbClr val="FF3300"/>
                </a:solidFill>
                <a:latin typeface="Tahoma" pitchFamily="34" charset="0"/>
              </a:rPr>
              <a:t>Its header</a:t>
            </a:r>
          </a:p>
          <a:p>
            <a:pPr marL="171450" indent="-171450" eaLnBrk="0" hangingPunct="0">
              <a:lnSpc>
                <a:spcPct val="80%"/>
              </a:lnSpc>
              <a:spcBef>
                <a:spcPct val="20%"/>
              </a:spcBef>
              <a:buFontTx/>
              <a:buChar char="-"/>
            </a:pPr>
            <a:r>
              <a:rPr lang="en-GB" sz="1000" dirty="0">
                <a:solidFill>
                  <a:srgbClr val="FF3300"/>
                </a:solidFill>
                <a:latin typeface="Tahoma" pitchFamily="34" charset="0"/>
              </a:rPr>
              <a:t>Its data field</a:t>
            </a:r>
          </a:p>
          <a:p>
            <a:pPr marL="171450" indent="-171450" eaLnBrk="0" hangingPunct="0">
              <a:lnSpc>
                <a:spcPct val="80%"/>
              </a:lnSpc>
              <a:spcBef>
                <a:spcPct val="20%"/>
              </a:spcBef>
              <a:buFontTx/>
              <a:buChar char="-"/>
            </a:pPr>
            <a:r>
              <a:rPr lang="en-GB" sz="1000" dirty="0">
                <a:solidFill>
                  <a:srgbClr val="FF3300"/>
                </a:solidFill>
                <a:latin typeface="Tahoma" pitchFamily="34" charset="0"/>
              </a:rPr>
              <a:t>Its Logical Authentication Channel, which includes a counter</a:t>
            </a:r>
          </a:p>
          <a:p>
            <a:pPr eaLnBrk="0" hangingPunct="0">
              <a:lnSpc>
                <a:spcPct val="80%"/>
              </a:lnSpc>
              <a:spcBef>
                <a:spcPct val="20%"/>
              </a:spcBef>
            </a:pPr>
            <a:endParaRPr lang="en-GB" sz="1000" b="1" dirty="0">
              <a:solidFill>
                <a:srgbClr val="FF3300"/>
              </a:solidFill>
              <a:latin typeface="Tahoma" pitchFamily="34" charset="0"/>
            </a:endParaRPr>
          </a:p>
          <a:p>
            <a:pPr eaLnBrk="0" hangingPunct="0">
              <a:lnSpc>
                <a:spcPct val="80%"/>
              </a:lnSpc>
              <a:spcBef>
                <a:spcPct val="20%"/>
              </a:spcBef>
            </a:pPr>
            <a:endParaRPr lang="en-GB" sz="1000" b="1" dirty="0">
              <a:solidFill>
                <a:srgbClr val="FF3300"/>
              </a:solidFill>
              <a:latin typeface="Tahoma" pitchFamily="34" charset="0"/>
            </a:endParaRPr>
          </a:p>
        </p:txBody>
      </p:sp>
      <p:grpSp>
        <p:nvGrpSpPr>
          <p:cNvPr id="42" name="Group 236"/>
          <p:cNvGrpSpPr>
            <a:grpSpLocks/>
          </p:cNvGrpSpPr>
          <p:nvPr/>
        </p:nvGrpSpPr>
        <p:grpSpPr bwMode="auto">
          <a:xfrm>
            <a:off x="250825" y="4775200"/>
            <a:ext cx="576263" cy="957263"/>
            <a:chOff x="158" y="3008"/>
            <a:chExt cx="363" cy="603"/>
          </a:xfrm>
        </p:grpSpPr>
        <p:sp>
          <p:nvSpPr>
            <p:cNvPr id="43" name="Line 23"/>
            <p:cNvSpPr>
              <a:spLocks noChangeShapeType="1"/>
            </p:cNvSpPr>
            <p:nvPr/>
          </p:nvSpPr>
          <p:spPr bwMode="auto">
            <a:xfrm>
              <a:off x="158"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4" name="Rectangle 22"/>
            <p:cNvSpPr>
              <a:spLocks noChangeArrowheads="1"/>
            </p:cNvSpPr>
            <p:nvPr/>
          </p:nvSpPr>
          <p:spPr bwMode="auto">
            <a:xfrm>
              <a:off x="158"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a:t>
              </a:r>
            </a:p>
            <a:p>
              <a:pPr algn="ctr" eaLnBrk="0" hangingPunct="0">
                <a:lnSpc>
                  <a:spcPct val="80%"/>
                </a:lnSpc>
                <a:spcBef>
                  <a:spcPct val="20%"/>
                </a:spcBef>
                <a:defRPr/>
              </a:pPr>
              <a:r>
                <a:rPr lang="en-GB" sz="800" kern="0" dirty="0">
                  <a:solidFill>
                    <a:srgbClr val="333399"/>
                  </a:solidFill>
                  <a:latin typeface="Tahoma" pitchFamily="34" charset="0"/>
                </a:rPr>
                <a:t>Frame</a:t>
              </a:r>
              <a:br>
                <a:rPr lang="en-GB" sz="800" kern="0" dirty="0">
                  <a:solidFill>
                    <a:srgbClr val="333399"/>
                  </a:solidFill>
                  <a:latin typeface="Tahoma" pitchFamily="34" charset="0"/>
                </a:rPr>
              </a:br>
              <a:r>
                <a:rPr lang="en-GB" sz="800" kern="0" dirty="0">
                  <a:solidFill>
                    <a:srgbClr val="333399"/>
                  </a:solidFill>
                  <a:latin typeface="Tahoma" pitchFamily="34" charset="0"/>
                </a:rPr>
                <a:t>Version</a:t>
              </a:r>
              <a:br>
                <a:rPr lang="en-GB" sz="800" kern="0" dirty="0">
                  <a:solidFill>
                    <a:srgbClr val="333399"/>
                  </a:solidFill>
                  <a:latin typeface="Tahoma" pitchFamily="34" charset="0"/>
                </a:rPr>
              </a:br>
              <a:r>
                <a:rPr lang="en-GB" sz="800" kern="0" dirty="0">
                  <a:solidFill>
                    <a:srgbClr val="333399"/>
                  </a:solidFill>
                  <a:latin typeface="Tahoma" pitchFamily="34" charset="0"/>
                </a:rPr>
                <a:t>Number</a:t>
              </a:r>
            </a:p>
            <a:p>
              <a:pPr algn="ctr" eaLnBrk="0" hangingPunct="0">
                <a:lnSpc>
                  <a:spcPct val="80%"/>
                </a:lnSpc>
                <a:spcBef>
                  <a:spcPct val="20%"/>
                </a:spcBef>
                <a:defRPr/>
              </a:pPr>
              <a:r>
                <a:rPr lang="en-GB" sz="800" kern="0" dirty="0">
                  <a:solidFill>
                    <a:srgbClr val="333399"/>
                  </a:solidFill>
                  <a:latin typeface="Tahoma" pitchFamily="34" charset="0"/>
                </a:rPr>
                <a:t>« 00 »</a:t>
              </a:r>
            </a:p>
          </p:txBody>
        </p:sp>
        <p:sp>
          <p:nvSpPr>
            <p:cNvPr id="45" name="Text Box 200"/>
            <p:cNvSpPr txBox="1">
              <a:spLocks noChangeArrowheads="1"/>
            </p:cNvSpPr>
            <p:nvPr/>
          </p:nvSpPr>
          <p:spPr bwMode="auto">
            <a:xfrm>
              <a:off x="204"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grpSp>
      <p:grpSp>
        <p:nvGrpSpPr>
          <p:cNvPr id="46" name="Group 237"/>
          <p:cNvGrpSpPr>
            <a:grpSpLocks/>
          </p:cNvGrpSpPr>
          <p:nvPr/>
        </p:nvGrpSpPr>
        <p:grpSpPr bwMode="auto">
          <a:xfrm>
            <a:off x="827088" y="4775200"/>
            <a:ext cx="1152525" cy="957263"/>
            <a:chOff x="521" y="3008"/>
            <a:chExt cx="726" cy="603"/>
          </a:xfrm>
        </p:grpSpPr>
        <p:sp>
          <p:nvSpPr>
            <p:cNvPr id="47" name="Rectangle 184"/>
            <p:cNvSpPr>
              <a:spLocks noChangeArrowheads="1"/>
            </p:cNvSpPr>
            <p:nvPr/>
          </p:nvSpPr>
          <p:spPr bwMode="auto">
            <a:xfrm>
              <a:off x="521"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Bypass</a:t>
              </a:r>
            </a:p>
            <a:p>
              <a:pPr algn="ctr" eaLnBrk="0" hangingPunct="0">
                <a:lnSpc>
                  <a:spcPct val="80%"/>
                </a:lnSpc>
                <a:spcBef>
                  <a:spcPct val="20%"/>
                </a:spcBef>
                <a:defRPr/>
              </a:pPr>
              <a:r>
                <a:rPr lang="en-GB" sz="800" kern="0" dirty="0">
                  <a:solidFill>
                    <a:srgbClr val="333399"/>
                  </a:solidFill>
                  <a:latin typeface="Tahoma" pitchFamily="34" charset="0"/>
                </a:rPr>
                <a:t>Flag</a:t>
              </a:r>
            </a:p>
          </p:txBody>
        </p:sp>
        <p:sp>
          <p:nvSpPr>
            <p:cNvPr id="48" name="Rectangle 185"/>
            <p:cNvSpPr>
              <a:spLocks noChangeArrowheads="1"/>
            </p:cNvSpPr>
            <p:nvPr/>
          </p:nvSpPr>
          <p:spPr bwMode="auto">
            <a:xfrm>
              <a:off x="884"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Ctrl</a:t>
              </a:r>
            </a:p>
            <a:p>
              <a:pPr algn="ctr" eaLnBrk="0" hangingPunct="0">
                <a:lnSpc>
                  <a:spcPct val="80%"/>
                </a:lnSpc>
                <a:spcBef>
                  <a:spcPct val="20%"/>
                </a:spcBef>
                <a:defRPr/>
              </a:pPr>
              <a:r>
                <a:rPr lang="en-GB" sz="800" kern="0" dirty="0" err="1">
                  <a:solidFill>
                    <a:srgbClr val="333399"/>
                  </a:solidFill>
                  <a:latin typeface="Tahoma" pitchFamily="34" charset="0"/>
                </a:rPr>
                <a:t>Cmd</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Flag</a:t>
              </a:r>
            </a:p>
          </p:txBody>
        </p:sp>
        <p:sp>
          <p:nvSpPr>
            <p:cNvPr id="49" name="Line 189"/>
            <p:cNvSpPr>
              <a:spLocks noChangeShapeType="1"/>
            </p:cNvSpPr>
            <p:nvPr/>
          </p:nvSpPr>
          <p:spPr bwMode="auto">
            <a:xfrm>
              <a:off x="521"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0" name="Line 190"/>
            <p:cNvSpPr>
              <a:spLocks noChangeShapeType="1"/>
            </p:cNvSpPr>
            <p:nvPr/>
          </p:nvSpPr>
          <p:spPr bwMode="auto">
            <a:xfrm>
              <a:off x="884"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1" name="Text Box 197"/>
            <p:cNvSpPr txBox="1">
              <a:spLocks noChangeArrowheads="1"/>
            </p:cNvSpPr>
            <p:nvPr/>
          </p:nvSpPr>
          <p:spPr bwMode="auto">
            <a:xfrm>
              <a:off x="567"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sp>
          <p:nvSpPr>
            <p:cNvPr id="52" name="Text Box 198"/>
            <p:cNvSpPr txBox="1">
              <a:spLocks noChangeArrowheads="1"/>
            </p:cNvSpPr>
            <p:nvPr/>
          </p:nvSpPr>
          <p:spPr bwMode="auto">
            <a:xfrm>
              <a:off x="930"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grpSp>
      <p:grpSp>
        <p:nvGrpSpPr>
          <p:cNvPr id="53" name="Group 238"/>
          <p:cNvGrpSpPr>
            <a:grpSpLocks/>
          </p:cNvGrpSpPr>
          <p:nvPr/>
        </p:nvGrpSpPr>
        <p:grpSpPr bwMode="auto">
          <a:xfrm>
            <a:off x="2555875" y="4775200"/>
            <a:ext cx="1152525" cy="957263"/>
            <a:chOff x="1610" y="3008"/>
            <a:chExt cx="726" cy="603"/>
          </a:xfrm>
        </p:grpSpPr>
        <p:sp>
          <p:nvSpPr>
            <p:cNvPr id="54" name="Text Box 28"/>
            <p:cNvSpPr txBox="1">
              <a:spLocks noChangeArrowheads="1"/>
            </p:cNvSpPr>
            <p:nvPr/>
          </p:nvSpPr>
          <p:spPr bwMode="auto">
            <a:xfrm>
              <a:off x="1655" y="3507"/>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10 bits</a:t>
              </a:r>
            </a:p>
          </p:txBody>
        </p:sp>
        <p:sp>
          <p:nvSpPr>
            <p:cNvPr id="55" name="Rectangle 83"/>
            <p:cNvSpPr>
              <a:spLocks noChangeArrowheads="1"/>
            </p:cNvSpPr>
            <p:nvPr/>
          </p:nvSpPr>
          <p:spPr bwMode="auto">
            <a:xfrm>
              <a:off x="1972" y="3008"/>
              <a:ext cx="364"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Virtual</a:t>
              </a:r>
            </a:p>
            <a:p>
              <a:pPr algn="ctr" eaLnBrk="0" hangingPunct="0">
                <a:lnSpc>
                  <a:spcPct val="80%"/>
                </a:lnSpc>
                <a:spcBef>
                  <a:spcPct val="20%"/>
                </a:spcBef>
                <a:defRPr/>
              </a:pPr>
              <a:r>
                <a:rPr lang="en-GB" sz="800" kern="0" dirty="0">
                  <a:solidFill>
                    <a:srgbClr val="333399"/>
                  </a:solidFill>
                  <a:latin typeface="Tahoma" pitchFamily="34" charset="0"/>
                </a:rPr>
                <a:t>Channel</a:t>
              </a:r>
              <a:br>
                <a:rPr lang="en-GB" sz="800" kern="0" dirty="0">
                  <a:solidFill>
                    <a:srgbClr val="333399"/>
                  </a:solidFill>
                  <a:latin typeface="Tahoma" pitchFamily="34" charset="0"/>
                </a:rPr>
              </a:br>
              <a:r>
                <a:rPr lang="en-GB" sz="800" kern="0" dirty="0">
                  <a:solidFill>
                    <a:srgbClr val="333399"/>
                  </a:solidFill>
                  <a:latin typeface="Tahoma" pitchFamily="34" charset="0"/>
                </a:rPr>
                <a:t>Id</a:t>
              </a:r>
            </a:p>
          </p:txBody>
        </p:sp>
        <p:sp>
          <p:nvSpPr>
            <p:cNvPr id="56" name="Rectangle 34"/>
            <p:cNvSpPr>
              <a:spLocks noChangeArrowheads="1"/>
            </p:cNvSpPr>
            <p:nvPr/>
          </p:nvSpPr>
          <p:spPr bwMode="auto">
            <a:xfrm>
              <a:off x="1610"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Spacecraft</a:t>
              </a:r>
              <a:br>
                <a:rPr lang="en-GB" sz="800" kern="0" dirty="0">
                  <a:solidFill>
                    <a:srgbClr val="333399"/>
                  </a:solidFill>
                  <a:latin typeface="Tahoma" pitchFamily="34" charset="0"/>
                </a:rPr>
              </a:br>
              <a:r>
                <a:rPr lang="en-GB" sz="800" kern="0" dirty="0">
                  <a:solidFill>
                    <a:srgbClr val="333399"/>
                  </a:solidFill>
                  <a:latin typeface="Tahoma" pitchFamily="34" charset="0"/>
                </a:rPr>
                <a:t>Id</a:t>
              </a:r>
            </a:p>
          </p:txBody>
        </p:sp>
        <p:sp>
          <p:nvSpPr>
            <p:cNvPr id="57" name="Text Box 177"/>
            <p:cNvSpPr txBox="1">
              <a:spLocks noChangeArrowheads="1"/>
            </p:cNvSpPr>
            <p:nvPr/>
          </p:nvSpPr>
          <p:spPr bwMode="auto">
            <a:xfrm>
              <a:off x="2064"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6 bits</a:t>
              </a:r>
            </a:p>
          </p:txBody>
        </p:sp>
        <p:sp>
          <p:nvSpPr>
            <p:cNvPr id="58" name="Line 192"/>
            <p:cNvSpPr>
              <a:spLocks noChangeShapeType="1"/>
            </p:cNvSpPr>
            <p:nvPr/>
          </p:nvSpPr>
          <p:spPr bwMode="auto">
            <a:xfrm>
              <a:off x="1610"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9" name="Line 193"/>
            <p:cNvSpPr>
              <a:spLocks noChangeShapeType="1"/>
            </p:cNvSpPr>
            <p:nvPr/>
          </p:nvSpPr>
          <p:spPr bwMode="auto">
            <a:xfrm>
              <a:off x="1973"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60" name="Group 240"/>
          <p:cNvGrpSpPr>
            <a:grpSpLocks/>
          </p:cNvGrpSpPr>
          <p:nvPr/>
        </p:nvGrpSpPr>
        <p:grpSpPr bwMode="auto">
          <a:xfrm>
            <a:off x="1979613" y="4775200"/>
            <a:ext cx="576262" cy="957263"/>
            <a:chOff x="1247" y="3008"/>
            <a:chExt cx="363" cy="603"/>
          </a:xfrm>
        </p:grpSpPr>
        <p:sp>
          <p:nvSpPr>
            <p:cNvPr id="61" name="Rectangle 186"/>
            <p:cNvSpPr>
              <a:spLocks noChangeArrowheads="1"/>
            </p:cNvSpPr>
            <p:nvPr/>
          </p:nvSpPr>
          <p:spPr bwMode="auto">
            <a:xfrm>
              <a:off x="1247"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err="1">
                  <a:solidFill>
                    <a:srgbClr val="333399"/>
                  </a:solidFill>
                  <a:latin typeface="Tahoma" pitchFamily="34" charset="0"/>
                </a:rPr>
                <a:t>Rsvd</a:t>
              </a:r>
              <a:r>
                <a:rPr lang="en-GB" sz="800" kern="0" dirty="0">
                  <a:solidFill>
                    <a:srgbClr val="333399"/>
                  </a:solidFill>
                  <a:latin typeface="Tahoma" pitchFamily="34" charset="0"/>
                </a:rPr>
                <a:t>.</a:t>
              </a:r>
            </a:p>
            <a:p>
              <a:pPr algn="ctr" eaLnBrk="0" hangingPunct="0">
                <a:lnSpc>
                  <a:spcPct val="80%"/>
                </a:lnSpc>
                <a:spcBef>
                  <a:spcPct val="20%"/>
                </a:spcBef>
                <a:defRPr/>
              </a:pPr>
              <a:r>
                <a:rPr lang="en-GB" sz="800" kern="0" dirty="0">
                  <a:solidFill>
                    <a:srgbClr val="333399"/>
                  </a:solidFill>
                  <a:latin typeface="Tahoma" pitchFamily="34" charset="0"/>
                </a:rPr>
                <a:t>Spare</a:t>
              </a:r>
            </a:p>
          </p:txBody>
        </p:sp>
        <p:sp>
          <p:nvSpPr>
            <p:cNvPr id="62" name="Line 191"/>
            <p:cNvSpPr>
              <a:spLocks noChangeShapeType="1"/>
            </p:cNvSpPr>
            <p:nvPr/>
          </p:nvSpPr>
          <p:spPr bwMode="auto">
            <a:xfrm>
              <a:off x="1247"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3" name="Text Box 196"/>
            <p:cNvSpPr txBox="1">
              <a:spLocks noChangeArrowheads="1"/>
            </p:cNvSpPr>
            <p:nvPr/>
          </p:nvSpPr>
          <p:spPr bwMode="auto">
            <a:xfrm>
              <a:off x="1292"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grpSp>
      <p:grpSp>
        <p:nvGrpSpPr>
          <p:cNvPr id="64" name="Group 239"/>
          <p:cNvGrpSpPr>
            <a:grpSpLocks/>
          </p:cNvGrpSpPr>
          <p:nvPr/>
        </p:nvGrpSpPr>
        <p:grpSpPr bwMode="auto">
          <a:xfrm>
            <a:off x="3708400" y="4775200"/>
            <a:ext cx="1152525" cy="957263"/>
            <a:chOff x="2336" y="3008"/>
            <a:chExt cx="726" cy="603"/>
          </a:xfrm>
        </p:grpSpPr>
        <p:sp>
          <p:nvSpPr>
            <p:cNvPr id="65" name="Rectangle 89"/>
            <p:cNvSpPr>
              <a:spLocks noChangeArrowheads="1"/>
            </p:cNvSpPr>
            <p:nvPr/>
          </p:nvSpPr>
          <p:spPr bwMode="auto">
            <a:xfrm>
              <a:off x="2336"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Frame</a:t>
              </a:r>
            </a:p>
            <a:p>
              <a:pPr algn="ctr" eaLnBrk="0" hangingPunct="0">
                <a:lnSpc>
                  <a:spcPct val="80%"/>
                </a:lnSpc>
                <a:spcBef>
                  <a:spcPct val="20%"/>
                </a:spcBef>
                <a:defRPr/>
              </a:pPr>
              <a:r>
                <a:rPr lang="en-GB" sz="800" kern="0" dirty="0">
                  <a:solidFill>
                    <a:srgbClr val="333399"/>
                  </a:solidFill>
                  <a:latin typeface="Tahoma" pitchFamily="34" charset="0"/>
                </a:rPr>
                <a:t>length</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66" name="Rectangle 187"/>
            <p:cNvSpPr>
              <a:spLocks noChangeArrowheads="1"/>
            </p:cNvSpPr>
            <p:nvPr/>
          </p:nvSpPr>
          <p:spPr bwMode="auto">
            <a:xfrm>
              <a:off x="2699" y="3008"/>
              <a:ext cx="36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Frame</a:t>
              </a:r>
            </a:p>
            <a:p>
              <a:pPr algn="ctr" eaLnBrk="0" hangingPunct="0">
                <a:lnSpc>
                  <a:spcPct val="80%"/>
                </a:lnSpc>
                <a:spcBef>
                  <a:spcPct val="20%"/>
                </a:spcBef>
                <a:defRPr/>
              </a:pPr>
              <a:r>
                <a:rPr lang="en-GB" sz="800" kern="0" dirty="0">
                  <a:solidFill>
                    <a:srgbClr val="333399"/>
                  </a:solidFill>
                  <a:latin typeface="Tahoma" pitchFamily="34" charset="0"/>
                </a:rPr>
                <a:t>Sequence</a:t>
              </a:r>
            </a:p>
            <a:p>
              <a:pPr algn="ctr" eaLnBrk="0" hangingPunct="0">
                <a:lnSpc>
                  <a:spcPct val="80%"/>
                </a:lnSpc>
                <a:spcBef>
                  <a:spcPct val="20%"/>
                </a:spcBef>
                <a:defRPr/>
              </a:pPr>
              <a:r>
                <a:rPr lang="en-GB" sz="800" kern="0" dirty="0">
                  <a:solidFill>
                    <a:srgbClr val="333399"/>
                  </a:solidFill>
                  <a:latin typeface="Tahoma" pitchFamily="34" charset="0"/>
                </a:rPr>
                <a:t>Number</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67" name="Line 194"/>
            <p:cNvSpPr>
              <a:spLocks noChangeShapeType="1"/>
            </p:cNvSpPr>
            <p:nvPr/>
          </p:nvSpPr>
          <p:spPr bwMode="auto">
            <a:xfrm>
              <a:off x="2336"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8" name="Line 195"/>
            <p:cNvSpPr>
              <a:spLocks noChangeShapeType="1"/>
            </p:cNvSpPr>
            <p:nvPr/>
          </p:nvSpPr>
          <p:spPr bwMode="auto">
            <a:xfrm>
              <a:off x="2699" y="3598"/>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9" name="Text Box 201"/>
            <p:cNvSpPr txBox="1">
              <a:spLocks noChangeArrowheads="1"/>
            </p:cNvSpPr>
            <p:nvPr/>
          </p:nvSpPr>
          <p:spPr bwMode="auto">
            <a:xfrm>
              <a:off x="2381" y="3507"/>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10 bits</a:t>
              </a:r>
            </a:p>
          </p:txBody>
        </p:sp>
        <p:sp>
          <p:nvSpPr>
            <p:cNvPr id="70" name="Text Box 202"/>
            <p:cNvSpPr txBox="1">
              <a:spLocks noChangeArrowheads="1"/>
            </p:cNvSpPr>
            <p:nvPr/>
          </p:nvSpPr>
          <p:spPr bwMode="auto">
            <a:xfrm>
              <a:off x="2744" y="350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8 bits</a:t>
              </a:r>
            </a:p>
          </p:txBody>
        </p:sp>
      </p:grpSp>
      <p:sp>
        <p:nvSpPr>
          <p:cNvPr id="71" name="Rectangle 205"/>
          <p:cNvSpPr>
            <a:spLocks noChangeArrowheads="1"/>
          </p:cNvSpPr>
          <p:nvPr/>
        </p:nvSpPr>
        <p:spPr bwMode="auto">
          <a:xfrm>
            <a:off x="6735763" y="2924176"/>
            <a:ext cx="1149350" cy="769937"/>
          </a:xfrm>
          <a:prstGeom prst="rect">
            <a:avLst/>
          </a:prstGeom>
          <a:solidFill>
            <a:srgbClr val="FFC000"/>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Segment Trailer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72" name="Rectangle 206"/>
          <p:cNvSpPr>
            <a:spLocks noChangeArrowheads="1"/>
          </p:cNvSpPr>
          <p:nvPr/>
        </p:nvSpPr>
        <p:spPr bwMode="auto">
          <a:xfrm>
            <a:off x="6739828" y="3140076"/>
            <a:ext cx="576263" cy="554037"/>
          </a:xfrm>
          <a:prstGeom prst="rect">
            <a:avLst/>
          </a:prstGeom>
          <a:solidFill>
            <a:srgbClr val="FFC000"/>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LAC</a:t>
            </a:r>
            <a:br>
              <a:rPr lang="en-GB" sz="800" kern="0" dirty="0">
                <a:solidFill>
                  <a:srgbClr val="333399"/>
                </a:solidFill>
                <a:latin typeface="Tahoma" pitchFamily="34" charset="0"/>
              </a:rPr>
            </a:br>
            <a:r>
              <a:rPr lang="en-GB" sz="800" kern="0" dirty="0">
                <a:solidFill>
                  <a:srgbClr val="333399"/>
                </a:solidFill>
                <a:latin typeface="Tahoma" pitchFamily="34" charset="0"/>
              </a:rPr>
              <a:t>(</a:t>
            </a:r>
            <a:r>
              <a:rPr lang="en-GB" sz="800" kern="0" dirty="0" err="1">
                <a:solidFill>
                  <a:srgbClr val="333399"/>
                </a:solidFill>
                <a:latin typeface="Tahoma" pitchFamily="34" charset="0"/>
              </a:rPr>
              <a:t>ID+count</a:t>
            </a:r>
            <a:r>
              <a:rPr lang="en-GB" sz="800" kern="0" dirty="0">
                <a:solidFill>
                  <a:srgbClr val="333399"/>
                </a:solidFill>
                <a:latin typeface="Tahoma" pitchFamily="34" charset="0"/>
              </a:rPr>
              <a:t>)</a:t>
            </a:r>
          </a:p>
        </p:txBody>
      </p:sp>
      <p:sp>
        <p:nvSpPr>
          <p:cNvPr id="74" name="Rectangle 207"/>
          <p:cNvSpPr>
            <a:spLocks noChangeArrowheads="1"/>
          </p:cNvSpPr>
          <p:nvPr/>
        </p:nvSpPr>
        <p:spPr bwMode="auto">
          <a:xfrm>
            <a:off x="7308850" y="3140075"/>
            <a:ext cx="576263" cy="554037"/>
          </a:xfrm>
          <a:prstGeom prst="rect">
            <a:avLst/>
          </a:prstGeom>
          <a:solidFill>
            <a:srgbClr val="FFC000"/>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Signature</a:t>
            </a:r>
          </a:p>
        </p:txBody>
      </p:sp>
      <p:sp>
        <p:nvSpPr>
          <p:cNvPr id="75" name="Line 208"/>
          <p:cNvSpPr>
            <a:spLocks noChangeShapeType="1"/>
          </p:cNvSpPr>
          <p:nvPr/>
        </p:nvSpPr>
        <p:spPr bwMode="auto">
          <a:xfrm>
            <a:off x="6738494" y="3838575"/>
            <a:ext cx="5762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6" name="Text Box 209"/>
          <p:cNvSpPr txBox="1">
            <a:spLocks noChangeArrowheads="1"/>
          </p:cNvSpPr>
          <p:nvPr/>
        </p:nvSpPr>
        <p:spPr bwMode="auto">
          <a:xfrm>
            <a:off x="6779905" y="3694113"/>
            <a:ext cx="431529" cy="166199"/>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4 bytes</a:t>
            </a:r>
          </a:p>
        </p:txBody>
      </p:sp>
      <p:sp>
        <p:nvSpPr>
          <p:cNvPr id="77" name="Text Box 210"/>
          <p:cNvSpPr txBox="1">
            <a:spLocks noChangeArrowheads="1"/>
          </p:cNvSpPr>
          <p:nvPr/>
        </p:nvSpPr>
        <p:spPr bwMode="auto">
          <a:xfrm>
            <a:off x="7425215" y="3694113"/>
            <a:ext cx="433132" cy="166199"/>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n bytes</a:t>
            </a:r>
          </a:p>
        </p:txBody>
      </p:sp>
      <p:sp>
        <p:nvSpPr>
          <p:cNvPr id="78" name="Line 211"/>
          <p:cNvSpPr>
            <a:spLocks noChangeShapeType="1"/>
          </p:cNvSpPr>
          <p:nvPr/>
        </p:nvSpPr>
        <p:spPr bwMode="auto">
          <a:xfrm>
            <a:off x="7313169" y="3838575"/>
            <a:ext cx="5762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Tree>
    <p:extLst>
      <p:ext uri="{BB962C8B-B14F-4D97-AF65-F5344CB8AC3E}">
        <p14:creationId xmlns:p14="http://schemas.microsoft.com/office/powerpoint/2010/main" val="153086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4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TC Transmission unit</a:t>
            </a:r>
          </a:p>
        </p:txBody>
      </p:sp>
      <p:sp>
        <p:nvSpPr>
          <p:cNvPr id="61" name="Rectangle 42"/>
          <p:cNvSpPr>
            <a:spLocks noChangeArrowheads="1"/>
          </p:cNvSpPr>
          <p:nvPr/>
        </p:nvSpPr>
        <p:spPr bwMode="auto">
          <a:xfrm>
            <a:off x="1692275" y="4868863"/>
            <a:ext cx="4895850" cy="1152525"/>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TC Communication Link Transmission Unit</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nvGrpSpPr>
          <p:cNvPr id="62" name="Group 131"/>
          <p:cNvGrpSpPr>
            <a:grpSpLocks/>
          </p:cNvGrpSpPr>
          <p:nvPr/>
        </p:nvGrpSpPr>
        <p:grpSpPr bwMode="auto">
          <a:xfrm>
            <a:off x="1690688" y="5084763"/>
            <a:ext cx="577850" cy="1101725"/>
            <a:chOff x="1065" y="3203"/>
            <a:chExt cx="364" cy="694"/>
          </a:xfrm>
        </p:grpSpPr>
        <p:sp>
          <p:nvSpPr>
            <p:cNvPr id="63" name="Rectangle 43"/>
            <p:cNvSpPr>
              <a:spLocks noChangeArrowheads="1"/>
            </p:cNvSpPr>
            <p:nvPr/>
          </p:nvSpPr>
          <p:spPr bwMode="auto">
            <a:xfrm>
              <a:off x="1066" y="3203"/>
              <a:ext cx="363" cy="59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Start</a:t>
              </a:r>
            </a:p>
            <a:p>
              <a:pPr algn="ctr" eaLnBrk="0" hangingPunct="0">
                <a:lnSpc>
                  <a:spcPct val="80%"/>
                </a:lnSpc>
                <a:spcBef>
                  <a:spcPct val="20%"/>
                </a:spcBef>
                <a:defRPr/>
              </a:pPr>
              <a:r>
                <a:rPr lang="en-GB" sz="800" kern="0" dirty="0">
                  <a:solidFill>
                    <a:srgbClr val="333399"/>
                  </a:solidFill>
                  <a:latin typeface="Tahoma" pitchFamily="34" charset="0"/>
                </a:rPr>
                <a:t>Sequence</a:t>
              </a:r>
            </a:p>
            <a:p>
              <a:pPr algn="ctr" eaLnBrk="0" hangingPunct="0">
                <a:lnSpc>
                  <a:spcPct val="80%"/>
                </a:lnSpc>
                <a:spcBef>
                  <a:spcPct val="20%"/>
                </a:spcBef>
                <a:defRPr/>
              </a:pPr>
              <a:endParaRPr lang="en-GB" sz="600" kern="0" dirty="0">
                <a:solidFill>
                  <a:srgbClr val="333399"/>
                </a:solidFill>
                <a:latin typeface="Tahoma" pitchFamily="34" charset="0"/>
              </a:endParaRPr>
            </a:p>
            <a:p>
              <a:pPr algn="ctr" eaLnBrk="0" hangingPunct="0">
                <a:lnSpc>
                  <a:spcPct val="80%"/>
                </a:lnSpc>
                <a:spcBef>
                  <a:spcPct val="20%"/>
                </a:spcBef>
                <a:defRPr/>
              </a:pPr>
              <a:r>
                <a:rPr lang="en-GB" sz="600" kern="0" dirty="0">
                  <a:solidFill>
                    <a:srgbClr val="333399"/>
                  </a:solidFill>
                  <a:latin typeface="Tahoma" pitchFamily="34" charset="0"/>
                </a:rPr>
                <a:t>11101011</a:t>
              </a:r>
            </a:p>
            <a:p>
              <a:pPr algn="ctr" eaLnBrk="0" hangingPunct="0">
                <a:lnSpc>
                  <a:spcPct val="80%"/>
                </a:lnSpc>
                <a:spcBef>
                  <a:spcPct val="20%"/>
                </a:spcBef>
                <a:defRPr/>
              </a:pPr>
              <a:r>
                <a:rPr lang="en-GB" sz="600" kern="0" dirty="0">
                  <a:solidFill>
                    <a:srgbClr val="333399"/>
                  </a:solidFill>
                  <a:latin typeface="Tahoma" pitchFamily="34" charset="0"/>
                </a:rPr>
                <a:t>10010000</a:t>
              </a:r>
            </a:p>
          </p:txBody>
        </p:sp>
        <p:sp>
          <p:nvSpPr>
            <p:cNvPr id="64" name="Line 45"/>
            <p:cNvSpPr>
              <a:spLocks noChangeShapeType="1"/>
            </p:cNvSpPr>
            <p:nvPr/>
          </p:nvSpPr>
          <p:spPr bwMode="auto">
            <a:xfrm>
              <a:off x="1065" y="3884"/>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5" name="Text Box 46"/>
            <p:cNvSpPr txBox="1">
              <a:spLocks noChangeArrowheads="1"/>
            </p:cNvSpPr>
            <p:nvPr/>
          </p:nvSpPr>
          <p:spPr bwMode="auto">
            <a:xfrm>
              <a:off x="1098" y="3793"/>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16 bits</a:t>
              </a:r>
            </a:p>
          </p:txBody>
        </p:sp>
      </p:grpSp>
      <p:sp>
        <p:nvSpPr>
          <p:cNvPr id="66" name="Rectangle 49"/>
          <p:cNvSpPr>
            <a:spLocks noChangeArrowheads="1"/>
          </p:cNvSpPr>
          <p:nvPr/>
        </p:nvSpPr>
        <p:spPr bwMode="auto">
          <a:xfrm>
            <a:off x="2265363" y="5084763"/>
            <a:ext cx="3459162" cy="936625"/>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Encoded Data</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nvGrpSpPr>
          <p:cNvPr id="67" name="Group 132"/>
          <p:cNvGrpSpPr>
            <a:grpSpLocks/>
          </p:cNvGrpSpPr>
          <p:nvPr/>
        </p:nvGrpSpPr>
        <p:grpSpPr bwMode="auto">
          <a:xfrm>
            <a:off x="5654675" y="5084763"/>
            <a:ext cx="1014413" cy="1101725"/>
            <a:chOff x="3562" y="3203"/>
            <a:chExt cx="639" cy="694"/>
          </a:xfrm>
        </p:grpSpPr>
        <p:sp>
          <p:nvSpPr>
            <p:cNvPr id="68" name="Rectangle 44"/>
            <p:cNvSpPr>
              <a:spLocks noChangeArrowheads="1"/>
            </p:cNvSpPr>
            <p:nvPr/>
          </p:nvSpPr>
          <p:spPr bwMode="auto">
            <a:xfrm>
              <a:off x="3606" y="3203"/>
              <a:ext cx="543" cy="59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Tail</a:t>
              </a:r>
            </a:p>
            <a:p>
              <a:pPr algn="ctr" eaLnBrk="0" hangingPunct="0">
                <a:lnSpc>
                  <a:spcPct val="80%"/>
                </a:lnSpc>
                <a:spcBef>
                  <a:spcPct val="20%"/>
                </a:spcBef>
                <a:defRPr/>
              </a:pPr>
              <a:r>
                <a:rPr lang="en-GB" sz="800" kern="0" dirty="0">
                  <a:solidFill>
                    <a:srgbClr val="333399"/>
                  </a:solidFill>
                  <a:latin typeface="Tahoma" pitchFamily="34" charset="0"/>
                </a:rPr>
                <a:t>Sequence</a:t>
              </a:r>
            </a:p>
            <a:p>
              <a:pPr algn="ctr" eaLnBrk="0" hangingPunct="0">
                <a:lnSpc>
                  <a:spcPct val="80%"/>
                </a:lnSpc>
                <a:spcBef>
                  <a:spcPct val="20%"/>
                </a:spcBef>
                <a:defRPr/>
              </a:pPr>
              <a:endParaRPr lang="en-GB" sz="600" kern="0" dirty="0">
                <a:solidFill>
                  <a:srgbClr val="333399"/>
                </a:solidFill>
                <a:latin typeface="Tahoma" pitchFamily="34" charset="0"/>
              </a:endParaRPr>
            </a:p>
            <a:p>
              <a:pPr algn="ctr" eaLnBrk="0" hangingPunct="0">
                <a:lnSpc>
                  <a:spcPct val="80%"/>
                </a:lnSpc>
                <a:spcBef>
                  <a:spcPct val="20%"/>
                </a:spcBef>
                <a:defRPr/>
              </a:pPr>
              <a:r>
                <a:rPr lang="en-GB" sz="600" kern="0" dirty="0">
                  <a:solidFill>
                    <a:srgbClr val="333399"/>
                  </a:solidFill>
                  <a:latin typeface="Tahoma" pitchFamily="34" charset="0"/>
                </a:rPr>
                <a:t>11000101</a:t>
              </a:r>
            </a:p>
            <a:p>
              <a:pPr algn="ctr" eaLnBrk="0" hangingPunct="0">
                <a:lnSpc>
                  <a:spcPct val="80%"/>
                </a:lnSpc>
                <a:spcBef>
                  <a:spcPct val="20%"/>
                </a:spcBef>
                <a:defRPr/>
              </a:pPr>
              <a:r>
                <a:rPr lang="en-GB" sz="600" kern="0" dirty="0">
                  <a:solidFill>
                    <a:srgbClr val="333399"/>
                  </a:solidFill>
                  <a:latin typeface="Tahoma" pitchFamily="34" charset="0"/>
                </a:rPr>
                <a:t>11000101</a:t>
              </a:r>
            </a:p>
            <a:p>
              <a:pPr algn="ctr" eaLnBrk="0" hangingPunct="0">
                <a:lnSpc>
                  <a:spcPct val="80%"/>
                </a:lnSpc>
                <a:spcBef>
                  <a:spcPct val="20%"/>
                </a:spcBef>
                <a:defRPr/>
              </a:pPr>
              <a:r>
                <a:rPr lang="en-GB" sz="600" kern="0" dirty="0">
                  <a:solidFill>
                    <a:srgbClr val="333399"/>
                  </a:solidFill>
                  <a:latin typeface="Tahoma" pitchFamily="34" charset="0"/>
                </a:rPr>
                <a:t>…</a:t>
              </a:r>
            </a:p>
            <a:p>
              <a:pPr algn="ctr" eaLnBrk="0" hangingPunct="0">
                <a:lnSpc>
                  <a:spcPct val="80%"/>
                </a:lnSpc>
                <a:spcBef>
                  <a:spcPct val="20%"/>
                </a:spcBef>
                <a:defRPr/>
              </a:pPr>
              <a:r>
                <a:rPr lang="en-GB" sz="600" kern="0" dirty="0">
                  <a:solidFill>
                    <a:srgbClr val="333399"/>
                  </a:solidFill>
                  <a:latin typeface="Tahoma" pitchFamily="34" charset="0"/>
                </a:rPr>
                <a:t>11000101</a:t>
              </a:r>
            </a:p>
            <a:p>
              <a:pPr algn="ctr" eaLnBrk="0" hangingPunct="0">
                <a:lnSpc>
                  <a:spcPct val="80%"/>
                </a:lnSpc>
                <a:spcBef>
                  <a:spcPct val="20%"/>
                </a:spcBef>
                <a:defRPr/>
              </a:pPr>
              <a:r>
                <a:rPr lang="en-GB" sz="600" kern="0" dirty="0">
                  <a:solidFill>
                    <a:srgbClr val="333399"/>
                  </a:solidFill>
                  <a:latin typeface="Tahoma" pitchFamily="34" charset="0"/>
                </a:rPr>
                <a:t>01111001</a:t>
              </a:r>
            </a:p>
          </p:txBody>
        </p:sp>
        <p:sp>
          <p:nvSpPr>
            <p:cNvPr id="69" name="Line 48"/>
            <p:cNvSpPr>
              <a:spLocks noChangeShapeType="1"/>
            </p:cNvSpPr>
            <p:nvPr/>
          </p:nvSpPr>
          <p:spPr bwMode="auto">
            <a:xfrm>
              <a:off x="3606" y="3884"/>
              <a:ext cx="54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0" name="Text Box 58"/>
            <p:cNvSpPr txBox="1">
              <a:spLocks noChangeArrowheads="1"/>
            </p:cNvSpPr>
            <p:nvPr/>
          </p:nvSpPr>
          <p:spPr bwMode="auto">
            <a:xfrm>
              <a:off x="3562" y="3793"/>
              <a:ext cx="639"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BCH </a:t>
              </a:r>
              <a:r>
                <a:rPr lang="en-GB" sz="600" kern="0" dirty="0" err="1">
                  <a:solidFill>
                    <a:srgbClr val="333399"/>
                  </a:solidFill>
                  <a:latin typeface="Tahoma" pitchFamily="34" charset="0"/>
                </a:rPr>
                <a:t>Codeblock</a:t>
              </a:r>
              <a:r>
                <a:rPr lang="en-GB" sz="600" kern="0" dirty="0">
                  <a:solidFill>
                    <a:srgbClr val="333399"/>
                  </a:solidFill>
                  <a:latin typeface="Tahoma" pitchFamily="34" charset="0"/>
                </a:rPr>
                <a:t> Length</a:t>
              </a:r>
            </a:p>
          </p:txBody>
        </p:sp>
      </p:grpSp>
      <p:sp>
        <p:nvSpPr>
          <p:cNvPr id="71" name="Rectangle 75"/>
          <p:cNvSpPr>
            <a:spLocks noChangeArrowheads="1"/>
          </p:cNvSpPr>
          <p:nvPr/>
        </p:nvSpPr>
        <p:spPr bwMode="auto">
          <a:xfrm>
            <a:off x="250825" y="1773238"/>
            <a:ext cx="8642350" cy="64770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72" name="Rectangle 76"/>
          <p:cNvSpPr>
            <a:spLocks noChangeArrowheads="1"/>
          </p:cNvSpPr>
          <p:nvPr/>
        </p:nvSpPr>
        <p:spPr bwMode="auto">
          <a:xfrm>
            <a:off x="250825" y="1989138"/>
            <a:ext cx="1441450" cy="43180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a:t>
            </a:r>
            <a:br>
              <a:rPr lang="en-GB" sz="800" kern="0" dirty="0">
                <a:solidFill>
                  <a:srgbClr val="333399"/>
                </a:solidFill>
                <a:latin typeface="Tahoma" pitchFamily="34" charset="0"/>
              </a:rPr>
            </a:br>
            <a:r>
              <a:rPr lang="en-GB" sz="800" kern="0" dirty="0">
                <a:solidFill>
                  <a:srgbClr val="333399"/>
                </a:solidFill>
                <a:latin typeface="Tahoma" pitchFamily="34" charset="0"/>
              </a:rPr>
              <a:t>Frame</a:t>
            </a:r>
            <a:br>
              <a:rPr lang="en-GB" sz="800" kern="0" dirty="0">
                <a:solidFill>
                  <a:srgbClr val="333399"/>
                </a:solidFill>
                <a:latin typeface="Tahoma" pitchFamily="34" charset="0"/>
              </a:rPr>
            </a:br>
            <a:r>
              <a:rPr lang="en-GB" sz="800" kern="0" dirty="0">
                <a:solidFill>
                  <a:srgbClr val="333399"/>
                </a:solidFill>
                <a:latin typeface="Tahoma" pitchFamily="34" charset="0"/>
              </a:rPr>
              <a:t>Primary</a:t>
            </a:r>
            <a:br>
              <a:rPr lang="en-GB" sz="800" kern="0" dirty="0">
                <a:solidFill>
                  <a:srgbClr val="333399"/>
                </a:solidFill>
                <a:latin typeface="Tahoma" pitchFamily="34" charset="0"/>
              </a:rPr>
            </a:br>
            <a:r>
              <a:rPr lang="en-GB" sz="800" kern="0" dirty="0">
                <a:solidFill>
                  <a:srgbClr val="333399"/>
                </a:solidFill>
                <a:latin typeface="Tahoma" pitchFamily="34" charset="0"/>
              </a:rPr>
              <a:t>Header</a:t>
            </a:r>
          </a:p>
        </p:txBody>
      </p:sp>
      <p:sp>
        <p:nvSpPr>
          <p:cNvPr id="73" name="Rectangle 77"/>
          <p:cNvSpPr>
            <a:spLocks noChangeArrowheads="1"/>
          </p:cNvSpPr>
          <p:nvPr/>
        </p:nvSpPr>
        <p:spPr bwMode="auto">
          <a:xfrm>
            <a:off x="8172450" y="1989138"/>
            <a:ext cx="719138" cy="431800"/>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a:t>
            </a:r>
            <a:br>
              <a:rPr lang="en-GB" sz="800" kern="0" dirty="0">
                <a:solidFill>
                  <a:srgbClr val="333399"/>
                </a:solidFill>
                <a:latin typeface="Tahoma" pitchFamily="34" charset="0"/>
              </a:rPr>
            </a:br>
            <a:r>
              <a:rPr lang="en-GB" sz="800" kern="0" dirty="0">
                <a:solidFill>
                  <a:srgbClr val="333399"/>
                </a:solidFill>
                <a:latin typeface="Tahoma" pitchFamily="34" charset="0"/>
              </a:rPr>
              <a:t>Frame</a:t>
            </a:r>
            <a:br>
              <a:rPr lang="en-GB" sz="800" kern="0" dirty="0">
                <a:solidFill>
                  <a:srgbClr val="333399"/>
                </a:solidFill>
                <a:latin typeface="Tahoma" pitchFamily="34" charset="0"/>
              </a:rPr>
            </a:br>
            <a:r>
              <a:rPr lang="en-GB" sz="800" kern="0" dirty="0">
                <a:solidFill>
                  <a:srgbClr val="333399"/>
                </a:solidFill>
                <a:latin typeface="Tahoma" pitchFamily="34" charset="0"/>
              </a:rPr>
              <a:t>Trailer</a:t>
            </a:r>
          </a:p>
        </p:txBody>
      </p:sp>
      <p:sp>
        <p:nvSpPr>
          <p:cNvPr id="74" name="Rectangle 84"/>
          <p:cNvSpPr>
            <a:spLocks noChangeArrowheads="1"/>
          </p:cNvSpPr>
          <p:nvPr/>
        </p:nvSpPr>
        <p:spPr bwMode="auto">
          <a:xfrm>
            <a:off x="1692275" y="1989138"/>
            <a:ext cx="6480175" cy="431800"/>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Data 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nvGrpSpPr>
          <p:cNvPr id="75" name="Group 134"/>
          <p:cNvGrpSpPr>
            <a:grpSpLocks/>
          </p:cNvGrpSpPr>
          <p:nvPr/>
        </p:nvGrpSpPr>
        <p:grpSpPr bwMode="auto">
          <a:xfrm>
            <a:off x="250825" y="2420938"/>
            <a:ext cx="8651875" cy="3765550"/>
            <a:chOff x="158" y="1525"/>
            <a:chExt cx="5450" cy="2372"/>
          </a:xfrm>
        </p:grpSpPr>
        <p:grpSp>
          <p:nvGrpSpPr>
            <p:cNvPr id="76" name="Group 133"/>
            <p:cNvGrpSpPr>
              <a:grpSpLocks/>
            </p:cNvGrpSpPr>
            <p:nvPr/>
          </p:nvGrpSpPr>
          <p:grpSpPr bwMode="auto">
            <a:xfrm>
              <a:off x="1429" y="3793"/>
              <a:ext cx="2177" cy="104"/>
              <a:chOff x="1429" y="3793"/>
              <a:chExt cx="2177" cy="104"/>
            </a:xfrm>
          </p:grpSpPr>
          <p:sp>
            <p:nvSpPr>
              <p:cNvPr id="115" name="Line 50"/>
              <p:cNvSpPr>
                <a:spLocks noChangeShapeType="1"/>
              </p:cNvSpPr>
              <p:nvPr/>
            </p:nvSpPr>
            <p:spPr bwMode="auto">
              <a:xfrm flipV="1">
                <a:off x="1429" y="3884"/>
                <a:ext cx="217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16" name="Text Box 51"/>
              <p:cNvSpPr txBox="1">
                <a:spLocks noChangeArrowheads="1"/>
              </p:cNvSpPr>
              <p:nvPr/>
            </p:nvSpPr>
            <p:spPr bwMode="auto">
              <a:xfrm>
                <a:off x="2018" y="3793"/>
                <a:ext cx="867"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(up to 19 </a:t>
                </a:r>
                <a:r>
                  <a:rPr lang="en-GB" sz="600" kern="0" dirty="0" err="1">
                    <a:solidFill>
                      <a:srgbClr val="333399"/>
                    </a:solidFill>
                    <a:latin typeface="Tahoma" pitchFamily="34" charset="0"/>
                  </a:rPr>
                  <a:t>BCh</a:t>
                </a:r>
                <a:r>
                  <a:rPr lang="en-GB" sz="600" kern="0" dirty="0">
                    <a:solidFill>
                      <a:srgbClr val="333399"/>
                    </a:solidFill>
                    <a:latin typeface="Tahoma" pitchFamily="34" charset="0"/>
                  </a:rPr>
                  <a:t> </a:t>
                </a:r>
                <a:r>
                  <a:rPr lang="en-GB" sz="600" kern="0" dirty="0" err="1">
                    <a:solidFill>
                      <a:srgbClr val="333399"/>
                    </a:solidFill>
                    <a:latin typeface="Tahoma" pitchFamily="34" charset="0"/>
                  </a:rPr>
                  <a:t>Codeblocks</a:t>
                </a:r>
                <a:r>
                  <a:rPr lang="en-GB" sz="600" kern="0" dirty="0">
                    <a:solidFill>
                      <a:srgbClr val="333399"/>
                    </a:solidFill>
                    <a:latin typeface="Tahoma" pitchFamily="34" charset="0"/>
                  </a:rPr>
                  <a:t>)</a:t>
                </a:r>
              </a:p>
            </p:txBody>
          </p:sp>
        </p:grpSp>
        <p:grpSp>
          <p:nvGrpSpPr>
            <p:cNvPr id="77" name="Group 125"/>
            <p:cNvGrpSpPr>
              <a:grpSpLocks/>
            </p:cNvGrpSpPr>
            <p:nvPr/>
          </p:nvGrpSpPr>
          <p:grpSpPr bwMode="auto">
            <a:xfrm>
              <a:off x="1429" y="3339"/>
              <a:ext cx="2176" cy="454"/>
              <a:chOff x="1429" y="3339"/>
              <a:chExt cx="2176" cy="454"/>
            </a:xfrm>
          </p:grpSpPr>
          <p:sp>
            <p:nvSpPr>
              <p:cNvPr id="111" name="Rectangle 55"/>
              <p:cNvSpPr>
                <a:spLocks noChangeArrowheads="1"/>
              </p:cNvSpPr>
              <p:nvPr/>
            </p:nvSpPr>
            <p:spPr bwMode="auto">
              <a:xfrm>
                <a:off x="1429" y="3339"/>
                <a:ext cx="544"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BCH</a:t>
                </a:r>
              </a:p>
              <a:p>
                <a:pPr algn="ctr" eaLnBrk="0" hangingPunct="0">
                  <a:lnSpc>
                    <a:spcPct val="80%"/>
                  </a:lnSpc>
                  <a:spcBef>
                    <a:spcPct val="20%"/>
                  </a:spcBef>
                  <a:defRPr/>
                </a:pPr>
                <a:r>
                  <a:rPr lang="en-GB" sz="800" kern="0" dirty="0" err="1">
                    <a:solidFill>
                      <a:srgbClr val="333399"/>
                    </a:solidFill>
                    <a:latin typeface="Tahoma" pitchFamily="34" charset="0"/>
                  </a:rPr>
                  <a:t>Codeblock</a:t>
                </a: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12" name="Rectangle 56"/>
              <p:cNvSpPr>
                <a:spLocks noChangeArrowheads="1"/>
              </p:cNvSpPr>
              <p:nvPr/>
            </p:nvSpPr>
            <p:spPr bwMode="auto">
              <a:xfrm>
                <a:off x="3061" y="3339"/>
                <a:ext cx="544"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BCH</a:t>
                </a:r>
              </a:p>
              <a:p>
                <a:pPr algn="ctr" eaLnBrk="0" hangingPunct="0">
                  <a:lnSpc>
                    <a:spcPct val="80%"/>
                  </a:lnSpc>
                  <a:spcBef>
                    <a:spcPct val="20%"/>
                  </a:spcBef>
                  <a:defRPr/>
                </a:pPr>
                <a:r>
                  <a:rPr lang="en-GB" sz="800" kern="0" dirty="0" err="1">
                    <a:solidFill>
                      <a:srgbClr val="333399"/>
                    </a:solidFill>
                    <a:latin typeface="Tahoma" pitchFamily="34" charset="0"/>
                  </a:rPr>
                  <a:t>Codeblock</a:t>
                </a: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13" name="Rectangle 57"/>
              <p:cNvSpPr>
                <a:spLocks noChangeArrowheads="1"/>
              </p:cNvSpPr>
              <p:nvPr/>
            </p:nvSpPr>
            <p:spPr bwMode="auto">
              <a:xfrm>
                <a:off x="1973" y="3339"/>
                <a:ext cx="544"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BCH</a:t>
                </a:r>
              </a:p>
              <a:p>
                <a:pPr algn="ctr" eaLnBrk="0" hangingPunct="0">
                  <a:lnSpc>
                    <a:spcPct val="80%"/>
                  </a:lnSpc>
                  <a:spcBef>
                    <a:spcPct val="20%"/>
                  </a:spcBef>
                  <a:defRPr/>
                </a:pPr>
                <a:r>
                  <a:rPr lang="en-GB" sz="800" kern="0" dirty="0" err="1">
                    <a:solidFill>
                      <a:srgbClr val="333399"/>
                    </a:solidFill>
                    <a:latin typeface="Tahoma" pitchFamily="34" charset="0"/>
                  </a:rPr>
                  <a:t>Codeblock</a:t>
                </a: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14" name="Rectangle 73"/>
              <p:cNvSpPr>
                <a:spLocks noChangeArrowheads="1"/>
              </p:cNvSpPr>
              <p:nvPr/>
            </p:nvSpPr>
            <p:spPr bwMode="auto">
              <a:xfrm>
                <a:off x="2517" y="3339"/>
                <a:ext cx="544" cy="454"/>
              </a:xfrm>
              <a:prstGeom prst="rect">
                <a:avLst/>
              </a:prstGeom>
              <a:solidFill>
                <a:srgbClr val="FFFFFF"/>
              </a:solidFill>
              <a:ln w="9525" algn="ctr">
                <a:no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grpSp>
          <p:nvGrpSpPr>
            <p:cNvPr id="78" name="Group 129"/>
            <p:cNvGrpSpPr>
              <a:grpSpLocks/>
            </p:cNvGrpSpPr>
            <p:nvPr/>
          </p:nvGrpSpPr>
          <p:grpSpPr bwMode="auto">
            <a:xfrm>
              <a:off x="158" y="1525"/>
              <a:ext cx="5450" cy="1814"/>
              <a:chOff x="158" y="1525"/>
              <a:chExt cx="5450" cy="1814"/>
            </a:xfrm>
          </p:grpSpPr>
          <p:sp>
            <p:nvSpPr>
              <p:cNvPr id="79" name="Freeform 94"/>
              <p:cNvSpPr>
                <a:spLocks/>
              </p:cNvSpPr>
              <p:nvPr/>
            </p:nvSpPr>
            <p:spPr bwMode="auto">
              <a:xfrm>
                <a:off x="158" y="2478"/>
                <a:ext cx="1815" cy="861"/>
              </a:xfrm>
              <a:custGeom>
                <a:avLst/>
                <a:gdLst>
                  <a:gd name="T0" fmla="*/ 0 w 1815"/>
                  <a:gd name="T1" fmla="*/ 0 h 816"/>
                  <a:gd name="T2" fmla="*/ 1271 w 1815"/>
                  <a:gd name="T3" fmla="*/ 816 h 816"/>
                  <a:gd name="T4" fmla="*/ 1815 w 1815"/>
                  <a:gd name="T5" fmla="*/ 816 h 816"/>
                  <a:gd name="T6" fmla="*/ 1724 w 1815"/>
                  <a:gd name="T7" fmla="*/ 0 h 816"/>
                  <a:gd name="T8" fmla="*/ 0 w 1815"/>
                  <a:gd name="T9" fmla="*/ 0 h 816"/>
                  <a:gd name="T10" fmla="*/ 0 60000 65536"/>
                  <a:gd name="T11" fmla="*/ 0 60000 65536"/>
                  <a:gd name="T12" fmla="*/ 0 60000 65536"/>
                  <a:gd name="T13" fmla="*/ 0 60000 65536"/>
                  <a:gd name="T14" fmla="*/ 0 60000 65536"/>
                  <a:gd name="T15" fmla="*/ 0 w 1815"/>
                  <a:gd name="T16" fmla="*/ 0 h 816"/>
                  <a:gd name="T17" fmla="*/ 1815 w 1815"/>
                  <a:gd name="T18" fmla="*/ 816 h 816"/>
                </a:gdLst>
                <a:ahLst/>
                <a:cxnLst>
                  <a:cxn ang="T10">
                    <a:pos x="T0" y="T1"/>
                  </a:cxn>
                  <a:cxn ang="T11">
                    <a:pos x="T2" y="T3"/>
                  </a:cxn>
                  <a:cxn ang="T12">
                    <a:pos x="T4" y="T5"/>
                  </a:cxn>
                  <a:cxn ang="T13">
                    <a:pos x="T6" y="T7"/>
                  </a:cxn>
                  <a:cxn ang="T14">
                    <a:pos x="T8" y="T9"/>
                  </a:cxn>
                </a:cxnLst>
                <a:rect l="T15" t="T16" r="T17" b="T18"/>
                <a:pathLst>
                  <a:path w="1815" h="816">
                    <a:moveTo>
                      <a:pt x="0" y="0"/>
                    </a:moveTo>
                    <a:lnTo>
                      <a:pt x="1271" y="816"/>
                    </a:lnTo>
                    <a:lnTo>
                      <a:pt x="1815" y="816"/>
                    </a:lnTo>
                    <a:lnTo>
                      <a:pt x="1724" y="0"/>
                    </a:lnTo>
                    <a:lnTo>
                      <a:pt x="0" y="0"/>
                    </a:lnTo>
                    <a:close/>
                  </a:path>
                </a:pathLst>
              </a:custGeom>
              <a:noFill/>
              <a:ln w="9525" cap="flat" cmpd="sng">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0" name="Freeform 92"/>
              <p:cNvSpPr>
                <a:spLocks/>
              </p:cNvSpPr>
              <p:nvPr/>
            </p:nvSpPr>
            <p:spPr bwMode="auto">
              <a:xfrm>
                <a:off x="158" y="1525"/>
                <a:ext cx="1225" cy="499"/>
              </a:xfrm>
              <a:custGeom>
                <a:avLst/>
                <a:gdLst>
                  <a:gd name="T0" fmla="*/ 0 w 1225"/>
                  <a:gd name="T1" fmla="*/ 0 h 499"/>
                  <a:gd name="T2" fmla="*/ 0 w 1225"/>
                  <a:gd name="T3" fmla="*/ 499 h 499"/>
                  <a:gd name="T4" fmla="*/ 1225 w 1225"/>
                  <a:gd name="T5" fmla="*/ 499 h 499"/>
                  <a:gd name="T6" fmla="*/ 1225 w 1225"/>
                  <a:gd name="T7" fmla="*/ 0 h 499"/>
                  <a:gd name="T8" fmla="*/ 0 w 1225"/>
                  <a:gd name="T9" fmla="*/ 0 h 499"/>
                  <a:gd name="T10" fmla="*/ 0 60000 65536"/>
                  <a:gd name="T11" fmla="*/ 0 60000 65536"/>
                  <a:gd name="T12" fmla="*/ 0 60000 65536"/>
                  <a:gd name="T13" fmla="*/ 0 60000 65536"/>
                  <a:gd name="T14" fmla="*/ 0 60000 65536"/>
                  <a:gd name="T15" fmla="*/ 0 w 1225"/>
                  <a:gd name="T16" fmla="*/ 0 h 499"/>
                  <a:gd name="T17" fmla="*/ 1225 w 1225"/>
                  <a:gd name="T18" fmla="*/ 499 h 499"/>
                </a:gdLst>
                <a:ahLst/>
                <a:cxnLst>
                  <a:cxn ang="T10">
                    <a:pos x="T0" y="T1"/>
                  </a:cxn>
                  <a:cxn ang="T11">
                    <a:pos x="T2" y="T3"/>
                  </a:cxn>
                  <a:cxn ang="T12">
                    <a:pos x="T4" y="T5"/>
                  </a:cxn>
                  <a:cxn ang="T13">
                    <a:pos x="T6" y="T7"/>
                  </a:cxn>
                  <a:cxn ang="T14">
                    <a:pos x="T8" y="T9"/>
                  </a:cxn>
                </a:cxnLst>
                <a:rect l="T15" t="T16" r="T17" b="T18"/>
                <a:pathLst>
                  <a:path w="1225" h="499">
                    <a:moveTo>
                      <a:pt x="0" y="0"/>
                    </a:moveTo>
                    <a:lnTo>
                      <a:pt x="0" y="499"/>
                    </a:lnTo>
                    <a:lnTo>
                      <a:pt x="1225" y="499"/>
                    </a:lnTo>
                    <a:lnTo>
                      <a:pt x="1225" y="0"/>
                    </a:lnTo>
                    <a:lnTo>
                      <a:pt x="0" y="0"/>
                    </a:lnTo>
                    <a:close/>
                  </a:path>
                </a:pathLst>
              </a:custGeom>
              <a:no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1" name="Rectangle 59"/>
              <p:cNvSpPr>
                <a:spLocks noChangeArrowheads="1"/>
              </p:cNvSpPr>
              <p:nvPr/>
            </p:nvSpPr>
            <p:spPr bwMode="auto">
              <a:xfrm>
                <a:off x="158" y="2011"/>
                <a:ext cx="172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BCH </a:t>
                </a:r>
                <a:r>
                  <a:rPr lang="en-GB" sz="800" kern="0" dirty="0" err="1">
                    <a:solidFill>
                      <a:srgbClr val="333399"/>
                    </a:solidFill>
                    <a:latin typeface="Tahoma" pitchFamily="34" charset="0"/>
                  </a:rPr>
                  <a:t>Codeblock</a:t>
                </a: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82" name="Rectangle 61"/>
              <p:cNvSpPr>
                <a:spLocks noChangeArrowheads="1"/>
              </p:cNvSpPr>
              <p:nvPr/>
            </p:nvSpPr>
            <p:spPr bwMode="auto">
              <a:xfrm>
                <a:off x="160" y="2147"/>
                <a:ext cx="1222" cy="363"/>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Information</a:t>
                </a:r>
              </a:p>
              <a:p>
                <a:pPr algn="ctr" eaLnBrk="0" hangingPunct="0">
                  <a:lnSpc>
                    <a:spcPct val="80%"/>
                  </a:lnSpc>
                  <a:spcBef>
                    <a:spcPct val="20%"/>
                  </a:spcBef>
                  <a:defRPr/>
                </a:pPr>
                <a:r>
                  <a:rPr lang="en-GB" sz="800" kern="0" dirty="0">
                    <a:solidFill>
                      <a:srgbClr val="333399"/>
                    </a:solidFill>
                    <a:latin typeface="Tahoma" pitchFamily="34" charset="0"/>
                  </a:rPr>
                  <a:t>(possibly randomized)</a:t>
                </a:r>
              </a:p>
            </p:txBody>
          </p:sp>
          <p:sp>
            <p:nvSpPr>
              <p:cNvPr id="83" name="Rectangle 62"/>
              <p:cNvSpPr>
                <a:spLocks noChangeArrowheads="1"/>
              </p:cNvSpPr>
              <p:nvPr/>
            </p:nvSpPr>
            <p:spPr bwMode="auto">
              <a:xfrm>
                <a:off x="1382" y="2147"/>
                <a:ext cx="318" cy="3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Parity</a:t>
                </a:r>
                <a:br>
                  <a:rPr lang="en-GB" sz="800" kern="0" dirty="0">
                    <a:solidFill>
                      <a:srgbClr val="333399"/>
                    </a:solidFill>
                    <a:latin typeface="Tahoma" pitchFamily="34" charset="0"/>
                  </a:rPr>
                </a:br>
                <a:r>
                  <a:rPr lang="en-GB" sz="800" kern="0" dirty="0">
                    <a:solidFill>
                      <a:srgbClr val="333399"/>
                    </a:solidFill>
                    <a:latin typeface="Tahoma" pitchFamily="34" charset="0"/>
                  </a:rPr>
                  <a:t>Check</a:t>
                </a:r>
              </a:p>
            </p:txBody>
          </p:sp>
          <p:sp>
            <p:nvSpPr>
              <p:cNvPr id="84" name="Line 64"/>
              <p:cNvSpPr>
                <a:spLocks noChangeShapeType="1"/>
              </p:cNvSpPr>
              <p:nvPr/>
            </p:nvSpPr>
            <p:spPr bwMode="auto">
              <a:xfrm>
                <a:off x="158" y="2600"/>
                <a:ext cx="122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5" name="Text Box 65"/>
              <p:cNvSpPr txBox="1">
                <a:spLocks noChangeArrowheads="1"/>
              </p:cNvSpPr>
              <p:nvPr/>
            </p:nvSpPr>
            <p:spPr bwMode="auto">
              <a:xfrm>
                <a:off x="611" y="2509"/>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56 bits</a:t>
                </a:r>
              </a:p>
            </p:txBody>
          </p:sp>
          <p:sp>
            <p:nvSpPr>
              <p:cNvPr id="86" name="Line 66"/>
              <p:cNvSpPr>
                <a:spLocks noChangeShapeType="1"/>
              </p:cNvSpPr>
              <p:nvPr/>
            </p:nvSpPr>
            <p:spPr bwMode="auto">
              <a:xfrm>
                <a:off x="1382" y="2600"/>
                <a:ext cx="31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7" name="Text Box 67"/>
              <p:cNvSpPr txBox="1">
                <a:spLocks noChangeArrowheads="1"/>
              </p:cNvSpPr>
              <p:nvPr/>
            </p:nvSpPr>
            <p:spPr bwMode="auto">
              <a:xfrm>
                <a:off x="1441" y="2509"/>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7 bits</a:t>
                </a:r>
              </a:p>
            </p:txBody>
          </p:sp>
          <p:sp>
            <p:nvSpPr>
              <p:cNvPr id="88" name="Rectangle 68"/>
              <p:cNvSpPr>
                <a:spLocks noChangeArrowheads="1"/>
              </p:cNvSpPr>
              <p:nvPr/>
            </p:nvSpPr>
            <p:spPr bwMode="auto">
              <a:xfrm>
                <a:off x="1700" y="2147"/>
                <a:ext cx="181" cy="3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Fill</a:t>
                </a:r>
              </a:p>
              <a:p>
                <a:pPr algn="ctr" eaLnBrk="0" hangingPunct="0">
                  <a:lnSpc>
                    <a:spcPct val="80%"/>
                  </a:lnSpc>
                  <a:spcBef>
                    <a:spcPct val="20%"/>
                  </a:spcBef>
                  <a:defRPr/>
                </a:pPr>
                <a:r>
                  <a:rPr lang="en-GB" sz="800" kern="0" dirty="0">
                    <a:solidFill>
                      <a:srgbClr val="333399"/>
                    </a:solidFill>
                    <a:latin typeface="Tahoma" pitchFamily="34" charset="0"/>
                  </a:rPr>
                  <a:t>« 0 »</a:t>
                </a:r>
              </a:p>
            </p:txBody>
          </p:sp>
          <p:sp>
            <p:nvSpPr>
              <p:cNvPr id="89" name="Line 69"/>
              <p:cNvSpPr>
                <a:spLocks noChangeShapeType="1"/>
              </p:cNvSpPr>
              <p:nvPr/>
            </p:nvSpPr>
            <p:spPr bwMode="auto">
              <a:xfrm>
                <a:off x="1686" y="2600"/>
                <a:ext cx="19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0" name="Text Box 70"/>
              <p:cNvSpPr txBox="1">
                <a:spLocks noChangeArrowheads="1"/>
              </p:cNvSpPr>
              <p:nvPr/>
            </p:nvSpPr>
            <p:spPr bwMode="auto">
              <a:xfrm>
                <a:off x="1655" y="2509"/>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sp>
            <p:nvSpPr>
              <p:cNvPr id="91" name="Line 71"/>
              <p:cNvSpPr>
                <a:spLocks noChangeShapeType="1"/>
              </p:cNvSpPr>
              <p:nvPr/>
            </p:nvSpPr>
            <p:spPr bwMode="auto">
              <a:xfrm>
                <a:off x="158" y="2691"/>
                <a:ext cx="172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2" name="Text Box 72"/>
              <p:cNvSpPr txBox="1">
                <a:spLocks noChangeArrowheads="1"/>
              </p:cNvSpPr>
              <p:nvPr/>
            </p:nvSpPr>
            <p:spPr bwMode="auto">
              <a:xfrm>
                <a:off x="925" y="2600"/>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8 bytes</a:t>
                </a:r>
              </a:p>
            </p:txBody>
          </p:sp>
          <p:sp>
            <p:nvSpPr>
              <p:cNvPr id="93" name="Rectangle 95"/>
              <p:cNvSpPr>
                <a:spLocks noChangeArrowheads="1"/>
              </p:cNvSpPr>
              <p:nvPr/>
            </p:nvSpPr>
            <p:spPr bwMode="auto">
              <a:xfrm>
                <a:off x="1973" y="2024"/>
                <a:ext cx="1723" cy="499"/>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BCH </a:t>
                </a:r>
                <a:r>
                  <a:rPr lang="en-GB" sz="800" kern="0" dirty="0" err="1">
                    <a:solidFill>
                      <a:srgbClr val="333399"/>
                    </a:solidFill>
                    <a:latin typeface="Tahoma" pitchFamily="34" charset="0"/>
                  </a:rPr>
                  <a:t>Codeblock</a:t>
                </a: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94" name="Rectangle 96"/>
              <p:cNvSpPr>
                <a:spLocks noChangeArrowheads="1"/>
              </p:cNvSpPr>
              <p:nvPr/>
            </p:nvSpPr>
            <p:spPr bwMode="auto">
              <a:xfrm>
                <a:off x="1975" y="2160"/>
                <a:ext cx="1222" cy="363"/>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Information</a:t>
                </a:r>
              </a:p>
              <a:p>
                <a:pPr algn="ctr" eaLnBrk="0" hangingPunct="0">
                  <a:lnSpc>
                    <a:spcPct val="80%"/>
                  </a:lnSpc>
                  <a:spcBef>
                    <a:spcPct val="20%"/>
                  </a:spcBef>
                  <a:defRPr/>
                </a:pPr>
                <a:r>
                  <a:rPr lang="en-GB" sz="800" kern="0" dirty="0">
                    <a:solidFill>
                      <a:srgbClr val="333399"/>
                    </a:solidFill>
                    <a:latin typeface="Tahoma" pitchFamily="34" charset="0"/>
                  </a:rPr>
                  <a:t>(possibly randomized)</a:t>
                </a:r>
              </a:p>
            </p:txBody>
          </p:sp>
          <p:sp>
            <p:nvSpPr>
              <p:cNvPr id="95" name="Rectangle 97"/>
              <p:cNvSpPr>
                <a:spLocks noChangeArrowheads="1"/>
              </p:cNvSpPr>
              <p:nvPr/>
            </p:nvSpPr>
            <p:spPr bwMode="auto">
              <a:xfrm>
                <a:off x="3197" y="2160"/>
                <a:ext cx="318" cy="3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Parity</a:t>
                </a:r>
                <a:br>
                  <a:rPr lang="en-GB" sz="800" kern="0" dirty="0">
                    <a:solidFill>
                      <a:srgbClr val="333399"/>
                    </a:solidFill>
                    <a:latin typeface="Tahoma" pitchFamily="34" charset="0"/>
                  </a:rPr>
                </a:br>
                <a:r>
                  <a:rPr lang="en-GB" sz="800" kern="0" dirty="0">
                    <a:solidFill>
                      <a:srgbClr val="333399"/>
                    </a:solidFill>
                    <a:latin typeface="Tahoma" pitchFamily="34" charset="0"/>
                  </a:rPr>
                  <a:t>Check</a:t>
                </a:r>
              </a:p>
            </p:txBody>
          </p:sp>
          <p:sp>
            <p:nvSpPr>
              <p:cNvPr id="96" name="Line 98"/>
              <p:cNvSpPr>
                <a:spLocks noChangeShapeType="1"/>
              </p:cNvSpPr>
              <p:nvPr/>
            </p:nvSpPr>
            <p:spPr bwMode="auto">
              <a:xfrm>
                <a:off x="1973" y="2613"/>
                <a:ext cx="122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7" name="Text Box 99"/>
              <p:cNvSpPr txBox="1">
                <a:spLocks noChangeArrowheads="1"/>
              </p:cNvSpPr>
              <p:nvPr/>
            </p:nvSpPr>
            <p:spPr bwMode="auto">
              <a:xfrm>
                <a:off x="2426" y="2522"/>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56 bits</a:t>
                </a:r>
              </a:p>
            </p:txBody>
          </p:sp>
          <p:sp>
            <p:nvSpPr>
              <p:cNvPr id="98" name="Line 100"/>
              <p:cNvSpPr>
                <a:spLocks noChangeShapeType="1"/>
              </p:cNvSpPr>
              <p:nvPr/>
            </p:nvSpPr>
            <p:spPr bwMode="auto">
              <a:xfrm>
                <a:off x="3197" y="2613"/>
                <a:ext cx="31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9" name="Text Box 101"/>
              <p:cNvSpPr txBox="1">
                <a:spLocks noChangeArrowheads="1"/>
              </p:cNvSpPr>
              <p:nvPr/>
            </p:nvSpPr>
            <p:spPr bwMode="auto">
              <a:xfrm>
                <a:off x="3256" y="2522"/>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7 bits</a:t>
                </a:r>
              </a:p>
            </p:txBody>
          </p:sp>
          <p:sp>
            <p:nvSpPr>
              <p:cNvPr id="100" name="Rectangle 102"/>
              <p:cNvSpPr>
                <a:spLocks noChangeArrowheads="1"/>
              </p:cNvSpPr>
              <p:nvPr/>
            </p:nvSpPr>
            <p:spPr bwMode="auto">
              <a:xfrm>
                <a:off x="3515" y="2160"/>
                <a:ext cx="181" cy="3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Fill</a:t>
                </a:r>
              </a:p>
              <a:p>
                <a:pPr algn="ctr" eaLnBrk="0" hangingPunct="0">
                  <a:lnSpc>
                    <a:spcPct val="80%"/>
                  </a:lnSpc>
                  <a:spcBef>
                    <a:spcPct val="20%"/>
                  </a:spcBef>
                  <a:defRPr/>
                </a:pPr>
                <a:r>
                  <a:rPr lang="en-GB" sz="800" kern="0" dirty="0">
                    <a:solidFill>
                      <a:srgbClr val="333399"/>
                    </a:solidFill>
                    <a:latin typeface="Tahoma" pitchFamily="34" charset="0"/>
                  </a:rPr>
                  <a:t>« 0 »</a:t>
                </a:r>
              </a:p>
            </p:txBody>
          </p:sp>
          <p:sp>
            <p:nvSpPr>
              <p:cNvPr id="101" name="Line 103"/>
              <p:cNvSpPr>
                <a:spLocks noChangeShapeType="1"/>
              </p:cNvSpPr>
              <p:nvPr/>
            </p:nvSpPr>
            <p:spPr bwMode="auto">
              <a:xfrm>
                <a:off x="3501" y="2613"/>
                <a:ext cx="19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2" name="Text Box 104"/>
              <p:cNvSpPr txBox="1">
                <a:spLocks noChangeArrowheads="1"/>
              </p:cNvSpPr>
              <p:nvPr/>
            </p:nvSpPr>
            <p:spPr bwMode="auto">
              <a:xfrm>
                <a:off x="3470" y="2522"/>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sp>
            <p:nvSpPr>
              <p:cNvPr id="103" name="Line 105"/>
              <p:cNvSpPr>
                <a:spLocks noChangeShapeType="1"/>
              </p:cNvSpPr>
              <p:nvPr/>
            </p:nvSpPr>
            <p:spPr bwMode="auto">
              <a:xfrm>
                <a:off x="1973" y="2704"/>
                <a:ext cx="172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4" name="Text Box 106"/>
              <p:cNvSpPr txBox="1">
                <a:spLocks noChangeArrowheads="1"/>
              </p:cNvSpPr>
              <p:nvPr/>
            </p:nvSpPr>
            <p:spPr bwMode="auto">
              <a:xfrm>
                <a:off x="2740" y="2613"/>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8 bytes</a:t>
                </a:r>
              </a:p>
            </p:txBody>
          </p:sp>
          <p:sp>
            <p:nvSpPr>
              <p:cNvPr id="105" name="Freeform 109"/>
              <p:cNvSpPr>
                <a:spLocks/>
              </p:cNvSpPr>
              <p:nvPr/>
            </p:nvSpPr>
            <p:spPr bwMode="auto">
              <a:xfrm>
                <a:off x="1383" y="1525"/>
                <a:ext cx="1815" cy="499"/>
              </a:xfrm>
              <a:custGeom>
                <a:avLst/>
                <a:gdLst>
                  <a:gd name="T0" fmla="*/ 0 w 1815"/>
                  <a:gd name="T1" fmla="*/ 0 h 499"/>
                  <a:gd name="T2" fmla="*/ 590 w 1815"/>
                  <a:gd name="T3" fmla="*/ 499 h 499"/>
                  <a:gd name="T4" fmla="*/ 1815 w 1815"/>
                  <a:gd name="T5" fmla="*/ 499 h 499"/>
                  <a:gd name="T6" fmla="*/ 1225 w 1815"/>
                  <a:gd name="T7" fmla="*/ 0 h 499"/>
                  <a:gd name="T8" fmla="*/ 0 w 1815"/>
                  <a:gd name="T9" fmla="*/ 0 h 499"/>
                  <a:gd name="T10" fmla="*/ 0 60000 65536"/>
                  <a:gd name="T11" fmla="*/ 0 60000 65536"/>
                  <a:gd name="T12" fmla="*/ 0 60000 65536"/>
                  <a:gd name="T13" fmla="*/ 0 60000 65536"/>
                  <a:gd name="T14" fmla="*/ 0 60000 65536"/>
                  <a:gd name="T15" fmla="*/ 0 w 1815"/>
                  <a:gd name="T16" fmla="*/ 0 h 499"/>
                  <a:gd name="T17" fmla="*/ 1815 w 1815"/>
                  <a:gd name="T18" fmla="*/ 499 h 499"/>
                </a:gdLst>
                <a:ahLst/>
                <a:cxnLst>
                  <a:cxn ang="T10">
                    <a:pos x="T0" y="T1"/>
                  </a:cxn>
                  <a:cxn ang="T11">
                    <a:pos x="T2" y="T3"/>
                  </a:cxn>
                  <a:cxn ang="T12">
                    <a:pos x="T4" y="T5"/>
                  </a:cxn>
                  <a:cxn ang="T13">
                    <a:pos x="T6" y="T7"/>
                  </a:cxn>
                  <a:cxn ang="T14">
                    <a:pos x="T8" y="T9"/>
                  </a:cxn>
                </a:cxnLst>
                <a:rect l="T15" t="T16" r="T17" b="T18"/>
                <a:pathLst>
                  <a:path w="1815" h="499">
                    <a:moveTo>
                      <a:pt x="0" y="0"/>
                    </a:moveTo>
                    <a:lnTo>
                      <a:pt x="590" y="499"/>
                    </a:lnTo>
                    <a:lnTo>
                      <a:pt x="1815" y="499"/>
                    </a:lnTo>
                    <a:lnTo>
                      <a:pt x="1225" y="0"/>
                    </a:lnTo>
                    <a:lnTo>
                      <a:pt x="0" y="0"/>
                    </a:lnTo>
                    <a:close/>
                  </a:path>
                </a:pathLst>
              </a:custGeom>
              <a:no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6" name="Freeform 112"/>
              <p:cNvSpPr>
                <a:spLocks/>
              </p:cNvSpPr>
              <p:nvPr/>
            </p:nvSpPr>
            <p:spPr bwMode="auto">
              <a:xfrm>
                <a:off x="2608" y="1525"/>
                <a:ext cx="2404" cy="499"/>
              </a:xfrm>
              <a:custGeom>
                <a:avLst/>
                <a:gdLst>
                  <a:gd name="T0" fmla="*/ 0 w 2404"/>
                  <a:gd name="T1" fmla="*/ 0 h 499"/>
                  <a:gd name="T2" fmla="*/ 1179 w 2404"/>
                  <a:gd name="T3" fmla="*/ 499 h 499"/>
                  <a:gd name="T4" fmla="*/ 2404 w 2404"/>
                  <a:gd name="T5" fmla="*/ 499 h 499"/>
                  <a:gd name="T6" fmla="*/ 1225 w 2404"/>
                  <a:gd name="T7" fmla="*/ 0 h 499"/>
                  <a:gd name="T8" fmla="*/ 0 w 2404"/>
                  <a:gd name="T9" fmla="*/ 0 h 499"/>
                  <a:gd name="T10" fmla="*/ 0 60000 65536"/>
                  <a:gd name="T11" fmla="*/ 0 60000 65536"/>
                  <a:gd name="T12" fmla="*/ 0 60000 65536"/>
                  <a:gd name="T13" fmla="*/ 0 60000 65536"/>
                  <a:gd name="T14" fmla="*/ 0 60000 65536"/>
                  <a:gd name="T15" fmla="*/ 0 w 2404"/>
                  <a:gd name="T16" fmla="*/ 0 h 499"/>
                  <a:gd name="T17" fmla="*/ 2404 w 2404"/>
                  <a:gd name="T18" fmla="*/ 499 h 499"/>
                </a:gdLst>
                <a:ahLst/>
                <a:cxnLst>
                  <a:cxn ang="T10">
                    <a:pos x="T0" y="T1"/>
                  </a:cxn>
                  <a:cxn ang="T11">
                    <a:pos x="T2" y="T3"/>
                  </a:cxn>
                  <a:cxn ang="T12">
                    <a:pos x="T4" y="T5"/>
                  </a:cxn>
                  <a:cxn ang="T13">
                    <a:pos x="T6" y="T7"/>
                  </a:cxn>
                  <a:cxn ang="T14">
                    <a:pos x="T8" y="T9"/>
                  </a:cxn>
                </a:cxnLst>
                <a:rect l="T15" t="T16" r="T17" b="T18"/>
                <a:pathLst>
                  <a:path w="2404" h="499">
                    <a:moveTo>
                      <a:pt x="0" y="0"/>
                    </a:moveTo>
                    <a:lnTo>
                      <a:pt x="1179" y="499"/>
                    </a:lnTo>
                    <a:lnTo>
                      <a:pt x="2404" y="499"/>
                    </a:lnTo>
                    <a:lnTo>
                      <a:pt x="1225" y="0"/>
                    </a:lnTo>
                    <a:lnTo>
                      <a:pt x="0" y="0"/>
                    </a:lnTo>
                    <a:close/>
                  </a:path>
                </a:pathLst>
              </a:custGeom>
              <a:no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7" name="Freeform 113"/>
              <p:cNvSpPr>
                <a:spLocks/>
              </p:cNvSpPr>
              <p:nvPr/>
            </p:nvSpPr>
            <p:spPr bwMode="auto">
              <a:xfrm>
                <a:off x="1927" y="2523"/>
                <a:ext cx="1769" cy="544"/>
              </a:xfrm>
              <a:custGeom>
                <a:avLst/>
                <a:gdLst>
                  <a:gd name="T0" fmla="*/ 46 w 1769"/>
                  <a:gd name="T1" fmla="*/ 0 h 544"/>
                  <a:gd name="T2" fmla="*/ 0 w 1769"/>
                  <a:gd name="T3" fmla="*/ 544 h 544"/>
                  <a:gd name="T4" fmla="*/ 590 w 1769"/>
                  <a:gd name="T5" fmla="*/ 544 h 544"/>
                  <a:gd name="T6" fmla="*/ 1769 w 1769"/>
                  <a:gd name="T7" fmla="*/ 0 h 544"/>
                  <a:gd name="T8" fmla="*/ 46 w 1769"/>
                  <a:gd name="T9" fmla="*/ 0 h 544"/>
                  <a:gd name="T10" fmla="*/ 0 60000 65536"/>
                  <a:gd name="T11" fmla="*/ 0 60000 65536"/>
                  <a:gd name="T12" fmla="*/ 0 60000 65536"/>
                  <a:gd name="T13" fmla="*/ 0 60000 65536"/>
                  <a:gd name="T14" fmla="*/ 0 60000 65536"/>
                  <a:gd name="T15" fmla="*/ 0 w 1769"/>
                  <a:gd name="T16" fmla="*/ 0 h 544"/>
                  <a:gd name="T17" fmla="*/ 1769 w 1769"/>
                  <a:gd name="T18" fmla="*/ 544 h 544"/>
                </a:gdLst>
                <a:ahLst/>
                <a:cxnLst>
                  <a:cxn ang="T10">
                    <a:pos x="T0" y="T1"/>
                  </a:cxn>
                  <a:cxn ang="T11">
                    <a:pos x="T2" y="T3"/>
                  </a:cxn>
                  <a:cxn ang="T12">
                    <a:pos x="T4" y="T5"/>
                  </a:cxn>
                  <a:cxn ang="T13">
                    <a:pos x="T6" y="T7"/>
                  </a:cxn>
                  <a:cxn ang="T14">
                    <a:pos x="T8" y="T9"/>
                  </a:cxn>
                </a:cxnLst>
                <a:rect l="T15" t="T16" r="T17" b="T18"/>
                <a:pathLst>
                  <a:path w="1769" h="544">
                    <a:moveTo>
                      <a:pt x="46" y="0"/>
                    </a:moveTo>
                    <a:lnTo>
                      <a:pt x="0" y="544"/>
                    </a:lnTo>
                    <a:lnTo>
                      <a:pt x="590" y="544"/>
                    </a:lnTo>
                    <a:lnTo>
                      <a:pt x="1769" y="0"/>
                    </a:lnTo>
                    <a:lnTo>
                      <a:pt x="46" y="0"/>
                    </a:lnTo>
                    <a:close/>
                  </a:path>
                </a:pathLst>
              </a:custGeom>
              <a:no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8" name="Text Box 117"/>
              <p:cNvSpPr txBox="1">
                <a:spLocks noChangeArrowheads="1"/>
              </p:cNvSpPr>
              <p:nvPr/>
            </p:nvSpPr>
            <p:spPr bwMode="auto">
              <a:xfrm>
                <a:off x="4092" y="2301"/>
                <a:ext cx="116" cy="181"/>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9" name="Text Box 119"/>
              <p:cNvSpPr txBox="1">
                <a:spLocks noChangeArrowheads="1"/>
              </p:cNvSpPr>
              <p:nvPr/>
            </p:nvSpPr>
            <p:spPr bwMode="auto">
              <a:xfrm>
                <a:off x="3956" y="2392"/>
                <a:ext cx="116" cy="181"/>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10" name="Text Box 122"/>
              <p:cNvSpPr txBox="1">
                <a:spLocks noChangeArrowheads="1"/>
              </p:cNvSpPr>
              <p:nvPr/>
            </p:nvSpPr>
            <p:spPr bwMode="auto">
              <a:xfrm>
                <a:off x="4921" y="2614"/>
                <a:ext cx="687" cy="289"/>
              </a:xfrm>
              <a:prstGeom prst="rect">
                <a:avLst/>
              </a:prstGeom>
              <a:noFill/>
              <a:ln w="9525" algn="ctr">
                <a:noFill/>
                <a:miter lim="800%"/>
                <a:headEnd/>
                <a:tailEnd/>
              </a:ln>
            </p:spPr>
            <p:txBody>
              <a:bodyPr wrap="none">
                <a:spAutoFit/>
              </a:bodyPr>
              <a:lstStyle/>
              <a:p>
                <a:pPr eaLnBrk="0" hangingPunct="0">
                  <a:lnSpc>
                    <a:spcPct val="80%"/>
                  </a:lnSpc>
                  <a:spcBef>
                    <a:spcPct val="20%"/>
                  </a:spcBef>
                  <a:defRPr/>
                </a:pPr>
                <a:r>
                  <a:rPr lang="en-GB" sz="1000" kern="0" dirty="0">
                    <a:solidFill>
                      <a:srgbClr val="FF3300"/>
                    </a:solidFill>
                    <a:latin typeface="Tahoma" pitchFamily="34" charset="0"/>
                  </a:rPr>
                  <a:t>B</a:t>
                </a:r>
                <a:r>
                  <a:rPr lang="en-GB" sz="1000" kern="0" dirty="0">
                    <a:solidFill>
                      <a:srgbClr val="333399"/>
                    </a:solidFill>
                    <a:latin typeface="Tahoma" pitchFamily="34" charset="0"/>
                  </a:rPr>
                  <a:t>ose, </a:t>
                </a:r>
                <a:br>
                  <a:rPr lang="en-GB" sz="1000" kern="0" dirty="0">
                    <a:solidFill>
                      <a:srgbClr val="333399"/>
                    </a:solidFill>
                    <a:latin typeface="Tahoma" pitchFamily="34" charset="0"/>
                  </a:rPr>
                </a:br>
                <a:r>
                  <a:rPr lang="en-GB" sz="1000" kern="0" dirty="0">
                    <a:solidFill>
                      <a:srgbClr val="333399"/>
                    </a:solidFill>
                    <a:latin typeface="Tahoma" pitchFamily="34" charset="0"/>
                  </a:rPr>
                  <a:t>Ray-</a:t>
                </a:r>
                <a:r>
                  <a:rPr lang="en-GB" sz="1000" kern="0" dirty="0">
                    <a:solidFill>
                      <a:srgbClr val="FF3300"/>
                    </a:solidFill>
                    <a:latin typeface="Tahoma" pitchFamily="34" charset="0"/>
                  </a:rPr>
                  <a:t>C</a:t>
                </a:r>
                <a:r>
                  <a:rPr lang="en-GB" sz="1000" kern="0" dirty="0">
                    <a:solidFill>
                      <a:srgbClr val="333399"/>
                    </a:solidFill>
                    <a:latin typeface="Tahoma" pitchFamily="34" charset="0"/>
                  </a:rPr>
                  <a:t>haudhuri, </a:t>
                </a:r>
                <a:br>
                  <a:rPr lang="en-GB" sz="1000" kern="0" dirty="0">
                    <a:solidFill>
                      <a:srgbClr val="333399"/>
                    </a:solidFill>
                    <a:latin typeface="Tahoma" pitchFamily="34" charset="0"/>
                  </a:rPr>
                </a:br>
                <a:r>
                  <a:rPr lang="en-GB" sz="1000" kern="0" dirty="0" err="1">
                    <a:solidFill>
                      <a:srgbClr val="FF3300"/>
                    </a:solidFill>
                    <a:latin typeface="Tahoma" pitchFamily="34" charset="0"/>
                  </a:rPr>
                  <a:t>H</a:t>
                </a:r>
                <a:r>
                  <a:rPr lang="en-GB" sz="1000" kern="0" dirty="0" err="1">
                    <a:solidFill>
                      <a:srgbClr val="333399"/>
                    </a:solidFill>
                    <a:latin typeface="Tahoma" pitchFamily="34" charset="0"/>
                  </a:rPr>
                  <a:t>ocquenghem</a:t>
                </a:r>
                <a:r>
                  <a:rPr lang="en-GB" sz="1000" kern="0" dirty="0">
                    <a:solidFill>
                      <a:srgbClr val="333399"/>
                    </a:solidFill>
                    <a:latin typeface="Tahoma" pitchFamily="34" charset="0"/>
                  </a:rPr>
                  <a:t> </a:t>
                </a:r>
              </a:p>
            </p:txBody>
          </p:sp>
        </p:grpSp>
      </p:grpSp>
      <p:sp>
        <p:nvSpPr>
          <p:cNvPr id="117" name="Rectangle 9"/>
          <p:cNvSpPr>
            <a:spLocks noChangeArrowheads="1"/>
          </p:cNvSpPr>
          <p:nvPr/>
        </p:nvSpPr>
        <p:spPr bwMode="auto">
          <a:xfrm>
            <a:off x="1200112" y="4868863"/>
            <a:ext cx="504825" cy="1152525"/>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Preamble</a:t>
            </a:r>
          </a:p>
          <a:p>
            <a:pPr algn="ctr" eaLnBrk="0" hangingPunct="0">
              <a:lnSpc>
                <a:spcPct val="80%"/>
              </a:lnSpc>
              <a:spcBef>
                <a:spcPct val="20%"/>
              </a:spcBef>
              <a:defRPr/>
            </a:pPr>
            <a:r>
              <a:rPr lang="en-GB" sz="800" kern="0" dirty="0">
                <a:solidFill>
                  <a:srgbClr val="333399"/>
                </a:solidFill>
                <a:latin typeface="Tahoma" pitchFamily="34" charset="0"/>
              </a:rPr>
              <a:t>« 10101 .. »</a:t>
            </a:r>
            <a:endParaRPr lang="en-GB" sz="600" kern="0" dirty="0">
              <a:solidFill>
                <a:srgbClr val="333399"/>
              </a:solidFill>
              <a:latin typeface="Tahoma" pitchFamily="34" charset="0"/>
            </a:endParaRPr>
          </a:p>
        </p:txBody>
      </p:sp>
      <p:sp>
        <p:nvSpPr>
          <p:cNvPr id="118" name="Rectangle 10"/>
          <p:cNvSpPr>
            <a:spLocks noChangeArrowheads="1"/>
          </p:cNvSpPr>
          <p:nvPr/>
        </p:nvSpPr>
        <p:spPr bwMode="auto">
          <a:xfrm>
            <a:off x="6553200" y="4868862"/>
            <a:ext cx="1077912" cy="1152525"/>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Idle</a:t>
            </a:r>
          </a:p>
          <a:p>
            <a:pPr algn="ctr" eaLnBrk="0" hangingPunct="0">
              <a:lnSpc>
                <a:spcPct val="80%"/>
              </a:lnSpc>
              <a:spcBef>
                <a:spcPct val="20%"/>
              </a:spcBef>
              <a:defRPr/>
            </a:pPr>
            <a:r>
              <a:rPr lang="en-GB" sz="800" kern="0" dirty="0">
                <a:solidFill>
                  <a:srgbClr val="333399"/>
                </a:solidFill>
                <a:latin typeface="Tahoma" pitchFamily="34" charset="0"/>
              </a:rPr>
              <a:t>« 1010101 … »</a:t>
            </a:r>
            <a:endParaRPr lang="en-GB" sz="600" kern="0" dirty="0">
              <a:solidFill>
                <a:srgbClr val="333399"/>
              </a:solidFill>
              <a:latin typeface="Tahoma" pitchFamily="34" charset="0"/>
            </a:endParaRPr>
          </a:p>
        </p:txBody>
      </p:sp>
    </p:spTree>
    <p:extLst>
      <p:ext uri="{BB962C8B-B14F-4D97-AF65-F5344CB8AC3E}">
        <p14:creationId xmlns:p14="http://schemas.microsoft.com/office/powerpoint/2010/main" val="4012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up)">
                                      <p:cBhvr>
                                        <p:cTn id="19" dur="10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grpId="0" nodeType="clickEffect">
                                  <p:stCondLst>
                                    <p:cond delay="0"/>
                                  </p:stCondLst>
                                  <p:childTnLst>
                                    <p:set>
                                      <p:cBhvr>
                                        <p:cTn id="23" dur="1" fill="hold">
                                          <p:stCondLst>
                                            <p:cond delay="0"/>
                                          </p:stCondLst>
                                        </p:cTn>
                                        <p:tgtEl>
                                          <p:spTgt spid="117"/>
                                        </p:tgtEl>
                                        <p:attrNameLst>
                                          <p:attrName>style.visibility</p:attrName>
                                        </p:attrNameLst>
                                      </p:cBhvr>
                                      <p:to>
                                        <p:strVal val="visible"/>
                                      </p:to>
                                    </p:set>
                                    <p:anim calcmode="lin" valueType="num">
                                      <p:cBhvr additive="base">
                                        <p:cTn id="24" dur="1000" fill="hold"/>
                                        <p:tgtEl>
                                          <p:spTgt spid="117"/>
                                        </p:tgtEl>
                                        <p:attrNameLst>
                                          <p:attrName>ppt_x</p:attrName>
                                        </p:attrNameLst>
                                      </p:cBhvr>
                                      <p:tavLst>
                                        <p:tav tm="0%">
                                          <p:val>
                                            <p:strVal val="0-#ppt_w/2"/>
                                          </p:val>
                                        </p:tav>
                                        <p:tav tm="100%">
                                          <p:val>
                                            <p:strVal val="#ppt_x"/>
                                          </p:val>
                                        </p:tav>
                                      </p:tavLst>
                                    </p:anim>
                                    <p:anim calcmode="lin" valueType="num">
                                      <p:cBhvr additive="base">
                                        <p:cTn id="25" dur="1000" fill="hold"/>
                                        <p:tgtEl>
                                          <p:spTgt spid="117"/>
                                        </p:tgtEl>
                                        <p:attrNameLst>
                                          <p:attrName>ppt_y</p:attrName>
                                        </p:attrNameLst>
                                      </p:cBhvr>
                                      <p:tavLst>
                                        <p:tav tm="0%">
                                          <p:val>
                                            <p:strVal val="0-#ppt_h/2"/>
                                          </p:val>
                                        </p:tav>
                                        <p:tav tm="1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3" fill="hold" grpId="0" nodeType="clickEffect">
                                  <p:stCondLst>
                                    <p:cond delay="0"/>
                                  </p:stCondLst>
                                  <p:childTnLst>
                                    <p:set>
                                      <p:cBhvr>
                                        <p:cTn id="29" dur="1" fill="hold">
                                          <p:stCondLst>
                                            <p:cond delay="0"/>
                                          </p:stCondLst>
                                        </p:cTn>
                                        <p:tgtEl>
                                          <p:spTgt spid="118"/>
                                        </p:tgtEl>
                                        <p:attrNameLst>
                                          <p:attrName>style.visibility</p:attrName>
                                        </p:attrNameLst>
                                      </p:cBhvr>
                                      <p:to>
                                        <p:strVal val="visible"/>
                                      </p:to>
                                    </p:set>
                                    <p:anim calcmode="lin" valueType="num">
                                      <p:cBhvr additive="base">
                                        <p:cTn id="30" dur="1000" fill="hold"/>
                                        <p:tgtEl>
                                          <p:spTgt spid="118"/>
                                        </p:tgtEl>
                                        <p:attrNameLst>
                                          <p:attrName>ppt_x</p:attrName>
                                        </p:attrNameLst>
                                      </p:cBhvr>
                                      <p:tavLst>
                                        <p:tav tm="0%">
                                          <p:val>
                                            <p:strVal val="1+#ppt_w/2"/>
                                          </p:val>
                                        </p:tav>
                                        <p:tav tm="100%">
                                          <p:val>
                                            <p:strVal val="#ppt_x"/>
                                          </p:val>
                                        </p:tav>
                                      </p:tavLst>
                                    </p:anim>
                                    <p:anim calcmode="lin" valueType="num">
                                      <p:cBhvr additive="base">
                                        <p:cTn id="31" dur="1000" fill="hold"/>
                                        <p:tgtEl>
                                          <p:spTgt spid="118"/>
                                        </p:tgtEl>
                                        <p:attrNameLst>
                                          <p:attrName>ppt_y</p:attrName>
                                        </p:attrNameLst>
                                      </p:cBhvr>
                                      <p:tavLst>
                                        <p:tav tm="0%">
                                          <p:val>
                                            <p:strVal val="0-#ppt_h/2"/>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17" grpId="0" animBg="1"/>
      <p:bldP spid="118" grpId="0" animBg="1"/>
    </p:bldLst>
  </p:timing>
</p:sld>
</file>

<file path=ppt/slides/slide4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TM Space packet</a:t>
            </a:r>
          </a:p>
        </p:txBody>
      </p:sp>
      <p:grpSp>
        <p:nvGrpSpPr>
          <p:cNvPr id="3" name="Group 62"/>
          <p:cNvGrpSpPr>
            <a:grpSpLocks/>
          </p:cNvGrpSpPr>
          <p:nvPr/>
        </p:nvGrpSpPr>
        <p:grpSpPr bwMode="auto">
          <a:xfrm>
            <a:off x="250825" y="1752600"/>
            <a:ext cx="8642350" cy="2252663"/>
            <a:chOff x="158" y="1117"/>
            <a:chExt cx="5444" cy="1419"/>
          </a:xfrm>
        </p:grpSpPr>
        <p:sp>
          <p:nvSpPr>
            <p:cNvPr id="4" name="Rectangle 59"/>
            <p:cNvSpPr>
              <a:spLocks noChangeArrowheads="1"/>
            </p:cNvSpPr>
            <p:nvPr/>
          </p:nvSpPr>
          <p:spPr bwMode="auto">
            <a:xfrm>
              <a:off x="158" y="1117"/>
              <a:ext cx="5444" cy="104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 name="Line 60"/>
            <p:cNvSpPr>
              <a:spLocks noChangeShapeType="1"/>
            </p:cNvSpPr>
            <p:nvPr/>
          </p:nvSpPr>
          <p:spPr bwMode="auto">
            <a:xfrm>
              <a:off x="158" y="2523"/>
              <a:ext cx="544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 name="Text Box 61"/>
            <p:cNvSpPr txBox="1">
              <a:spLocks noChangeArrowheads="1"/>
            </p:cNvSpPr>
            <p:nvPr/>
          </p:nvSpPr>
          <p:spPr bwMode="auto">
            <a:xfrm>
              <a:off x="2541" y="2432"/>
              <a:ext cx="693"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(7 to 65542 bytes)</a:t>
              </a:r>
            </a:p>
          </p:txBody>
        </p:sp>
      </p:grpSp>
      <p:grpSp>
        <p:nvGrpSpPr>
          <p:cNvPr id="7" name="Group 63"/>
          <p:cNvGrpSpPr>
            <a:grpSpLocks/>
          </p:cNvGrpSpPr>
          <p:nvPr/>
        </p:nvGrpSpPr>
        <p:grpSpPr bwMode="auto">
          <a:xfrm>
            <a:off x="250825" y="1968500"/>
            <a:ext cx="4681538" cy="1892300"/>
            <a:chOff x="158" y="1253"/>
            <a:chExt cx="2949" cy="1192"/>
          </a:xfrm>
        </p:grpSpPr>
        <p:sp>
          <p:nvSpPr>
            <p:cNvPr id="8" name="Rectangle 10"/>
            <p:cNvSpPr>
              <a:spLocks noChangeArrowheads="1"/>
            </p:cNvSpPr>
            <p:nvPr/>
          </p:nvSpPr>
          <p:spPr bwMode="auto">
            <a:xfrm>
              <a:off x="158" y="1253"/>
              <a:ext cx="2949" cy="907"/>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 Primary Header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9" name="Line 41"/>
            <p:cNvSpPr>
              <a:spLocks noChangeShapeType="1"/>
            </p:cNvSpPr>
            <p:nvPr/>
          </p:nvSpPr>
          <p:spPr bwMode="auto">
            <a:xfrm>
              <a:off x="158" y="2432"/>
              <a:ext cx="2949"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 name="Text Box 42"/>
            <p:cNvSpPr txBox="1">
              <a:spLocks noChangeArrowheads="1"/>
            </p:cNvSpPr>
            <p:nvPr/>
          </p:nvSpPr>
          <p:spPr bwMode="auto">
            <a:xfrm>
              <a:off x="1610" y="2341"/>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6 bytes</a:t>
              </a:r>
            </a:p>
          </p:txBody>
        </p:sp>
      </p:grpSp>
      <p:grpSp>
        <p:nvGrpSpPr>
          <p:cNvPr id="11" name="Group 65"/>
          <p:cNvGrpSpPr>
            <a:grpSpLocks/>
          </p:cNvGrpSpPr>
          <p:nvPr/>
        </p:nvGrpSpPr>
        <p:grpSpPr bwMode="auto">
          <a:xfrm>
            <a:off x="250825" y="2184400"/>
            <a:ext cx="2520950" cy="1533525"/>
            <a:chOff x="158" y="1389"/>
            <a:chExt cx="1588" cy="966"/>
          </a:xfrm>
        </p:grpSpPr>
        <p:sp>
          <p:nvSpPr>
            <p:cNvPr id="12" name="Rectangle 11"/>
            <p:cNvSpPr>
              <a:spLocks noChangeArrowheads="1"/>
            </p:cNvSpPr>
            <p:nvPr/>
          </p:nvSpPr>
          <p:spPr bwMode="auto">
            <a:xfrm>
              <a:off x="158" y="1389"/>
              <a:ext cx="1588" cy="77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Identification</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3" name="Line 35"/>
            <p:cNvSpPr>
              <a:spLocks noChangeShapeType="1"/>
            </p:cNvSpPr>
            <p:nvPr/>
          </p:nvSpPr>
          <p:spPr bwMode="auto">
            <a:xfrm>
              <a:off x="158" y="2342"/>
              <a:ext cx="158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4" name="Text Box 36"/>
            <p:cNvSpPr txBox="1">
              <a:spLocks noChangeArrowheads="1"/>
            </p:cNvSpPr>
            <p:nvPr/>
          </p:nvSpPr>
          <p:spPr bwMode="auto">
            <a:xfrm>
              <a:off x="793" y="2251"/>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bytes</a:t>
              </a:r>
            </a:p>
          </p:txBody>
        </p:sp>
      </p:grpSp>
      <p:grpSp>
        <p:nvGrpSpPr>
          <p:cNvPr id="15" name="Group 66"/>
          <p:cNvGrpSpPr>
            <a:grpSpLocks/>
          </p:cNvGrpSpPr>
          <p:nvPr/>
        </p:nvGrpSpPr>
        <p:grpSpPr bwMode="auto">
          <a:xfrm>
            <a:off x="2771775" y="2184400"/>
            <a:ext cx="1439863" cy="1533525"/>
            <a:chOff x="1746" y="1389"/>
            <a:chExt cx="907" cy="966"/>
          </a:xfrm>
        </p:grpSpPr>
        <p:sp>
          <p:nvSpPr>
            <p:cNvPr id="16" name="Rectangle 12"/>
            <p:cNvSpPr>
              <a:spLocks noChangeArrowheads="1"/>
            </p:cNvSpPr>
            <p:nvPr/>
          </p:nvSpPr>
          <p:spPr bwMode="auto">
            <a:xfrm>
              <a:off x="1746" y="1389"/>
              <a:ext cx="907" cy="77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p>
            <a:p>
              <a:pPr algn="ctr" eaLnBrk="0" hangingPunct="0">
                <a:lnSpc>
                  <a:spcPct val="80%"/>
                </a:lnSpc>
                <a:spcBef>
                  <a:spcPct val="20%"/>
                </a:spcBef>
                <a:defRPr/>
              </a:pPr>
              <a:r>
                <a:rPr lang="en-GB" sz="800" kern="0" dirty="0">
                  <a:solidFill>
                    <a:srgbClr val="333399"/>
                  </a:solidFill>
                  <a:latin typeface="Tahoma" pitchFamily="34" charset="0"/>
                </a:rPr>
                <a:t>Sequence </a:t>
              </a:r>
            </a:p>
            <a:p>
              <a:pPr algn="ctr" eaLnBrk="0" hangingPunct="0">
                <a:lnSpc>
                  <a:spcPct val="80%"/>
                </a:lnSpc>
                <a:spcBef>
                  <a:spcPct val="20%"/>
                </a:spcBef>
                <a:defRPr/>
              </a:pPr>
              <a:r>
                <a:rPr lang="en-GB" sz="800" kern="0" dirty="0">
                  <a:solidFill>
                    <a:srgbClr val="333399"/>
                  </a:solidFill>
                  <a:latin typeface="Tahoma" pitchFamily="34" charset="0"/>
                </a:rPr>
                <a:t>Control</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7" name="Line 37"/>
            <p:cNvSpPr>
              <a:spLocks noChangeShapeType="1"/>
            </p:cNvSpPr>
            <p:nvPr/>
          </p:nvSpPr>
          <p:spPr bwMode="auto">
            <a:xfrm>
              <a:off x="1746" y="2342"/>
              <a:ext cx="90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8" name="Text Box 38"/>
            <p:cNvSpPr txBox="1">
              <a:spLocks noChangeArrowheads="1"/>
            </p:cNvSpPr>
            <p:nvPr/>
          </p:nvSpPr>
          <p:spPr bwMode="auto">
            <a:xfrm>
              <a:off x="2109" y="2251"/>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bytes</a:t>
              </a:r>
            </a:p>
          </p:txBody>
        </p:sp>
      </p:grpSp>
      <p:grpSp>
        <p:nvGrpSpPr>
          <p:cNvPr id="19" name="Group 68"/>
          <p:cNvGrpSpPr>
            <a:grpSpLocks/>
          </p:cNvGrpSpPr>
          <p:nvPr/>
        </p:nvGrpSpPr>
        <p:grpSpPr bwMode="auto">
          <a:xfrm>
            <a:off x="250825" y="2687638"/>
            <a:ext cx="720725" cy="885825"/>
            <a:chOff x="158" y="1706"/>
            <a:chExt cx="454" cy="558"/>
          </a:xfrm>
        </p:grpSpPr>
        <p:sp>
          <p:nvSpPr>
            <p:cNvPr id="20" name="Rectangle 14"/>
            <p:cNvSpPr>
              <a:spLocks noChangeArrowheads="1"/>
            </p:cNvSpPr>
            <p:nvPr/>
          </p:nvSpPr>
          <p:spPr bwMode="auto">
            <a:xfrm>
              <a:off x="158" y="1706"/>
              <a:ext cx="454"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Version</a:t>
              </a:r>
              <a:br>
                <a:rPr lang="en-GB" sz="800" kern="0" dirty="0">
                  <a:solidFill>
                    <a:srgbClr val="333399"/>
                  </a:solidFill>
                  <a:latin typeface="Tahoma" pitchFamily="34" charset="0"/>
                </a:rPr>
              </a:br>
              <a:r>
                <a:rPr lang="en-GB" sz="800" kern="0" dirty="0">
                  <a:solidFill>
                    <a:srgbClr val="333399"/>
                  </a:solidFill>
                  <a:latin typeface="Tahoma" pitchFamily="34" charset="0"/>
                </a:rPr>
                <a:t>Number</a:t>
              </a:r>
            </a:p>
          </p:txBody>
        </p:sp>
        <p:sp>
          <p:nvSpPr>
            <p:cNvPr id="21" name="Line 21"/>
            <p:cNvSpPr>
              <a:spLocks noChangeShapeType="1"/>
            </p:cNvSpPr>
            <p:nvPr/>
          </p:nvSpPr>
          <p:spPr bwMode="auto">
            <a:xfrm>
              <a:off x="158" y="2251"/>
              <a:ext cx="45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2" name="Text Box 28"/>
            <p:cNvSpPr txBox="1">
              <a:spLocks noChangeArrowheads="1"/>
            </p:cNvSpPr>
            <p:nvPr/>
          </p:nvSpPr>
          <p:spPr bwMode="auto">
            <a:xfrm>
              <a:off x="295" y="2160"/>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3 bits</a:t>
              </a:r>
            </a:p>
          </p:txBody>
        </p:sp>
      </p:grpSp>
      <p:grpSp>
        <p:nvGrpSpPr>
          <p:cNvPr id="23" name="Group 69"/>
          <p:cNvGrpSpPr>
            <a:grpSpLocks/>
          </p:cNvGrpSpPr>
          <p:nvPr/>
        </p:nvGrpSpPr>
        <p:grpSpPr bwMode="auto">
          <a:xfrm>
            <a:off x="971550" y="2687638"/>
            <a:ext cx="431800" cy="885825"/>
            <a:chOff x="612" y="1706"/>
            <a:chExt cx="272" cy="558"/>
          </a:xfrm>
        </p:grpSpPr>
        <p:sp>
          <p:nvSpPr>
            <p:cNvPr id="24" name="Rectangle 15"/>
            <p:cNvSpPr>
              <a:spLocks noChangeArrowheads="1"/>
            </p:cNvSpPr>
            <p:nvPr/>
          </p:nvSpPr>
          <p:spPr bwMode="auto">
            <a:xfrm>
              <a:off x="612" y="1706"/>
              <a:ext cx="272"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Type</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25" name="Line 22"/>
            <p:cNvSpPr>
              <a:spLocks noChangeShapeType="1"/>
            </p:cNvSpPr>
            <p:nvPr/>
          </p:nvSpPr>
          <p:spPr bwMode="auto">
            <a:xfrm>
              <a:off x="612" y="2251"/>
              <a:ext cx="272"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6" name="Text Box 29"/>
            <p:cNvSpPr txBox="1">
              <a:spLocks noChangeArrowheads="1"/>
            </p:cNvSpPr>
            <p:nvPr/>
          </p:nvSpPr>
          <p:spPr bwMode="auto">
            <a:xfrm>
              <a:off x="612" y="2160"/>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grpSp>
      <p:grpSp>
        <p:nvGrpSpPr>
          <p:cNvPr id="27" name="Group 70"/>
          <p:cNvGrpSpPr>
            <a:grpSpLocks/>
          </p:cNvGrpSpPr>
          <p:nvPr/>
        </p:nvGrpSpPr>
        <p:grpSpPr bwMode="auto">
          <a:xfrm>
            <a:off x="1403350" y="2687638"/>
            <a:ext cx="647700" cy="885825"/>
            <a:chOff x="884" y="1706"/>
            <a:chExt cx="408" cy="558"/>
          </a:xfrm>
        </p:grpSpPr>
        <p:sp>
          <p:nvSpPr>
            <p:cNvPr id="28" name="Rectangle 16"/>
            <p:cNvSpPr>
              <a:spLocks noChangeArrowheads="1"/>
            </p:cNvSpPr>
            <p:nvPr/>
          </p:nvSpPr>
          <p:spPr bwMode="auto">
            <a:xfrm>
              <a:off x="884" y="1706"/>
              <a:ext cx="408"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Secondary</a:t>
              </a:r>
              <a:br>
                <a:rPr lang="en-GB" sz="800" kern="0" dirty="0">
                  <a:solidFill>
                    <a:srgbClr val="333399"/>
                  </a:solidFill>
                  <a:latin typeface="Tahoma" pitchFamily="34" charset="0"/>
                </a:rPr>
              </a:br>
              <a:r>
                <a:rPr lang="en-GB" sz="800" kern="0" dirty="0">
                  <a:solidFill>
                    <a:srgbClr val="333399"/>
                  </a:solidFill>
                  <a:latin typeface="Tahoma" pitchFamily="34" charset="0"/>
                </a:rPr>
                <a:t>Header</a:t>
              </a:r>
            </a:p>
            <a:p>
              <a:pPr algn="ctr" eaLnBrk="0" hangingPunct="0">
                <a:lnSpc>
                  <a:spcPct val="80%"/>
                </a:lnSpc>
                <a:spcBef>
                  <a:spcPct val="20%"/>
                </a:spcBef>
                <a:defRPr/>
              </a:pPr>
              <a:r>
                <a:rPr lang="en-GB" sz="800" kern="0" dirty="0">
                  <a:solidFill>
                    <a:srgbClr val="333399"/>
                  </a:solidFill>
                  <a:latin typeface="Tahoma" pitchFamily="34" charset="0"/>
                </a:rPr>
                <a:t>Flag</a:t>
              </a:r>
            </a:p>
          </p:txBody>
        </p:sp>
        <p:sp>
          <p:nvSpPr>
            <p:cNvPr id="29" name="Line 23"/>
            <p:cNvSpPr>
              <a:spLocks noChangeShapeType="1"/>
            </p:cNvSpPr>
            <p:nvPr/>
          </p:nvSpPr>
          <p:spPr bwMode="auto">
            <a:xfrm>
              <a:off x="884" y="2251"/>
              <a:ext cx="40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0" name="Text Box 30"/>
            <p:cNvSpPr txBox="1">
              <a:spLocks noChangeArrowheads="1"/>
            </p:cNvSpPr>
            <p:nvPr/>
          </p:nvSpPr>
          <p:spPr bwMode="auto">
            <a:xfrm>
              <a:off x="975" y="2160"/>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grpSp>
      <p:grpSp>
        <p:nvGrpSpPr>
          <p:cNvPr id="31" name="Group 71"/>
          <p:cNvGrpSpPr>
            <a:grpSpLocks/>
          </p:cNvGrpSpPr>
          <p:nvPr/>
        </p:nvGrpSpPr>
        <p:grpSpPr bwMode="auto">
          <a:xfrm>
            <a:off x="2051050" y="2687638"/>
            <a:ext cx="720725" cy="885825"/>
            <a:chOff x="1292" y="1706"/>
            <a:chExt cx="454" cy="558"/>
          </a:xfrm>
        </p:grpSpPr>
        <p:sp>
          <p:nvSpPr>
            <p:cNvPr id="32" name="Rectangle 17"/>
            <p:cNvSpPr>
              <a:spLocks noChangeArrowheads="1"/>
            </p:cNvSpPr>
            <p:nvPr/>
          </p:nvSpPr>
          <p:spPr bwMode="auto">
            <a:xfrm>
              <a:off x="1292" y="1706"/>
              <a:ext cx="454"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Application</a:t>
              </a:r>
              <a:br>
                <a:rPr lang="en-GB" sz="800" kern="0" dirty="0">
                  <a:solidFill>
                    <a:srgbClr val="333399"/>
                  </a:solidFill>
                  <a:latin typeface="Tahoma" pitchFamily="34" charset="0"/>
                </a:rPr>
              </a:br>
              <a:r>
                <a:rPr lang="en-GB" sz="800" kern="0" dirty="0">
                  <a:solidFill>
                    <a:srgbClr val="333399"/>
                  </a:solidFill>
                  <a:latin typeface="Tahoma" pitchFamily="34" charset="0"/>
                </a:rPr>
                <a:t>Process</a:t>
              </a:r>
              <a:br>
                <a:rPr lang="en-GB" sz="800" kern="0" dirty="0">
                  <a:solidFill>
                    <a:srgbClr val="333399"/>
                  </a:solidFill>
                  <a:latin typeface="Tahoma" pitchFamily="34" charset="0"/>
                </a:rPr>
              </a:br>
              <a:r>
                <a:rPr lang="en-GB" sz="800" kern="0" dirty="0">
                  <a:solidFill>
                    <a:srgbClr val="333399"/>
                  </a:solidFill>
                  <a:latin typeface="Tahoma" pitchFamily="34" charset="0"/>
                </a:rPr>
                <a:t>Id</a:t>
              </a:r>
            </a:p>
          </p:txBody>
        </p:sp>
        <p:sp>
          <p:nvSpPr>
            <p:cNvPr id="33" name="Line 24"/>
            <p:cNvSpPr>
              <a:spLocks noChangeShapeType="1"/>
            </p:cNvSpPr>
            <p:nvPr/>
          </p:nvSpPr>
          <p:spPr bwMode="auto">
            <a:xfrm>
              <a:off x="1292" y="2251"/>
              <a:ext cx="45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4" name="Text Box 31"/>
            <p:cNvSpPr txBox="1">
              <a:spLocks noChangeArrowheads="1"/>
            </p:cNvSpPr>
            <p:nvPr/>
          </p:nvSpPr>
          <p:spPr bwMode="auto">
            <a:xfrm>
              <a:off x="1370" y="2160"/>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11 bits</a:t>
              </a:r>
            </a:p>
          </p:txBody>
        </p:sp>
      </p:grpSp>
      <p:grpSp>
        <p:nvGrpSpPr>
          <p:cNvPr id="35" name="Group 72"/>
          <p:cNvGrpSpPr>
            <a:grpSpLocks/>
          </p:cNvGrpSpPr>
          <p:nvPr/>
        </p:nvGrpSpPr>
        <p:grpSpPr bwMode="auto">
          <a:xfrm>
            <a:off x="2771775" y="2687638"/>
            <a:ext cx="576263" cy="885825"/>
            <a:chOff x="1746" y="1706"/>
            <a:chExt cx="363" cy="558"/>
          </a:xfrm>
        </p:grpSpPr>
        <p:sp>
          <p:nvSpPr>
            <p:cNvPr id="36" name="Rectangle 18"/>
            <p:cNvSpPr>
              <a:spLocks noChangeArrowheads="1"/>
            </p:cNvSpPr>
            <p:nvPr/>
          </p:nvSpPr>
          <p:spPr bwMode="auto">
            <a:xfrm>
              <a:off x="1746" y="1706"/>
              <a:ext cx="363"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Sequence</a:t>
              </a:r>
              <a:br>
                <a:rPr lang="en-GB" sz="800" kern="0" dirty="0">
                  <a:solidFill>
                    <a:srgbClr val="333399"/>
                  </a:solidFill>
                  <a:latin typeface="Tahoma" pitchFamily="34" charset="0"/>
                </a:rPr>
              </a:br>
              <a:r>
                <a:rPr lang="en-GB" sz="800" kern="0" dirty="0">
                  <a:solidFill>
                    <a:srgbClr val="333399"/>
                  </a:solidFill>
                  <a:latin typeface="Tahoma" pitchFamily="34" charset="0"/>
                </a:rPr>
                <a:t>Flags</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7" name="Line 25"/>
            <p:cNvSpPr>
              <a:spLocks noChangeShapeType="1"/>
            </p:cNvSpPr>
            <p:nvPr/>
          </p:nvSpPr>
          <p:spPr bwMode="auto">
            <a:xfrm>
              <a:off x="1746" y="2251"/>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8" name="Text Box 32"/>
            <p:cNvSpPr txBox="1">
              <a:spLocks noChangeArrowheads="1"/>
            </p:cNvSpPr>
            <p:nvPr/>
          </p:nvSpPr>
          <p:spPr bwMode="auto">
            <a:xfrm>
              <a:off x="1804" y="2160"/>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grpSp>
      <p:grpSp>
        <p:nvGrpSpPr>
          <p:cNvPr id="39" name="Group 73"/>
          <p:cNvGrpSpPr>
            <a:grpSpLocks/>
          </p:cNvGrpSpPr>
          <p:nvPr/>
        </p:nvGrpSpPr>
        <p:grpSpPr bwMode="auto">
          <a:xfrm>
            <a:off x="3348038" y="2687638"/>
            <a:ext cx="863600" cy="885825"/>
            <a:chOff x="2109" y="1706"/>
            <a:chExt cx="544" cy="558"/>
          </a:xfrm>
        </p:grpSpPr>
        <p:sp>
          <p:nvSpPr>
            <p:cNvPr id="40" name="Rectangle 19"/>
            <p:cNvSpPr>
              <a:spLocks noChangeArrowheads="1"/>
            </p:cNvSpPr>
            <p:nvPr/>
          </p:nvSpPr>
          <p:spPr bwMode="auto">
            <a:xfrm>
              <a:off x="2109" y="1706"/>
              <a:ext cx="544"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Sequence</a:t>
              </a:r>
            </a:p>
            <a:p>
              <a:pPr algn="ctr" eaLnBrk="0" hangingPunct="0">
                <a:lnSpc>
                  <a:spcPct val="80%"/>
                </a:lnSpc>
                <a:spcBef>
                  <a:spcPct val="20%"/>
                </a:spcBef>
                <a:defRPr/>
              </a:pPr>
              <a:r>
                <a:rPr lang="en-GB" sz="800" kern="0" dirty="0">
                  <a:solidFill>
                    <a:srgbClr val="333399"/>
                  </a:solidFill>
                  <a:latin typeface="Tahoma" pitchFamily="34" charset="0"/>
                </a:rPr>
                <a:t>Count</a:t>
              </a:r>
            </a:p>
          </p:txBody>
        </p:sp>
        <p:sp>
          <p:nvSpPr>
            <p:cNvPr id="41" name="Line 26"/>
            <p:cNvSpPr>
              <a:spLocks noChangeShapeType="1"/>
            </p:cNvSpPr>
            <p:nvPr/>
          </p:nvSpPr>
          <p:spPr bwMode="auto">
            <a:xfrm>
              <a:off x="2109" y="2251"/>
              <a:ext cx="54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2" name="Text Box 33"/>
            <p:cNvSpPr txBox="1">
              <a:spLocks noChangeArrowheads="1"/>
            </p:cNvSpPr>
            <p:nvPr/>
          </p:nvSpPr>
          <p:spPr bwMode="auto">
            <a:xfrm>
              <a:off x="2232" y="2160"/>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14 bits</a:t>
              </a:r>
            </a:p>
          </p:txBody>
        </p:sp>
      </p:grpSp>
      <p:grpSp>
        <p:nvGrpSpPr>
          <p:cNvPr id="43" name="Group 91"/>
          <p:cNvGrpSpPr>
            <a:grpSpLocks/>
          </p:cNvGrpSpPr>
          <p:nvPr/>
        </p:nvGrpSpPr>
        <p:grpSpPr bwMode="auto">
          <a:xfrm>
            <a:off x="4211638" y="2184400"/>
            <a:ext cx="720725" cy="1533525"/>
            <a:chOff x="2653" y="1389"/>
            <a:chExt cx="454" cy="966"/>
          </a:xfrm>
        </p:grpSpPr>
        <p:sp>
          <p:nvSpPr>
            <p:cNvPr id="44" name="Rectangle 20"/>
            <p:cNvSpPr>
              <a:spLocks noChangeArrowheads="1"/>
            </p:cNvSpPr>
            <p:nvPr/>
          </p:nvSpPr>
          <p:spPr bwMode="auto">
            <a:xfrm>
              <a:off x="2653" y="1389"/>
              <a:ext cx="454" cy="771"/>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Data</a:t>
              </a:r>
              <a:br>
                <a:rPr lang="en-GB" sz="800" kern="0" dirty="0">
                  <a:solidFill>
                    <a:srgbClr val="333399"/>
                  </a:solidFill>
                  <a:latin typeface="Tahoma" pitchFamily="34" charset="0"/>
                </a:rPr>
              </a:br>
              <a:r>
                <a:rPr lang="en-GB" sz="800" kern="0" dirty="0">
                  <a:solidFill>
                    <a:srgbClr val="333399"/>
                  </a:solidFill>
                  <a:latin typeface="Tahoma" pitchFamily="34" charset="0"/>
                </a:rPr>
                <a:t>Length</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45" name="Text Box 39"/>
            <p:cNvSpPr txBox="1">
              <a:spLocks noChangeArrowheads="1"/>
            </p:cNvSpPr>
            <p:nvPr/>
          </p:nvSpPr>
          <p:spPr bwMode="auto">
            <a:xfrm>
              <a:off x="2699" y="2251"/>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bytes</a:t>
              </a:r>
            </a:p>
          </p:txBody>
        </p:sp>
        <p:sp>
          <p:nvSpPr>
            <p:cNvPr id="46" name="Line 40"/>
            <p:cNvSpPr>
              <a:spLocks noChangeShapeType="1"/>
            </p:cNvSpPr>
            <p:nvPr/>
          </p:nvSpPr>
          <p:spPr bwMode="auto">
            <a:xfrm flipV="1">
              <a:off x="2653" y="2341"/>
              <a:ext cx="454" cy="2"/>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7" name="Line 27"/>
            <p:cNvSpPr>
              <a:spLocks noChangeShapeType="1"/>
            </p:cNvSpPr>
            <p:nvPr/>
          </p:nvSpPr>
          <p:spPr bwMode="auto">
            <a:xfrm>
              <a:off x="2653" y="2251"/>
              <a:ext cx="45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8" name="Text Box 34"/>
            <p:cNvSpPr txBox="1">
              <a:spLocks noChangeArrowheads="1"/>
            </p:cNvSpPr>
            <p:nvPr/>
          </p:nvSpPr>
          <p:spPr bwMode="auto">
            <a:xfrm>
              <a:off x="2744" y="2160"/>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16 bits</a:t>
              </a:r>
            </a:p>
          </p:txBody>
        </p:sp>
      </p:grpSp>
      <p:grpSp>
        <p:nvGrpSpPr>
          <p:cNvPr id="49" name="Group 64"/>
          <p:cNvGrpSpPr>
            <a:grpSpLocks/>
          </p:cNvGrpSpPr>
          <p:nvPr/>
        </p:nvGrpSpPr>
        <p:grpSpPr bwMode="auto">
          <a:xfrm>
            <a:off x="4932363" y="1968500"/>
            <a:ext cx="3960812" cy="1892300"/>
            <a:chOff x="3107" y="1253"/>
            <a:chExt cx="2495" cy="1192"/>
          </a:xfrm>
        </p:grpSpPr>
        <p:sp>
          <p:nvSpPr>
            <p:cNvPr id="50" name="Rectangle 43"/>
            <p:cNvSpPr>
              <a:spLocks noChangeArrowheads="1"/>
            </p:cNvSpPr>
            <p:nvPr/>
          </p:nvSpPr>
          <p:spPr bwMode="auto">
            <a:xfrm>
              <a:off x="3107" y="1253"/>
              <a:ext cx="2495" cy="907"/>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 Data 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1" name="Line 44"/>
            <p:cNvSpPr>
              <a:spLocks noChangeShapeType="1"/>
            </p:cNvSpPr>
            <p:nvPr/>
          </p:nvSpPr>
          <p:spPr bwMode="auto">
            <a:xfrm>
              <a:off x="3107" y="2432"/>
              <a:ext cx="249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2" name="Text Box 45"/>
            <p:cNvSpPr txBox="1">
              <a:spLocks noChangeArrowheads="1"/>
            </p:cNvSpPr>
            <p:nvPr/>
          </p:nvSpPr>
          <p:spPr bwMode="auto">
            <a:xfrm>
              <a:off x="3895" y="2341"/>
              <a:ext cx="693"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(1 to 65536 bytes)</a:t>
              </a:r>
            </a:p>
          </p:txBody>
        </p:sp>
      </p:grpSp>
      <p:grpSp>
        <p:nvGrpSpPr>
          <p:cNvPr id="53" name="Group 76"/>
          <p:cNvGrpSpPr>
            <a:grpSpLocks/>
          </p:cNvGrpSpPr>
          <p:nvPr/>
        </p:nvGrpSpPr>
        <p:grpSpPr bwMode="auto">
          <a:xfrm>
            <a:off x="4932363" y="2184400"/>
            <a:ext cx="1008062" cy="1533525"/>
            <a:chOff x="3107" y="1389"/>
            <a:chExt cx="635" cy="966"/>
          </a:xfrm>
        </p:grpSpPr>
        <p:sp>
          <p:nvSpPr>
            <p:cNvPr id="54" name="Rectangle 46"/>
            <p:cNvSpPr>
              <a:spLocks noChangeArrowheads="1"/>
            </p:cNvSpPr>
            <p:nvPr/>
          </p:nvSpPr>
          <p:spPr bwMode="auto">
            <a:xfrm>
              <a:off x="3107" y="1389"/>
              <a:ext cx="635" cy="77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br>
                <a:rPr lang="en-GB" sz="800" kern="0" dirty="0">
                  <a:solidFill>
                    <a:srgbClr val="333399"/>
                  </a:solidFill>
                  <a:latin typeface="Tahoma" pitchFamily="34" charset="0"/>
                </a:rPr>
              </a:br>
              <a:r>
                <a:rPr lang="en-GB" sz="800" kern="0" dirty="0">
                  <a:solidFill>
                    <a:srgbClr val="333399"/>
                  </a:solidFill>
                  <a:latin typeface="Tahoma" pitchFamily="34" charset="0"/>
                </a:rPr>
                <a:t>Secondary</a:t>
              </a:r>
            </a:p>
            <a:p>
              <a:pPr algn="ctr" eaLnBrk="0" hangingPunct="0">
                <a:lnSpc>
                  <a:spcPct val="80%"/>
                </a:lnSpc>
                <a:spcBef>
                  <a:spcPct val="20%"/>
                </a:spcBef>
                <a:defRPr/>
              </a:pPr>
              <a:r>
                <a:rPr lang="en-GB" sz="800" kern="0" dirty="0">
                  <a:solidFill>
                    <a:srgbClr val="333399"/>
                  </a:solidFill>
                  <a:latin typeface="Tahoma" pitchFamily="34" charset="0"/>
                </a:rPr>
                <a:t>Header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(Data</a:t>
              </a:r>
            </a:p>
            <a:p>
              <a:pPr algn="ctr" eaLnBrk="0" hangingPunct="0">
                <a:lnSpc>
                  <a:spcPct val="80%"/>
                </a:lnSpc>
                <a:spcBef>
                  <a:spcPct val="20%"/>
                </a:spcBef>
                <a:defRPr/>
              </a:pPr>
              <a:r>
                <a:rPr lang="en-GB" sz="800" kern="0" dirty="0">
                  <a:solidFill>
                    <a:srgbClr val="333399"/>
                  </a:solidFill>
                  <a:latin typeface="Tahoma" pitchFamily="34" charset="0"/>
                </a:rPr>
                <a:t>Field</a:t>
              </a:r>
            </a:p>
            <a:p>
              <a:pPr algn="ctr" eaLnBrk="0" hangingPunct="0">
                <a:lnSpc>
                  <a:spcPct val="80%"/>
                </a:lnSpc>
                <a:spcBef>
                  <a:spcPct val="20%"/>
                </a:spcBef>
                <a:defRPr/>
              </a:pPr>
              <a:r>
                <a:rPr lang="en-GB" sz="800" kern="0" dirty="0">
                  <a:solidFill>
                    <a:srgbClr val="333399"/>
                  </a:solidFill>
                  <a:latin typeface="Tahoma" pitchFamily="34" charset="0"/>
                </a:rPr>
                <a:t>Header)</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5" name="Line 48"/>
            <p:cNvSpPr>
              <a:spLocks noChangeShapeType="1"/>
            </p:cNvSpPr>
            <p:nvPr/>
          </p:nvSpPr>
          <p:spPr bwMode="auto">
            <a:xfrm flipV="1">
              <a:off x="3107" y="2341"/>
              <a:ext cx="635" cy="2"/>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6" name="Text Box 50"/>
            <p:cNvSpPr txBox="1">
              <a:spLocks noChangeArrowheads="1"/>
            </p:cNvSpPr>
            <p:nvPr/>
          </p:nvSpPr>
          <p:spPr bwMode="auto">
            <a:xfrm>
              <a:off x="3334" y="2251"/>
              <a:ext cx="281"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a:t>
              </a:r>
            </a:p>
          </p:txBody>
        </p:sp>
      </p:grpSp>
      <p:grpSp>
        <p:nvGrpSpPr>
          <p:cNvPr id="57" name="Group 77"/>
          <p:cNvGrpSpPr>
            <a:grpSpLocks/>
          </p:cNvGrpSpPr>
          <p:nvPr/>
        </p:nvGrpSpPr>
        <p:grpSpPr bwMode="auto">
          <a:xfrm>
            <a:off x="5940425" y="2184400"/>
            <a:ext cx="2952750" cy="1533525"/>
            <a:chOff x="3742" y="1389"/>
            <a:chExt cx="1860" cy="966"/>
          </a:xfrm>
        </p:grpSpPr>
        <p:sp>
          <p:nvSpPr>
            <p:cNvPr id="58" name="Rectangle 47"/>
            <p:cNvSpPr>
              <a:spLocks noChangeArrowheads="1"/>
            </p:cNvSpPr>
            <p:nvPr/>
          </p:nvSpPr>
          <p:spPr bwMode="auto">
            <a:xfrm>
              <a:off x="3742" y="1389"/>
              <a:ext cx="1860" cy="771"/>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User</a:t>
              </a:r>
            </a:p>
            <a:p>
              <a:pPr algn="ctr" eaLnBrk="0" hangingPunct="0">
                <a:lnSpc>
                  <a:spcPct val="80%"/>
                </a:lnSpc>
                <a:spcBef>
                  <a:spcPct val="20%"/>
                </a:spcBef>
                <a:defRPr/>
              </a:pPr>
              <a:r>
                <a:rPr lang="en-GB" sz="800" kern="0" dirty="0">
                  <a:solidFill>
                    <a:srgbClr val="333399"/>
                  </a:solidFill>
                  <a:latin typeface="Tahoma" pitchFamily="34" charset="0"/>
                </a:rPr>
                <a:t>Data</a:t>
              </a:r>
            </a:p>
            <a:p>
              <a:pPr algn="ctr" eaLnBrk="0" hangingPunct="0">
                <a:lnSpc>
                  <a:spcPct val="80%"/>
                </a:lnSpc>
                <a:spcBef>
                  <a:spcPct val="20%"/>
                </a:spcBef>
                <a:defRPr/>
              </a:pPr>
              <a:r>
                <a:rPr lang="en-GB" sz="800" kern="0" dirty="0">
                  <a:solidFill>
                    <a:srgbClr val="333399"/>
                  </a:solidFill>
                  <a:latin typeface="Tahoma" pitchFamily="34" charset="0"/>
                </a:rPr>
                <a:t>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9" name="Line 49"/>
            <p:cNvSpPr>
              <a:spLocks noChangeShapeType="1"/>
            </p:cNvSpPr>
            <p:nvPr/>
          </p:nvSpPr>
          <p:spPr bwMode="auto">
            <a:xfrm flipV="1">
              <a:off x="3742" y="2341"/>
              <a:ext cx="1860"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0" name="Text Box 51"/>
            <p:cNvSpPr txBox="1">
              <a:spLocks noChangeArrowheads="1"/>
            </p:cNvSpPr>
            <p:nvPr/>
          </p:nvSpPr>
          <p:spPr bwMode="auto">
            <a:xfrm>
              <a:off x="4422" y="2251"/>
              <a:ext cx="281"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a:t>
              </a:r>
            </a:p>
          </p:txBody>
        </p:sp>
      </p:grpSp>
      <p:grpSp>
        <p:nvGrpSpPr>
          <p:cNvPr id="61" name="Group 90"/>
          <p:cNvGrpSpPr>
            <a:grpSpLocks/>
          </p:cNvGrpSpPr>
          <p:nvPr/>
        </p:nvGrpSpPr>
        <p:grpSpPr bwMode="auto">
          <a:xfrm>
            <a:off x="8172450" y="2687638"/>
            <a:ext cx="720725" cy="885825"/>
            <a:chOff x="5148" y="1706"/>
            <a:chExt cx="454" cy="558"/>
          </a:xfrm>
        </p:grpSpPr>
        <p:sp>
          <p:nvSpPr>
            <p:cNvPr id="62" name="Rectangle 54"/>
            <p:cNvSpPr>
              <a:spLocks noChangeArrowheads="1"/>
            </p:cNvSpPr>
            <p:nvPr/>
          </p:nvSpPr>
          <p:spPr bwMode="auto">
            <a:xfrm>
              <a:off x="5148" y="1706"/>
              <a:ext cx="453"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Packet</a:t>
              </a:r>
            </a:p>
            <a:p>
              <a:pPr algn="ctr" eaLnBrk="0" hangingPunct="0">
                <a:lnSpc>
                  <a:spcPct val="80%"/>
                </a:lnSpc>
                <a:spcBef>
                  <a:spcPct val="20%"/>
                </a:spcBef>
                <a:defRPr/>
              </a:pPr>
              <a:r>
                <a:rPr lang="en-GB" sz="800" kern="0" dirty="0">
                  <a:solidFill>
                    <a:srgbClr val="333399"/>
                  </a:solidFill>
                  <a:latin typeface="Tahoma" pitchFamily="34" charset="0"/>
                </a:rPr>
                <a:t>Error</a:t>
              </a:r>
            </a:p>
            <a:p>
              <a:pPr algn="ctr" eaLnBrk="0" hangingPunct="0">
                <a:lnSpc>
                  <a:spcPct val="80%"/>
                </a:lnSpc>
                <a:spcBef>
                  <a:spcPct val="20%"/>
                </a:spcBef>
                <a:defRPr/>
              </a:pPr>
              <a:r>
                <a:rPr lang="en-GB" sz="800" kern="0" dirty="0">
                  <a:solidFill>
                    <a:srgbClr val="333399"/>
                  </a:solidFill>
                  <a:latin typeface="Tahoma" pitchFamily="34" charset="0"/>
                </a:rPr>
                <a:t>Control</a:t>
              </a:r>
            </a:p>
          </p:txBody>
        </p:sp>
        <p:sp>
          <p:nvSpPr>
            <p:cNvPr id="63" name="Line 55"/>
            <p:cNvSpPr>
              <a:spLocks noChangeShapeType="1"/>
            </p:cNvSpPr>
            <p:nvPr/>
          </p:nvSpPr>
          <p:spPr bwMode="auto">
            <a:xfrm>
              <a:off x="5148" y="2251"/>
              <a:ext cx="45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4" name="Text Box 56"/>
            <p:cNvSpPr txBox="1">
              <a:spLocks noChangeArrowheads="1"/>
            </p:cNvSpPr>
            <p:nvPr/>
          </p:nvSpPr>
          <p:spPr bwMode="auto">
            <a:xfrm>
              <a:off x="5239" y="2160"/>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16 bits</a:t>
              </a:r>
            </a:p>
          </p:txBody>
        </p:sp>
      </p:grpSp>
      <p:grpSp>
        <p:nvGrpSpPr>
          <p:cNvPr id="65" name="Group 82"/>
          <p:cNvGrpSpPr>
            <a:grpSpLocks/>
          </p:cNvGrpSpPr>
          <p:nvPr/>
        </p:nvGrpSpPr>
        <p:grpSpPr bwMode="auto">
          <a:xfrm>
            <a:off x="4932363" y="2687638"/>
            <a:ext cx="503237" cy="885825"/>
            <a:chOff x="3107" y="1706"/>
            <a:chExt cx="317" cy="558"/>
          </a:xfrm>
        </p:grpSpPr>
        <p:sp>
          <p:nvSpPr>
            <p:cNvPr id="66" name="Rectangle 74"/>
            <p:cNvSpPr>
              <a:spLocks noChangeArrowheads="1"/>
            </p:cNvSpPr>
            <p:nvPr/>
          </p:nvSpPr>
          <p:spPr bwMode="auto">
            <a:xfrm>
              <a:off x="3107" y="1706"/>
              <a:ext cx="317"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Time</a:t>
              </a:r>
              <a:br>
                <a:rPr lang="en-GB" sz="800" kern="0" dirty="0">
                  <a:solidFill>
                    <a:srgbClr val="333399"/>
                  </a:solidFill>
                  <a:latin typeface="Tahoma" pitchFamily="34" charset="0"/>
                </a:rPr>
              </a:br>
              <a:r>
                <a:rPr lang="en-GB" sz="800" kern="0" dirty="0">
                  <a:solidFill>
                    <a:srgbClr val="333399"/>
                  </a:solidFill>
                  <a:latin typeface="Tahoma" pitchFamily="34" charset="0"/>
                </a:rPr>
                <a:t>Code</a:t>
              </a:r>
              <a:br>
                <a:rPr lang="en-GB" sz="800" kern="0" dirty="0">
                  <a:solidFill>
                    <a:srgbClr val="333399"/>
                  </a:solidFill>
                  <a:latin typeface="Tahoma" pitchFamily="34" charset="0"/>
                </a:rPr>
              </a:br>
              <a:r>
                <a:rPr lang="en-GB" sz="800" kern="0" dirty="0">
                  <a:solidFill>
                    <a:srgbClr val="333399"/>
                  </a:solidFill>
                  <a:latin typeface="Tahoma" pitchFamily="34" charset="0"/>
                </a:rPr>
                <a:t>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67" name="Line 78"/>
            <p:cNvSpPr>
              <a:spLocks noChangeShapeType="1"/>
            </p:cNvSpPr>
            <p:nvPr/>
          </p:nvSpPr>
          <p:spPr bwMode="auto">
            <a:xfrm>
              <a:off x="3107" y="2251"/>
              <a:ext cx="31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8" name="Text Box 79"/>
            <p:cNvSpPr txBox="1">
              <a:spLocks noChangeArrowheads="1"/>
            </p:cNvSpPr>
            <p:nvPr/>
          </p:nvSpPr>
          <p:spPr bwMode="auto">
            <a:xfrm>
              <a:off x="3177" y="2160"/>
              <a:ext cx="20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a:t>
              </a:r>
            </a:p>
          </p:txBody>
        </p:sp>
      </p:grpSp>
      <p:grpSp>
        <p:nvGrpSpPr>
          <p:cNvPr id="69" name="Group 83"/>
          <p:cNvGrpSpPr>
            <a:grpSpLocks/>
          </p:cNvGrpSpPr>
          <p:nvPr/>
        </p:nvGrpSpPr>
        <p:grpSpPr bwMode="auto">
          <a:xfrm>
            <a:off x="5435600" y="2687638"/>
            <a:ext cx="503238" cy="885825"/>
            <a:chOff x="3424" y="1706"/>
            <a:chExt cx="317" cy="558"/>
          </a:xfrm>
        </p:grpSpPr>
        <p:sp>
          <p:nvSpPr>
            <p:cNvPr id="70" name="Rectangle 75"/>
            <p:cNvSpPr>
              <a:spLocks noChangeArrowheads="1"/>
            </p:cNvSpPr>
            <p:nvPr/>
          </p:nvSpPr>
          <p:spPr bwMode="auto">
            <a:xfrm>
              <a:off x="3424" y="1706"/>
              <a:ext cx="317"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Ancillary</a:t>
              </a:r>
              <a:br>
                <a:rPr lang="en-GB" sz="800" kern="0" dirty="0">
                  <a:solidFill>
                    <a:srgbClr val="333399"/>
                  </a:solidFill>
                  <a:latin typeface="Tahoma" pitchFamily="34" charset="0"/>
                </a:rPr>
              </a:br>
              <a:r>
                <a:rPr lang="en-GB" sz="800" kern="0" dirty="0">
                  <a:solidFill>
                    <a:srgbClr val="333399"/>
                  </a:solidFill>
                  <a:latin typeface="Tahoma" pitchFamily="34" charset="0"/>
                </a:rPr>
                <a:t>Data</a:t>
              </a:r>
            </a:p>
            <a:p>
              <a:pPr algn="ctr" eaLnBrk="0" hangingPunct="0">
                <a:lnSpc>
                  <a:spcPct val="80%"/>
                </a:lnSpc>
                <a:spcBef>
                  <a:spcPct val="20%"/>
                </a:spcBef>
                <a:defRPr/>
              </a:pPr>
              <a:r>
                <a:rPr lang="en-GB" sz="800" kern="0" dirty="0">
                  <a:solidFill>
                    <a:srgbClr val="333399"/>
                  </a:solidFill>
                  <a:latin typeface="Tahoma" pitchFamily="34" charset="0"/>
                </a:rPr>
                <a:t>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71" name="Line 80"/>
            <p:cNvSpPr>
              <a:spLocks noChangeShapeType="1"/>
            </p:cNvSpPr>
            <p:nvPr/>
          </p:nvSpPr>
          <p:spPr bwMode="auto">
            <a:xfrm>
              <a:off x="3424" y="2251"/>
              <a:ext cx="31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2" name="Text Box 81"/>
            <p:cNvSpPr txBox="1">
              <a:spLocks noChangeArrowheads="1"/>
            </p:cNvSpPr>
            <p:nvPr/>
          </p:nvSpPr>
          <p:spPr bwMode="auto">
            <a:xfrm>
              <a:off x="3494" y="2160"/>
              <a:ext cx="20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a:t>
              </a:r>
            </a:p>
          </p:txBody>
        </p:sp>
      </p:grpSp>
      <p:grpSp>
        <p:nvGrpSpPr>
          <p:cNvPr id="73" name="Group 88"/>
          <p:cNvGrpSpPr>
            <a:grpSpLocks/>
          </p:cNvGrpSpPr>
          <p:nvPr/>
        </p:nvGrpSpPr>
        <p:grpSpPr bwMode="auto">
          <a:xfrm>
            <a:off x="5940425" y="2687638"/>
            <a:ext cx="1800225" cy="885825"/>
            <a:chOff x="3742" y="1706"/>
            <a:chExt cx="1134" cy="558"/>
          </a:xfrm>
        </p:grpSpPr>
        <p:sp>
          <p:nvSpPr>
            <p:cNvPr id="74" name="Rectangle 52"/>
            <p:cNvSpPr>
              <a:spLocks noChangeArrowheads="1"/>
            </p:cNvSpPr>
            <p:nvPr/>
          </p:nvSpPr>
          <p:spPr bwMode="auto">
            <a:xfrm>
              <a:off x="3742" y="1706"/>
              <a:ext cx="1134" cy="454"/>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Application</a:t>
              </a:r>
            </a:p>
            <a:p>
              <a:pPr algn="ctr" eaLnBrk="0" hangingPunct="0">
                <a:lnSpc>
                  <a:spcPct val="80%"/>
                </a:lnSpc>
                <a:spcBef>
                  <a:spcPct val="20%"/>
                </a:spcBef>
                <a:defRPr/>
              </a:pPr>
              <a:r>
                <a:rPr lang="en-GB" sz="800" kern="0" dirty="0">
                  <a:solidFill>
                    <a:srgbClr val="333399"/>
                  </a:solidFill>
                  <a:latin typeface="Tahoma" pitchFamily="34" charset="0"/>
                </a:rPr>
                <a:t>Data</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75" name="Line 84"/>
            <p:cNvSpPr>
              <a:spLocks noChangeShapeType="1"/>
            </p:cNvSpPr>
            <p:nvPr/>
          </p:nvSpPr>
          <p:spPr bwMode="auto">
            <a:xfrm>
              <a:off x="3742" y="2251"/>
              <a:ext cx="113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6" name="Text Box 85"/>
            <p:cNvSpPr txBox="1">
              <a:spLocks noChangeArrowheads="1"/>
            </p:cNvSpPr>
            <p:nvPr/>
          </p:nvSpPr>
          <p:spPr bwMode="auto">
            <a:xfrm>
              <a:off x="4225" y="2160"/>
              <a:ext cx="20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a:t>
              </a:r>
            </a:p>
          </p:txBody>
        </p:sp>
      </p:grpSp>
      <p:grpSp>
        <p:nvGrpSpPr>
          <p:cNvPr id="77" name="Group 89"/>
          <p:cNvGrpSpPr>
            <a:grpSpLocks/>
          </p:cNvGrpSpPr>
          <p:nvPr/>
        </p:nvGrpSpPr>
        <p:grpSpPr bwMode="auto">
          <a:xfrm>
            <a:off x="7740650" y="2687638"/>
            <a:ext cx="431800" cy="885825"/>
            <a:chOff x="4876" y="1706"/>
            <a:chExt cx="272" cy="558"/>
          </a:xfrm>
        </p:grpSpPr>
        <p:sp>
          <p:nvSpPr>
            <p:cNvPr id="78" name="Rectangle 53"/>
            <p:cNvSpPr>
              <a:spLocks noChangeArrowheads="1"/>
            </p:cNvSpPr>
            <p:nvPr/>
          </p:nvSpPr>
          <p:spPr bwMode="auto">
            <a:xfrm>
              <a:off x="4876" y="1706"/>
              <a:ext cx="272" cy="454"/>
            </a:xfrm>
            <a:prstGeom prst="rect">
              <a:avLst/>
            </a:prstGeom>
            <a:solidFill>
              <a:srgbClr val="FFFFFF"/>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Spare</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79" name="Line 86"/>
            <p:cNvSpPr>
              <a:spLocks noChangeShapeType="1"/>
            </p:cNvSpPr>
            <p:nvPr/>
          </p:nvSpPr>
          <p:spPr bwMode="auto">
            <a:xfrm>
              <a:off x="4876" y="2251"/>
              <a:ext cx="272"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0" name="Text Box 87"/>
            <p:cNvSpPr txBox="1">
              <a:spLocks noChangeArrowheads="1"/>
            </p:cNvSpPr>
            <p:nvPr/>
          </p:nvSpPr>
          <p:spPr bwMode="auto">
            <a:xfrm>
              <a:off x="4921" y="2160"/>
              <a:ext cx="20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a:t>
              </a:r>
            </a:p>
          </p:txBody>
        </p:sp>
      </p:grpSp>
    </p:spTree>
    <p:extLst>
      <p:ext uri="{BB962C8B-B14F-4D97-AF65-F5344CB8AC3E}">
        <p14:creationId xmlns:p14="http://schemas.microsoft.com/office/powerpoint/2010/main" val="140327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par>
                                <p:cTn id="64" presetID="10" presetClass="entr" presetSubtype="0"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fade">
                                      <p:cBhvr>
                                        <p:cTn id="66" dur="500"/>
                                        <p:tgtEl>
                                          <p:spTgt spid="69"/>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fade">
                                      <p:cBhvr>
                                        <p:cTn id="73" dur="500"/>
                                        <p:tgtEl>
                                          <p:spTgt spid="77"/>
                                        </p:tgtEl>
                                      </p:cBhvr>
                                    </p:animEffect>
                                  </p:childTnLst>
                                </p:cTn>
                              </p:par>
                              <p:par>
                                <p:cTn id="74" presetID="10" presetClass="entr" presetSubtype="0" fill="hold" nodeType="withEffect">
                                  <p:stCondLst>
                                    <p:cond delay="0"/>
                                  </p:stCondLst>
                                  <p:childTnLst>
                                    <p:set>
                                      <p:cBhvr>
                                        <p:cTn id="75" dur="1" fill="hold">
                                          <p:stCondLst>
                                            <p:cond delay="0"/>
                                          </p:stCondLst>
                                        </p:cTn>
                                        <p:tgtEl>
                                          <p:spTgt spid="61"/>
                                        </p:tgtEl>
                                        <p:attrNameLst>
                                          <p:attrName>style.visibility</p:attrName>
                                        </p:attrNameLst>
                                      </p:cBhvr>
                                      <p:to>
                                        <p:strVal val="visible"/>
                                      </p:to>
                                    </p:set>
                                    <p:animEffect transition="in" filter="fade">
                                      <p:cBhvr>
                                        <p:cTn id="7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TM Transfer frame</a:t>
            </a:r>
          </a:p>
        </p:txBody>
      </p:sp>
      <p:grpSp>
        <p:nvGrpSpPr>
          <p:cNvPr id="3" name="Group 84"/>
          <p:cNvGrpSpPr>
            <a:grpSpLocks/>
          </p:cNvGrpSpPr>
          <p:nvPr/>
        </p:nvGrpSpPr>
        <p:grpSpPr bwMode="auto">
          <a:xfrm>
            <a:off x="250825" y="3282950"/>
            <a:ext cx="8642350" cy="2039938"/>
            <a:chOff x="158" y="2068"/>
            <a:chExt cx="5444" cy="1285"/>
          </a:xfrm>
        </p:grpSpPr>
        <p:sp>
          <p:nvSpPr>
            <p:cNvPr id="4" name="Rectangle 2"/>
            <p:cNvSpPr>
              <a:spLocks noChangeArrowheads="1"/>
            </p:cNvSpPr>
            <p:nvPr/>
          </p:nvSpPr>
          <p:spPr bwMode="auto">
            <a:xfrm>
              <a:off x="158" y="2068"/>
              <a:ext cx="5444" cy="998"/>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 name="Line 3"/>
            <p:cNvSpPr>
              <a:spLocks noChangeShapeType="1"/>
            </p:cNvSpPr>
            <p:nvPr/>
          </p:nvSpPr>
          <p:spPr bwMode="auto">
            <a:xfrm>
              <a:off x="158" y="3352"/>
              <a:ext cx="544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 name="Text Box 83"/>
            <p:cNvSpPr txBox="1">
              <a:spLocks noChangeArrowheads="1"/>
            </p:cNvSpPr>
            <p:nvPr/>
          </p:nvSpPr>
          <p:spPr bwMode="auto">
            <a:xfrm>
              <a:off x="649" y="3249"/>
              <a:ext cx="198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TM </a:t>
              </a:r>
              <a:r>
                <a:rPr lang="en-GB" sz="600" kern="0" dirty="0" err="1">
                  <a:solidFill>
                    <a:srgbClr val="333399"/>
                  </a:solidFill>
                  <a:latin typeface="Tahoma" pitchFamily="34" charset="0"/>
                </a:rPr>
                <a:t>Tranfser</a:t>
              </a:r>
              <a:r>
                <a:rPr lang="en-GB" sz="600" kern="0" dirty="0">
                  <a:solidFill>
                    <a:srgbClr val="333399"/>
                  </a:solidFill>
                  <a:latin typeface="Tahoma" pitchFamily="34" charset="0"/>
                </a:rPr>
                <a:t> Frame length depends on the subsequent coding options (max 2048 bytes)</a:t>
              </a:r>
            </a:p>
          </p:txBody>
        </p:sp>
      </p:grpSp>
      <p:grpSp>
        <p:nvGrpSpPr>
          <p:cNvPr id="7" name="Group 85"/>
          <p:cNvGrpSpPr>
            <a:grpSpLocks/>
          </p:cNvGrpSpPr>
          <p:nvPr/>
        </p:nvGrpSpPr>
        <p:grpSpPr bwMode="auto">
          <a:xfrm>
            <a:off x="250825" y="3498850"/>
            <a:ext cx="4465638" cy="1677988"/>
            <a:chOff x="158" y="2204"/>
            <a:chExt cx="2813" cy="1057"/>
          </a:xfrm>
        </p:grpSpPr>
        <p:sp>
          <p:nvSpPr>
            <p:cNvPr id="8" name="Rectangle 5"/>
            <p:cNvSpPr>
              <a:spLocks noChangeArrowheads="1"/>
            </p:cNvSpPr>
            <p:nvPr/>
          </p:nvSpPr>
          <p:spPr bwMode="auto">
            <a:xfrm>
              <a:off x="158" y="2204"/>
              <a:ext cx="2813" cy="862"/>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Primary Header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9" name="Line 6"/>
            <p:cNvSpPr>
              <a:spLocks noChangeShapeType="1"/>
            </p:cNvSpPr>
            <p:nvPr/>
          </p:nvSpPr>
          <p:spPr bwMode="auto">
            <a:xfrm flipV="1">
              <a:off x="158" y="3261"/>
              <a:ext cx="281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0" name="Text Box 7"/>
            <p:cNvSpPr txBox="1">
              <a:spLocks noChangeArrowheads="1"/>
            </p:cNvSpPr>
            <p:nvPr/>
          </p:nvSpPr>
          <p:spPr bwMode="auto">
            <a:xfrm>
              <a:off x="2149" y="3157"/>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6 bytes</a:t>
              </a:r>
            </a:p>
          </p:txBody>
        </p:sp>
      </p:grpSp>
      <p:grpSp>
        <p:nvGrpSpPr>
          <p:cNvPr id="11" name="Group 90"/>
          <p:cNvGrpSpPr>
            <a:grpSpLocks/>
          </p:cNvGrpSpPr>
          <p:nvPr/>
        </p:nvGrpSpPr>
        <p:grpSpPr bwMode="auto">
          <a:xfrm>
            <a:off x="1979613" y="3714750"/>
            <a:ext cx="1008062" cy="1317625"/>
            <a:chOff x="1247" y="2340"/>
            <a:chExt cx="635" cy="830"/>
          </a:xfrm>
        </p:grpSpPr>
        <p:sp>
          <p:nvSpPr>
            <p:cNvPr id="12" name="Line 16"/>
            <p:cNvSpPr>
              <a:spLocks noChangeShapeType="1"/>
            </p:cNvSpPr>
            <p:nvPr/>
          </p:nvSpPr>
          <p:spPr bwMode="auto">
            <a:xfrm>
              <a:off x="1247" y="3157"/>
              <a:ext cx="31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3" name="Text Box 17"/>
            <p:cNvSpPr txBox="1">
              <a:spLocks noChangeArrowheads="1"/>
            </p:cNvSpPr>
            <p:nvPr/>
          </p:nvSpPr>
          <p:spPr bwMode="auto">
            <a:xfrm>
              <a:off x="1319" y="3066"/>
              <a:ext cx="217"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8bits</a:t>
              </a:r>
            </a:p>
          </p:txBody>
        </p:sp>
        <p:sp>
          <p:nvSpPr>
            <p:cNvPr id="14" name="Line 18"/>
            <p:cNvSpPr>
              <a:spLocks noChangeShapeType="1"/>
            </p:cNvSpPr>
            <p:nvPr/>
          </p:nvSpPr>
          <p:spPr bwMode="auto">
            <a:xfrm>
              <a:off x="1564" y="3157"/>
              <a:ext cx="31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15" name="Text Box 19"/>
            <p:cNvSpPr txBox="1">
              <a:spLocks noChangeArrowheads="1"/>
            </p:cNvSpPr>
            <p:nvPr/>
          </p:nvSpPr>
          <p:spPr bwMode="auto">
            <a:xfrm>
              <a:off x="1613" y="3066"/>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8 bits</a:t>
              </a:r>
            </a:p>
          </p:txBody>
        </p:sp>
        <p:sp>
          <p:nvSpPr>
            <p:cNvPr id="16" name="Rectangle 20"/>
            <p:cNvSpPr>
              <a:spLocks noChangeArrowheads="1"/>
            </p:cNvSpPr>
            <p:nvPr/>
          </p:nvSpPr>
          <p:spPr bwMode="auto">
            <a:xfrm>
              <a:off x="1248" y="2340"/>
              <a:ext cx="317" cy="726"/>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Master</a:t>
              </a:r>
            </a:p>
            <a:p>
              <a:pPr algn="ctr" eaLnBrk="0" hangingPunct="0">
                <a:lnSpc>
                  <a:spcPct val="80%"/>
                </a:lnSpc>
                <a:spcBef>
                  <a:spcPct val="20%"/>
                </a:spcBef>
                <a:defRPr/>
              </a:pPr>
              <a:r>
                <a:rPr lang="en-GB" sz="800" kern="0" dirty="0">
                  <a:solidFill>
                    <a:srgbClr val="333399"/>
                  </a:solidFill>
                  <a:latin typeface="Tahoma" pitchFamily="34" charset="0"/>
                </a:rPr>
                <a:t>Channel</a:t>
              </a:r>
              <a:br>
                <a:rPr lang="en-GB" sz="800" kern="0" dirty="0">
                  <a:solidFill>
                    <a:srgbClr val="333399"/>
                  </a:solidFill>
                  <a:latin typeface="Tahoma" pitchFamily="34" charset="0"/>
                </a:rPr>
              </a:br>
              <a:r>
                <a:rPr lang="en-GB" sz="800" kern="0" dirty="0">
                  <a:solidFill>
                    <a:srgbClr val="333399"/>
                  </a:solidFill>
                  <a:latin typeface="Tahoma" pitchFamily="34" charset="0"/>
                </a:rPr>
                <a:t>Frame</a:t>
              </a:r>
            </a:p>
            <a:p>
              <a:pPr algn="ctr" eaLnBrk="0" hangingPunct="0">
                <a:lnSpc>
                  <a:spcPct val="80%"/>
                </a:lnSpc>
                <a:spcBef>
                  <a:spcPct val="20%"/>
                </a:spcBef>
                <a:defRPr/>
              </a:pPr>
              <a:r>
                <a:rPr lang="en-GB" sz="800" kern="0" dirty="0">
                  <a:solidFill>
                    <a:srgbClr val="333399"/>
                  </a:solidFill>
                  <a:latin typeface="Tahoma" pitchFamily="34" charset="0"/>
                </a:rPr>
                <a:t>Count</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17" name="Rectangle 21"/>
            <p:cNvSpPr>
              <a:spLocks noChangeArrowheads="1"/>
            </p:cNvSpPr>
            <p:nvPr/>
          </p:nvSpPr>
          <p:spPr bwMode="auto">
            <a:xfrm>
              <a:off x="1565" y="2340"/>
              <a:ext cx="317" cy="726"/>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Virtual</a:t>
              </a:r>
            </a:p>
            <a:p>
              <a:pPr algn="ctr" eaLnBrk="0" hangingPunct="0">
                <a:lnSpc>
                  <a:spcPct val="80%"/>
                </a:lnSpc>
                <a:spcBef>
                  <a:spcPct val="20%"/>
                </a:spcBef>
                <a:defRPr/>
              </a:pPr>
              <a:r>
                <a:rPr lang="en-GB" sz="800" kern="0" dirty="0">
                  <a:solidFill>
                    <a:srgbClr val="333399"/>
                  </a:solidFill>
                  <a:latin typeface="Tahoma" pitchFamily="34" charset="0"/>
                </a:rPr>
                <a:t>Channel</a:t>
              </a:r>
              <a:br>
                <a:rPr lang="en-GB" sz="800" kern="0" dirty="0">
                  <a:solidFill>
                    <a:srgbClr val="333399"/>
                  </a:solidFill>
                  <a:latin typeface="Tahoma" pitchFamily="34" charset="0"/>
                </a:rPr>
              </a:br>
              <a:r>
                <a:rPr lang="en-GB" sz="800" kern="0" dirty="0">
                  <a:solidFill>
                    <a:srgbClr val="333399"/>
                  </a:solidFill>
                  <a:latin typeface="Tahoma" pitchFamily="34" charset="0"/>
                </a:rPr>
                <a:t>Frame</a:t>
              </a:r>
            </a:p>
            <a:p>
              <a:pPr algn="ctr" eaLnBrk="0" hangingPunct="0">
                <a:lnSpc>
                  <a:spcPct val="80%"/>
                </a:lnSpc>
                <a:spcBef>
                  <a:spcPct val="20%"/>
                </a:spcBef>
                <a:defRPr/>
              </a:pPr>
              <a:r>
                <a:rPr lang="en-GB" sz="800" kern="0" dirty="0">
                  <a:solidFill>
                    <a:srgbClr val="333399"/>
                  </a:solidFill>
                  <a:latin typeface="Tahoma" pitchFamily="34" charset="0"/>
                </a:rPr>
                <a:t>Count</a:t>
              </a:r>
            </a:p>
            <a:p>
              <a:pPr algn="ctr" eaLnBrk="0" hangingPunct="0">
                <a:lnSpc>
                  <a:spcPct val="80%"/>
                </a:lnSpc>
                <a:spcBef>
                  <a:spcPct val="20%"/>
                </a:spcBef>
                <a:defRPr/>
              </a:pPr>
              <a:endParaRPr lang="en-GB" sz="800" kern="0" dirty="0">
                <a:solidFill>
                  <a:srgbClr val="333399"/>
                </a:solidFill>
                <a:latin typeface="Tahoma" pitchFamily="34" charset="0"/>
              </a:endParaRPr>
            </a:p>
          </p:txBody>
        </p:sp>
      </p:grpSp>
      <p:grpSp>
        <p:nvGrpSpPr>
          <p:cNvPr id="18" name="Group 101"/>
          <p:cNvGrpSpPr>
            <a:grpSpLocks/>
          </p:cNvGrpSpPr>
          <p:nvPr/>
        </p:nvGrpSpPr>
        <p:grpSpPr bwMode="auto">
          <a:xfrm>
            <a:off x="4716463" y="3498850"/>
            <a:ext cx="4176712" cy="1698625"/>
            <a:chOff x="2971" y="2204"/>
            <a:chExt cx="2631" cy="1070"/>
          </a:xfrm>
        </p:grpSpPr>
        <p:sp>
          <p:nvSpPr>
            <p:cNvPr id="19" name="Rectangle 35"/>
            <p:cNvSpPr>
              <a:spLocks noChangeArrowheads="1"/>
            </p:cNvSpPr>
            <p:nvPr/>
          </p:nvSpPr>
          <p:spPr bwMode="auto">
            <a:xfrm>
              <a:off x="2971" y="2204"/>
              <a:ext cx="2631" cy="862"/>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Data 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20" name="Text Box 36"/>
            <p:cNvSpPr txBox="1">
              <a:spLocks noChangeArrowheads="1"/>
            </p:cNvSpPr>
            <p:nvPr/>
          </p:nvSpPr>
          <p:spPr bwMode="auto">
            <a:xfrm>
              <a:off x="4202" y="3170"/>
              <a:ext cx="281"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a:t>
              </a:r>
            </a:p>
          </p:txBody>
        </p:sp>
        <p:sp>
          <p:nvSpPr>
            <p:cNvPr id="21" name="Line 37"/>
            <p:cNvSpPr>
              <a:spLocks noChangeShapeType="1"/>
            </p:cNvSpPr>
            <p:nvPr/>
          </p:nvSpPr>
          <p:spPr bwMode="auto">
            <a:xfrm>
              <a:off x="3787" y="3261"/>
              <a:ext cx="99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grpSp>
        <p:nvGrpSpPr>
          <p:cNvPr id="22" name="Group 89"/>
          <p:cNvGrpSpPr>
            <a:grpSpLocks/>
          </p:cNvGrpSpPr>
          <p:nvPr/>
        </p:nvGrpSpPr>
        <p:grpSpPr bwMode="auto">
          <a:xfrm>
            <a:off x="250825" y="3714750"/>
            <a:ext cx="1441450" cy="1317625"/>
            <a:chOff x="158" y="2340"/>
            <a:chExt cx="908" cy="830"/>
          </a:xfrm>
        </p:grpSpPr>
        <p:sp>
          <p:nvSpPr>
            <p:cNvPr id="23" name="Rectangle 22"/>
            <p:cNvSpPr>
              <a:spLocks noChangeArrowheads="1"/>
            </p:cNvSpPr>
            <p:nvPr/>
          </p:nvSpPr>
          <p:spPr bwMode="auto">
            <a:xfrm>
              <a:off x="158" y="2340"/>
              <a:ext cx="908" cy="726"/>
            </a:xfrm>
            <a:prstGeom prst="rect">
              <a:avLst/>
            </a:prstGeom>
            <a:solidFill>
              <a:srgbClr val="CCCCFF"/>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Global Virtual Channel Id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24" name="Line 23"/>
            <p:cNvSpPr>
              <a:spLocks noChangeShapeType="1"/>
            </p:cNvSpPr>
            <p:nvPr/>
          </p:nvSpPr>
          <p:spPr bwMode="auto">
            <a:xfrm>
              <a:off x="158" y="3157"/>
              <a:ext cx="27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5" name="Text Box 24"/>
            <p:cNvSpPr txBox="1">
              <a:spLocks noChangeArrowheads="1"/>
            </p:cNvSpPr>
            <p:nvPr/>
          </p:nvSpPr>
          <p:spPr bwMode="auto">
            <a:xfrm>
              <a:off x="199" y="3066"/>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sp>
          <p:nvSpPr>
            <p:cNvPr id="26" name="Line 25"/>
            <p:cNvSpPr>
              <a:spLocks noChangeShapeType="1"/>
            </p:cNvSpPr>
            <p:nvPr/>
          </p:nvSpPr>
          <p:spPr bwMode="auto">
            <a:xfrm>
              <a:off x="431" y="3157"/>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7" name="Text Box 26"/>
            <p:cNvSpPr txBox="1">
              <a:spLocks noChangeArrowheads="1"/>
            </p:cNvSpPr>
            <p:nvPr/>
          </p:nvSpPr>
          <p:spPr bwMode="auto">
            <a:xfrm>
              <a:off x="476" y="3066"/>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10 bits</a:t>
              </a:r>
            </a:p>
          </p:txBody>
        </p:sp>
        <p:sp>
          <p:nvSpPr>
            <p:cNvPr id="28" name="Line 27"/>
            <p:cNvSpPr>
              <a:spLocks noChangeShapeType="1"/>
            </p:cNvSpPr>
            <p:nvPr/>
          </p:nvSpPr>
          <p:spPr bwMode="auto">
            <a:xfrm>
              <a:off x="793" y="3157"/>
              <a:ext cx="27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29" name="Rectangle 28"/>
            <p:cNvSpPr>
              <a:spLocks noChangeArrowheads="1"/>
            </p:cNvSpPr>
            <p:nvPr/>
          </p:nvSpPr>
          <p:spPr bwMode="auto">
            <a:xfrm>
              <a:off x="793" y="2612"/>
              <a:ext cx="271"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Virtual</a:t>
              </a:r>
            </a:p>
            <a:p>
              <a:pPr algn="ctr" eaLnBrk="0" hangingPunct="0">
                <a:lnSpc>
                  <a:spcPct val="80%"/>
                </a:lnSpc>
                <a:spcBef>
                  <a:spcPct val="20%"/>
                </a:spcBef>
                <a:defRPr/>
              </a:pPr>
              <a:r>
                <a:rPr lang="en-GB" sz="800" kern="0" dirty="0">
                  <a:solidFill>
                    <a:srgbClr val="333399"/>
                  </a:solidFill>
                  <a:latin typeface="Tahoma" pitchFamily="34" charset="0"/>
                </a:rPr>
                <a:t>Channel</a:t>
              </a:r>
              <a:br>
                <a:rPr lang="en-GB" sz="800" kern="0" dirty="0">
                  <a:solidFill>
                    <a:srgbClr val="333399"/>
                  </a:solidFill>
                  <a:latin typeface="Tahoma" pitchFamily="34" charset="0"/>
                </a:rPr>
              </a:br>
              <a:r>
                <a:rPr lang="en-GB" sz="800" kern="0" dirty="0">
                  <a:solidFill>
                    <a:srgbClr val="333399"/>
                  </a:solidFill>
                  <a:latin typeface="Tahoma" pitchFamily="34" charset="0"/>
                </a:rPr>
                <a:t>Id</a:t>
              </a:r>
            </a:p>
          </p:txBody>
        </p:sp>
        <p:sp>
          <p:nvSpPr>
            <p:cNvPr id="30" name="Rectangle 29"/>
            <p:cNvSpPr>
              <a:spLocks noChangeArrowheads="1"/>
            </p:cNvSpPr>
            <p:nvPr/>
          </p:nvSpPr>
          <p:spPr bwMode="auto">
            <a:xfrm>
              <a:off x="158" y="2476"/>
              <a:ext cx="635" cy="590"/>
            </a:xfrm>
            <a:prstGeom prst="rect">
              <a:avLst/>
            </a:prstGeom>
            <a:solidFill>
              <a:srgbClr val="CCCCFF"/>
            </a:solidFill>
            <a:ln w="9525" algn="ctr">
              <a:solidFill>
                <a:srgbClr val="000000"/>
              </a:solidFill>
              <a:prstDash val="dash"/>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Master Channel Id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1" name="Rectangle 30"/>
            <p:cNvSpPr>
              <a:spLocks noChangeArrowheads="1"/>
            </p:cNvSpPr>
            <p:nvPr/>
          </p:nvSpPr>
          <p:spPr bwMode="auto">
            <a:xfrm>
              <a:off x="158" y="2612"/>
              <a:ext cx="273"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a:t>
              </a:r>
            </a:p>
            <a:p>
              <a:pPr algn="ctr" eaLnBrk="0" hangingPunct="0">
                <a:lnSpc>
                  <a:spcPct val="80%"/>
                </a:lnSpc>
                <a:spcBef>
                  <a:spcPct val="20%"/>
                </a:spcBef>
                <a:defRPr/>
              </a:pPr>
              <a:r>
                <a:rPr lang="en-GB" sz="800" kern="0" dirty="0">
                  <a:solidFill>
                    <a:srgbClr val="333399"/>
                  </a:solidFill>
                  <a:latin typeface="Tahoma" pitchFamily="34" charset="0"/>
                </a:rPr>
                <a:t>Frame</a:t>
              </a:r>
              <a:br>
                <a:rPr lang="en-GB" sz="800" kern="0" dirty="0">
                  <a:solidFill>
                    <a:srgbClr val="333399"/>
                  </a:solidFill>
                  <a:latin typeface="Tahoma" pitchFamily="34" charset="0"/>
                </a:rPr>
              </a:br>
              <a:r>
                <a:rPr lang="en-GB" sz="800" kern="0" dirty="0">
                  <a:solidFill>
                    <a:srgbClr val="333399"/>
                  </a:solidFill>
                  <a:latin typeface="Tahoma" pitchFamily="34" charset="0"/>
                </a:rPr>
                <a:t>Version</a:t>
              </a:r>
              <a:br>
                <a:rPr lang="en-GB" sz="800" kern="0" dirty="0">
                  <a:solidFill>
                    <a:srgbClr val="333399"/>
                  </a:solidFill>
                  <a:latin typeface="Tahoma" pitchFamily="34" charset="0"/>
                </a:rPr>
              </a:br>
              <a:r>
                <a:rPr lang="en-GB" sz="800" kern="0" dirty="0">
                  <a:solidFill>
                    <a:srgbClr val="333399"/>
                  </a:solidFill>
                  <a:latin typeface="Tahoma" pitchFamily="34" charset="0"/>
                </a:rPr>
                <a:t>Number</a:t>
              </a:r>
            </a:p>
          </p:txBody>
        </p:sp>
        <p:sp>
          <p:nvSpPr>
            <p:cNvPr id="32" name="Rectangle 31"/>
            <p:cNvSpPr>
              <a:spLocks noChangeArrowheads="1"/>
            </p:cNvSpPr>
            <p:nvPr/>
          </p:nvSpPr>
          <p:spPr bwMode="auto">
            <a:xfrm>
              <a:off x="431" y="2612"/>
              <a:ext cx="363" cy="454"/>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Spacecraft</a:t>
              </a:r>
              <a:br>
                <a:rPr lang="en-GB" sz="800" kern="0" dirty="0">
                  <a:solidFill>
                    <a:srgbClr val="333399"/>
                  </a:solidFill>
                  <a:latin typeface="Tahoma" pitchFamily="34" charset="0"/>
                </a:rPr>
              </a:br>
              <a:r>
                <a:rPr lang="en-GB" sz="800" kern="0" dirty="0">
                  <a:solidFill>
                    <a:srgbClr val="333399"/>
                  </a:solidFill>
                  <a:latin typeface="Tahoma" pitchFamily="34" charset="0"/>
                </a:rPr>
                <a:t>Id</a:t>
              </a:r>
            </a:p>
          </p:txBody>
        </p:sp>
        <p:sp>
          <p:nvSpPr>
            <p:cNvPr id="33" name="Text Box 45"/>
            <p:cNvSpPr txBox="1">
              <a:spLocks noChangeArrowheads="1"/>
            </p:cNvSpPr>
            <p:nvPr/>
          </p:nvSpPr>
          <p:spPr bwMode="auto">
            <a:xfrm>
              <a:off x="793" y="3066"/>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3 bits</a:t>
              </a:r>
            </a:p>
          </p:txBody>
        </p:sp>
      </p:grpSp>
      <p:grpSp>
        <p:nvGrpSpPr>
          <p:cNvPr id="34" name="Group 91"/>
          <p:cNvGrpSpPr>
            <a:grpSpLocks/>
          </p:cNvGrpSpPr>
          <p:nvPr/>
        </p:nvGrpSpPr>
        <p:grpSpPr bwMode="auto">
          <a:xfrm>
            <a:off x="1619250" y="3498850"/>
            <a:ext cx="7273925" cy="1698625"/>
            <a:chOff x="1020" y="2204"/>
            <a:chExt cx="4582" cy="1070"/>
          </a:xfrm>
        </p:grpSpPr>
        <p:sp>
          <p:nvSpPr>
            <p:cNvPr id="35" name="Line 10"/>
            <p:cNvSpPr>
              <a:spLocks noChangeShapeType="1"/>
            </p:cNvSpPr>
            <p:nvPr/>
          </p:nvSpPr>
          <p:spPr bwMode="auto">
            <a:xfrm flipV="1">
              <a:off x="4785" y="3261"/>
              <a:ext cx="817"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6" name="Text Box 11"/>
            <p:cNvSpPr txBox="1">
              <a:spLocks noChangeArrowheads="1"/>
            </p:cNvSpPr>
            <p:nvPr/>
          </p:nvSpPr>
          <p:spPr bwMode="auto">
            <a:xfrm>
              <a:off x="5009" y="3170"/>
              <a:ext cx="270"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6 bytes</a:t>
              </a:r>
            </a:p>
          </p:txBody>
        </p:sp>
        <p:sp>
          <p:nvSpPr>
            <p:cNvPr id="37" name="Rectangle 12"/>
            <p:cNvSpPr>
              <a:spLocks noChangeArrowheads="1"/>
            </p:cNvSpPr>
            <p:nvPr/>
          </p:nvSpPr>
          <p:spPr bwMode="auto">
            <a:xfrm>
              <a:off x="4785" y="2204"/>
              <a:ext cx="817" cy="862"/>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Trailer</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38" name="Line 13"/>
            <p:cNvSpPr>
              <a:spLocks noChangeShapeType="1"/>
            </p:cNvSpPr>
            <p:nvPr/>
          </p:nvSpPr>
          <p:spPr bwMode="auto">
            <a:xfrm>
              <a:off x="5239" y="3157"/>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39" name="Text Box 14"/>
            <p:cNvSpPr txBox="1">
              <a:spLocks noChangeArrowheads="1"/>
            </p:cNvSpPr>
            <p:nvPr/>
          </p:nvSpPr>
          <p:spPr bwMode="auto">
            <a:xfrm>
              <a:off x="5286" y="3066"/>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16 bits</a:t>
              </a:r>
            </a:p>
          </p:txBody>
        </p:sp>
        <p:sp>
          <p:nvSpPr>
            <p:cNvPr id="40" name="Rectangle 15"/>
            <p:cNvSpPr>
              <a:spLocks noChangeArrowheads="1"/>
            </p:cNvSpPr>
            <p:nvPr/>
          </p:nvSpPr>
          <p:spPr bwMode="auto">
            <a:xfrm>
              <a:off x="5239" y="2340"/>
              <a:ext cx="363" cy="726"/>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Frame</a:t>
              </a:r>
            </a:p>
            <a:p>
              <a:pPr algn="ctr" eaLnBrk="0" hangingPunct="0">
                <a:lnSpc>
                  <a:spcPct val="80%"/>
                </a:lnSpc>
                <a:spcBef>
                  <a:spcPct val="20%"/>
                </a:spcBef>
                <a:defRPr/>
              </a:pPr>
              <a:r>
                <a:rPr lang="en-GB" sz="800" kern="0" dirty="0">
                  <a:solidFill>
                    <a:srgbClr val="333399"/>
                  </a:solidFill>
                  <a:latin typeface="Tahoma" pitchFamily="34" charset="0"/>
                </a:rPr>
                <a:t>Error</a:t>
              </a:r>
              <a:br>
                <a:rPr lang="en-GB" sz="800" kern="0" dirty="0">
                  <a:solidFill>
                    <a:srgbClr val="333399"/>
                  </a:solidFill>
                  <a:latin typeface="Tahoma" pitchFamily="34" charset="0"/>
                </a:rPr>
              </a:br>
              <a:r>
                <a:rPr lang="en-GB" sz="800" kern="0" dirty="0">
                  <a:solidFill>
                    <a:srgbClr val="333399"/>
                  </a:solidFill>
                  <a:latin typeface="Tahoma" pitchFamily="34" charset="0"/>
                </a:rPr>
                <a:t>Control</a:t>
              </a:r>
              <a:br>
                <a:rPr lang="en-GB" sz="800" kern="0" dirty="0">
                  <a:solidFill>
                    <a:srgbClr val="333399"/>
                  </a:solidFill>
                  <a:latin typeface="Tahoma" pitchFamily="34" charset="0"/>
                </a:rPr>
              </a:br>
              <a:r>
                <a:rPr lang="en-GB" sz="800" kern="0" dirty="0">
                  <a:solidFill>
                    <a:srgbClr val="333399"/>
                  </a:solidFill>
                  <a:latin typeface="Tahoma" pitchFamily="34" charset="0"/>
                </a:rPr>
                <a:t>Field</a:t>
              </a:r>
            </a:p>
            <a:p>
              <a:pPr algn="ctr" eaLnBrk="0" hangingPunct="0">
                <a:lnSpc>
                  <a:spcPct val="80%"/>
                </a:lnSpc>
                <a:spcBef>
                  <a:spcPct val="20%"/>
                </a:spcBef>
                <a:defRPr/>
              </a:pPr>
              <a:r>
                <a:rPr lang="en-GB" sz="800" kern="0" dirty="0">
                  <a:solidFill>
                    <a:srgbClr val="333399"/>
                  </a:solidFill>
                  <a:latin typeface="Tahoma" pitchFamily="34" charset="0"/>
                </a:rPr>
                <a:t>(opt.)</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41" name="Line 39"/>
            <p:cNvSpPr>
              <a:spLocks noChangeShapeType="1"/>
            </p:cNvSpPr>
            <p:nvPr/>
          </p:nvSpPr>
          <p:spPr bwMode="auto">
            <a:xfrm>
              <a:off x="4785" y="3157"/>
              <a:ext cx="454"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2" name="Rectangle 40"/>
            <p:cNvSpPr>
              <a:spLocks noChangeArrowheads="1"/>
            </p:cNvSpPr>
            <p:nvPr/>
          </p:nvSpPr>
          <p:spPr bwMode="auto">
            <a:xfrm>
              <a:off x="4785" y="2340"/>
              <a:ext cx="454" cy="726"/>
            </a:xfrm>
            <a:prstGeom prst="rect">
              <a:avLst/>
            </a:prstGeom>
            <a:solidFill>
              <a:srgbClr val="FFFFFF">
                <a:alpha val="50.195%"/>
              </a:srgbClr>
            </a:solidFill>
            <a:ln w="19050" algn="ctr">
              <a:solidFill>
                <a:srgbClr val="000000"/>
              </a:solidFill>
              <a:miter lim="800%"/>
              <a:headEnd/>
              <a:tailEnd/>
            </a:ln>
          </p:spPr>
          <p:txBody>
            <a:bodyPr wrap="none" anchor="ctr"/>
            <a:lstStyle/>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Operational</a:t>
              </a:r>
              <a:br>
                <a:rPr lang="en-GB" sz="800" kern="0" dirty="0">
                  <a:solidFill>
                    <a:srgbClr val="333399"/>
                  </a:solidFill>
                  <a:latin typeface="Tahoma" pitchFamily="34" charset="0"/>
                </a:rPr>
              </a:br>
              <a:r>
                <a:rPr lang="en-GB" sz="800" kern="0" dirty="0">
                  <a:solidFill>
                    <a:srgbClr val="333399"/>
                  </a:solidFill>
                  <a:latin typeface="Tahoma" pitchFamily="34" charset="0"/>
                </a:rPr>
                <a:t>Control</a:t>
              </a:r>
              <a:br>
                <a:rPr lang="en-GB" sz="800" kern="0" dirty="0">
                  <a:solidFill>
                    <a:srgbClr val="333399"/>
                  </a:solidFill>
                  <a:latin typeface="Tahoma" pitchFamily="34" charset="0"/>
                </a:rPr>
              </a:br>
              <a:r>
                <a:rPr lang="en-GB" sz="800" kern="0" dirty="0">
                  <a:solidFill>
                    <a:srgbClr val="333399"/>
                  </a:solidFill>
                  <a:latin typeface="Tahoma" pitchFamily="34" charset="0"/>
                </a:rPr>
                <a:t>Field</a:t>
              </a:r>
            </a:p>
            <a:p>
              <a:pPr algn="ctr" eaLnBrk="0" hangingPunct="0">
                <a:lnSpc>
                  <a:spcPct val="80%"/>
                </a:lnSpc>
                <a:spcBef>
                  <a:spcPct val="20%"/>
                </a:spcBef>
                <a:defRPr/>
              </a:pPr>
              <a:r>
                <a:rPr lang="en-GB" sz="800" kern="0" dirty="0">
                  <a:solidFill>
                    <a:srgbClr val="333399"/>
                  </a:solidFill>
                  <a:latin typeface="Tahoma" pitchFamily="34" charset="0"/>
                </a:rPr>
                <a:t>(opt.)</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43" name="Text Box 41"/>
            <p:cNvSpPr txBox="1">
              <a:spLocks noChangeArrowheads="1"/>
            </p:cNvSpPr>
            <p:nvPr/>
          </p:nvSpPr>
          <p:spPr bwMode="auto">
            <a:xfrm>
              <a:off x="4921" y="3066"/>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32 bits</a:t>
              </a:r>
            </a:p>
          </p:txBody>
        </p:sp>
        <p:sp>
          <p:nvSpPr>
            <p:cNvPr id="44" name="Line 42"/>
            <p:cNvSpPr>
              <a:spLocks noChangeShapeType="1"/>
            </p:cNvSpPr>
            <p:nvPr/>
          </p:nvSpPr>
          <p:spPr bwMode="auto">
            <a:xfrm>
              <a:off x="1066" y="3157"/>
              <a:ext cx="175"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45" name="Text Box 43"/>
            <p:cNvSpPr txBox="1">
              <a:spLocks noChangeArrowheads="1"/>
            </p:cNvSpPr>
            <p:nvPr/>
          </p:nvSpPr>
          <p:spPr bwMode="auto">
            <a:xfrm>
              <a:off x="1020" y="3066"/>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sp>
          <p:nvSpPr>
            <p:cNvPr id="46" name="Rectangle 44"/>
            <p:cNvSpPr>
              <a:spLocks noChangeArrowheads="1"/>
            </p:cNvSpPr>
            <p:nvPr/>
          </p:nvSpPr>
          <p:spPr bwMode="auto">
            <a:xfrm>
              <a:off x="1066" y="2340"/>
              <a:ext cx="185" cy="726"/>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Op</a:t>
              </a:r>
            </a:p>
            <a:p>
              <a:pPr algn="ctr" eaLnBrk="0" hangingPunct="0">
                <a:lnSpc>
                  <a:spcPct val="80%"/>
                </a:lnSpc>
                <a:spcBef>
                  <a:spcPct val="20%"/>
                </a:spcBef>
                <a:defRPr/>
              </a:pPr>
              <a:r>
                <a:rPr lang="en-GB" sz="800" kern="0" dirty="0">
                  <a:solidFill>
                    <a:srgbClr val="333399"/>
                  </a:solidFill>
                  <a:latin typeface="Tahoma" pitchFamily="34" charset="0"/>
                </a:rPr>
                <a:t>Ctrl</a:t>
              </a:r>
            </a:p>
            <a:p>
              <a:pPr algn="ctr" eaLnBrk="0" hangingPunct="0">
                <a:lnSpc>
                  <a:spcPct val="80%"/>
                </a:lnSpc>
                <a:spcBef>
                  <a:spcPct val="20%"/>
                </a:spcBef>
                <a:defRPr/>
              </a:pPr>
              <a:r>
                <a:rPr lang="en-GB" sz="800" kern="0" dirty="0">
                  <a:solidFill>
                    <a:srgbClr val="333399"/>
                  </a:solidFill>
                  <a:latin typeface="Tahoma" pitchFamily="34" charset="0"/>
                </a:rPr>
                <a:t>Field</a:t>
              </a:r>
            </a:p>
            <a:p>
              <a:pPr algn="ctr" eaLnBrk="0" hangingPunct="0">
                <a:lnSpc>
                  <a:spcPct val="80%"/>
                </a:lnSpc>
                <a:spcBef>
                  <a:spcPct val="20%"/>
                </a:spcBef>
                <a:defRPr/>
              </a:pPr>
              <a:r>
                <a:rPr lang="en-GB" sz="800" kern="0" dirty="0">
                  <a:solidFill>
                    <a:srgbClr val="333399"/>
                  </a:solidFill>
                  <a:latin typeface="Tahoma" pitchFamily="34" charset="0"/>
                </a:rPr>
                <a:t>Flag</a:t>
              </a:r>
            </a:p>
            <a:p>
              <a:pPr algn="ctr" eaLnBrk="0" hangingPunct="0">
                <a:lnSpc>
                  <a:spcPct val="80%"/>
                </a:lnSpc>
                <a:spcBef>
                  <a:spcPct val="20%"/>
                </a:spcBef>
                <a:defRPr/>
              </a:pPr>
              <a:endParaRPr lang="en-GB" sz="800" kern="0" dirty="0">
                <a:solidFill>
                  <a:srgbClr val="333399"/>
                </a:solidFill>
                <a:latin typeface="Tahoma" pitchFamily="34" charset="0"/>
              </a:endParaRPr>
            </a:p>
          </p:txBody>
        </p:sp>
        <p:cxnSp>
          <p:nvCxnSpPr>
            <p:cNvPr id="47" name="AutoShape 69"/>
            <p:cNvCxnSpPr>
              <a:cxnSpLocks noChangeShapeType="1"/>
              <a:stCxn id="46" idx="0"/>
              <a:endCxn id="42" idx="0"/>
            </p:cNvCxnSpPr>
            <p:nvPr/>
          </p:nvCxnSpPr>
          <p:spPr bwMode="auto">
            <a:xfrm rot="-5400000">
              <a:off x="3083" y="410"/>
              <a:ext cx="6" cy="3853"/>
            </a:xfrm>
            <a:prstGeom prst="curvedConnector3">
              <a:avLst>
                <a:gd name="adj1" fmla="val 7183333"/>
              </a:avLst>
            </a:prstGeom>
            <a:noFill/>
            <a:ln w="9525" cap="rnd">
              <a:solidFill>
                <a:srgbClr val="000000"/>
              </a:solidFill>
              <a:prstDash val="sysDot"/>
              <a:round/>
              <a:headEnd/>
              <a:tailEnd type="triangle" w="med" len="med"/>
            </a:ln>
          </p:spPr>
        </p:cxnSp>
      </p:grpSp>
      <p:grpSp>
        <p:nvGrpSpPr>
          <p:cNvPr id="48" name="Group 99"/>
          <p:cNvGrpSpPr>
            <a:grpSpLocks/>
          </p:cNvGrpSpPr>
          <p:nvPr/>
        </p:nvGrpSpPr>
        <p:grpSpPr bwMode="auto">
          <a:xfrm>
            <a:off x="2987675" y="3714750"/>
            <a:ext cx="3384550" cy="1317625"/>
            <a:chOff x="1882" y="2340"/>
            <a:chExt cx="2132" cy="830"/>
          </a:xfrm>
        </p:grpSpPr>
        <p:grpSp>
          <p:nvGrpSpPr>
            <p:cNvPr id="49" name="Group 98"/>
            <p:cNvGrpSpPr>
              <a:grpSpLocks/>
            </p:cNvGrpSpPr>
            <p:nvPr/>
          </p:nvGrpSpPr>
          <p:grpSpPr bwMode="auto">
            <a:xfrm>
              <a:off x="1882" y="2340"/>
              <a:ext cx="1089" cy="830"/>
              <a:chOff x="1882" y="2340"/>
              <a:chExt cx="1089" cy="830"/>
            </a:xfrm>
          </p:grpSpPr>
          <p:sp>
            <p:nvSpPr>
              <p:cNvPr id="51" name="Text Box 53"/>
              <p:cNvSpPr txBox="1">
                <a:spLocks noChangeArrowheads="1"/>
              </p:cNvSpPr>
              <p:nvPr/>
            </p:nvSpPr>
            <p:spPr bwMode="auto">
              <a:xfrm>
                <a:off x="2018" y="3066"/>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sp>
            <p:nvSpPr>
              <p:cNvPr id="52" name="Rectangle 38"/>
              <p:cNvSpPr>
                <a:spLocks noChangeArrowheads="1"/>
              </p:cNvSpPr>
              <p:nvPr/>
            </p:nvSpPr>
            <p:spPr bwMode="auto">
              <a:xfrm>
                <a:off x="1882" y="2340"/>
                <a:ext cx="1089" cy="726"/>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Data Field Status</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53" name="Rectangle 47"/>
              <p:cNvSpPr>
                <a:spLocks noChangeArrowheads="1"/>
              </p:cNvSpPr>
              <p:nvPr/>
            </p:nvSpPr>
            <p:spPr bwMode="auto">
              <a:xfrm>
                <a:off x="2064" y="2476"/>
                <a:ext cx="182" cy="59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Synch</a:t>
                </a:r>
              </a:p>
              <a:p>
                <a:pPr algn="ctr" eaLnBrk="0" hangingPunct="0">
                  <a:lnSpc>
                    <a:spcPct val="80%"/>
                  </a:lnSpc>
                  <a:spcBef>
                    <a:spcPct val="20%"/>
                  </a:spcBef>
                  <a:defRPr/>
                </a:pPr>
                <a:r>
                  <a:rPr lang="en-GB" sz="800" kern="0" dirty="0">
                    <a:solidFill>
                      <a:srgbClr val="333399"/>
                    </a:solidFill>
                    <a:latin typeface="Tahoma" pitchFamily="34" charset="0"/>
                  </a:rPr>
                  <a:t>Flag</a:t>
                </a:r>
              </a:p>
            </p:txBody>
          </p:sp>
          <p:sp>
            <p:nvSpPr>
              <p:cNvPr id="54" name="Rectangle 48"/>
              <p:cNvSpPr>
                <a:spLocks noChangeArrowheads="1"/>
              </p:cNvSpPr>
              <p:nvPr/>
            </p:nvSpPr>
            <p:spPr bwMode="auto">
              <a:xfrm>
                <a:off x="2245" y="2476"/>
                <a:ext cx="182" cy="59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err="1">
                    <a:solidFill>
                      <a:srgbClr val="333399"/>
                    </a:solidFill>
                    <a:latin typeface="Tahoma" pitchFamily="34" charset="0"/>
                  </a:rPr>
                  <a:t>Pkt</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Order</a:t>
                </a:r>
              </a:p>
              <a:p>
                <a:pPr algn="ctr" eaLnBrk="0" hangingPunct="0">
                  <a:lnSpc>
                    <a:spcPct val="80%"/>
                  </a:lnSpc>
                  <a:spcBef>
                    <a:spcPct val="20%"/>
                  </a:spcBef>
                  <a:defRPr/>
                </a:pPr>
                <a:r>
                  <a:rPr lang="en-GB" sz="800" kern="0" dirty="0">
                    <a:solidFill>
                      <a:srgbClr val="333399"/>
                    </a:solidFill>
                    <a:latin typeface="Tahoma" pitchFamily="34" charset="0"/>
                  </a:rPr>
                  <a:t>Flag</a:t>
                </a:r>
              </a:p>
            </p:txBody>
          </p:sp>
          <p:sp>
            <p:nvSpPr>
              <p:cNvPr id="55" name="Rectangle 49"/>
              <p:cNvSpPr>
                <a:spLocks noChangeArrowheads="1"/>
              </p:cNvSpPr>
              <p:nvPr/>
            </p:nvSpPr>
            <p:spPr bwMode="auto">
              <a:xfrm>
                <a:off x="2426" y="2476"/>
                <a:ext cx="182" cy="59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err="1">
                    <a:solidFill>
                      <a:srgbClr val="333399"/>
                    </a:solidFill>
                    <a:latin typeface="Tahoma" pitchFamily="34" charset="0"/>
                  </a:rPr>
                  <a:t>Seg</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Len</a:t>
                </a:r>
              </a:p>
              <a:p>
                <a:pPr algn="ctr" eaLnBrk="0" hangingPunct="0">
                  <a:lnSpc>
                    <a:spcPct val="80%"/>
                  </a:lnSpc>
                  <a:spcBef>
                    <a:spcPct val="20%"/>
                  </a:spcBef>
                  <a:defRPr/>
                </a:pPr>
                <a:r>
                  <a:rPr lang="en-GB" sz="800" kern="0" dirty="0">
                    <a:solidFill>
                      <a:srgbClr val="333399"/>
                    </a:solidFill>
                    <a:latin typeface="Tahoma" pitchFamily="34" charset="0"/>
                  </a:rPr>
                  <a:t>Id</a:t>
                </a:r>
              </a:p>
            </p:txBody>
          </p:sp>
          <p:sp>
            <p:nvSpPr>
              <p:cNvPr id="56" name="Line 52"/>
              <p:cNvSpPr>
                <a:spLocks noChangeShapeType="1"/>
              </p:cNvSpPr>
              <p:nvPr/>
            </p:nvSpPr>
            <p:spPr bwMode="auto">
              <a:xfrm>
                <a:off x="2067" y="3157"/>
                <a:ext cx="17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7" name="Line 54"/>
              <p:cNvSpPr>
                <a:spLocks noChangeShapeType="1"/>
              </p:cNvSpPr>
              <p:nvPr/>
            </p:nvSpPr>
            <p:spPr bwMode="auto">
              <a:xfrm>
                <a:off x="2249" y="3157"/>
                <a:ext cx="17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58" name="Text Box 55"/>
              <p:cNvSpPr txBox="1">
                <a:spLocks noChangeArrowheads="1"/>
              </p:cNvSpPr>
              <p:nvPr/>
            </p:nvSpPr>
            <p:spPr bwMode="auto">
              <a:xfrm>
                <a:off x="2200" y="3066"/>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sp>
            <p:nvSpPr>
              <p:cNvPr id="59" name="Line 56"/>
              <p:cNvSpPr>
                <a:spLocks noChangeShapeType="1"/>
              </p:cNvSpPr>
              <p:nvPr/>
            </p:nvSpPr>
            <p:spPr bwMode="auto">
              <a:xfrm>
                <a:off x="2430" y="3157"/>
                <a:ext cx="17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0" name="Text Box 57"/>
              <p:cNvSpPr txBox="1">
                <a:spLocks noChangeArrowheads="1"/>
              </p:cNvSpPr>
              <p:nvPr/>
            </p:nvSpPr>
            <p:spPr bwMode="auto">
              <a:xfrm>
                <a:off x="2426" y="3066"/>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sp>
            <p:nvSpPr>
              <p:cNvPr id="61" name="Rectangle 58"/>
              <p:cNvSpPr>
                <a:spLocks noChangeArrowheads="1"/>
              </p:cNvSpPr>
              <p:nvPr/>
            </p:nvSpPr>
            <p:spPr bwMode="auto">
              <a:xfrm>
                <a:off x="2608" y="2476"/>
                <a:ext cx="363" cy="59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First</a:t>
                </a:r>
              </a:p>
              <a:p>
                <a:pPr algn="ctr" eaLnBrk="0" hangingPunct="0">
                  <a:lnSpc>
                    <a:spcPct val="80%"/>
                  </a:lnSpc>
                  <a:spcBef>
                    <a:spcPct val="20%"/>
                  </a:spcBef>
                  <a:defRPr/>
                </a:pPr>
                <a:r>
                  <a:rPr lang="en-GB" sz="800" kern="0" dirty="0">
                    <a:solidFill>
                      <a:srgbClr val="333399"/>
                    </a:solidFill>
                    <a:latin typeface="Tahoma" pitchFamily="34" charset="0"/>
                  </a:rPr>
                  <a:t>Header</a:t>
                </a:r>
              </a:p>
              <a:p>
                <a:pPr algn="ctr" eaLnBrk="0" hangingPunct="0">
                  <a:lnSpc>
                    <a:spcPct val="80%"/>
                  </a:lnSpc>
                  <a:spcBef>
                    <a:spcPct val="20%"/>
                  </a:spcBef>
                  <a:defRPr/>
                </a:pPr>
                <a:r>
                  <a:rPr lang="en-GB" sz="800" kern="0" dirty="0">
                    <a:solidFill>
                      <a:srgbClr val="333399"/>
                    </a:solidFill>
                    <a:latin typeface="Tahoma" pitchFamily="34" charset="0"/>
                  </a:rPr>
                  <a:t>Pointer</a:t>
                </a:r>
              </a:p>
            </p:txBody>
          </p:sp>
          <p:sp>
            <p:nvSpPr>
              <p:cNvPr id="62" name="Line 59"/>
              <p:cNvSpPr>
                <a:spLocks noChangeShapeType="1"/>
              </p:cNvSpPr>
              <p:nvPr/>
            </p:nvSpPr>
            <p:spPr bwMode="auto">
              <a:xfrm>
                <a:off x="2608" y="3157"/>
                <a:ext cx="363"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3" name="Text Box 60"/>
              <p:cNvSpPr txBox="1">
                <a:spLocks noChangeArrowheads="1"/>
              </p:cNvSpPr>
              <p:nvPr/>
            </p:nvSpPr>
            <p:spPr bwMode="auto">
              <a:xfrm>
                <a:off x="2653" y="3066"/>
                <a:ext cx="258"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11 bits</a:t>
                </a:r>
              </a:p>
            </p:txBody>
          </p:sp>
        </p:grpSp>
        <p:cxnSp>
          <p:nvCxnSpPr>
            <p:cNvPr id="50" name="AutoShape 70"/>
            <p:cNvCxnSpPr>
              <a:cxnSpLocks noChangeShapeType="1"/>
              <a:stCxn id="61" idx="2"/>
              <a:endCxn id="64" idx="2"/>
            </p:cNvCxnSpPr>
            <p:nvPr/>
          </p:nvCxnSpPr>
          <p:spPr bwMode="auto">
            <a:xfrm rot="16200000" flipH="1">
              <a:off x="3401" y="2455"/>
              <a:ext cx="1" cy="1224"/>
            </a:xfrm>
            <a:prstGeom prst="curvedConnector3">
              <a:avLst>
                <a:gd name="adj1" fmla="val 14400005"/>
              </a:avLst>
            </a:prstGeom>
            <a:noFill/>
            <a:ln w="9525" cap="rnd">
              <a:solidFill>
                <a:srgbClr val="000000"/>
              </a:solidFill>
              <a:prstDash val="sysDot"/>
              <a:round/>
              <a:headEnd/>
              <a:tailEnd type="triangle" w="med" len="med"/>
            </a:ln>
          </p:spPr>
        </p:cxnSp>
      </p:grpSp>
      <p:sp>
        <p:nvSpPr>
          <p:cNvPr id="64" name="Rectangle 71"/>
          <p:cNvSpPr>
            <a:spLocks noChangeArrowheads="1"/>
          </p:cNvSpPr>
          <p:nvPr/>
        </p:nvSpPr>
        <p:spPr bwMode="auto">
          <a:xfrm>
            <a:off x="6300788" y="4722813"/>
            <a:ext cx="142875" cy="144462"/>
          </a:xfrm>
          <a:prstGeom prst="rect">
            <a:avLst/>
          </a:prstGeom>
          <a:solidFill>
            <a:srgbClr val="FFFFFF"/>
          </a:solidFill>
          <a:ln w="9525" algn="ctr">
            <a:noFill/>
            <a:miter lim="800%"/>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65" name="Text Box 73"/>
          <p:cNvSpPr txBox="1">
            <a:spLocks noChangeArrowheads="1"/>
          </p:cNvSpPr>
          <p:nvPr/>
        </p:nvSpPr>
        <p:spPr bwMode="auto">
          <a:xfrm>
            <a:off x="1258888" y="5589588"/>
            <a:ext cx="2554287" cy="366712"/>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000" b="1" dirty="0">
                <a:solidFill>
                  <a:srgbClr val="FF3300"/>
                </a:solidFill>
                <a:latin typeface="Tahoma" pitchFamily="34" charset="0"/>
              </a:rPr>
              <a:t>TM Transfer Frames are Fixed Length</a:t>
            </a:r>
          </a:p>
          <a:p>
            <a:pPr algn="ctr" eaLnBrk="0" hangingPunct="0">
              <a:lnSpc>
                <a:spcPct val="80%"/>
              </a:lnSpc>
              <a:spcBef>
                <a:spcPct val="20%"/>
              </a:spcBef>
            </a:pPr>
            <a:r>
              <a:rPr lang="en-GB" sz="1000" dirty="0">
                <a:solidFill>
                  <a:srgbClr val="FF3300"/>
                </a:solidFill>
                <a:latin typeface="Tahoma" pitchFamily="34" charset="0"/>
              </a:rPr>
              <a:t>(TC Transfer Frame are Variable Length)</a:t>
            </a:r>
            <a:endParaRPr lang="en-GB" sz="1000" b="1" dirty="0">
              <a:solidFill>
                <a:srgbClr val="FF3300"/>
              </a:solidFill>
              <a:latin typeface="Tahoma" pitchFamily="34" charset="0"/>
            </a:endParaRPr>
          </a:p>
        </p:txBody>
      </p:sp>
      <p:sp>
        <p:nvSpPr>
          <p:cNvPr id="66" name="Text Box 74"/>
          <p:cNvSpPr txBox="1">
            <a:spLocks noChangeArrowheads="1"/>
          </p:cNvSpPr>
          <p:nvPr/>
        </p:nvSpPr>
        <p:spPr bwMode="auto">
          <a:xfrm>
            <a:off x="5003800" y="5588000"/>
            <a:ext cx="3871913" cy="793750"/>
          </a:xfrm>
          <a:prstGeom prst="rect">
            <a:avLst/>
          </a:prstGeom>
          <a:noFill/>
          <a:ln w="9525" algn="ctr">
            <a:noFill/>
            <a:miter lim="800%"/>
            <a:headEnd/>
            <a:tailEnd/>
          </a:ln>
        </p:spPr>
        <p:txBody>
          <a:bodyPr wrap="none">
            <a:spAutoFit/>
          </a:bodyPr>
          <a:lstStyle/>
          <a:p>
            <a:pPr algn="ctr" eaLnBrk="0" hangingPunct="0">
              <a:lnSpc>
                <a:spcPct val="80%"/>
              </a:lnSpc>
              <a:spcBef>
                <a:spcPct val="20%"/>
              </a:spcBef>
            </a:pPr>
            <a:r>
              <a:rPr lang="en-GB" sz="1000" b="1" dirty="0">
                <a:solidFill>
                  <a:srgbClr val="FF3300"/>
                </a:solidFill>
                <a:latin typeface="Tahoma" pitchFamily="34" charset="0"/>
              </a:rPr>
              <a:t>TM Multiplexing is based on standard First Header Pointer</a:t>
            </a:r>
            <a:br>
              <a:rPr lang="en-GB" sz="1000" b="1" dirty="0">
                <a:solidFill>
                  <a:srgbClr val="FF3300"/>
                </a:solidFill>
                <a:latin typeface="Tahoma" pitchFamily="34" charset="0"/>
              </a:rPr>
            </a:br>
            <a:r>
              <a:rPr lang="en-GB" sz="1000" b="1" dirty="0">
                <a:solidFill>
                  <a:srgbClr val="FF3300"/>
                </a:solidFill>
                <a:latin typeface="Tahoma" pitchFamily="34" charset="0"/>
              </a:rPr>
              <a:t>in Transfer Frame Primary Header</a:t>
            </a:r>
          </a:p>
          <a:p>
            <a:pPr algn="ctr" eaLnBrk="0" hangingPunct="0">
              <a:lnSpc>
                <a:spcPct val="80%"/>
              </a:lnSpc>
              <a:spcBef>
                <a:spcPct val="20%"/>
              </a:spcBef>
            </a:pPr>
            <a:r>
              <a:rPr lang="en-GB" sz="1000" dirty="0">
                <a:solidFill>
                  <a:srgbClr val="FF3300"/>
                </a:solidFill>
                <a:latin typeface="Tahoma" pitchFamily="34" charset="0"/>
              </a:rPr>
              <a:t>(TC Multiplexing is based on additional Segment Header</a:t>
            </a:r>
          </a:p>
          <a:p>
            <a:pPr algn="ctr" eaLnBrk="0" hangingPunct="0">
              <a:lnSpc>
                <a:spcPct val="80%"/>
              </a:lnSpc>
              <a:spcBef>
                <a:spcPct val="20%"/>
              </a:spcBef>
            </a:pPr>
            <a:r>
              <a:rPr lang="en-GB" sz="1000" dirty="0">
                <a:solidFill>
                  <a:srgbClr val="FF3300"/>
                </a:solidFill>
                <a:latin typeface="Tahoma" pitchFamily="34" charset="0"/>
              </a:rPr>
              <a:t>In Transfer Frame Data Field)</a:t>
            </a:r>
          </a:p>
          <a:p>
            <a:pPr algn="ctr" eaLnBrk="0" hangingPunct="0">
              <a:lnSpc>
                <a:spcPct val="80%"/>
              </a:lnSpc>
              <a:spcBef>
                <a:spcPct val="20%"/>
              </a:spcBef>
            </a:pPr>
            <a:endParaRPr lang="en-GB" sz="1000" dirty="0">
              <a:solidFill>
                <a:srgbClr val="FF3300"/>
              </a:solidFill>
              <a:latin typeface="Tahoma" pitchFamily="34" charset="0"/>
            </a:endParaRPr>
          </a:p>
        </p:txBody>
      </p:sp>
      <p:grpSp>
        <p:nvGrpSpPr>
          <p:cNvPr id="67" name="Group 82"/>
          <p:cNvGrpSpPr>
            <a:grpSpLocks/>
          </p:cNvGrpSpPr>
          <p:nvPr/>
        </p:nvGrpSpPr>
        <p:grpSpPr bwMode="auto">
          <a:xfrm>
            <a:off x="971550" y="1628775"/>
            <a:ext cx="7921625" cy="741363"/>
            <a:chOff x="612" y="1026"/>
            <a:chExt cx="4990" cy="467"/>
          </a:xfrm>
        </p:grpSpPr>
        <p:sp>
          <p:nvSpPr>
            <p:cNvPr id="68" name="Rectangle 75"/>
            <p:cNvSpPr>
              <a:spLocks noChangeArrowheads="1"/>
            </p:cNvSpPr>
            <p:nvPr/>
          </p:nvSpPr>
          <p:spPr bwMode="auto">
            <a:xfrm>
              <a:off x="612" y="1026"/>
              <a:ext cx="4990" cy="363"/>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69" name="Rectangle 76"/>
            <p:cNvSpPr>
              <a:spLocks noChangeArrowheads="1"/>
            </p:cNvSpPr>
            <p:nvPr/>
          </p:nvSpPr>
          <p:spPr bwMode="auto">
            <a:xfrm>
              <a:off x="1519" y="1162"/>
              <a:ext cx="4083" cy="227"/>
            </a:xfrm>
            <a:prstGeom prst="rect">
              <a:avLst/>
            </a:prstGeom>
            <a:solidFill>
              <a:srgbClr val="FFFF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 Data Field</a:t>
              </a:r>
            </a:p>
          </p:txBody>
        </p:sp>
        <p:sp>
          <p:nvSpPr>
            <p:cNvPr id="70" name="Rectangle 77"/>
            <p:cNvSpPr>
              <a:spLocks noChangeArrowheads="1"/>
            </p:cNvSpPr>
            <p:nvPr/>
          </p:nvSpPr>
          <p:spPr bwMode="auto">
            <a:xfrm>
              <a:off x="612" y="1162"/>
              <a:ext cx="907" cy="227"/>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Space Packet Primary Header</a:t>
              </a:r>
            </a:p>
          </p:txBody>
        </p:sp>
        <p:sp>
          <p:nvSpPr>
            <p:cNvPr id="71" name="Line 79"/>
            <p:cNvSpPr>
              <a:spLocks noChangeShapeType="1"/>
            </p:cNvSpPr>
            <p:nvPr/>
          </p:nvSpPr>
          <p:spPr bwMode="auto">
            <a:xfrm>
              <a:off x="612" y="1480"/>
              <a:ext cx="4990"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72" name="Text Box 80"/>
            <p:cNvSpPr txBox="1">
              <a:spLocks noChangeArrowheads="1"/>
            </p:cNvSpPr>
            <p:nvPr/>
          </p:nvSpPr>
          <p:spPr bwMode="auto">
            <a:xfrm>
              <a:off x="2776" y="1389"/>
              <a:ext cx="721"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Variable (up to 65542 bytes)</a:t>
              </a:r>
            </a:p>
          </p:txBody>
        </p:sp>
      </p:grpSp>
      <p:grpSp>
        <p:nvGrpSpPr>
          <p:cNvPr id="73" name="Group 100"/>
          <p:cNvGrpSpPr>
            <a:grpSpLocks/>
          </p:cNvGrpSpPr>
          <p:nvPr/>
        </p:nvGrpSpPr>
        <p:grpSpPr bwMode="auto">
          <a:xfrm>
            <a:off x="2916238" y="3489325"/>
            <a:ext cx="3095625" cy="1708150"/>
            <a:chOff x="1837" y="2198"/>
            <a:chExt cx="1950" cy="1076"/>
          </a:xfrm>
        </p:grpSpPr>
        <p:cxnSp>
          <p:nvCxnSpPr>
            <p:cNvPr id="74" name="AutoShape 72"/>
            <p:cNvCxnSpPr>
              <a:cxnSpLocks noChangeShapeType="1"/>
              <a:stCxn id="77" idx="0"/>
              <a:endCxn id="91" idx="0"/>
            </p:cNvCxnSpPr>
            <p:nvPr/>
          </p:nvCxnSpPr>
          <p:spPr bwMode="auto">
            <a:xfrm rot="-5400000">
              <a:off x="2537" y="1634"/>
              <a:ext cx="278" cy="1406"/>
            </a:xfrm>
            <a:prstGeom prst="curvedConnector3">
              <a:avLst>
                <a:gd name="adj1" fmla="val 175537"/>
              </a:avLst>
            </a:prstGeom>
            <a:noFill/>
            <a:ln w="9525" cap="rnd">
              <a:solidFill>
                <a:srgbClr val="000000"/>
              </a:solidFill>
              <a:prstDash val="sysDot"/>
              <a:round/>
              <a:headEnd/>
              <a:tailEnd type="triangle" w="med" len="med"/>
            </a:ln>
          </p:spPr>
        </p:cxnSp>
        <p:grpSp>
          <p:nvGrpSpPr>
            <p:cNvPr id="75" name="Group 97"/>
            <p:cNvGrpSpPr>
              <a:grpSpLocks/>
            </p:cNvGrpSpPr>
            <p:nvPr/>
          </p:nvGrpSpPr>
          <p:grpSpPr bwMode="auto">
            <a:xfrm>
              <a:off x="2925" y="2204"/>
              <a:ext cx="862" cy="1070"/>
              <a:chOff x="2925" y="2204"/>
              <a:chExt cx="862" cy="1070"/>
            </a:xfrm>
          </p:grpSpPr>
          <p:sp>
            <p:nvSpPr>
              <p:cNvPr id="81" name="Text Box 65"/>
              <p:cNvSpPr txBox="1">
                <a:spLocks noChangeArrowheads="1"/>
              </p:cNvSpPr>
              <p:nvPr/>
            </p:nvSpPr>
            <p:spPr bwMode="auto">
              <a:xfrm>
                <a:off x="2925" y="3066"/>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2 bits</a:t>
                </a:r>
              </a:p>
            </p:txBody>
          </p:sp>
          <p:sp>
            <p:nvSpPr>
              <p:cNvPr id="82" name="Text Box 34"/>
              <p:cNvSpPr txBox="1">
                <a:spLocks noChangeArrowheads="1"/>
              </p:cNvSpPr>
              <p:nvPr/>
            </p:nvSpPr>
            <p:spPr bwMode="auto">
              <a:xfrm>
                <a:off x="3152" y="3170"/>
                <a:ext cx="426"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Up to 64 bytes</a:t>
                </a:r>
              </a:p>
            </p:txBody>
          </p:sp>
          <p:sp>
            <p:nvSpPr>
              <p:cNvPr id="83" name="Rectangle 61"/>
              <p:cNvSpPr>
                <a:spLocks noChangeArrowheads="1"/>
              </p:cNvSpPr>
              <p:nvPr/>
            </p:nvSpPr>
            <p:spPr bwMode="auto">
              <a:xfrm>
                <a:off x="2971" y="2340"/>
                <a:ext cx="454" cy="726"/>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Sec </a:t>
                </a:r>
                <a:r>
                  <a:rPr lang="en-GB" sz="800" kern="0" dirty="0" err="1">
                    <a:solidFill>
                      <a:srgbClr val="333399"/>
                    </a:solidFill>
                    <a:latin typeface="Tahoma" pitchFamily="34" charset="0"/>
                  </a:rPr>
                  <a:t>Hdr</a:t>
                </a:r>
                <a:r>
                  <a:rPr lang="en-GB" sz="800" kern="0" dirty="0">
                    <a:solidFill>
                      <a:srgbClr val="333399"/>
                    </a:solidFill>
                    <a:latin typeface="Tahoma" pitchFamily="34" charset="0"/>
                  </a:rPr>
                  <a:t> Id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84" name="Rectangle 62"/>
              <p:cNvSpPr>
                <a:spLocks noChangeArrowheads="1"/>
              </p:cNvSpPr>
              <p:nvPr/>
            </p:nvSpPr>
            <p:spPr bwMode="auto">
              <a:xfrm>
                <a:off x="2971" y="2476"/>
                <a:ext cx="182" cy="590"/>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Sec</a:t>
                </a:r>
              </a:p>
              <a:p>
                <a:pPr algn="ctr" eaLnBrk="0" hangingPunct="0">
                  <a:lnSpc>
                    <a:spcPct val="80%"/>
                  </a:lnSpc>
                  <a:spcBef>
                    <a:spcPct val="20%"/>
                  </a:spcBef>
                  <a:defRPr/>
                </a:pPr>
                <a:r>
                  <a:rPr lang="en-GB" sz="800" kern="0" dirty="0" err="1">
                    <a:solidFill>
                      <a:srgbClr val="333399"/>
                    </a:solidFill>
                    <a:latin typeface="Tahoma" pitchFamily="34" charset="0"/>
                  </a:rPr>
                  <a:t>Hdr</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err="1">
                    <a:solidFill>
                      <a:srgbClr val="333399"/>
                    </a:solidFill>
                    <a:latin typeface="Tahoma" pitchFamily="34" charset="0"/>
                  </a:rPr>
                  <a:t>Ver</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err="1">
                    <a:solidFill>
                      <a:srgbClr val="333399"/>
                    </a:solidFill>
                    <a:latin typeface="Tahoma" pitchFamily="34" charset="0"/>
                  </a:rPr>
                  <a:t>Nbr</a:t>
                </a: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85" name="Rectangle 63"/>
              <p:cNvSpPr>
                <a:spLocks noChangeArrowheads="1"/>
              </p:cNvSpPr>
              <p:nvPr/>
            </p:nvSpPr>
            <p:spPr bwMode="auto">
              <a:xfrm>
                <a:off x="3153" y="2476"/>
                <a:ext cx="272" cy="590"/>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Sec</a:t>
                </a:r>
              </a:p>
              <a:p>
                <a:pPr algn="ctr" eaLnBrk="0" hangingPunct="0">
                  <a:lnSpc>
                    <a:spcPct val="80%"/>
                  </a:lnSpc>
                  <a:spcBef>
                    <a:spcPct val="20%"/>
                  </a:spcBef>
                  <a:defRPr/>
                </a:pPr>
                <a:r>
                  <a:rPr lang="en-GB" sz="800" kern="0" dirty="0" err="1">
                    <a:solidFill>
                      <a:srgbClr val="333399"/>
                    </a:solidFill>
                    <a:latin typeface="Tahoma" pitchFamily="34" charset="0"/>
                  </a:rPr>
                  <a:t>Hdr</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Length</a:t>
                </a: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86" name="Line 64"/>
              <p:cNvSpPr>
                <a:spLocks noChangeShapeType="1"/>
              </p:cNvSpPr>
              <p:nvPr/>
            </p:nvSpPr>
            <p:spPr bwMode="auto">
              <a:xfrm>
                <a:off x="2971" y="3157"/>
                <a:ext cx="181"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7" name="Line 66"/>
              <p:cNvSpPr>
                <a:spLocks noChangeShapeType="1"/>
              </p:cNvSpPr>
              <p:nvPr/>
            </p:nvSpPr>
            <p:spPr bwMode="auto">
              <a:xfrm>
                <a:off x="3152" y="3157"/>
                <a:ext cx="272"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8" name="Text Box 67"/>
              <p:cNvSpPr txBox="1">
                <a:spLocks noChangeArrowheads="1"/>
              </p:cNvSpPr>
              <p:nvPr/>
            </p:nvSpPr>
            <p:spPr bwMode="auto">
              <a:xfrm>
                <a:off x="3210" y="3066"/>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6 bits</a:t>
                </a:r>
              </a:p>
            </p:txBody>
          </p:sp>
          <p:sp>
            <p:nvSpPr>
              <p:cNvPr id="89" name="Rectangle 68"/>
              <p:cNvSpPr>
                <a:spLocks noChangeArrowheads="1"/>
              </p:cNvSpPr>
              <p:nvPr/>
            </p:nvSpPr>
            <p:spPr bwMode="auto">
              <a:xfrm>
                <a:off x="3424" y="2340"/>
                <a:ext cx="363" cy="726"/>
              </a:xfrm>
              <a:prstGeom prst="rect">
                <a:avLst/>
              </a:prstGeom>
              <a:solidFill>
                <a:srgbClr val="FFFFFF">
                  <a:alpha val="50.195%"/>
                </a:srgbClr>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err="1">
                    <a:solidFill>
                      <a:srgbClr val="333399"/>
                    </a:solidFill>
                    <a:latin typeface="Tahoma" pitchFamily="34" charset="0"/>
                  </a:rPr>
                  <a:t>Xfer</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err="1">
                    <a:solidFill>
                      <a:srgbClr val="333399"/>
                    </a:solidFill>
                    <a:latin typeface="Tahoma" pitchFamily="34" charset="0"/>
                  </a:rPr>
                  <a:t>Frm</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Sec</a:t>
                </a:r>
              </a:p>
              <a:p>
                <a:pPr algn="ctr" eaLnBrk="0" hangingPunct="0">
                  <a:lnSpc>
                    <a:spcPct val="80%"/>
                  </a:lnSpc>
                  <a:spcBef>
                    <a:spcPct val="20%"/>
                  </a:spcBef>
                  <a:defRPr/>
                </a:pPr>
                <a:r>
                  <a:rPr lang="en-GB" sz="800" kern="0" dirty="0" err="1">
                    <a:solidFill>
                      <a:srgbClr val="333399"/>
                    </a:solidFill>
                    <a:latin typeface="Tahoma" pitchFamily="34" charset="0"/>
                  </a:rPr>
                  <a:t>Hdr</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Data</a:t>
                </a:r>
              </a:p>
              <a:p>
                <a:pPr algn="ctr" eaLnBrk="0" hangingPunct="0">
                  <a:lnSpc>
                    <a:spcPct val="80%"/>
                  </a:lnSpc>
                  <a:spcBef>
                    <a:spcPct val="20%"/>
                  </a:spcBef>
                  <a:defRPr/>
                </a:pPr>
                <a:r>
                  <a:rPr lang="en-GB" sz="800" kern="0" dirty="0">
                    <a:solidFill>
                      <a:srgbClr val="333399"/>
                    </a:solidFill>
                    <a:latin typeface="Tahoma" pitchFamily="34" charset="0"/>
                  </a:rPr>
                  <a:t>Field</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sp>
            <p:nvSpPr>
              <p:cNvPr id="90" name="Line 33"/>
              <p:cNvSpPr>
                <a:spLocks noChangeShapeType="1"/>
              </p:cNvSpPr>
              <p:nvPr/>
            </p:nvSpPr>
            <p:spPr bwMode="auto">
              <a:xfrm>
                <a:off x="2971" y="3261"/>
                <a:ext cx="816"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1" name="Rectangle 32"/>
              <p:cNvSpPr>
                <a:spLocks noChangeArrowheads="1"/>
              </p:cNvSpPr>
              <p:nvPr/>
            </p:nvSpPr>
            <p:spPr bwMode="auto">
              <a:xfrm>
                <a:off x="2971" y="2204"/>
                <a:ext cx="816" cy="862"/>
              </a:xfrm>
              <a:prstGeom prst="rect">
                <a:avLst/>
              </a:prstGeom>
              <a:solidFill>
                <a:srgbClr val="FFFFFF">
                  <a:alpha val="20%"/>
                </a:srgbClr>
              </a:solidFill>
              <a:ln w="19050"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a:solidFill>
                      <a:srgbClr val="333399"/>
                    </a:solidFill>
                    <a:latin typeface="Tahoma" pitchFamily="34" charset="0"/>
                  </a:rPr>
                  <a:t>Transfer Frame Sec </a:t>
                </a:r>
                <a:r>
                  <a:rPr lang="en-GB" sz="800" kern="0" dirty="0" err="1">
                    <a:solidFill>
                      <a:srgbClr val="333399"/>
                    </a:solidFill>
                    <a:latin typeface="Tahoma" pitchFamily="34" charset="0"/>
                  </a:rPr>
                  <a:t>Hdr</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(opt.)</a:t>
                </a: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a:p>
                <a:pPr algn="ctr" eaLnBrk="0" hangingPunct="0">
                  <a:lnSpc>
                    <a:spcPct val="80%"/>
                  </a:lnSpc>
                  <a:spcBef>
                    <a:spcPct val="20%"/>
                  </a:spcBef>
                  <a:defRPr/>
                </a:pPr>
                <a:endParaRPr lang="en-GB" sz="800" kern="0" dirty="0">
                  <a:solidFill>
                    <a:srgbClr val="333399"/>
                  </a:solidFill>
                  <a:latin typeface="Tahoma" pitchFamily="34" charset="0"/>
                </a:endParaRPr>
              </a:p>
            </p:txBody>
          </p:sp>
        </p:grpSp>
        <p:grpSp>
          <p:nvGrpSpPr>
            <p:cNvPr id="76" name="Group 95"/>
            <p:cNvGrpSpPr>
              <a:grpSpLocks/>
            </p:cNvGrpSpPr>
            <p:nvPr/>
          </p:nvGrpSpPr>
          <p:grpSpPr bwMode="auto">
            <a:xfrm>
              <a:off x="1837" y="2476"/>
              <a:ext cx="232" cy="695"/>
              <a:chOff x="1837" y="2476"/>
              <a:chExt cx="232" cy="695"/>
            </a:xfrm>
          </p:grpSpPr>
          <p:sp>
            <p:nvSpPr>
              <p:cNvPr id="77" name="Rectangle 46"/>
              <p:cNvSpPr>
                <a:spLocks noChangeArrowheads="1"/>
              </p:cNvSpPr>
              <p:nvPr/>
            </p:nvSpPr>
            <p:spPr bwMode="auto">
              <a:xfrm>
                <a:off x="1882" y="2476"/>
                <a:ext cx="182" cy="590"/>
              </a:xfrm>
              <a:prstGeom prst="rect">
                <a:avLst/>
              </a:prstGeom>
              <a:solidFill>
                <a:srgbClr val="CCCCFF"/>
              </a:solidFill>
              <a:ln w="9525" algn="ctr">
                <a:solidFill>
                  <a:srgbClr val="000000"/>
                </a:solidFill>
                <a:miter lim="800%"/>
                <a:headEnd/>
                <a:tailEnd/>
              </a:ln>
            </p:spPr>
            <p:txBody>
              <a:bodyPr wrap="none" anchor="ctr"/>
              <a:lstStyle/>
              <a:p>
                <a:pPr algn="ctr" eaLnBrk="0" hangingPunct="0">
                  <a:lnSpc>
                    <a:spcPct val="80%"/>
                  </a:lnSpc>
                  <a:spcBef>
                    <a:spcPct val="20%"/>
                  </a:spcBef>
                  <a:defRPr/>
                </a:pPr>
                <a:r>
                  <a:rPr lang="en-GB" sz="800" kern="0" dirty="0" err="1">
                    <a:solidFill>
                      <a:srgbClr val="333399"/>
                    </a:solidFill>
                    <a:latin typeface="Tahoma" pitchFamily="34" charset="0"/>
                  </a:rPr>
                  <a:t>Xfer</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err="1">
                    <a:solidFill>
                      <a:srgbClr val="333399"/>
                    </a:solidFill>
                    <a:latin typeface="Tahoma" pitchFamily="34" charset="0"/>
                  </a:rPr>
                  <a:t>Frm</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Sec</a:t>
                </a:r>
              </a:p>
              <a:p>
                <a:pPr algn="ctr" eaLnBrk="0" hangingPunct="0">
                  <a:lnSpc>
                    <a:spcPct val="80%"/>
                  </a:lnSpc>
                  <a:spcBef>
                    <a:spcPct val="20%"/>
                  </a:spcBef>
                  <a:defRPr/>
                </a:pPr>
                <a:r>
                  <a:rPr lang="en-GB" sz="800" kern="0" dirty="0" err="1">
                    <a:solidFill>
                      <a:srgbClr val="333399"/>
                    </a:solidFill>
                    <a:latin typeface="Tahoma" pitchFamily="34" charset="0"/>
                  </a:rPr>
                  <a:t>Hdr</a:t>
                </a:r>
                <a:endParaRPr lang="en-GB" sz="800" kern="0" dirty="0">
                  <a:solidFill>
                    <a:srgbClr val="333399"/>
                  </a:solidFill>
                  <a:latin typeface="Tahoma" pitchFamily="34" charset="0"/>
                </a:endParaRPr>
              </a:p>
              <a:p>
                <a:pPr algn="ctr" eaLnBrk="0" hangingPunct="0">
                  <a:lnSpc>
                    <a:spcPct val="80%"/>
                  </a:lnSpc>
                  <a:spcBef>
                    <a:spcPct val="20%"/>
                  </a:spcBef>
                  <a:defRPr/>
                </a:pPr>
                <a:r>
                  <a:rPr lang="en-GB" sz="800" kern="0" dirty="0">
                    <a:solidFill>
                      <a:srgbClr val="333399"/>
                    </a:solidFill>
                    <a:latin typeface="Tahoma" pitchFamily="34" charset="0"/>
                  </a:rPr>
                  <a:t>Flag</a:t>
                </a:r>
              </a:p>
            </p:txBody>
          </p:sp>
          <p:grpSp>
            <p:nvGrpSpPr>
              <p:cNvPr id="78" name="Group 93"/>
              <p:cNvGrpSpPr>
                <a:grpSpLocks/>
              </p:cNvGrpSpPr>
              <p:nvPr/>
            </p:nvGrpSpPr>
            <p:grpSpPr bwMode="auto">
              <a:xfrm>
                <a:off x="1837" y="3067"/>
                <a:ext cx="232" cy="104"/>
                <a:chOff x="1837" y="3067"/>
                <a:chExt cx="232" cy="104"/>
              </a:xfrm>
            </p:grpSpPr>
            <p:sp>
              <p:nvSpPr>
                <p:cNvPr id="79" name="Line 50"/>
                <p:cNvSpPr>
                  <a:spLocks noChangeShapeType="1"/>
                </p:cNvSpPr>
                <p:nvPr/>
              </p:nvSpPr>
              <p:spPr bwMode="auto">
                <a:xfrm>
                  <a:off x="1886" y="3157"/>
                  <a:ext cx="178" cy="0"/>
                </a:xfrm>
                <a:prstGeom prst="line">
                  <a:avLst/>
                </a:prstGeom>
                <a:noFill/>
                <a:ln w="9525" cap="rnd">
                  <a:solidFill>
                    <a:srgbClr val="000000"/>
                  </a:solidFill>
                  <a:prstDash val="sysDot"/>
                  <a:round/>
                  <a:headEnd type="arrow" w="med" len="med"/>
                  <a:tailEnd type="arrow"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80" name="Text Box 51"/>
                <p:cNvSpPr txBox="1">
                  <a:spLocks noChangeArrowheads="1"/>
                </p:cNvSpPr>
                <p:nvPr/>
              </p:nvSpPr>
              <p:spPr bwMode="auto">
                <a:xfrm>
                  <a:off x="1837" y="3067"/>
                  <a:ext cx="232" cy="104"/>
                </a:xfrm>
                <a:prstGeom prst="rect">
                  <a:avLst/>
                </a:prstGeom>
                <a:noFill/>
                <a:ln w="9525" algn="ctr">
                  <a:noFill/>
                  <a:miter lim="800%"/>
                  <a:headEnd/>
                  <a:tailEnd/>
                </a:ln>
              </p:spPr>
              <p:txBody>
                <a:bodyPr wrap="none">
                  <a:spAutoFit/>
                </a:bodyPr>
                <a:lstStyle/>
                <a:p>
                  <a:pPr algn="ctr" eaLnBrk="0" hangingPunct="0">
                    <a:lnSpc>
                      <a:spcPct val="80%"/>
                    </a:lnSpc>
                    <a:spcBef>
                      <a:spcPct val="20%"/>
                    </a:spcBef>
                    <a:defRPr/>
                  </a:pPr>
                  <a:r>
                    <a:rPr lang="en-GB" sz="600" kern="0" dirty="0">
                      <a:solidFill>
                        <a:srgbClr val="333399"/>
                      </a:solidFill>
                      <a:latin typeface="Tahoma" pitchFamily="34" charset="0"/>
                    </a:rPr>
                    <a:t>1 bits</a:t>
                  </a:r>
                </a:p>
              </p:txBody>
            </p:sp>
          </p:grpSp>
        </p:grpSp>
      </p:grpSp>
      <p:sp>
        <p:nvSpPr>
          <p:cNvPr id="92" name="Line 102"/>
          <p:cNvSpPr>
            <a:spLocks noChangeShapeType="1"/>
          </p:cNvSpPr>
          <p:nvPr/>
        </p:nvSpPr>
        <p:spPr bwMode="auto">
          <a:xfrm>
            <a:off x="6372225" y="3500438"/>
            <a:ext cx="0" cy="0"/>
          </a:xfrm>
          <a:prstGeom prst="line">
            <a:avLst/>
          </a:prstGeom>
          <a:noFill/>
          <a:ln w="9525">
            <a:solidFill>
              <a:srgbClr val="000000"/>
            </a:solidFill>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nvGrpSpPr>
          <p:cNvPr id="93" name="Group 107"/>
          <p:cNvGrpSpPr>
            <a:grpSpLocks/>
          </p:cNvGrpSpPr>
          <p:nvPr/>
        </p:nvGrpSpPr>
        <p:grpSpPr bwMode="auto">
          <a:xfrm>
            <a:off x="971550" y="1628775"/>
            <a:ext cx="6624638" cy="3240088"/>
            <a:chOff x="612" y="1026"/>
            <a:chExt cx="4173" cy="2041"/>
          </a:xfrm>
        </p:grpSpPr>
        <p:sp>
          <p:nvSpPr>
            <p:cNvPr id="94" name="Freeform 81"/>
            <p:cNvSpPr>
              <a:spLocks/>
            </p:cNvSpPr>
            <p:nvPr/>
          </p:nvSpPr>
          <p:spPr bwMode="auto">
            <a:xfrm>
              <a:off x="612" y="1389"/>
              <a:ext cx="4173" cy="680"/>
            </a:xfrm>
            <a:custGeom>
              <a:avLst/>
              <a:gdLst>
                <a:gd name="T0" fmla="*/ 0 w 4173"/>
                <a:gd name="T1" fmla="*/ 0 h 680"/>
                <a:gd name="T2" fmla="*/ 3402 w 4173"/>
                <a:gd name="T3" fmla="*/ 680 h 680"/>
                <a:gd name="T4" fmla="*/ 4173 w 4173"/>
                <a:gd name="T5" fmla="*/ 680 h 680"/>
                <a:gd name="T6" fmla="*/ 2948 w 4173"/>
                <a:gd name="T7" fmla="*/ 0 h 680"/>
                <a:gd name="T8" fmla="*/ 0 w 4173"/>
                <a:gd name="T9" fmla="*/ 0 h 680"/>
                <a:gd name="T10" fmla="*/ 0 60000 65536"/>
                <a:gd name="T11" fmla="*/ 0 60000 65536"/>
                <a:gd name="T12" fmla="*/ 0 60000 65536"/>
                <a:gd name="T13" fmla="*/ 0 60000 65536"/>
                <a:gd name="T14" fmla="*/ 0 60000 65536"/>
                <a:gd name="T15" fmla="*/ 0 w 4173"/>
                <a:gd name="T16" fmla="*/ 0 h 680"/>
                <a:gd name="T17" fmla="*/ 4173 w 4173"/>
                <a:gd name="T18" fmla="*/ 680 h 680"/>
              </a:gdLst>
              <a:ahLst/>
              <a:cxnLst>
                <a:cxn ang="T10">
                  <a:pos x="T0" y="T1"/>
                </a:cxn>
                <a:cxn ang="T11">
                  <a:pos x="T2" y="T3"/>
                </a:cxn>
                <a:cxn ang="T12">
                  <a:pos x="T4" y="T5"/>
                </a:cxn>
                <a:cxn ang="T13">
                  <a:pos x="T6" y="T7"/>
                </a:cxn>
                <a:cxn ang="T14">
                  <a:pos x="T8" y="T9"/>
                </a:cxn>
              </a:cxnLst>
              <a:rect l="T15" t="T16" r="T17" b="T18"/>
              <a:pathLst>
                <a:path w="4173" h="680">
                  <a:moveTo>
                    <a:pt x="0" y="0"/>
                  </a:moveTo>
                  <a:lnTo>
                    <a:pt x="3402" y="680"/>
                  </a:lnTo>
                  <a:lnTo>
                    <a:pt x="4173" y="680"/>
                  </a:lnTo>
                  <a:lnTo>
                    <a:pt x="2948" y="0"/>
                  </a:lnTo>
                  <a:lnTo>
                    <a:pt x="0" y="0"/>
                  </a:lnTo>
                  <a:close/>
                </a:path>
              </a:pathLst>
            </a:custGeom>
            <a:noFill/>
            <a:ln w="9525" cap="flat" cmpd="sng">
              <a:solidFill>
                <a:srgbClr val="000000"/>
              </a:solidFill>
              <a:prstDash val="dash"/>
              <a:round/>
              <a:headEnd type="none" w="med" len="med"/>
              <a:tailEnd type="none" w="med" len="me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5" name="Line 103"/>
            <p:cNvSpPr>
              <a:spLocks noChangeShapeType="1"/>
            </p:cNvSpPr>
            <p:nvPr/>
          </p:nvSpPr>
          <p:spPr bwMode="auto">
            <a:xfrm>
              <a:off x="4014" y="2205"/>
              <a:ext cx="0" cy="862"/>
            </a:xfrm>
            <a:prstGeom prst="line">
              <a:avLst/>
            </a:prstGeom>
            <a:noFill/>
            <a:ln w="9525">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sp>
          <p:nvSpPr>
            <p:cNvPr id="96" name="Line 106"/>
            <p:cNvSpPr>
              <a:spLocks noChangeShapeType="1"/>
            </p:cNvSpPr>
            <p:nvPr/>
          </p:nvSpPr>
          <p:spPr bwMode="auto">
            <a:xfrm>
              <a:off x="3560" y="1026"/>
              <a:ext cx="0" cy="363"/>
            </a:xfrm>
            <a:prstGeom prst="line">
              <a:avLst/>
            </a:prstGeom>
            <a:noFill/>
            <a:ln w="9525">
              <a:solidFill>
                <a:srgbClr val="000000"/>
              </a:solidFill>
              <a:prstDash val="dash"/>
              <a:round/>
              <a:headEnd/>
              <a:tailEnd/>
            </a:ln>
          </p:spPr>
          <p:txBody>
            <a:bodyPr wrap="none" anchor="ctr"/>
            <a:lstStyle/>
            <a:p>
              <a:pPr algn="ctr" eaLnBrk="0" hangingPunct="0">
                <a:lnSpc>
                  <a:spcPct val="80%"/>
                </a:lnSpc>
                <a:spcBef>
                  <a:spcPct val="20%"/>
                </a:spcBef>
                <a:defRPr/>
              </a:pPr>
              <a:endParaRPr lang="en-GB" sz="1600" kern="0" dirty="0">
                <a:solidFill>
                  <a:srgbClr val="333399"/>
                </a:solidFill>
                <a:latin typeface="Tahoma" pitchFamily="34" charset="0"/>
              </a:endParaRPr>
            </a:p>
          </p:txBody>
        </p:sp>
      </p:grpSp>
    </p:spTree>
    <p:extLst>
      <p:ext uri="{BB962C8B-B14F-4D97-AF65-F5344CB8AC3E}">
        <p14:creationId xmlns:p14="http://schemas.microsoft.com/office/powerpoint/2010/main" val="19650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up)">
                                      <p:cBhvr>
                                        <p:cTn id="40" dur="1000"/>
                                        <p:tgtEl>
                                          <p:spTgt spid="9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4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163551"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757555" y="4579619"/>
            <a:ext cx="8046476" cy="102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i="1" dirty="0">
                <a:solidFill>
                  <a:schemeClr val="bg1"/>
                </a:solidFill>
                <a:ea typeface="ＭＳ Ｐゴシック" charset="-128"/>
              </a:rPr>
              <a:t>2:</a:t>
            </a:r>
          </a:p>
          <a:p>
            <a:pPr>
              <a:spcBef>
                <a:spcPct val="25%"/>
              </a:spcBef>
              <a:buFont typeface="NotesEsa" pitchFamily="2" charset="0"/>
              <a:buNone/>
            </a:pPr>
            <a:r>
              <a:rPr lang="en-GB" sz="2000" b="1" dirty="0">
                <a:solidFill>
                  <a:schemeClr val="bg1"/>
                </a:solidFill>
                <a:ea typeface="ＭＳ Ｐゴシック" charset="-128"/>
              </a:rPr>
              <a:t>The Packet Utilisation Standard</a:t>
            </a:r>
          </a:p>
        </p:txBody>
      </p:sp>
    </p:spTree>
    <p:extLst>
      <p:ext uri="{BB962C8B-B14F-4D97-AF65-F5344CB8AC3E}">
        <p14:creationId xmlns:p14="http://schemas.microsoft.com/office/powerpoint/2010/main" val="103123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4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163551"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dirty="0">
                <a:solidFill>
                  <a:schemeClr val="bg1"/>
                </a:solidFill>
                <a:ea typeface="ＭＳ Ｐゴシック" charset="-128"/>
              </a:rPr>
              <a:t>The PUS:</a:t>
            </a:r>
          </a:p>
          <a:p>
            <a:pPr marL="355600">
              <a:spcBef>
                <a:spcPct val="25%"/>
              </a:spcBef>
              <a:buFont typeface="NotesEsa" pitchFamily="2" charset="0"/>
              <a:buNone/>
            </a:pPr>
            <a:r>
              <a:rPr lang="en-GB" sz="2000" b="1" dirty="0">
                <a:solidFill>
                  <a:schemeClr val="bg1"/>
                </a:solidFill>
                <a:ea typeface="ＭＳ Ｐゴシック" charset="-128"/>
              </a:rPr>
              <a:t>Background and History</a:t>
            </a:r>
          </a:p>
        </p:txBody>
      </p:sp>
    </p:spTree>
    <p:extLst>
      <p:ext uri="{BB962C8B-B14F-4D97-AF65-F5344CB8AC3E}">
        <p14:creationId xmlns:p14="http://schemas.microsoft.com/office/powerpoint/2010/main" val="210282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4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Background and history</a:t>
            </a:r>
          </a:p>
        </p:txBody>
      </p:sp>
      <p:sp>
        <p:nvSpPr>
          <p:cNvPr id="4" name="Title 2"/>
          <p:cNvSpPr txBox="1">
            <a:spLocks/>
          </p:cNvSpPr>
          <p:nvPr/>
        </p:nvSpPr>
        <p:spPr bwMode="auto">
          <a:xfrm>
            <a:off x="231009" y="1573504"/>
            <a:ext cx="71748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ctr" anchorCtr="0" compatLnSpc="1">
            <a:prstTxWarp prst="textNoShape">
              <a:avLst/>
            </a:prstTxWarp>
            <a:spAutoFit/>
          </a:bodyPr>
          <a:lstStyle>
            <a:lvl1pPr algn="l" rtl="0" eaLnBrk="1" fontAlgn="base" hangingPunct="1">
              <a:spcBef>
                <a:spcPct val="0%"/>
              </a:spcBef>
              <a:spcAft>
                <a:spcPct val="0%"/>
              </a:spcAft>
              <a:defRPr sz="2200" b="1">
                <a:solidFill>
                  <a:schemeClr val="bg1"/>
                </a:solidFill>
                <a:latin typeface="+mj-lt"/>
                <a:ea typeface="+mj-ea"/>
                <a:cs typeface="+mj-cs"/>
              </a:defRPr>
            </a:lvl1pPr>
            <a:lvl2pPr algn="l" rtl="0" eaLnBrk="1" fontAlgn="base" hangingPunct="1">
              <a:spcBef>
                <a:spcPct val="0%"/>
              </a:spcBef>
              <a:spcAft>
                <a:spcPct val="0%"/>
              </a:spcAft>
              <a:defRPr sz="2200" b="1">
                <a:solidFill>
                  <a:schemeClr val="bg1"/>
                </a:solidFill>
                <a:latin typeface="Verdana" pitchFamily="34" charset="0"/>
              </a:defRPr>
            </a:lvl2pPr>
            <a:lvl3pPr algn="l" rtl="0" eaLnBrk="1" fontAlgn="base" hangingPunct="1">
              <a:spcBef>
                <a:spcPct val="0%"/>
              </a:spcBef>
              <a:spcAft>
                <a:spcPct val="0%"/>
              </a:spcAft>
              <a:defRPr sz="2200" b="1">
                <a:solidFill>
                  <a:schemeClr val="bg1"/>
                </a:solidFill>
                <a:latin typeface="Verdana" pitchFamily="34" charset="0"/>
              </a:defRPr>
            </a:lvl3pPr>
            <a:lvl4pPr algn="l" rtl="0" eaLnBrk="1" fontAlgn="base" hangingPunct="1">
              <a:spcBef>
                <a:spcPct val="0%"/>
              </a:spcBef>
              <a:spcAft>
                <a:spcPct val="0%"/>
              </a:spcAft>
              <a:defRPr sz="2200" b="1">
                <a:solidFill>
                  <a:schemeClr val="bg1"/>
                </a:solidFill>
                <a:latin typeface="Verdana" pitchFamily="34" charset="0"/>
              </a:defRPr>
            </a:lvl4pPr>
            <a:lvl5pPr algn="l" rtl="0" eaLnBrk="1" fontAlgn="base" hangingPunct="1">
              <a:spcBef>
                <a:spcPct val="0%"/>
              </a:spcBef>
              <a:spcAft>
                <a:spcPct val="0%"/>
              </a:spcAft>
              <a:defRPr sz="2200" b="1">
                <a:solidFill>
                  <a:schemeClr val="bg1"/>
                </a:solidFill>
                <a:latin typeface="Verdana" pitchFamily="34" charset="0"/>
              </a:defRPr>
            </a:lvl5pPr>
            <a:lvl6pPr marL="457200" algn="l" rtl="0" eaLnBrk="1" fontAlgn="base" hangingPunct="1">
              <a:spcBef>
                <a:spcPct val="0%"/>
              </a:spcBef>
              <a:spcAft>
                <a:spcPct val="0%"/>
              </a:spcAft>
              <a:defRPr sz="2200" b="1">
                <a:solidFill>
                  <a:schemeClr val="bg1"/>
                </a:solidFill>
                <a:latin typeface="Verdana" pitchFamily="34" charset="0"/>
              </a:defRPr>
            </a:lvl6pPr>
            <a:lvl7pPr marL="914400" algn="l" rtl="0" eaLnBrk="1" fontAlgn="base" hangingPunct="1">
              <a:spcBef>
                <a:spcPct val="0%"/>
              </a:spcBef>
              <a:spcAft>
                <a:spcPct val="0%"/>
              </a:spcAft>
              <a:defRPr sz="2200" b="1">
                <a:solidFill>
                  <a:schemeClr val="bg1"/>
                </a:solidFill>
                <a:latin typeface="Verdana" pitchFamily="34" charset="0"/>
              </a:defRPr>
            </a:lvl7pPr>
            <a:lvl8pPr marL="1371600" algn="l" rtl="0" eaLnBrk="1" fontAlgn="base" hangingPunct="1">
              <a:spcBef>
                <a:spcPct val="0%"/>
              </a:spcBef>
              <a:spcAft>
                <a:spcPct val="0%"/>
              </a:spcAft>
              <a:defRPr sz="2200" b="1">
                <a:solidFill>
                  <a:schemeClr val="bg1"/>
                </a:solidFill>
                <a:latin typeface="Verdana" pitchFamily="34" charset="0"/>
              </a:defRPr>
            </a:lvl8pPr>
            <a:lvl9pPr marL="1828800" algn="l" rtl="0" eaLnBrk="1" fontAlgn="base" hangingPunct="1">
              <a:spcBef>
                <a:spcPct val="0%"/>
              </a:spcBef>
              <a:spcAft>
                <a:spcPct val="0%"/>
              </a:spcAft>
              <a:defRPr sz="2200" b="1">
                <a:solidFill>
                  <a:schemeClr val="bg1"/>
                </a:solidFill>
                <a:latin typeface="Verdana" pitchFamily="34" charset="0"/>
              </a:defRPr>
            </a:lvl9pPr>
          </a:lstStyle>
          <a:p>
            <a:r>
              <a:rPr lang="en-GB" kern="0" dirty="0">
                <a:solidFill>
                  <a:schemeClr val="tx1"/>
                </a:solidFill>
              </a:rPr>
              <a:t>Origin and evolution</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9924" y="2081538"/>
            <a:ext cx="768432" cy="982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508" y="2090860"/>
            <a:ext cx="736324" cy="964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808" y="3618707"/>
            <a:ext cx="766514" cy="1060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03929" y="3252533"/>
            <a:ext cx="704669" cy="993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nvGrpSpPr>
          <p:cNvPr id="9" name="Group 8"/>
          <p:cNvGrpSpPr>
            <a:grpSpLocks noChangeAspect="1"/>
          </p:cNvGrpSpPr>
          <p:nvPr/>
        </p:nvGrpSpPr>
        <p:grpSpPr>
          <a:xfrm>
            <a:off x="2556941" y="3252641"/>
            <a:ext cx="677468" cy="964528"/>
            <a:chOff x="4015741" y="2028825"/>
            <a:chExt cx="1123950" cy="1600200"/>
          </a:xfrm>
        </p:grpSpPr>
        <p:pic>
          <p:nvPicPr>
            <p:cNvPr id="1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20503" y="3228975"/>
              <a:ext cx="11144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1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15741" y="2828925"/>
              <a:ext cx="112395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1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15741" y="2428875"/>
              <a:ext cx="112395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13"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15741" y="2028825"/>
              <a:ext cx="112395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grpSp>
        <p:nvGrpSpPr>
          <p:cNvPr id="14" name="Group 13"/>
          <p:cNvGrpSpPr>
            <a:grpSpLocks noChangeAspect="1"/>
          </p:cNvGrpSpPr>
          <p:nvPr/>
        </p:nvGrpSpPr>
        <p:grpSpPr>
          <a:xfrm>
            <a:off x="2188536" y="4498158"/>
            <a:ext cx="736811" cy="1044424"/>
            <a:chOff x="4019550" y="2062832"/>
            <a:chExt cx="1104900" cy="1566193"/>
          </a:xfrm>
        </p:grpSpPr>
        <p:pic>
          <p:nvPicPr>
            <p:cNvPr id="15"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19550" y="3228975"/>
              <a:ext cx="11049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16"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19550" y="2862932"/>
              <a:ext cx="11049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17"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19550" y="2462882"/>
              <a:ext cx="11049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18"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19550" y="2062832"/>
              <a:ext cx="11049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pic>
        <p:nvPicPr>
          <p:cNvPr id="19"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15518" y="1661896"/>
            <a:ext cx="897964" cy="1170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0"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79753" y="2316008"/>
            <a:ext cx="834623" cy="1086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nvGrpSpPr>
          <p:cNvPr id="21" name="Group 20"/>
          <p:cNvGrpSpPr>
            <a:grpSpLocks noChangeAspect="1"/>
          </p:cNvGrpSpPr>
          <p:nvPr/>
        </p:nvGrpSpPr>
        <p:grpSpPr>
          <a:xfrm>
            <a:off x="4727359" y="4439284"/>
            <a:ext cx="849268" cy="1162172"/>
            <a:chOff x="4664184" y="3032834"/>
            <a:chExt cx="1181100" cy="1616260"/>
          </a:xfrm>
        </p:grpSpPr>
        <p:pic>
          <p:nvPicPr>
            <p:cNvPr id="22"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664184" y="409664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3"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664184" y="3558021"/>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4"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64184" y="303283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grpSp>
        <p:nvGrpSpPr>
          <p:cNvPr id="25" name="Group 24"/>
          <p:cNvGrpSpPr>
            <a:grpSpLocks noChangeAspect="1"/>
          </p:cNvGrpSpPr>
          <p:nvPr/>
        </p:nvGrpSpPr>
        <p:grpSpPr>
          <a:xfrm>
            <a:off x="7939452" y="4294017"/>
            <a:ext cx="944812" cy="1292916"/>
            <a:chOff x="4664184" y="3032834"/>
            <a:chExt cx="1181100" cy="1616260"/>
          </a:xfrm>
        </p:grpSpPr>
        <p:pic>
          <p:nvPicPr>
            <p:cNvPr id="26"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664184" y="409664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7"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664184" y="3558021"/>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8"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64184" y="303283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sp>
        <p:nvSpPr>
          <p:cNvPr id="29" name="TextBox 28"/>
          <p:cNvSpPr txBox="1"/>
          <p:nvPr/>
        </p:nvSpPr>
        <p:spPr>
          <a:xfrm>
            <a:off x="4862404" y="5045186"/>
            <a:ext cx="746001" cy="246221"/>
          </a:xfrm>
          <a:prstGeom prst="rect">
            <a:avLst/>
          </a:prstGeom>
          <a:noFill/>
        </p:spPr>
        <p:txBody>
          <a:bodyPr wrap="square" rtlCol="0">
            <a:spAutoFit/>
          </a:bodyPr>
          <a:lstStyle/>
          <a:p>
            <a:pPr algn="ctr" eaLnBrk="0" fontAlgn="base" hangingPunct="0">
              <a:spcBef>
                <a:spcPct val="0%"/>
              </a:spcBef>
              <a:spcAft>
                <a:spcPct val="0%"/>
              </a:spcAft>
            </a:pPr>
            <a:r>
              <a:rPr lang="en-GB" sz="1000" dirty="0">
                <a:solidFill>
                  <a:srgbClr val="333399"/>
                </a:solidFill>
                <a:latin typeface="Tahoma" pitchFamily="34" charset="0"/>
              </a:rPr>
              <a:t>Issue A</a:t>
            </a:r>
          </a:p>
        </p:txBody>
      </p:sp>
      <p:sp>
        <p:nvSpPr>
          <p:cNvPr id="30" name="TextBox 29"/>
          <p:cNvSpPr txBox="1"/>
          <p:nvPr/>
        </p:nvSpPr>
        <p:spPr>
          <a:xfrm>
            <a:off x="8138263" y="5112040"/>
            <a:ext cx="746001" cy="276999"/>
          </a:xfrm>
          <a:prstGeom prst="rect">
            <a:avLst/>
          </a:prstGeom>
          <a:noFill/>
        </p:spPr>
        <p:txBody>
          <a:bodyPr wrap="square" rtlCol="0">
            <a:spAutoFit/>
          </a:bodyPr>
          <a:lstStyle/>
          <a:p>
            <a:pPr algn="ctr" eaLnBrk="0" fontAlgn="base" hangingPunct="0">
              <a:spcBef>
                <a:spcPct val="0%"/>
              </a:spcBef>
              <a:spcAft>
                <a:spcPct val="0%"/>
              </a:spcAft>
            </a:pPr>
            <a:r>
              <a:rPr lang="en-GB" sz="1200" dirty="0">
                <a:solidFill>
                  <a:srgbClr val="333399"/>
                </a:solidFill>
                <a:latin typeface="Tahoma" pitchFamily="34" charset="0"/>
              </a:rPr>
              <a:t>Issue C</a:t>
            </a:r>
          </a:p>
        </p:txBody>
      </p:sp>
      <p:pic>
        <p:nvPicPr>
          <p:cNvPr id="31" name="Picture 3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12367" y="1754246"/>
            <a:ext cx="832489" cy="1073740"/>
          </a:xfrm>
          <a:prstGeom prst="rect">
            <a:avLst/>
          </a:prstGeom>
        </p:spPr>
      </p:pic>
      <p:pic>
        <p:nvPicPr>
          <p:cNvPr id="32" name="Picture 3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862040" y="2279719"/>
            <a:ext cx="868910" cy="1133204"/>
          </a:xfrm>
          <a:prstGeom prst="rect">
            <a:avLst/>
          </a:prstGeom>
        </p:spPr>
      </p:pic>
      <p:cxnSp>
        <p:nvCxnSpPr>
          <p:cNvPr id="33" name="Straight Arrow Connector 32"/>
          <p:cNvCxnSpPr>
            <a:stCxn id="5" idx="2"/>
            <a:endCxn id="8" idx="1"/>
          </p:cNvCxnSpPr>
          <p:nvPr/>
        </p:nvCxnSpPr>
        <p:spPr>
          <a:xfrm>
            <a:off x="1404140" y="3064415"/>
            <a:ext cx="399789" cy="685000"/>
          </a:xfrm>
          <a:prstGeom prst="straightConnector1">
            <a:avLst/>
          </a:prstGeom>
          <a:noFill/>
          <a:ln w="25400" cap="flat" cmpd="sng" algn="ctr">
            <a:solidFill>
              <a:srgbClr val="FF0000"/>
            </a:solidFill>
            <a:prstDash val="solid"/>
            <a:tailEnd type="arrow"/>
          </a:ln>
          <a:effectLst/>
        </p:spPr>
      </p:cxnSp>
      <p:cxnSp>
        <p:nvCxnSpPr>
          <p:cNvPr id="34" name="Straight Arrow Connector 33"/>
          <p:cNvCxnSpPr>
            <a:stCxn id="6" idx="2"/>
            <a:endCxn id="7" idx="0"/>
          </p:cNvCxnSpPr>
          <p:nvPr/>
        </p:nvCxnSpPr>
        <p:spPr>
          <a:xfrm>
            <a:off x="607670" y="3055091"/>
            <a:ext cx="421395" cy="563616"/>
          </a:xfrm>
          <a:prstGeom prst="straightConnector1">
            <a:avLst/>
          </a:prstGeom>
          <a:noFill/>
          <a:ln w="25400" cap="flat" cmpd="sng" algn="ctr">
            <a:solidFill>
              <a:srgbClr val="FF0000"/>
            </a:solidFill>
            <a:prstDash val="solid"/>
            <a:tailEnd type="arrow"/>
          </a:ln>
          <a:effectLst/>
        </p:spPr>
      </p:cxnSp>
      <p:cxnSp>
        <p:nvCxnSpPr>
          <p:cNvPr id="35" name="Straight Arrow Connector 34"/>
          <p:cNvCxnSpPr>
            <a:stCxn id="8" idx="2"/>
            <a:endCxn id="18" idx="0"/>
          </p:cNvCxnSpPr>
          <p:nvPr/>
        </p:nvCxnSpPr>
        <p:spPr>
          <a:xfrm>
            <a:off x="2156264" y="4246297"/>
            <a:ext cx="400678" cy="251861"/>
          </a:xfrm>
          <a:prstGeom prst="straightConnector1">
            <a:avLst/>
          </a:prstGeom>
          <a:noFill/>
          <a:ln w="25400" cap="flat" cmpd="sng" algn="ctr">
            <a:solidFill>
              <a:srgbClr val="FF0000"/>
            </a:solidFill>
            <a:prstDash val="solid"/>
            <a:tailEnd type="arrow"/>
          </a:ln>
          <a:effectLst/>
        </p:spPr>
      </p:cxnSp>
      <p:cxnSp>
        <p:nvCxnSpPr>
          <p:cNvPr id="36" name="Straight Arrow Connector 35"/>
          <p:cNvCxnSpPr>
            <a:stCxn id="7" idx="3"/>
            <a:endCxn id="16" idx="1"/>
          </p:cNvCxnSpPr>
          <p:nvPr/>
        </p:nvCxnSpPr>
        <p:spPr>
          <a:xfrm>
            <a:off x="1412322" y="4148879"/>
            <a:ext cx="776214" cy="1016218"/>
          </a:xfrm>
          <a:prstGeom prst="straightConnector1">
            <a:avLst/>
          </a:prstGeom>
          <a:noFill/>
          <a:ln w="25400" cap="flat" cmpd="sng" algn="ctr">
            <a:solidFill>
              <a:srgbClr val="FF0000"/>
            </a:solidFill>
            <a:prstDash val="solid"/>
            <a:tailEnd type="arrow"/>
          </a:ln>
          <a:effectLst/>
        </p:spPr>
      </p:cxnSp>
      <p:sp>
        <p:nvSpPr>
          <p:cNvPr id="37" name="Notched Right Arrow 36"/>
          <p:cNvSpPr/>
          <p:nvPr/>
        </p:nvSpPr>
        <p:spPr>
          <a:xfrm>
            <a:off x="3035184" y="4897618"/>
            <a:ext cx="1673644" cy="245504"/>
          </a:xfrm>
          <a:prstGeom prst="notchedRightArrow">
            <a:avLst/>
          </a:prstGeom>
          <a:solidFill>
            <a:srgbClr val="6EA0B0"/>
          </a:solidFill>
          <a:ln w="19050" cap="flat" cmpd="sng" algn="ctr">
            <a:solidFill>
              <a:srgbClr val="6EA0B0">
                <a:shade val="50%"/>
              </a:srgbClr>
            </a:solidFill>
            <a:prstDash val="solid"/>
          </a:ln>
          <a:effectLst/>
        </p:spPr>
        <p:txBody>
          <a:bodyPr rtlCol="0" anchor="ctr"/>
          <a:lstStyle/>
          <a:p>
            <a:pPr marL="0" marR="0" lvl="0" indent="0" algn="ctr" defTabSz="914400" eaLnBrk="0" fontAlgn="base" latinLnBrk="0" hangingPunct="0">
              <a:lnSpc>
                <a:spcPct val="100%"/>
              </a:lnSpc>
              <a:spcBef>
                <a:spcPct val="0%"/>
              </a:spcBef>
              <a:spcAft>
                <a:spcPct val="0%"/>
              </a:spcAft>
              <a:buClrTx/>
              <a:buSzTx/>
              <a:buFontTx/>
              <a:buNone/>
              <a:tabLst/>
              <a:defRPr/>
            </a:pPr>
            <a:r>
              <a:rPr kumimoji="0" lang="en-GB" sz="800" b="0" i="0" u="none" strike="noStrike" kern="0" cap="none" spc="0" normalizeH="0" baseline="0%" noProof="0" dirty="0">
                <a:ln>
                  <a:noFill/>
                </a:ln>
                <a:solidFill>
                  <a:prstClr val="white"/>
                </a:solidFill>
                <a:effectLst/>
                <a:uLnTx/>
                <a:uFillTx/>
                <a:latin typeface="Arial"/>
                <a:ea typeface="+mn-ea"/>
                <a:cs typeface="+mn-cs"/>
              </a:rPr>
              <a:t>Operational experience</a:t>
            </a:r>
          </a:p>
        </p:txBody>
      </p:sp>
      <p:sp>
        <p:nvSpPr>
          <p:cNvPr id="38" name="Notched Right Arrow 37"/>
          <p:cNvSpPr/>
          <p:nvPr/>
        </p:nvSpPr>
        <p:spPr>
          <a:xfrm>
            <a:off x="5701234" y="4897618"/>
            <a:ext cx="2219686" cy="245504"/>
          </a:xfrm>
          <a:prstGeom prst="notchedRightArrow">
            <a:avLst/>
          </a:prstGeom>
          <a:solidFill>
            <a:srgbClr val="6EA0B0"/>
          </a:solidFill>
          <a:ln w="19050" cap="flat" cmpd="sng" algn="ctr">
            <a:solidFill>
              <a:srgbClr val="6EA0B0">
                <a:shade val="50%"/>
              </a:srgbClr>
            </a:solidFill>
            <a:prstDash val="solid"/>
          </a:ln>
          <a:effectLst/>
        </p:spPr>
        <p:txBody>
          <a:bodyPr rtlCol="0" anchor="ctr"/>
          <a:lstStyle/>
          <a:p>
            <a:pPr marL="0" marR="0" lvl="0" indent="0" algn="ctr" defTabSz="914400" eaLnBrk="0" fontAlgn="base" latinLnBrk="0" hangingPunct="0">
              <a:lnSpc>
                <a:spcPct val="100%"/>
              </a:lnSpc>
              <a:spcBef>
                <a:spcPct val="0%"/>
              </a:spcBef>
              <a:spcAft>
                <a:spcPct val="0%"/>
              </a:spcAft>
              <a:buClrTx/>
              <a:buSzTx/>
              <a:buFontTx/>
              <a:buNone/>
              <a:tabLst/>
              <a:defRPr/>
            </a:pPr>
            <a:r>
              <a:rPr kumimoji="0" lang="en-GB" sz="800" b="0" i="0" u="none" strike="noStrike" kern="0" cap="none" spc="0" normalizeH="0" baseline="0%" noProof="0" dirty="0">
                <a:ln>
                  <a:noFill/>
                </a:ln>
                <a:solidFill>
                  <a:prstClr val="white"/>
                </a:solidFill>
                <a:effectLst/>
                <a:uLnTx/>
                <a:uFillTx/>
                <a:latin typeface="Arial"/>
                <a:ea typeface="+mn-ea"/>
                <a:cs typeface="+mn-cs"/>
              </a:rPr>
              <a:t>Operational experience</a:t>
            </a:r>
          </a:p>
        </p:txBody>
      </p:sp>
      <p:sp>
        <p:nvSpPr>
          <p:cNvPr id="39" name="Notched Right Arrow 38"/>
          <p:cNvSpPr/>
          <p:nvPr/>
        </p:nvSpPr>
        <p:spPr>
          <a:xfrm>
            <a:off x="1958293" y="2433106"/>
            <a:ext cx="2851407" cy="245504"/>
          </a:xfrm>
          <a:prstGeom prst="notchedRightArrow">
            <a:avLst/>
          </a:prstGeom>
          <a:solidFill>
            <a:srgbClr val="6EA0B0"/>
          </a:solidFill>
          <a:ln w="19050" cap="flat" cmpd="sng" algn="ctr">
            <a:solidFill>
              <a:srgbClr val="6EA0B0">
                <a:shade val="50%"/>
              </a:srgbClr>
            </a:solidFill>
            <a:prstDash val="solid"/>
          </a:ln>
          <a:effectLst/>
        </p:spPr>
        <p:txBody>
          <a:bodyPr rtlCol="0" anchor="ctr"/>
          <a:lstStyle/>
          <a:p>
            <a:pPr marL="0" marR="0" lvl="0" indent="0" algn="ctr" defTabSz="914400" eaLnBrk="0" fontAlgn="base" latinLnBrk="0" hangingPunct="0">
              <a:lnSpc>
                <a:spcPct val="100%"/>
              </a:lnSpc>
              <a:spcBef>
                <a:spcPct val="0%"/>
              </a:spcBef>
              <a:spcAft>
                <a:spcPct val="0%"/>
              </a:spcAft>
              <a:buClrTx/>
              <a:buSzTx/>
              <a:buFontTx/>
              <a:buNone/>
              <a:tabLst/>
              <a:defRPr/>
            </a:pPr>
            <a:r>
              <a:rPr kumimoji="0" lang="en-GB" sz="800" b="0" i="0" u="none" strike="noStrike" kern="0" cap="none" spc="0" normalizeH="0" baseline="0%" noProof="0" dirty="0">
                <a:ln>
                  <a:noFill/>
                </a:ln>
                <a:solidFill>
                  <a:prstClr val="white"/>
                </a:solidFill>
                <a:effectLst/>
                <a:uLnTx/>
                <a:uFillTx/>
                <a:latin typeface="Arial"/>
                <a:ea typeface="+mn-ea"/>
                <a:cs typeface="+mn-cs"/>
              </a:rPr>
              <a:t>Issues 1 to 5</a:t>
            </a:r>
          </a:p>
        </p:txBody>
      </p:sp>
      <p:sp>
        <p:nvSpPr>
          <p:cNvPr id="40" name="Notched Right Arrow 39"/>
          <p:cNvSpPr/>
          <p:nvPr/>
        </p:nvSpPr>
        <p:spPr>
          <a:xfrm rot="2772991">
            <a:off x="6569695" y="3637338"/>
            <a:ext cx="1422748" cy="160381"/>
          </a:xfrm>
          <a:prstGeom prst="notchedRightArrow">
            <a:avLst/>
          </a:prstGeom>
          <a:solidFill>
            <a:srgbClr val="6EA0B0"/>
          </a:solidFill>
          <a:ln w="19050" cap="flat" cmpd="sng" algn="ctr">
            <a:solidFill>
              <a:srgbClr val="6EA0B0">
                <a:shade val="50%"/>
              </a:srgbClr>
            </a:solidFill>
            <a:prstDash val="solid"/>
          </a:ln>
          <a:effectLst/>
        </p:spPr>
        <p:txBody>
          <a:bodyPr rtlCol="0" anchor="ctr"/>
          <a:lstStyle/>
          <a:p>
            <a:pPr marL="0" marR="0" lvl="0" indent="0" algn="ctr" defTabSz="914400" eaLnBrk="0" fontAlgn="base" latinLnBrk="0" hangingPunct="0">
              <a:lnSpc>
                <a:spcPct val="100%"/>
              </a:lnSpc>
              <a:spcBef>
                <a:spcPct val="0%"/>
              </a:spcBef>
              <a:spcAft>
                <a:spcPct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Arial"/>
                <a:ea typeface="+mn-ea"/>
                <a:cs typeface="+mn-cs"/>
              </a:rPr>
              <a:t>Compatibility</a:t>
            </a:r>
          </a:p>
        </p:txBody>
      </p:sp>
      <p:cxnSp>
        <p:nvCxnSpPr>
          <p:cNvPr id="41" name="Straight Arrow Connector 40"/>
          <p:cNvCxnSpPr>
            <a:stCxn id="10" idx="2"/>
            <a:endCxn id="18" idx="0"/>
          </p:cNvCxnSpPr>
          <p:nvPr/>
        </p:nvCxnSpPr>
        <p:spPr>
          <a:xfrm flipH="1">
            <a:off x="2556942" y="4217169"/>
            <a:ext cx="338733" cy="280989"/>
          </a:xfrm>
          <a:prstGeom prst="straightConnector1">
            <a:avLst/>
          </a:prstGeom>
          <a:noFill/>
          <a:ln w="25400" cap="flat" cmpd="sng" algn="ctr">
            <a:solidFill>
              <a:srgbClr val="FF0000"/>
            </a:solidFill>
            <a:prstDash val="solid"/>
            <a:tailEnd type="arrow"/>
          </a:ln>
          <a:effectLst/>
        </p:spPr>
      </p:cxnSp>
      <p:cxnSp>
        <p:nvCxnSpPr>
          <p:cNvPr id="42" name="Straight Arrow Connector 41"/>
          <p:cNvCxnSpPr/>
          <p:nvPr/>
        </p:nvCxnSpPr>
        <p:spPr>
          <a:xfrm flipV="1">
            <a:off x="239508" y="5768119"/>
            <a:ext cx="8762919" cy="37578"/>
          </a:xfrm>
          <a:prstGeom prst="straightConnector1">
            <a:avLst/>
          </a:prstGeom>
          <a:ln>
            <a:solidFill>
              <a:schemeClr val="tx1">
                <a:lumMod val="50%"/>
                <a:lumOff val="5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rot="19640206">
            <a:off x="2184153" y="5630968"/>
            <a:ext cx="697627" cy="307777"/>
          </a:xfrm>
          <a:prstGeom prst="rect">
            <a:avLst/>
          </a:prstGeom>
          <a:noFill/>
        </p:spPr>
        <p:txBody>
          <a:bodyPr wrap="none" lIns="91440" tIns="45720" rIns="91440" bIns="45720">
            <a:spAutoFit/>
          </a:bodyPr>
          <a:lstStyle/>
          <a:p>
            <a:pPr algn="ctr"/>
            <a:r>
              <a:rPr lang="en-GB" sz="1400" b="1" cap="none" spc="0" dirty="0">
                <a:ln w="9525">
                  <a:solidFill>
                    <a:schemeClr val="bg1"/>
                  </a:solidFill>
                  <a:prstDash val="solid"/>
                </a:ln>
                <a:solidFill>
                  <a:schemeClr val="tx1"/>
                </a:solidFill>
                <a:effectLst>
                  <a:outerShdw blurRad="12700" dist="38100" dir="2700000" algn="tl" rotWithShape="0">
                    <a:schemeClr val="bg1">
                      <a:lumMod val="50%"/>
                    </a:schemeClr>
                  </a:outerShdw>
                </a:effectLst>
              </a:rPr>
              <a:t>1994</a:t>
            </a:r>
          </a:p>
        </p:txBody>
      </p:sp>
      <p:sp>
        <p:nvSpPr>
          <p:cNvPr id="44" name="Rectangle 43"/>
          <p:cNvSpPr/>
          <p:nvPr/>
        </p:nvSpPr>
        <p:spPr>
          <a:xfrm rot="19640206">
            <a:off x="4771547" y="5630966"/>
            <a:ext cx="697627" cy="307777"/>
          </a:xfrm>
          <a:prstGeom prst="rect">
            <a:avLst/>
          </a:prstGeom>
          <a:noFill/>
        </p:spPr>
        <p:txBody>
          <a:bodyPr wrap="none" lIns="91440" tIns="45720" rIns="91440" bIns="45720">
            <a:spAutoFit/>
          </a:bodyPr>
          <a:lstStyle/>
          <a:p>
            <a:pPr algn="ctr"/>
            <a:r>
              <a:rPr lang="en-GB" sz="1400" b="1" cap="none" spc="0" dirty="0">
                <a:ln w="9525">
                  <a:solidFill>
                    <a:schemeClr val="bg1"/>
                  </a:solidFill>
                  <a:prstDash val="solid"/>
                </a:ln>
                <a:solidFill>
                  <a:schemeClr val="tx1"/>
                </a:solidFill>
                <a:effectLst>
                  <a:outerShdw blurRad="12700" dist="38100" dir="2700000" algn="tl" rotWithShape="0">
                    <a:schemeClr val="bg1">
                      <a:lumMod val="50%"/>
                    </a:schemeClr>
                  </a:outerShdw>
                </a:effectLst>
              </a:rPr>
              <a:t>2003</a:t>
            </a:r>
          </a:p>
        </p:txBody>
      </p:sp>
      <p:sp>
        <p:nvSpPr>
          <p:cNvPr id="45" name="Rectangle 44"/>
          <p:cNvSpPr/>
          <p:nvPr/>
        </p:nvSpPr>
        <p:spPr>
          <a:xfrm rot="19640206">
            <a:off x="8063043" y="5611244"/>
            <a:ext cx="697627" cy="307777"/>
          </a:xfrm>
          <a:prstGeom prst="rect">
            <a:avLst/>
          </a:prstGeom>
          <a:noFill/>
        </p:spPr>
        <p:txBody>
          <a:bodyPr wrap="none" lIns="91440" tIns="45720" rIns="91440" bIns="45720">
            <a:spAutoFit/>
          </a:bodyPr>
          <a:lstStyle/>
          <a:p>
            <a:pPr algn="ctr"/>
            <a:r>
              <a:rPr lang="en-GB" sz="1400" b="1" cap="none" spc="0" dirty="0">
                <a:ln w="9525">
                  <a:solidFill>
                    <a:schemeClr val="bg1"/>
                  </a:solidFill>
                  <a:prstDash val="solid"/>
                </a:ln>
                <a:solidFill>
                  <a:srgbClr val="FF0000"/>
                </a:solidFill>
                <a:effectLst>
                  <a:outerShdw blurRad="12700" dist="38100" dir="2700000" algn="tl" rotWithShape="0">
                    <a:schemeClr val="bg1">
                      <a:lumMod val="50%"/>
                    </a:schemeClr>
                  </a:outerShdw>
                </a:effectLst>
              </a:rPr>
              <a:t>2016</a:t>
            </a:r>
          </a:p>
        </p:txBody>
      </p:sp>
    </p:spTree>
    <p:extLst>
      <p:ext uri="{BB962C8B-B14F-4D97-AF65-F5344CB8AC3E}">
        <p14:creationId xmlns:p14="http://schemas.microsoft.com/office/powerpoint/2010/main" val="358120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4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Background and history</a:t>
            </a:r>
          </a:p>
        </p:txBody>
      </p:sp>
      <p:pic>
        <p:nvPicPr>
          <p:cNvPr id="19"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5610" y="1661896"/>
            <a:ext cx="897964" cy="1170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0"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845" y="2316008"/>
            <a:ext cx="834623" cy="1086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nvGrpSpPr>
          <p:cNvPr id="21" name="Group 20"/>
          <p:cNvGrpSpPr>
            <a:grpSpLocks noChangeAspect="1"/>
          </p:cNvGrpSpPr>
          <p:nvPr/>
        </p:nvGrpSpPr>
        <p:grpSpPr>
          <a:xfrm>
            <a:off x="1627451" y="4439284"/>
            <a:ext cx="849268" cy="1162172"/>
            <a:chOff x="4664184" y="3032834"/>
            <a:chExt cx="1181100" cy="1616260"/>
          </a:xfrm>
        </p:grpSpPr>
        <p:pic>
          <p:nvPicPr>
            <p:cNvPr id="2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4184" y="409664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3"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4184" y="3558021"/>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4" name="Picture 1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4184" y="303283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grpSp>
        <p:nvGrpSpPr>
          <p:cNvPr id="25" name="Group 24"/>
          <p:cNvGrpSpPr>
            <a:grpSpLocks noChangeAspect="1"/>
          </p:cNvGrpSpPr>
          <p:nvPr/>
        </p:nvGrpSpPr>
        <p:grpSpPr>
          <a:xfrm>
            <a:off x="4839544" y="4294017"/>
            <a:ext cx="944812" cy="1292916"/>
            <a:chOff x="4664184" y="3032834"/>
            <a:chExt cx="1181100" cy="1616260"/>
          </a:xfrm>
        </p:grpSpPr>
        <p:pic>
          <p:nvPicPr>
            <p:cNvPr id="26"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4184" y="409664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7"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4184" y="3558021"/>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28" name="Picture 1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4184" y="303283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sp>
        <p:nvSpPr>
          <p:cNvPr id="29" name="TextBox 28"/>
          <p:cNvSpPr txBox="1"/>
          <p:nvPr/>
        </p:nvSpPr>
        <p:spPr>
          <a:xfrm>
            <a:off x="1762496" y="5045186"/>
            <a:ext cx="746001" cy="246221"/>
          </a:xfrm>
          <a:prstGeom prst="rect">
            <a:avLst/>
          </a:prstGeom>
          <a:noFill/>
        </p:spPr>
        <p:txBody>
          <a:bodyPr wrap="square" rtlCol="0">
            <a:spAutoFit/>
          </a:bodyPr>
          <a:lstStyle/>
          <a:p>
            <a:pPr algn="ctr" eaLnBrk="0" fontAlgn="base" hangingPunct="0">
              <a:spcBef>
                <a:spcPct val="0%"/>
              </a:spcBef>
              <a:spcAft>
                <a:spcPct val="0%"/>
              </a:spcAft>
            </a:pPr>
            <a:r>
              <a:rPr lang="en-GB" sz="1000" dirty="0">
                <a:solidFill>
                  <a:srgbClr val="333399"/>
                </a:solidFill>
                <a:latin typeface="Tahoma" pitchFamily="34" charset="0"/>
              </a:rPr>
              <a:t>Issue A</a:t>
            </a:r>
          </a:p>
        </p:txBody>
      </p:sp>
      <p:sp>
        <p:nvSpPr>
          <p:cNvPr id="30" name="TextBox 29"/>
          <p:cNvSpPr txBox="1"/>
          <p:nvPr/>
        </p:nvSpPr>
        <p:spPr>
          <a:xfrm>
            <a:off x="5038355" y="5112040"/>
            <a:ext cx="746001" cy="276999"/>
          </a:xfrm>
          <a:prstGeom prst="rect">
            <a:avLst/>
          </a:prstGeom>
          <a:noFill/>
        </p:spPr>
        <p:txBody>
          <a:bodyPr wrap="square" rtlCol="0">
            <a:spAutoFit/>
          </a:bodyPr>
          <a:lstStyle/>
          <a:p>
            <a:pPr algn="ctr" eaLnBrk="0" fontAlgn="base" hangingPunct="0">
              <a:spcBef>
                <a:spcPct val="0%"/>
              </a:spcBef>
              <a:spcAft>
                <a:spcPct val="0%"/>
              </a:spcAft>
            </a:pPr>
            <a:r>
              <a:rPr lang="en-GB" sz="1200" dirty="0">
                <a:solidFill>
                  <a:srgbClr val="333399"/>
                </a:solidFill>
                <a:latin typeface="Tahoma" pitchFamily="34" charset="0"/>
              </a:rPr>
              <a:t>Issue C</a:t>
            </a:r>
          </a:p>
        </p:txBody>
      </p:sp>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2459" y="1754246"/>
            <a:ext cx="832489" cy="107374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62132" y="2279719"/>
            <a:ext cx="868910" cy="1133204"/>
          </a:xfrm>
          <a:prstGeom prst="rect">
            <a:avLst/>
          </a:prstGeom>
        </p:spPr>
      </p:pic>
      <p:sp>
        <p:nvSpPr>
          <p:cNvPr id="37" name="Notched Right Arrow 36"/>
          <p:cNvSpPr/>
          <p:nvPr/>
        </p:nvSpPr>
        <p:spPr>
          <a:xfrm>
            <a:off x="86108" y="4897618"/>
            <a:ext cx="1522811" cy="245504"/>
          </a:xfrm>
          <a:prstGeom prst="notchedRightArrow">
            <a:avLst/>
          </a:prstGeom>
          <a:solidFill>
            <a:srgbClr val="6EA0B0"/>
          </a:solidFill>
          <a:ln w="19050" cap="flat" cmpd="sng" algn="ctr">
            <a:solidFill>
              <a:srgbClr val="6EA0B0">
                <a:shade val="50%"/>
              </a:srgbClr>
            </a:solidFill>
            <a:prstDash val="solid"/>
          </a:ln>
          <a:effectLst/>
        </p:spPr>
        <p:txBody>
          <a:bodyPr rtlCol="0" anchor="ctr"/>
          <a:lstStyle/>
          <a:p>
            <a:pPr marL="0" marR="0" lvl="0" indent="0" algn="ctr" defTabSz="914400" eaLnBrk="0" fontAlgn="base" latinLnBrk="0" hangingPunct="0">
              <a:lnSpc>
                <a:spcPct val="100%"/>
              </a:lnSpc>
              <a:spcBef>
                <a:spcPct val="0%"/>
              </a:spcBef>
              <a:spcAft>
                <a:spcPct val="0%"/>
              </a:spcAft>
              <a:buClrTx/>
              <a:buSzTx/>
              <a:buFontTx/>
              <a:buNone/>
              <a:tabLst/>
              <a:defRPr/>
            </a:pPr>
            <a:r>
              <a:rPr kumimoji="0" lang="en-GB" sz="800" b="0" i="0" u="none" strike="noStrike" kern="0" cap="none" spc="0" normalizeH="0" baseline="0%" noProof="0" dirty="0">
                <a:ln>
                  <a:noFill/>
                </a:ln>
                <a:solidFill>
                  <a:prstClr val="white"/>
                </a:solidFill>
                <a:effectLst/>
                <a:uLnTx/>
                <a:uFillTx/>
                <a:latin typeface="Arial"/>
                <a:ea typeface="+mn-ea"/>
                <a:cs typeface="+mn-cs"/>
              </a:rPr>
              <a:t>Operational experience</a:t>
            </a:r>
          </a:p>
        </p:txBody>
      </p:sp>
      <p:sp>
        <p:nvSpPr>
          <p:cNvPr id="38" name="Notched Right Arrow 37"/>
          <p:cNvSpPr/>
          <p:nvPr/>
        </p:nvSpPr>
        <p:spPr>
          <a:xfrm>
            <a:off x="2601326" y="4897618"/>
            <a:ext cx="2219686" cy="245504"/>
          </a:xfrm>
          <a:prstGeom prst="notchedRightArrow">
            <a:avLst/>
          </a:prstGeom>
          <a:solidFill>
            <a:srgbClr val="6EA0B0"/>
          </a:solidFill>
          <a:ln w="19050" cap="flat" cmpd="sng" algn="ctr">
            <a:solidFill>
              <a:srgbClr val="6EA0B0">
                <a:shade val="50%"/>
              </a:srgbClr>
            </a:solidFill>
            <a:prstDash val="solid"/>
          </a:ln>
          <a:effectLst/>
        </p:spPr>
        <p:txBody>
          <a:bodyPr rtlCol="0" anchor="ctr"/>
          <a:lstStyle/>
          <a:p>
            <a:pPr marL="0" marR="0" lvl="0" indent="0" algn="ctr" defTabSz="914400" eaLnBrk="0" fontAlgn="base" latinLnBrk="0" hangingPunct="0">
              <a:lnSpc>
                <a:spcPct val="100%"/>
              </a:lnSpc>
              <a:spcBef>
                <a:spcPct val="0%"/>
              </a:spcBef>
              <a:spcAft>
                <a:spcPct val="0%"/>
              </a:spcAft>
              <a:buClrTx/>
              <a:buSzTx/>
              <a:buFontTx/>
              <a:buNone/>
              <a:tabLst/>
              <a:defRPr/>
            </a:pPr>
            <a:r>
              <a:rPr kumimoji="0" lang="en-GB" sz="800" b="0" i="0" u="none" strike="noStrike" kern="0" cap="none" spc="0" normalizeH="0" baseline="0%" noProof="0" dirty="0">
                <a:ln>
                  <a:noFill/>
                </a:ln>
                <a:solidFill>
                  <a:prstClr val="white"/>
                </a:solidFill>
                <a:effectLst/>
                <a:uLnTx/>
                <a:uFillTx/>
                <a:latin typeface="Arial"/>
                <a:ea typeface="+mn-ea"/>
                <a:cs typeface="+mn-cs"/>
              </a:rPr>
              <a:t>Operational experience</a:t>
            </a:r>
          </a:p>
        </p:txBody>
      </p:sp>
      <p:sp>
        <p:nvSpPr>
          <p:cNvPr id="39" name="Notched Right Arrow 38"/>
          <p:cNvSpPr/>
          <p:nvPr/>
        </p:nvSpPr>
        <p:spPr>
          <a:xfrm>
            <a:off x="36148" y="2433106"/>
            <a:ext cx="1673644" cy="245504"/>
          </a:xfrm>
          <a:prstGeom prst="notchedRightArrow">
            <a:avLst/>
          </a:prstGeom>
          <a:solidFill>
            <a:srgbClr val="6EA0B0"/>
          </a:solidFill>
          <a:ln w="19050" cap="flat" cmpd="sng" algn="ctr">
            <a:solidFill>
              <a:srgbClr val="6EA0B0">
                <a:shade val="50%"/>
              </a:srgbClr>
            </a:solidFill>
            <a:prstDash val="solid"/>
          </a:ln>
          <a:effectLst/>
        </p:spPr>
        <p:txBody>
          <a:bodyPr rtlCol="0" anchor="ctr"/>
          <a:lstStyle/>
          <a:p>
            <a:pPr marL="0" marR="0" lvl="0" indent="0" algn="ctr" defTabSz="914400" eaLnBrk="0" fontAlgn="base" latinLnBrk="0" hangingPunct="0">
              <a:lnSpc>
                <a:spcPct val="100%"/>
              </a:lnSpc>
              <a:spcBef>
                <a:spcPct val="0%"/>
              </a:spcBef>
              <a:spcAft>
                <a:spcPct val="0%"/>
              </a:spcAft>
              <a:buClrTx/>
              <a:buSzTx/>
              <a:buFontTx/>
              <a:buNone/>
              <a:tabLst/>
              <a:defRPr/>
            </a:pPr>
            <a:r>
              <a:rPr kumimoji="0" lang="en-GB" sz="800" b="0" i="0" u="none" strike="noStrike" kern="0" cap="none" spc="0" normalizeH="0" baseline="0%" noProof="0" dirty="0">
                <a:ln>
                  <a:noFill/>
                </a:ln>
                <a:solidFill>
                  <a:prstClr val="white"/>
                </a:solidFill>
                <a:effectLst/>
                <a:uLnTx/>
                <a:uFillTx/>
                <a:latin typeface="Arial"/>
                <a:ea typeface="+mn-ea"/>
                <a:cs typeface="+mn-cs"/>
              </a:rPr>
              <a:t>Issues 1 to 5</a:t>
            </a:r>
          </a:p>
        </p:txBody>
      </p:sp>
      <p:sp>
        <p:nvSpPr>
          <p:cNvPr id="40" name="Notched Right Arrow 39"/>
          <p:cNvSpPr/>
          <p:nvPr/>
        </p:nvSpPr>
        <p:spPr>
          <a:xfrm rot="2772991">
            <a:off x="3469787" y="3637338"/>
            <a:ext cx="1422748" cy="160381"/>
          </a:xfrm>
          <a:prstGeom prst="notchedRightArrow">
            <a:avLst/>
          </a:prstGeom>
          <a:solidFill>
            <a:srgbClr val="6EA0B0"/>
          </a:solidFill>
          <a:ln w="19050" cap="flat" cmpd="sng" algn="ctr">
            <a:solidFill>
              <a:srgbClr val="6EA0B0">
                <a:shade val="50%"/>
              </a:srgbClr>
            </a:solidFill>
            <a:prstDash val="solid"/>
          </a:ln>
          <a:effectLst/>
        </p:spPr>
        <p:txBody>
          <a:bodyPr rtlCol="0" anchor="ctr"/>
          <a:lstStyle/>
          <a:p>
            <a:pPr marL="0" marR="0" lvl="0" indent="0" algn="ctr" defTabSz="914400" eaLnBrk="0" fontAlgn="base" latinLnBrk="0" hangingPunct="0">
              <a:lnSpc>
                <a:spcPct val="100%"/>
              </a:lnSpc>
              <a:spcBef>
                <a:spcPct val="0%"/>
              </a:spcBef>
              <a:spcAft>
                <a:spcPct val="0%"/>
              </a:spcAft>
              <a:buClrTx/>
              <a:buSzTx/>
              <a:buFontTx/>
              <a:buNone/>
              <a:tabLst/>
              <a:defRPr/>
            </a:pPr>
            <a:r>
              <a:rPr kumimoji="0" lang="en-GB" sz="600" b="0" i="0" u="none" strike="noStrike" kern="0" cap="none" spc="0" normalizeH="0" baseline="0%" noProof="0" dirty="0">
                <a:ln>
                  <a:noFill/>
                </a:ln>
                <a:solidFill>
                  <a:prstClr val="white"/>
                </a:solidFill>
                <a:effectLst/>
                <a:uLnTx/>
                <a:uFillTx/>
                <a:latin typeface="Arial"/>
                <a:ea typeface="+mn-ea"/>
                <a:cs typeface="+mn-cs"/>
              </a:rPr>
              <a:t>Compatibility</a:t>
            </a:r>
          </a:p>
        </p:txBody>
      </p:sp>
      <p:cxnSp>
        <p:nvCxnSpPr>
          <p:cNvPr id="42" name="Straight Arrow Connector 41"/>
          <p:cNvCxnSpPr/>
          <p:nvPr/>
        </p:nvCxnSpPr>
        <p:spPr>
          <a:xfrm flipV="1">
            <a:off x="239508" y="5768119"/>
            <a:ext cx="8762919" cy="37578"/>
          </a:xfrm>
          <a:prstGeom prst="straightConnector1">
            <a:avLst/>
          </a:prstGeom>
          <a:ln>
            <a:solidFill>
              <a:schemeClr val="tx1">
                <a:lumMod val="50%"/>
                <a:lumOff val="5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rot="19640206">
            <a:off x="1671639" y="5630966"/>
            <a:ext cx="697627" cy="307777"/>
          </a:xfrm>
          <a:prstGeom prst="rect">
            <a:avLst/>
          </a:prstGeom>
          <a:noFill/>
        </p:spPr>
        <p:txBody>
          <a:bodyPr wrap="none" lIns="91440" tIns="45720" rIns="91440" bIns="45720">
            <a:spAutoFit/>
          </a:bodyPr>
          <a:lstStyle/>
          <a:p>
            <a:pPr algn="ctr"/>
            <a:r>
              <a:rPr lang="en-GB" sz="1400" b="1" cap="none" spc="0" dirty="0">
                <a:ln w="9525">
                  <a:solidFill>
                    <a:schemeClr val="bg1"/>
                  </a:solidFill>
                  <a:prstDash val="solid"/>
                </a:ln>
                <a:solidFill>
                  <a:schemeClr val="tx1"/>
                </a:solidFill>
                <a:effectLst>
                  <a:outerShdw blurRad="12700" dist="38100" dir="2700000" algn="tl" rotWithShape="0">
                    <a:schemeClr val="bg1">
                      <a:lumMod val="50%"/>
                    </a:schemeClr>
                  </a:outerShdw>
                </a:effectLst>
              </a:rPr>
              <a:t>2003</a:t>
            </a:r>
          </a:p>
        </p:txBody>
      </p:sp>
      <p:sp>
        <p:nvSpPr>
          <p:cNvPr id="45" name="Rectangle 44"/>
          <p:cNvSpPr/>
          <p:nvPr/>
        </p:nvSpPr>
        <p:spPr>
          <a:xfrm rot="19640206">
            <a:off x="4963135" y="5611244"/>
            <a:ext cx="697627" cy="307777"/>
          </a:xfrm>
          <a:prstGeom prst="rect">
            <a:avLst/>
          </a:prstGeom>
          <a:noFill/>
        </p:spPr>
        <p:txBody>
          <a:bodyPr wrap="none" lIns="91440" tIns="45720" rIns="91440" bIns="45720">
            <a:spAutoFit/>
          </a:bodyPr>
          <a:lstStyle/>
          <a:p>
            <a:pPr algn="ctr"/>
            <a:r>
              <a:rPr lang="en-GB" sz="1400" b="1" cap="none" spc="0" dirty="0">
                <a:ln w="9525">
                  <a:solidFill>
                    <a:schemeClr val="bg1"/>
                  </a:solidFill>
                  <a:prstDash val="solid"/>
                </a:ln>
                <a:solidFill>
                  <a:srgbClr val="FF0000"/>
                </a:solidFill>
                <a:effectLst>
                  <a:outerShdw blurRad="12700" dist="38100" dir="2700000" algn="tl" rotWithShape="0">
                    <a:schemeClr val="bg1">
                      <a:lumMod val="50%"/>
                    </a:schemeClr>
                  </a:outerShdw>
                </a:effectLst>
              </a:rPr>
              <a:t>2016</a:t>
            </a:r>
          </a:p>
        </p:txBody>
      </p:sp>
      <p:sp>
        <p:nvSpPr>
          <p:cNvPr id="3" name="Notched Right Arrow 37">
            <a:extLst>
              <a:ext uri="{FF2B5EF4-FFF2-40B4-BE49-F238E27FC236}">
                <a16:creationId xmlns:a16="http://schemas.microsoft.com/office/drawing/2014/main" id="{234B750D-46A1-9AB4-470D-8D3533D5C97F}"/>
              </a:ext>
            </a:extLst>
          </p:cNvPr>
          <p:cNvSpPr/>
          <p:nvPr/>
        </p:nvSpPr>
        <p:spPr>
          <a:xfrm>
            <a:off x="5802888" y="4890586"/>
            <a:ext cx="1610723" cy="245504"/>
          </a:xfrm>
          <a:prstGeom prst="notchedRightArrow">
            <a:avLst/>
          </a:prstGeom>
          <a:solidFill>
            <a:srgbClr val="6EA0B0"/>
          </a:solidFill>
          <a:ln w="19050" cap="flat" cmpd="sng" algn="ctr">
            <a:solidFill>
              <a:srgbClr val="6EA0B0">
                <a:shade val="50%"/>
              </a:srgbClr>
            </a:solidFill>
            <a:prstDash val="solid"/>
          </a:ln>
          <a:effectLst/>
        </p:spPr>
        <p:txBody>
          <a:bodyPr rtlCol="0" anchor="ctr"/>
          <a:lstStyle/>
          <a:p>
            <a:pPr marL="0" marR="0" lvl="0" indent="0" algn="ctr" defTabSz="914400" eaLnBrk="0" fontAlgn="base" latinLnBrk="0" hangingPunct="0">
              <a:lnSpc>
                <a:spcPct val="100%"/>
              </a:lnSpc>
              <a:spcBef>
                <a:spcPct val="0%"/>
              </a:spcBef>
              <a:spcAft>
                <a:spcPct val="0%"/>
              </a:spcAft>
              <a:buClrTx/>
              <a:buSzTx/>
              <a:buFontTx/>
              <a:buNone/>
              <a:tabLst/>
              <a:defRPr/>
            </a:pPr>
            <a:r>
              <a:rPr kumimoji="0" lang="en-GB" sz="800" b="0" i="0" u="none" strike="noStrike" kern="0" cap="none" spc="0" normalizeH="0" baseline="0%" noProof="0" dirty="0">
                <a:ln>
                  <a:noFill/>
                </a:ln>
                <a:solidFill>
                  <a:prstClr val="white"/>
                </a:solidFill>
                <a:effectLst/>
                <a:uLnTx/>
                <a:uFillTx/>
                <a:latin typeface="Arial"/>
                <a:ea typeface="+mn-ea"/>
                <a:cs typeface="+mn-cs"/>
              </a:rPr>
              <a:t>First </a:t>
            </a:r>
            <a:r>
              <a:rPr lang="en-GB" sz="800" kern="0" dirty="0">
                <a:solidFill>
                  <a:prstClr val="white"/>
                </a:solidFill>
                <a:latin typeface="Arial"/>
              </a:rPr>
              <a:t>Implementations</a:t>
            </a:r>
            <a:endParaRPr kumimoji="0" lang="en-GB" sz="800" b="0" i="0" u="none" strike="noStrike" kern="0" cap="none" spc="0" normalizeH="0" baseline="0%" noProof="0" dirty="0">
              <a:ln>
                <a:noFill/>
              </a:ln>
              <a:solidFill>
                <a:prstClr val="white"/>
              </a:solidFill>
              <a:effectLst/>
              <a:uLnTx/>
              <a:uFillTx/>
              <a:latin typeface="Arial"/>
              <a:ea typeface="+mn-ea"/>
              <a:cs typeface="+mn-cs"/>
            </a:endParaRPr>
          </a:p>
        </p:txBody>
      </p:sp>
      <p:sp>
        <p:nvSpPr>
          <p:cNvPr id="46" name="Arrow: Curved Down 45">
            <a:extLst>
              <a:ext uri="{FF2B5EF4-FFF2-40B4-BE49-F238E27FC236}">
                <a16:creationId xmlns:a16="http://schemas.microsoft.com/office/drawing/2014/main" id="{13361E01-D9D1-68E8-B4C5-217EF3148A95}"/>
              </a:ext>
            </a:extLst>
          </p:cNvPr>
          <p:cNvSpPr/>
          <p:nvPr/>
        </p:nvSpPr>
        <p:spPr>
          <a:xfrm>
            <a:off x="5512959" y="3486360"/>
            <a:ext cx="2765845" cy="799798"/>
          </a:xfrm>
          <a:prstGeom prst="curvedDownArrow">
            <a:avLst>
              <a:gd name="adj1" fmla="val 8800"/>
              <a:gd name="adj2" fmla="val 50000"/>
              <a:gd name="adj3" fmla="val 25000"/>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47" name="Group 46">
            <a:extLst>
              <a:ext uri="{FF2B5EF4-FFF2-40B4-BE49-F238E27FC236}">
                <a16:creationId xmlns:a16="http://schemas.microsoft.com/office/drawing/2014/main" id="{C7697AAA-E3C3-EE94-C57C-8C0C52CD4768}"/>
              </a:ext>
            </a:extLst>
          </p:cNvPr>
          <p:cNvGrpSpPr>
            <a:grpSpLocks noChangeAspect="1"/>
          </p:cNvGrpSpPr>
          <p:nvPr/>
        </p:nvGrpSpPr>
        <p:grpSpPr>
          <a:xfrm>
            <a:off x="7413611" y="4308540"/>
            <a:ext cx="944812" cy="1292916"/>
            <a:chOff x="4664184" y="3032834"/>
            <a:chExt cx="1181100" cy="1616260"/>
          </a:xfrm>
        </p:grpSpPr>
        <p:pic>
          <p:nvPicPr>
            <p:cNvPr id="48" name="Picture 16">
              <a:extLst>
                <a:ext uri="{FF2B5EF4-FFF2-40B4-BE49-F238E27FC236}">
                  <a16:creationId xmlns:a16="http://schemas.microsoft.com/office/drawing/2014/main" id="{BFBF0B83-0152-00B2-B3FB-D2D9BE8224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4184" y="409664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49" name="Picture 17">
              <a:extLst>
                <a:ext uri="{FF2B5EF4-FFF2-40B4-BE49-F238E27FC236}">
                  <a16:creationId xmlns:a16="http://schemas.microsoft.com/office/drawing/2014/main" id="{5A2E26F3-AB0F-0E78-C317-BD9CCDBB5E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4184" y="3558021"/>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pic>
          <p:nvPicPr>
            <p:cNvPr id="50" name="Picture 18">
              <a:extLst>
                <a:ext uri="{FF2B5EF4-FFF2-40B4-BE49-F238E27FC236}">
                  <a16:creationId xmlns:a16="http://schemas.microsoft.com/office/drawing/2014/main" id="{F5D1568E-6C95-B4BA-8A0C-EBCA8BB23A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4184" y="3032834"/>
              <a:ext cx="1181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Lst>
          </p:spPr>
        </p:pic>
      </p:grpSp>
      <p:sp>
        <p:nvSpPr>
          <p:cNvPr id="51" name="TextBox 50">
            <a:extLst>
              <a:ext uri="{FF2B5EF4-FFF2-40B4-BE49-F238E27FC236}">
                <a16:creationId xmlns:a16="http://schemas.microsoft.com/office/drawing/2014/main" id="{C935A434-0DFD-2411-FDFE-1C8E80A3E861}"/>
              </a:ext>
            </a:extLst>
          </p:cNvPr>
          <p:cNvSpPr txBox="1"/>
          <p:nvPr/>
        </p:nvSpPr>
        <p:spPr>
          <a:xfrm>
            <a:off x="6223664" y="3554003"/>
            <a:ext cx="1265707" cy="289118"/>
          </a:xfrm>
          <a:prstGeom prst="rect">
            <a:avLst/>
          </a:prstGeom>
          <a:noFill/>
        </p:spPr>
        <p:txBody>
          <a:bodyPr wrap="square" rtlCol="0">
            <a:spAutoFit/>
          </a:bodyPr>
          <a:lstStyle/>
          <a:p>
            <a:pPr marL="0" marR="0" indent="0" defTabSz="914400" latinLnBrk="0">
              <a:lnSpc>
                <a:spcPct val="119%"/>
              </a:lnSpc>
              <a:buClr>
                <a:schemeClr val="accent1"/>
              </a:buClr>
              <a:buSzPct val="80%"/>
              <a:buNone/>
              <a:tabLst/>
            </a:pPr>
            <a:r>
              <a:rPr lang="en-US" sz="1200" dirty="0">
                <a:solidFill>
                  <a:schemeClr val="bg2"/>
                </a:solidFill>
                <a:latin typeface="+mn-lt"/>
                <a:cs typeface="+mn-cs"/>
              </a:rPr>
              <a:t>Generic OIRD</a:t>
            </a:r>
            <a:endParaRPr lang="en-GB" sz="1200" dirty="0">
              <a:solidFill>
                <a:schemeClr val="bg2"/>
              </a:solidFill>
              <a:latin typeface="+mn-lt"/>
              <a:cs typeface="+mn-cs"/>
            </a:endParaRPr>
          </a:p>
        </p:txBody>
      </p:sp>
      <p:sp>
        <p:nvSpPr>
          <p:cNvPr id="52" name="TextBox 51">
            <a:extLst>
              <a:ext uri="{FF2B5EF4-FFF2-40B4-BE49-F238E27FC236}">
                <a16:creationId xmlns:a16="http://schemas.microsoft.com/office/drawing/2014/main" id="{2C3510A1-1307-86D4-6B65-CBC2F73CBB8E}"/>
              </a:ext>
            </a:extLst>
          </p:cNvPr>
          <p:cNvSpPr txBox="1"/>
          <p:nvPr/>
        </p:nvSpPr>
        <p:spPr>
          <a:xfrm>
            <a:off x="7532803" y="5060253"/>
            <a:ext cx="746001" cy="461665"/>
          </a:xfrm>
          <a:prstGeom prst="rect">
            <a:avLst/>
          </a:prstGeom>
          <a:noFill/>
        </p:spPr>
        <p:txBody>
          <a:bodyPr wrap="square" rtlCol="0">
            <a:spAutoFit/>
          </a:bodyPr>
          <a:lstStyle/>
          <a:p>
            <a:pPr algn="ctr" eaLnBrk="0" fontAlgn="base" hangingPunct="0">
              <a:spcBef>
                <a:spcPct val="0%"/>
              </a:spcBef>
              <a:spcAft>
                <a:spcPct val="0%"/>
              </a:spcAft>
            </a:pPr>
            <a:r>
              <a:rPr lang="en-GB" sz="1200" dirty="0">
                <a:solidFill>
                  <a:srgbClr val="333399"/>
                </a:solidFill>
                <a:latin typeface="Tahoma" pitchFamily="34" charset="0"/>
              </a:rPr>
              <a:t>Issue C</a:t>
            </a:r>
          </a:p>
          <a:p>
            <a:pPr algn="ctr" eaLnBrk="0" fontAlgn="base" hangingPunct="0">
              <a:spcBef>
                <a:spcPct val="0%"/>
              </a:spcBef>
              <a:spcAft>
                <a:spcPct val="0%"/>
              </a:spcAft>
            </a:pPr>
            <a:r>
              <a:rPr lang="en-GB" sz="1200" dirty="0">
                <a:solidFill>
                  <a:srgbClr val="333399"/>
                </a:solidFill>
                <a:latin typeface="Tahoma" pitchFamily="34" charset="0"/>
              </a:rPr>
              <a:t>Rev 1</a:t>
            </a:r>
          </a:p>
        </p:txBody>
      </p:sp>
      <p:sp>
        <p:nvSpPr>
          <p:cNvPr id="53" name="Rectangle 52">
            <a:extLst>
              <a:ext uri="{FF2B5EF4-FFF2-40B4-BE49-F238E27FC236}">
                <a16:creationId xmlns:a16="http://schemas.microsoft.com/office/drawing/2014/main" id="{43FA9B7A-2692-13D3-6D73-AC0DDC3DE8B0}"/>
              </a:ext>
            </a:extLst>
          </p:cNvPr>
          <p:cNvSpPr/>
          <p:nvPr/>
        </p:nvSpPr>
        <p:spPr>
          <a:xfrm rot="19640206">
            <a:off x="7471229" y="5651809"/>
            <a:ext cx="869149" cy="307777"/>
          </a:xfrm>
          <a:prstGeom prst="rect">
            <a:avLst/>
          </a:prstGeom>
          <a:noFill/>
        </p:spPr>
        <p:txBody>
          <a:bodyPr wrap="none" lIns="91440" tIns="45720" rIns="91440" bIns="45720">
            <a:spAutoFit/>
          </a:bodyPr>
          <a:lstStyle/>
          <a:p>
            <a:pPr algn="ctr"/>
            <a:r>
              <a:rPr lang="en-GB" sz="1400" b="1" cap="none" spc="0" dirty="0">
                <a:ln w="9525">
                  <a:solidFill>
                    <a:schemeClr val="bg1"/>
                  </a:solidFill>
                  <a:prstDash val="solid"/>
                </a:ln>
                <a:solidFill>
                  <a:schemeClr val="accent1"/>
                </a:solidFill>
                <a:effectLst>
                  <a:outerShdw blurRad="12700" dist="38100" dir="2700000" algn="tl" rotWithShape="0">
                    <a:schemeClr val="bg1">
                      <a:lumMod val="50%"/>
                    </a:schemeClr>
                  </a:outerShdw>
                </a:effectLst>
              </a:rPr>
              <a:t>2024 ?</a:t>
            </a:r>
          </a:p>
        </p:txBody>
      </p:sp>
    </p:spTree>
    <p:extLst>
      <p:ext uri="{BB962C8B-B14F-4D97-AF65-F5344CB8AC3E}">
        <p14:creationId xmlns:p14="http://schemas.microsoft.com/office/powerpoint/2010/main" val="273955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4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solidFill>
                  <a:srgbClr val="FFC000"/>
                </a:solidFill>
              </a:rPr>
              <a:t>COES PUS - 1994</a:t>
            </a:r>
            <a:endParaRPr lang="en-GB" noProof="0" dirty="0">
              <a:solidFill>
                <a:srgbClr val="FFC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692819081"/>
              </p:ext>
            </p:extLst>
          </p:nvPr>
        </p:nvGraphicFramePr>
        <p:xfrm>
          <a:off x="203200" y="1320800"/>
          <a:ext cx="8401050" cy="3797300"/>
        </p:xfrm>
        <a:graphic>
          <a:graphicData uri="http://purl.oclc.org/ooxml/drawingml/table">
            <a:tbl>
              <a:tblPr firstRow="1" bandRow="1">
                <a:solidFill>
                  <a:srgbClr val="0098DB"/>
                </a:solidFill>
                <a:tableStyleId>{00A15C55-8517-42AA-B614-E9B94910E393}</a:tableStyleId>
              </a:tblPr>
              <a:tblGrid>
                <a:gridCol w="774700">
                  <a:extLst>
                    <a:ext uri="{9D8B030D-6E8A-4147-A177-3AD203B41FA5}">
                      <a16:colId xmlns:a16="http://schemas.microsoft.com/office/drawing/2014/main" val="20000"/>
                    </a:ext>
                  </a:extLst>
                </a:gridCol>
                <a:gridCol w="3422650">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gridCol w="3232150">
                  <a:extLst>
                    <a:ext uri="{9D8B030D-6E8A-4147-A177-3AD203B41FA5}">
                      <a16:colId xmlns:a16="http://schemas.microsoft.com/office/drawing/2014/main" val="20003"/>
                    </a:ext>
                  </a:extLst>
                </a:gridCol>
              </a:tblGrid>
              <a:tr h="292100">
                <a:tc gridSpan="4">
                  <a:txBody>
                    <a:bodyPr/>
                    <a:lstStyle/>
                    <a:p>
                      <a:pPr algn="ctr"/>
                      <a:r>
                        <a:rPr lang="en-GB" sz="1200" dirty="0"/>
                        <a:t>1994 </a:t>
                      </a:r>
                      <a:r>
                        <a:rPr lang="en-GB" sz="1200" dirty="0">
                          <a:sym typeface="Wingdings" panose="05000000000000000000" pitchFamily="2" charset="2"/>
                        </a:rPr>
                        <a:t> </a:t>
                      </a:r>
                      <a:r>
                        <a:rPr lang="en-GB" sz="1200" dirty="0"/>
                        <a:t>Standardized Service</a:t>
                      </a:r>
                      <a:r>
                        <a:rPr lang="en-GB" sz="1200" baseline="0%" dirty="0"/>
                        <a:t> </a:t>
                      </a:r>
                      <a:r>
                        <a:rPr lang="en-GB" sz="1200" dirty="0"/>
                        <a:t>Types</a:t>
                      </a: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extLst>
                  <a:ext uri="{0D108BD9-81ED-4DB2-BD59-A6C34878D82A}">
                    <a16:rowId xmlns:a16="http://schemas.microsoft.com/office/drawing/2014/main" val="10000"/>
                  </a:ext>
                </a:extLst>
              </a:tr>
              <a:tr h="292100">
                <a:tc>
                  <a:txBody>
                    <a:bodyPr/>
                    <a:lstStyle/>
                    <a:p>
                      <a:r>
                        <a:rPr lang="en-GB" sz="1200" dirty="0"/>
                        <a:t>ST[01]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telecommand verification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tc>
                  <a:txBody>
                    <a:bodyPr/>
                    <a:lstStyle/>
                    <a:p>
                      <a:pPr marL="0" lvl="0" indent="-279400">
                        <a:buFont typeface="Arial" pitchFamily="34" charset="0"/>
                        <a:buNone/>
                      </a:pPr>
                      <a:r>
                        <a:rPr lang="en-GB" sz="1200" baseline="0%" dirty="0"/>
                        <a:t>ST[13]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large</a:t>
                      </a:r>
                      <a:r>
                        <a:rPr lang="en-GB" sz="1200" b="1" baseline="0%" dirty="0">
                          <a:solidFill>
                            <a:schemeClr val="tx1"/>
                          </a:solidFill>
                        </a:rPr>
                        <a:t> data </a:t>
                      </a:r>
                      <a:r>
                        <a:rPr lang="en-GB" sz="1200" b="1" kern="1200" baseline="0%" dirty="0">
                          <a:solidFill>
                            <a:schemeClr val="dk1"/>
                          </a:solidFill>
                          <a:latin typeface="+mn-lt"/>
                          <a:ea typeface="+mn-ea"/>
                          <a:cs typeface="+mn-cs"/>
                        </a:rPr>
                        <a:t>transfer</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ST[02]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device command distribution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t>packet transmission control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t>ST[03]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HK and diagnostic data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t>on-board storage and retrieval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t>ST[04]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parameter statistics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t>on-board traffic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t>ST[05]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event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t>test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5"/>
                  </a:ext>
                </a:extLst>
              </a:tr>
              <a:tr h="292100">
                <a:tc>
                  <a:txBody>
                    <a:bodyPr/>
                    <a:lstStyle/>
                    <a:p>
                      <a:pPr marL="0" lvl="0" indent="-279400">
                        <a:buFont typeface="Arial" pitchFamily="34" charset="0"/>
                        <a:buNone/>
                      </a:pPr>
                      <a:r>
                        <a:rPr lang="en-GB" sz="1200" baseline="0%" dirty="0"/>
                        <a:t>ST[06]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memory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endParaRPr lang="en-GB" sz="1200" b="1" baseline="0%" dirty="0"/>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6"/>
                  </a:ext>
                </a:extLst>
              </a:tr>
              <a:tr h="292100">
                <a:tc>
                  <a:txBody>
                    <a:bodyPr/>
                    <a:lstStyle/>
                    <a:p>
                      <a:pPr marL="0" lvl="0" indent="-279400">
                        <a:buFont typeface="Arial" pitchFamily="34" charset="0"/>
                        <a:buNone/>
                      </a:pPr>
                      <a:r>
                        <a:rPr lang="en-GB" sz="1200" baseline="0%" dirty="0"/>
                        <a:t>ST[07]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task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endParaRPr lang="en-GB" sz="120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GB" sz="1200" b="1" dirty="0"/>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7"/>
                  </a:ext>
                </a:extLst>
              </a:tr>
              <a:tr h="292100">
                <a:tc>
                  <a:txBody>
                    <a:bodyPr/>
                    <a:lstStyle/>
                    <a:p>
                      <a:pPr marL="0" lvl="0" indent="-279400">
                        <a:buFont typeface="Arial" pitchFamily="34" charset="0"/>
                        <a:buNone/>
                      </a:pPr>
                      <a:r>
                        <a:rPr lang="en-GB" sz="1200" baseline="0%" dirty="0"/>
                        <a:t>ST[08]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function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endParaRPr lang="en-GB" sz="120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8"/>
                  </a:ext>
                </a:extLst>
              </a:tr>
              <a:tr h="292100">
                <a:tc>
                  <a:txBody>
                    <a:bodyPr/>
                    <a:lstStyle/>
                    <a:p>
                      <a:pPr marL="0" lvl="0" indent="-279400">
                        <a:buFont typeface="Arial" pitchFamily="34" charset="0"/>
                        <a:buNone/>
                      </a:pPr>
                      <a:r>
                        <a:rPr lang="en-GB" sz="1200" baseline="0%" dirty="0"/>
                        <a:t>ST[09]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time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9"/>
                  </a:ext>
                </a:extLst>
              </a:tr>
              <a:tr h="292100">
                <a:tc>
                  <a:txBody>
                    <a:bodyPr/>
                    <a:lstStyle/>
                    <a:p>
                      <a:pPr marL="0" lvl="0" indent="-279400">
                        <a:buFont typeface="Arial" pitchFamily="34" charset="0"/>
                        <a:buNone/>
                      </a:pPr>
                      <a:r>
                        <a:rPr lang="en-GB" sz="1200" baseline="0%" dirty="0"/>
                        <a:t>ST[10]</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solidFill>
                            <a:schemeClr val="tx1"/>
                          </a:solidFill>
                        </a:rPr>
                        <a:t>time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0"/>
                  </a:ext>
                </a:extLst>
              </a:tr>
              <a:tr h="292100">
                <a:tc>
                  <a:txBody>
                    <a:bodyPr/>
                    <a:lstStyle/>
                    <a:p>
                      <a:pPr marL="0" lvl="0" indent="-279400">
                        <a:buFont typeface="Arial" pitchFamily="34" charset="0"/>
                        <a:buNone/>
                      </a:pPr>
                      <a:r>
                        <a:rPr lang="en-GB" sz="1200" baseline="0%" dirty="0"/>
                        <a:t>ST[11]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1" kern="1200" dirty="0">
                          <a:solidFill>
                            <a:schemeClr val="tx1"/>
                          </a:solidFill>
                          <a:latin typeface="+mn-lt"/>
                          <a:ea typeface="+mn-ea"/>
                          <a:cs typeface="+mn-cs"/>
                        </a:rPr>
                        <a:t>on-board 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1"/>
                  </a:ext>
                </a:extLst>
              </a:tr>
              <a:tr h="292100">
                <a:tc>
                  <a:txBody>
                    <a:bodyPr/>
                    <a:lstStyle/>
                    <a:p>
                      <a:pPr marL="0" lvl="0" indent="-279400">
                        <a:buFont typeface="Arial" pitchFamily="34" charset="0"/>
                        <a:buNone/>
                      </a:pPr>
                      <a:r>
                        <a:rPr lang="en-GB" sz="1200" baseline="0%" dirty="0"/>
                        <a:t>ST[12]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r>
                        <a:rPr lang="en-GB" sz="1200" b="1" baseline="0%" dirty="0">
                          <a:solidFill>
                            <a:schemeClr val="tx1"/>
                          </a:solidFill>
                        </a:rPr>
                        <a:t>on-board monitoring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0670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PUS?</a:t>
            </a:r>
          </a:p>
        </p:txBody>
      </p:sp>
      <p:sp>
        <p:nvSpPr>
          <p:cNvPr id="3" name="Content Placeholder 2"/>
          <p:cNvSpPr>
            <a:spLocks noGrp="1"/>
          </p:cNvSpPr>
          <p:nvPr>
            <p:ph idx="1"/>
          </p:nvPr>
        </p:nvSpPr>
        <p:spPr/>
        <p:txBody>
          <a:bodyPr/>
          <a:lstStyle/>
          <a:p>
            <a:pPr>
              <a:buFont typeface="Arial" panose="020B0604020202020204" pitchFamily="34" charset="0"/>
              <a:buChar char="•"/>
            </a:pPr>
            <a:r>
              <a:rPr lang="en-GB" dirty="0"/>
              <a:t>The PUS complements the CCSDS space packet protocol standard by defining the application-level interface between ground and space</a:t>
            </a:r>
          </a:p>
          <a:p>
            <a:pPr>
              <a:buFont typeface="Arial" panose="020B0604020202020204" pitchFamily="34" charset="0"/>
              <a:buChar char="•"/>
            </a:pPr>
            <a:r>
              <a:rPr lang="en-GB" dirty="0"/>
              <a:t>It covers nominal, contingency and troubleshooting operations for both AIV and mission operations</a:t>
            </a:r>
          </a:p>
          <a:p>
            <a:pPr>
              <a:buFont typeface="Arial" panose="020B0604020202020204" pitchFamily="34" charset="0"/>
              <a:buChar char="•"/>
            </a:pPr>
            <a:r>
              <a:rPr lang="en-GB" dirty="0"/>
              <a:t>It provides operational concepts and a set of on-board services meeting them</a:t>
            </a:r>
          </a:p>
          <a:p>
            <a:pPr>
              <a:buFont typeface="Arial" panose="020B0604020202020204" pitchFamily="34" charset="0"/>
              <a:buChar char="•"/>
            </a:pPr>
            <a:r>
              <a:rPr lang="en-GB" dirty="0"/>
              <a:t>It defines TM &amp; TC packets (including structures) to exploit the on-board services</a:t>
            </a:r>
          </a:p>
          <a:p>
            <a:pPr>
              <a:buFont typeface="Arial" panose="020B0604020202020204" pitchFamily="34" charset="0"/>
              <a:buChar char="•"/>
            </a:pPr>
            <a:r>
              <a:rPr lang="en-GB" dirty="0"/>
              <a:t>It promotes the selection and tailoring of the on-board services according to the needs of a given mission</a:t>
            </a:r>
          </a:p>
          <a:p>
            <a:pPr>
              <a:buFont typeface="Arial" panose="020B0604020202020204" pitchFamily="34" charset="0"/>
              <a:buChar char="•"/>
            </a:pPr>
            <a:r>
              <a:rPr lang="en-GB" dirty="0"/>
              <a:t>It allows mission-specific extensions</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69437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5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solidFill>
                  <a:srgbClr val="FFC000"/>
                </a:solidFill>
              </a:rPr>
              <a:t>ECSS PUS-A – 2003</a:t>
            </a:r>
          </a:p>
        </p:txBody>
      </p:sp>
      <p:graphicFrame>
        <p:nvGraphicFramePr>
          <p:cNvPr id="4" name="Table 3"/>
          <p:cNvGraphicFramePr>
            <a:graphicFrameLocks noGrp="1"/>
          </p:cNvGraphicFramePr>
          <p:nvPr>
            <p:extLst>
              <p:ext uri="{D42A27DB-BD31-4B8C-83A1-F6EECF244321}">
                <p14:modId xmlns:p14="http://schemas.microsoft.com/office/powerpoint/2010/main" val="3307016829"/>
              </p:ext>
            </p:extLst>
          </p:nvPr>
        </p:nvGraphicFramePr>
        <p:xfrm>
          <a:off x="203200" y="1320800"/>
          <a:ext cx="8401050" cy="3797300"/>
        </p:xfrm>
        <a:graphic>
          <a:graphicData uri="http://purl.oclc.org/ooxml/drawingml/table">
            <a:tbl>
              <a:tblPr firstRow="1" bandRow="1">
                <a:solidFill>
                  <a:srgbClr val="0098DB"/>
                </a:solidFill>
                <a:tableStyleId>{00A15C55-8517-42AA-B614-E9B94910E393}</a:tableStyleId>
              </a:tblPr>
              <a:tblGrid>
                <a:gridCol w="774700">
                  <a:extLst>
                    <a:ext uri="{9D8B030D-6E8A-4147-A177-3AD203B41FA5}">
                      <a16:colId xmlns:a16="http://schemas.microsoft.com/office/drawing/2014/main" val="20000"/>
                    </a:ext>
                  </a:extLst>
                </a:gridCol>
                <a:gridCol w="3422650">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gridCol w="3232150">
                  <a:extLst>
                    <a:ext uri="{9D8B030D-6E8A-4147-A177-3AD203B41FA5}">
                      <a16:colId xmlns:a16="http://schemas.microsoft.com/office/drawing/2014/main" val="20003"/>
                    </a:ext>
                  </a:extLst>
                </a:gridCol>
              </a:tblGrid>
              <a:tr h="292100">
                <a:tc gridSpan="4">
                  <a:txBody>
                    <a:bodyPr/>
                    <a:lstStyle/>
                    <a:p>
                      <a:pPr algn="ctr"/>
                      <a:r>
                        <a:rPr lang="en-GB" sz="1200" dirty="0"/>
                        <a:t>2003 </a:t>
                      </a:r>
                      <a:r>
                        <a:rPr lang="en-GB" sz="1200" dirty="0">
                          <a:sym typeface="Wingdings" panose="05000000000000000000" pitchFamily="2" charset="2"/>
                        </a:rPr>
                        <a:t> </a:t>
                      </a:r>
                      <a:r>
                        <a:rPr lang="en-GB" sz="1200" dirty="0"/>
                        <a:t>Standardized Service</a:t>
                      </a:r>
                      <a:r>
                        <a:rPr lang="en-GB" sz="1200" baseline="0%" dirty="0"/>
                        <a:t> </a:t>
                      </a:r>
                      <a:r>
                        <a:rPr lang="en-GB" sz="1200" dirty="0"/>
                        <a:t>Types</a:t>
                      </a: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extLst>
                  <a:ext uri="{0D108BD9-81ED-4DB2-BD59-A6C34878D82A}">
                    <a16:rowId xmlns:a16="http://schemas.microsoft.com/office/drawing/2014/main" val="10000"/>
                  </a:ext>
                </a:extLst>
              </a:tr>
              <a:tr h="292100">
                <a:tc>
                  <a:txBody>
                    <a:bodyPr/>
                    <a:lstStyle/>
                    <a:p>
                      <a:r>
                        <a:rPr lang="en-GB" sz="1200" dirty="0"/>
                        <a:t>ST[01]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gradFill>
                      <a:gsLst>
                        <a:gs pos="0%">
                          <a:srgbClr val="FF0000"/>
                        </a:gs>
                        <a:gs pos="70%">
                          <a:schemeClr val="bg1"/>
                        </a:gs>
                        <a:gs pos="0%">
                          <a:schemeClr val="bg1"/>
                        </a:gs>
                        <a:gs pos="100%">
                          <a:srgbClr val="FFFF00"/>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telecommand verification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tc>
                  <a:txBody>
                    <a:bodyPr/>
                    <a:lstStyle/>
                    <a:p>
                      <a:pPr marL="0" lvl="0" indent="-279400">
                        <a:buFont typeface="Arial" pitchFamily="34" charset="0"/>
                        <a:buNone/>
                      </a:pPr>
                      <a:r>
                        <a:rPr lang="en-GB" sz="1200" baseline="0%" dirty="0"/>
                        <a:t>ST[13]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gradFill>
                      <a:gsLst>
                        <a:gs pos="0%">
                          <a:srgbClr val="FF0000"/>
                        </a:gs>
                        <a:gs pos="90%">
                          <a:schemeClr val="bg1"/>
                        </a:gs>
                        <a:gs pos="0%">
                          <a:schemeClr val="bg1"/>
                        </a:gs>
                        <a:gs pos="100%">
                          <a:srgbClr val="FFFF00"/>
                        </a:gs>
                      </a:gsLst>
                      <a:lin ang="0" scaled="1"/>
                    </a:gradFill>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large</a:t>
                      </a:r>
                      <a:r>
                        <a:rPr lang="en-GB" sz="1200" b="1" baseline="0%" dirty="0">
                          <a:solidFill>
                            <a:schemeClr val="tx1"/>
                          </a:solidFill>
                        </a:rPr>
                        <a:t> data </a:t>
                      </a:r>
                      <a:r>
                        <a:rPr lang="en-GB" sz="1200" b="1" kern="1200" baseline="0%" dirty="0">
                          <a:solidFill>
                            <a:schemeClr val="dk1"/>
                          </a:solidFill>
                          <a:latin typeface="+mn-lt"/>
                          <a:ea typeface="+mn-ea"/>
                          <a:cs typeface="+mn-cs"/>
                        </a:rPr>
                        <a:t>transfer</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ST[02]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80%">
                          <a:schemeClr val="bg1"/>
                        </a:gs>
                        <a:gs pos="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device command distribution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50%">
                          <a:schemeClr val="bg1"/>
                        </a:gs>
                        <a:gs pos="0%">
                          <a:schemeClr val="bg1"/>
                        </a:gs>
                        <a:gs pos="100%">
                          <a:srgbClr val="FFFF00"/>
                        </a:gs>
                      </a:gsLst>
                      <a:lin ang="0" scaled="1"/>
                    </a:gradFill>
                  </a:tcPr>
                </a:tc>
                <a:tc>
                  <a:txBody>
                    <a:bodyPr/>
                    <a:lstStyle/>
                    <a:p>
                      <a:pPr marL="0" lvl="0" indent="-279400">
                        <a:buFont typeface="Arial" pitchFamily="34" charset="0"/>
                        <a:buNone/>
                      </a:pPr>
                      <a:r>
                        <a:rPr lang="en-GB" sz="1200" b="1" i="1" kern="1200" dirty="0">
                          <a:solidFill>
                            <a:srgbClr val="00B0F0"/>
                          </a:solidFill>
                          <a:latin typeface="+mn-lt"/>
                          <a:ea typeface="+mn-ea"/>
                          <a:cs typeface="+mn-cs"/>
                        </a:rPr>
                        <a:t>packet</a:t>
                      </a:r>
                      <a:r>
                        <a:rPr lang="en-GB" sz="1200" b="1" baseline="0%" dirty="0"/>
                        <a:t> </a:t>
                      </a:r>
                      <a:r>
                        <a:rPr lang="en-GB" sz="1200" b="1" i="1" baseline="0%" dirty="0">
                          <a:solidFill>
                            <a:srgbClr val="00B0F0"/>
                          </a:solidFill>
                        </a:rPr>
                        <a:t>forwarding</a:t>
                      </a:r>
                      <a:r>
                        <a:rPr lang="en-GB" sz="1200" b="1" baseline="0%" dirty="0">
                          <a:solidFill>
                            <a:srgbClr val="00B0F0"/>
                          </a:solidFill>
                        </a:rPr>
                        <a:t> </a:t>
                      </a:r>
                      <a:r>
                        <a:rPr lang="en-GB" sz="1200" b="1" i="1" kern="1200" dirty="0">
                          <a:solidFill>
                            <a:srgbClr val="00B0F0"/>
                          </a:solidFill>
                          <a:latin typeface="+mn-lt"/>
                          <a:ea typeface="+mn-ea"/>
                          <a:cs typeface="+mn-cs"/>
                        </a:rPr>
                        <a:t>control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t>ST[03]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80%">
                          <a:schemeClr val="bg1"/>
                        </a:gs>
                        <a:gs pos="0%">
                          <a:schemeClr val="bg1"/>
                        </a:gs>
                        <a:gs pos="100%">
                          <a:srgbClr val="FFFF00"/>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HK and diagnostic data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chemeClr val="bg1"/>
                        </a:gs>
                        <a:gs pos="80%">
                          <a:srgbClr val="FFFF00"/>
                        </a:gs>
                        <a:gs pos="50%">
                          <a:schemeClr val="bg1"/>
                        </a:gs>
                        <a:gs pos="100%">
                          <a:srgbClr val="49C61C"/>
                        </a:gs>
                      </a:gsLst>
                      <a:lin ang="0" scaled="1"/>
                    </a:gradFill>
                  </a:tcPr>
                </a:tc>
                <a:tc>
                  <a:txBody>
                    <a:bodyPr/>
                    <a:lstStyle/>
                    <a:p>
                      <a:pPr marL="0" lvl="0" indent="-279400">
                        <a:buFont typeface="Arial" pitchFamily="34" charset="0"/>
                        <a:buNone/>
                      </a:pPr>
                      <a:r>
                        <a:rPr lang="en-GB" sz="1200" b="1" baseline="0%" dirty="0"/>
                        <a:t>on-board storage and retrieval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t>ST[04]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80%">
                          <a:schemeClr val="bg1"/>
                        </a:gs>
                        <a:gs pos="0%">
                          <a:schemeClr val="bg1"/>
                        </a:gs>
                        <a:gs pos="100%">
                          <a:srgbClr val="FFFF00"/>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parameter statistics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100%">
                          <a:srgbClr val="FF0000"/>
                        </a:gs>
                      </a:gsLst>
                      <a:lin ang="5400000" scaled="1"/>
                    </a:gradFill>
                  </a:tcPr>
                </a:tc>
                <a:tc>
                  <a:txBody>
                    <a:bodyPr/>
                    <a:lstStyle/>
                    <a:p>
                      <a:pPr marL="0" lvl="0" indent="-279400">
                        <a:buFont typeface="Arial" pitchFamily="34" charset="0"/>
                        <a:buNone/>
                      </a:pPr>
                      <a:r>
                        <a:rPr lang="en-GB" sz="1200" b="0" i="1" kern="1200" baseline="0%" dirty="0">
                          <a:solidFill>
                            <a:srgbClr val="FF0000"/>
                          </a:solidFill>
                          <a:latin typeface="+mn-lt"/>
                          <a:ea typeface="+mn-ea"/>
                          <a:cs typeface="+mn-cs"/>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t>ST[05]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70%">
                          <a:schemeClr val="bg1"/>
                        </a:gs>
                        <a:gs pos="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event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buFont typeface="Arial" pitchFamily="34" charset="0"/>
                        <a:buNone/>
                      </a:pPr>
                      <a:r>
                        <a:rPr lang="en-GB" sz="1200" b="1" baseline="0%" dirty="0"/>
                        <a:t>test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5"/>
                  </a:ext>
                </a:extLst>
              </a:tr>
              <a:tr h="292100">
                <a:tc>
                  <a:txBody>
                    <a:bodyPr/>
                    <a:lstStyle/>
                    <a:p>
                      <a:pPr marL="0" lvl="0" indent="-279400">
                        <a:buFont typeface="Arial" pitchFamily="34" charset="0"/>
                        <a:buNone/>
                      </a:pPr>
                      <a:r>
                        <a:rPr lang="en-GB" sz="1200" baseline="0%" dirty="0"/>
                        <a:t>ST[06]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70%">
                          <a:schemeClr val="bg1"/>
                        </a:gs>
                        <a:gs pos="0%">
                          <a:schemeClr val="bg1"/>
                        </a:gs>
                        <a:gs pos="100%">
                          <a:srgbClr val="FFFF00"/>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memory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49C61C"/>
                        </a:gs>
                        <a:gs pos="100%">
                          <a:srgbClr val="49C61C"/>
                        </a:gs>
                      </a:gsLst>
                      <a:lin ang="5400000" scaled="1"/>
                    </a:gradFill>
                  </a:tcPr>
                </a:tc>
                <a:tc>
                  <a:txBody>
                    <a:bodyPr/>
                    <a:lstStyle/>
                    <a:p>
                      <a:pPr marL="0" lvl="0" indent="-279400">
                        <a:buFont typeface="Arial" pitchFamily="34" charset="0"/>
                        <a:buNone/>
                      </a:pPr>
                      <a:r>
                        <a:rPr lang="en-GB" sz="1200" b="1" baseline="0%" dirty="0"/>
                        <a:t>on-board operations procedure</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6"/>
                  </a:ext>
                </a:extLst>
              </a:tr>
              <a:tr h="292100">
                <a:tc>
                  <a:txBody>
                    <a:bodyPr/>
                    <a:lstStyle/>
                    <a:p>
                      <a:pPr marL="0" lvl="0" indent="-279400">
                        <a:buFont typeface="Arial" pitchFamily="34" charset="0"/>
                        <a:buNone/>
                      </a:pPr>
                      <a:r>
                        <a:rPr lang="en-GB" sz="1200" baseline="0%" dirty="0"/>
                        <a:t>ST[07]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100%">
                          <a:srgbClr val="FF0000"/>
                        </a:gs>
                      </a:gsLst>
                      <a:lin ang="5400000" scaled="1"/>
                    </a:gradFill>
                  </a:tcPr>
                </a:tc>
                <a:tc>
                  <a:txBody>
                    <a:bodyPr/>
                    <a:lstStyle/>
                    <a:p>
                      <a:pPr marL="0" lvl="0" indent="-279400">
                        <a:buFont typeface="Arial" pitchFamily="34" charset="0"/>
                        <a:buNone/>
                      </a:pPr>
                      <a:r>
                        <a:rPr lang="en-GB" sz="1200" b="0" i="1" baseline="0%" dirty="0">
                          <a:solidFill>
                            <a:srgbClr val="FF0000"/>
                          </a:solidFill>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t>ST[19]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49C61C"/>
                        </a:gs>
                        <a:gs pos="100%">
                          <a:srgbClr val="49C61C"/>
                        </a:gs>
                      </a:gsLst>
                      <a:lin ang="5400000" scaled="1"/>
                    </a:gradFill>
                  </a:tcPr>
                </a:tc>
                <a:tc>
                  <a:txBody>
                    <a:bodyPr/>
                    <a:lstStyle/>
                    <a:p>
                      <a:r>
                        <a:rPr lang="en-GB" sz="1200" b="1" dirty="0"/>
                        <a:t>event-action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7"/>
                  </a:ext>
                </a:extLst>
              </a:tr>
              <a:tr h="292100">
                <a:tc>
                  <a:txBody>
                    <a:bodyPr/>
                    <a:lstStyle/>
                    <a:p>
                      <a:pPr marL="0" lvl="0" indent="-279400">
                        <a:buFont typeface="Arial" pitchFamily="34" charset="0"/>
                        <a:buNone/>
                      </a:pPr>
                      <a:r>
                        <a:rPr lang="en-GB" sz="1200" baseline="0%" dirty="0"/>
                        <a:t>ST[08]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30%">
                          <a:schemeClr val="bg1"/>
                        </a:gs>
                        <a:gs pos="70%">
                          <a:srgbClr val="FFFFFF"/>
                        </a:gs>
                        <a:gs pos="99%">
                          <a:srgbClr val="FFFF00"/>
                        </a:gs>
                      </a:gsLst>
                      <a:lin ang="0" scaled="1"/>
                    </a:gradFill>
                  </a:tcPr>
                </a:tc>
                <a:tc>
                  <a:txBody>
                    <a:bodyPr/>
                    <a:lstStyle/>
                    <a:p>
                      <a:pPr marL="0" lvl="0" indent="-279400">
                        <a:buFont typeface="Arial" pitchFamily="34" charset="0"/>
                        <a:buNone/>
                      </a:pPr>
                      <a:r>
                        <a:rPr lang="en-GB" sz="1200" b="1" baseline="0%" dirty="0">
                          <a:solidFill>
                            <a:schemeClr val="tx1"/>
                          </a:solidFill>
                        </a:rPr>
                        <a:t>function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endParaRPr lang="en-GB" sz="120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8"/>
                  </a:ext>
                </a:extLst>
              </a:tr>
              <a:tr h="292100">
                <a:tc>
                  <a:txBody>
                    <a:bodyPr/>
                    <a:lstStyle/>
                    <a:p>
                      <a:pPr marL="0" lvl="0" indent="-279400">
                        <a:buFont typeface="Arial" pitchFamily="34" charset="0"/>
                        <a:buNone/>
                      </a:pPr>
                      <a:r>
                        <a:rPr lang="en-GB" sz="1200" baseline="0%" dirty="0"/>
                        <a:t>ST[09]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50%">
                          <a:schemeClr val="bg1"/>
                        </a:gs>
                        <a:gs pos="0%">
                          <a:schemeClr val="bg1"/>
                        </a:gs>
                        <a:gs pos="100%">
                          <a:srgbClr val="49C61C"/>
                        </a:gs>
                      </a:gsLst>
                      <a:lin ang="0" scaled="1"/>
                    </a:gradFill>
                  </a:tcPr>
                </a:tc>
                <a:tc>
                  <a:txBody>
                    <a:bodyPr/>
                    <a:lstStyle/>
                    <a:p>
                      <a:pPr marL="0" lvl="0" indent="-279400">
                        <a:buFont typeface="Arial" pitchFamily="34" charset="0"/>
                        <a:buNone/>
                      </a:pPr>
                      <a:r>
                        <a:rPr lang="en-GB" sz="1200" b="1" baseline="0%" dirty="0">
                          <a:solidFill>
                            <a:schemeClr val="tx1"/>
                          </a:solidFill>
                        </a:rPr>
                        <a:t>time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9"/>
                  </a:ext>
                </a:extLst>
              </a:tr>
              <a:tr h="292100">
                <a:tc>
                  <a:txBody>
                    <a:bodyPr/>
                    <a:lstStyle/>
                    <a:p>
                      <a:pPr marL="0" lvl="0" indent="-279400">
                        <a:buFont typeface="Arial" pitchFamily="34" charset="0"/>
                        <a:buNone/>
                      </a:pPr>
                      <a:r>
                        <a:rPr lang="en-GB" sz="1200" baseline="0%" dirty="0"/>
                        <a:t>ST[10]</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100%">
                          <a:srgbClr val="FF0000"/>
                        </a:gs>
                      </a:gsLst>
                      <a:lin ang="5400000" scaled="1"/>
                    </a:gradFill>
                  </a:tcPr>
                </a:tc>
                <a:tc>
                  <a:txBody>
                    <a:bodyPr/>
                    <a:lstStyle/>
                    <a:p>
                      <a:pPr marL="0" lvl="0" indent="-279400">
                        <a:buFont typeface="Arial" pitchFamily="34" charset="0"/>
                        <a:buNone/>
                      </a:pPr>
                      <a:r>
                        <a:rPr lang="en-GB" sz="1200" b="0" i="1" baseline="0%" dirty="0">
                          <a:solidFill>
                            <a:srgbClr val="FF0000"/>
                          </a:solidFill>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0"/>
                  </a:ext>
                </a:extLst>
              </a:tr>
              <a:tr h="292100">
                <a:tc>
                  <a:txBody>
                    <a:bodyPr/>
                    <a:lstStyle/>
                    <a:p>
                      <a:pPr marL="0" lvl="0" indent="-279400">
                        <a:buFont typeface="Arial" pitchFamily="34" charset="0"/>
                        <a:buNone/>
                      </a:pPr>
                      <a:r>
                        <a:rPr lang="en-GB" sz="1200" baseline="0%" dirty="0"/>
                        <a:t>ST[11]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chemeClr val="bg1"/>
                        </a:gs>
                        <a:gs pos="70%">
                          <a:srgbClr val="FFFF00"/>
                        </a:gs>
                        <a:gs pos="6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i="1" kern="1200" dirty="0">
                          <a:solidFill>
                            <a:srgbClr val="00B0F0"/>
                          </a:solidFill>
                          <a:latin typeface="+mn-lt"/>
                          <a:ea typeface="+mn-ea"/>
                          <a:cs typeface="+mn-cs"/>
                        </a:rPr>
                        <a:t>on-board</a:t>
                      </a:r>
                      <a:r>
                        <a:rPr lang="en-GB" sz="1200" b="1" kern="1200" dirty="0">
                          <a:solidFill>
                            <a:schemeClr val="tx1"/>
                          </a:solidFill>
                          <a:latin typeface="+mn-lt"/>
                          <a:ea typeface="+mn-ea"/>
                          <a:cs typeface="+mn-cs"/>
                        </a:rPr>
                        <a:t> </a:t>
                      </a:r>
                      <a:r>
                        <a:rPr lang="en-GB" sz="1200" b="1" i="1" kern="1200" dirty="0">
                          <a:solidFill>
                            <a:srgbClr val="00B0F0"/>
                          </a:solidFill>
                          <a:latin typeface="+mn-lt"/>
                          <a:ea typeface="+mn-ea"/>
                          <a:cs typeface="+mn-cs"/>
                        </a:rPr>
                        <a:t>operations</a:t>
                      </a:r>
                      <a:r>
                        <a:rPr lang="en-GB" sz="1200" b="1" kern="1200" dirty="0">
                          <a:solidFill>
                            <a:srgbClr val="00B0F0"/>
                          </a:solidFill>
                          <a:latin typeface="+mn-lt"/>
                          <a:ea typeface="+mn-ea"/>
                          <a:cs typeface="+mn-cs"/>
                        </a:rPr>
                        <a:t> </a:t>
                      </a:r>
                      <a:r>
                        <a:rPr lang="en-GB" sz="1200" b="1" i="1" kern="1200" dirty="0">
                          <a:solidFill>
                            <a:srgbClr val="00B0F0"/>
                          </a:solidFill>
                          <a:latin typeface="+mn-lt"/>
                          <a:ea typeface="+mn-ea"/>
                          <a:cs typeface="+mn-cs"/>
                        </a:rPr>
                        <a:t>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1"/>
                  </a:ext>
                </a:extLst>
              </a:tr>
              <a:tr h="292100">
                <a:tc>
                  <a:txBody>
                    <a:bodyPr/>
                    <a:lstStyle/>
                    <a:p>
                      <a:pPr marL="0" lvl="0" indent="-279400">
                        <a:buFont typeface="Arial" pitchFamily="34" charset="0"/>
                        <a:buNone/>
                      </a:pPr>
                      <a:r>
                        <a:rPr lang="en-GB" sz="1200" baseline="0%" dirty="0"/>
                        <a:t>ST[12]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gradFill>
                      <a:gsLst>
                        <a:gs pos="0%">
                          <a:srgbClr val="FF0000"/>
                        </a:gs>
                        <a:gs pos="60%">
                          <a:schemeClr val="bg1"/>
                        </a:gs>
                        <a:gs pos="0%">
                          <a:schemeClr val="bg1"/>
                        </a:gs>
                        <a:gs pos="100%">
                          <a:srgbClr val="FFFF00"/>
                        </a:gs>
                      </a:gsLst>
                      <a:lin ang="0" scaled="1"/>
                    </a:gradFill>
                  </a:tcPr>
                </a:tc>
                <a:tc>
                  <a:txBody>
                    <a:bodyPr/>
                    <a:lstStyle/>
                    <a:p>
                      <a:pPr marL="0" lvl="0" indent="-279400">
                        <a:buFont typeface="Arial" pitchFamily="34" charset="0"/>
                        <a:buNone/>
                      </a:pPr>
                      <a:r>
                        <a:rPr lang="en-GB" sz="1200" b="1" baseline="0%" dirty="0">
                          <a:solidFill>
                            <a:schemeClr val="tx1"/>
                          </a:solidFill>
                        </a:rPr>
                        <a:t>on-board monitoring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799908247"/>
              </p:ext>
            </p:extLst>
          </p:nvPr>
        </p:nvGraphicFramePr>
        <p:xfrm>
          <a:off x="7713617" y="5278573"/>
          <a:ext cx="890633" cy="876300"/>
        </p:xfrm>
        <a:graphic>
          <a:graphicData uri="http://purl.oclc.org/ooxml/drawingml/table">
            <a:tbl>
              <a:tblPr bandRow="1">
                <a:solidFill>
                  <a:srgbClr val="0098DB"/>
                </a:solidFill>
                <a:tableStyleId>{00A15C55-8517-42AA-B614-E9B94910E393}</a:tableStyleId>
              </a:tblPr>
              <a:tblGrid>
                <a:gridCol w="890633">
                  <a:extLst>
                    <a:ext uri="{9D8B030D-6E8A-4147-A177-3AD203B41FA5}">
                      <a16:colId xmlns:a16="http://schemas.microsoft.com/office/drawing/2014/main" val="20000"/>
                    </a:ext>
                  </a:extLst>
                </a:gridCol>
              </a:tblGrid>
              <a:tr h="292100">
                <a:tc>
                  <a:txBody>
                    <a:bodyPr/>
                    <a:lstStyle/>
                    <a:p>
                      <a:r>
                        <a:rPr lang="en-GB" sz="800" i="1" baseline="0%" dirty="0"/>
                        <a:t>removed part</a:t>
                      </a:r>
                    </a:p>
                  </a:txBody>
                  <a:tcPr anchor="ctr" anchorCtr="1">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0%">
                          <a:srgbClr val="FF0000"/>
                        </a:gs>
                        <a:gs pos="100%">
                          <a:srgbClr val="FF0000"/>
                        </a:gs>
                      </a:gsLst>
                      <a:lin ang="5400000" scaled="1"/>
                    </a:gradFill>
                  </a:tcPr>
                </a:tc>
                <a:extLst>
                  <a:ext uri="{0D108BD9-81ED-4DB2-BD59-A6C34878D82A}">
                    <a16:rowId xmlns:a16="http://schemas.microsoft.com/office/drawing/2014/main" val="10000"/>
                  </a:ext>
                </a:extLst>
              </a:tr>
              <a:tr h="292100">
                <a:tc>
                  <a:txBody>
                    <a:bodyPr/>
                    <a:lstStyle/>
                    <a:p>
                      <a:pPr marL="0" lvl="0" indent="-279400">
                        <a:buFont typeface="Arial" pitchFamily="34" charset="0"/>
                        <a:buNone/>
                      </a:pPr>
                      <a:r>
                        <a:rPr lang="en-GB" sz="800" i="1" baseline="0%" dirty="0"/>
                        <a:t>new part</a:t>
                      </a:r>
                    </a:p>
                  </a:txBody>
                  <a:tcPr anchor="ctr" anchorCtr="1">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0%">
                          <a:srgbClr val="49C61C"/>
                        </a:gs>
                        <a:gs pos="100%">
                          <a:srgbClr val="49C61C"/>
                        </a:gs>
                      </a:gsLst>
                      <a:lin ang="5400000" scaled="1"/>
                    </a:gradFill>
                  </a:tcPr>
                </a:tc>
                <a:extLst>
                  <a:ext uri="{0D108BD9-81ED-4DB2-BD59-A6C34878D82A}">
                    <a16:rowId xmlns:a16="http://schemas.microsoft.com/office/drawing/2014/main" val="10001"/>
                  </a:ext>
                </a:extLst>
              </a:tr>
              <a:tr h="292100">
                <a:tc>
                  <a:txBody>
                    <a:bodyPr/>
                    <a:lstStyle/>
                    <a:p>
                      <a:pPr marL="0" lvl="0" indent="-279400">
                        <a:buFont typeface="Arial" pitchFamily="34" charset="0"/>
                        <a:buNone/>
                      </a:pPr>
                      <a:r>
                        <a:rPr lang="en-GB" sz="800" i="1" baseline="0%" dirty="0"/>
                        <a:t>modified part</a:t>
                      </a:r>
                    </a:p>
                  </a:txBody>
                  <a:tcPr anchor="ctr" anchorCtr="1">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0%">
                          <a:srgbClr val="FFFF00"/>
                        </a:gs>
                        <a:gs pos="100%">
                          <a:srgbClr val="FFFF00"/>
                        </a:gs>
                      </a:gsLst>
                      <a:lin ang="5400000" scaled="1"/>
                    </a:gra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9432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5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solidFill>
                  <a:srgbClr val="FFC000"/>
                </a:solidFill>
              </a:rPr>
              <a:t>ECSS PUS-C – 2016</a:t>
            </a:r>
          </a:p>
        </p:txBody>
      </p:sp>
      <p:graphicFrame>
        <p:nvGraphicFramePr>
          <p:cNvPr id="4" name="Table 3"/>
          <p:cNvGraphicFramePr>
            <a:graphicFrameLocks noGrp="1"/>
          </p:cNvGraphicFramePr>
          <p:nvPr>
            <p:extLst>
              <p:ext uri="{D42A27DB-BD31-4B8C-83A1-F6EECF244321}">
                <p14:modId xmlns:p14="http://schemas.microsoft.com/office/powerpoint/2010/main" val="3033900364"/>
              </p:ext>
            </p:extLst>
          </p:nvPr>
        </p:nvGraphicFramePr>
        <p:xfrm>
          <a:off x="203200" y="1320800"/>
          <a:ext cx="8401050" cy="3797300"/>
        </p:xfrm>
        <a:graphic>
          <a:graphicData uri="http://purl.oclc.org/ooxml/drawingml/table">
            <a:tbl>
              <a:tblPr firstRow="1" bandRow="1">
                <a:solidFill>
                  <a:srgbClr val="0098DB"/>
                </a:solidFill>
                <a:tableStyleId>{00A15C55-8517-42AA-B614-E9B94910E393}</a:tableStyleId>
              </a:tblPr>
              <a:tblGrid>
                <a:gridCol w="774700">
                  <a:extLst>
                    <a:ext uri="{9D8B030D-6E8A-4147-A177-3AD203B41FA5}">
                      <a16:colId xmlns:a16="http://schemas.microsoft.com/office/drawing/2014/main" val="20000"/>
                    </a:ext>
                  </a:extLst>
                </a:gridCol>
                <a:gridCol w="3422650">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gridCol w="3232150">
                  <a:extLst>
                    <a:ext uri="{9D8B030D-6E8A-4147-A177-3AD203B41FA5}">
                      <a16:colId xmlns:a16="http://schemas.microsoft.com/office/drawing/2014/main" val="20003"/>
                    </a:ext>
                  </a:extLst>
                </a:gridCol>
              </a:tblGrid>
              <a:tr h="292100">
                <a:tc gridSpan="4">
                  <a:txBody>
                    <a:bodyPr/>
                    <a:lstStyle/>
                    <a:p>
                      <a:pPr algn="ctr"/>
                      <a:r>
                        <a:rPr lang="en-GB" sz="1200" dirty="0"/>
                        <a:t>2016 </a:t>
                      </a:r>
                      <a:r>
                        <a:rPr lang="en-GB" sz="1200" dirty="0">
                          <a:sym typeface="Wingdings" panose="05000000000000000000" pitchFamily="2" charset="2"/>
                        </a:rPr>
                        <a:t> </a:t>
                      </a:r>
                      <a:r>
                        <a:rPr lang="en-GB" sz="1200" dirty="0"/>
                        <a:t>Standardized Service</a:t>
                      </a:r>
                      <a:r>
                        <a:rPr lang="en-GB" sz="1200" baseline="0%" dirty="0"/>
                        <a:t> </a:t>
                      </a:r>
                      <a:r>
                        <a:rPr lang="en-GB" sz="1200" dirty="0"/>
                        <a:t>Types</a:t>
                      </a: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extLst>
                  <a:ext uri="{0D108BD9-81ED-4DB2-BD59-A6C34878D82A}">
                    <a16:rowId xmlns:a16="http://schemas.microsoft.com/office/drawing/2014/main" val="10000"/>
                  </a:ext>
                </a:extLst>
              </a:tr>
              <a:tr h="292100">
                <a:tc>
                  <a:txBody>
                    <a:bodyPr/>
                    <a:lstStyle/>
                    <a:p>
                      <a:r>
                        <a:rPr lang="en-GB" sz="1200" dirty="0"/>
                        <a:t>ST[01]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gradFill>
                      <a:gsLst>
                        <a:gs pos="0%">
                          <a:srgbClr val="FF0000"/>
                        </a:gs>
                        <a:gs pos="80%">
                          <a:schemeClr val="bg1"/>
                        </a:gs>
                        <a:gs pos="0%">
                          <a:schemeClr val="bg1"/>
                        </a:gs>
                        <a:gs pos="100%">
                          <a:srgbClr val="49C61C"/>
                        </a:gs>
                      </a:gsLst>
                      <a:lin ang="0" scaled="1"/>
                    </a:gradFill>
                  </a:tcPr>
                </a:tc>
                <a:tc>
                  <a:txBody>
                    <a:bodyPr/>
                    <a:lstStyle/>
                    <a:p>
                      <a:r>
                        <a:rPr lang="en-GB" sz="1200" b="1" i="1" kern="1200" dirty="0">
                          <a:solidFill>
                            <a:srgbClr val="00B0F0"/>
                          </a:solidFill>
                          <a:latin typeface="+mn-lt"/>
                          <a:ea typeface="+mn-ea"/>
                          <a:cs typeface="+mn-cs"/>
                        </a:rPr>
                        <a:t>request</a:t>
                      </a:r>
                      <a:r>
                        <a:rPr lang="en-GB" sz="1200" b="1" baseline="0%" dirty="0">
                          <a:solidFill>
                            <a:schemeClr val="tx1"/>
                          </a:solidFill>
                        </a:rPr>
                        <a:t> </a:t>
                      </a:r>
                      <a:r>
                        <a:rPr lang="en-GB" sz="1200" b="1" i="1" kern="1200" dirty="0">
                          <a:solidFill>
                            <a:srgbClr val="00B0F0"/>
                          </a:solidFill>
                          <a:latin typeface="+mn-lt"/>
                          <a:ea typeface="+mn-ea"/>
                          <a:cs typeface="+mn-cs"/>
                        </a:rPr>
                        <a:t>verification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tc>
                  <a:txBody>
                    <a:bodyPr/>
                    <a:lstStyle/>
                    <a:p>
                      <a:pPr marL="0" lvl="0" indent="-279400">
                        <a:buFont typeface="Arial" pitchFamily="34" charset="0"/>
                        <a:buNone/>
                      </a:pPr>
                      <a:r>
                        <a:rPr lang="en-GB" sz="1200" baseline="0%" dirty="0"/>
                        <a:t>ST[13]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gradFill>
                      <a:gsLst>
                        <a:gs pos="0%">
                          <a:srgbClr val="FF0000"/>
                        </a:gs>
                        <a:gs pos="70%">
                          <a:srgbClr val="FFFFFF"/>
                        </a:gs>
                        <a:gs pos="99%">
                          <a:srgbClr val="FFFF00"/>
                        </a:gs>
                      </a:gsLst>
                      <a:lin ang="0" scaled="1"/>
                    </a:gradFill>
                  </a:tcPr>
                </a:tc>
                <a:tc>
                  <a:txBody>
                    <a:bodyPr/>
                    <a:lstStyle/>
                    <a:p>
                      <a:pPr marL="0" lvl="0" indent="-279400">
                        <a:buFont typeface="Arial" pitchFamily="34" charset="0"/>
                        <a:buNone/>
                      </a:pPr>
                      <a:r>
                        <a:rPr lang="en-GB" sz="1200" b="1" i="1" kern="1200" dirty="0">
                          <a:solidFill>
                            <a:srgbClr val="00B0F0"/>
                          </a:solidFill>
                          <a:latin typeface="+mn-lt"/>
                          <a:ea typeface="+mn-ea"/>
                          <a:cs typeface="+mn-cs"/>
                        </a:rPr>
                        <a:t>large</a:t>
                      </a:r>
                      <a:r>
                        <a:rPr lang="en-GB" sz="1200" b="1" baseline="0%" dirty="0">
                          <a:solidFill>
                            <a:schemeClr val="tx1"/>
                          </a:solidFill>
                        </a:rPr>
                        <a:t> </a:t>
                      </a:r>
                      <a:r>
                        <a:rPr lang="en-GB" sz="1200" b="1" i="1" kern="1200" dirty="0">
                          <a:solidFill>
                            <a:srgbClr val="00B0F0"/>
                          </a:solidFill>
                          <a:latin typeface="+mn-lt"/>
                          <a:ea typeface="+mn-ea"/>
                          <a:cs typeface="+mn-cs"/>
                        </a:rPr>
                        <a:t>packet</a:t>
                      </a:r>
                      <a:r>
                        <a:rPr lang="en-GB" sz="1200" b="1" baseline="0%" dirty="0">
                          <a:solidFill>
                            <a:schemeClr val="tx1"/>
                          </a:solidFill>
                        </a:rPr>
                        <a:t> </a:t>
                      </a:r>
                      <a:r>
                        <a:rPr lang="en-GB" sz="1200" b="1" i="1" kern="1200" dirty="0">
                          <a:solidFill>
                            <a:srgbClr val="00B0F0"/>
                          </a:solidFill>
                          <a:latin typeface="+mn-lt"/>
                          <a:ea typeface="+mn-ea"/>
                          <a:cs typeface="+mn-cs"/>
                        </a:rPr>
                        <a:t>transfer</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ST[02]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60%">
                          <a:schemeClr val="bg1"/>
                        </a:gs>
                        <a:gs pos="0%">
                          <a:schemeClr val="bg1"/>
                        </a:gs>
                        <a:gs pos="100%">
                          <a:srgbClr val="49C61C"/>
                        </a:gs>
                      </a:gsLst>
                      <a:lin ang="0" scaled="1"/>
                    </a:gradFill>
                  </a:tcPr>
                </a:tc>
                <a:tc>
                  <a:txBody>
                    <a:bodyPr/>
                    <a:lstStyle/>
                    <a:p>
                      <a:r>
                        <a:rPr lang="en-GB" sz="1200" b="1" i="1" kern="1200" dirty="0">
                          <a:solidFill>
                            <a:srgbClr val="00B0F0"/>
                          </a:solidFill>
                          <a:latin typeface="+mn-lt"/>
                          <a:ea typeface="+mn-ea"/>
                          <a:cs typeface="+mn-cs"/>
                        </a:rPr>
                        <a:t>device</a:t>
                      </a:r>
                      <a:r>
                        <a:rPr lang="en-GB" sz="1200" b="1" baseline="0%" dirty="0">
                          <a:solidFill>
                            <a:schemeClr val="tx1"/>
                          </a:solidFill>
                        </a:rPr>
                        <a:t> </a:t>
                      </a:r>
                      <a:r>
                        <a:rPr lang="en-GB" sz="1200" b="1" i="1" kern="1200" dirty="0">
                          <a:solidFill>
                            <a:srgbClr val="00B0F0"/>
                          </a:solidFill>
                          <a:latin typeface="+mn-lt"/>
                          <a:ea typeface="+mn-ea"/>
                          <a:cs typeface="+mn-cs"/>
                        </a:rPr>
                        <a:t>access</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90%">
                          <a:schemeClr val="bg1"/>
                        </a:gs>
                        <a:gs pos="0%">
                          <a:schemeClr val="bg1"/>
                        </a:gs>
                        <a:gs pos="100%">
                          <a:srgbClr val="49C61C"/>
                        </a:gs>
                      </a:gsLst>
                      <a:lin ang="0" scaled="1"/>
                    </a:gradFill>
                  </a:tcPr>
                </a:tc>
                <a:tc>
                  <a:txBody>
                    <a:bodyPr/>
                    <a:lstStyle/>
                    <a:p>
                      <a:pPr marL="0" lvl="0" indent="-279400">
                        <a:buFont typeface="Arial" pitchFamily="34" charset="0"/>
                        <a:buNone/>
                      </a:pPr>
                      <a:r>
                        <a:rPr lang="en-GB" sz="1200" b="1" i="1" kern="1200" dirty="0">
                          <a:solidFill>
                            <a:srgbClr val="00B0F0"/>
                          </a:solidFill>
                          <a:latin typeface="+mn-lt"/>
                          <a:ea typeface="+mn-ea"/>
                          <a:cs typeface="+mn-cs"/>
                        </a:rPr>
                        <a:t>real-time</a:t>
                      </a:r>
                      <a:r>
                        <a:rPr lang="en-GB" sz="1200" b="1" baseline="0%" dirty="0"/>
                        <a:t> </a:t>
                      </a:r>
                      <a:r>
                        <a:rPr lang="en-GB" sz="1200" b="1" i="1" kern="1200" dirty="0">
                          <a:solidFill>
                            <a:srgbClr val="00B0F0"/>
                          </a:solidFill>
                          <a:latin typeface="+mn-lt"/>
                          <a:ea typeface="+mn-ea"/>
                          <a:cs typeface="+mn-cs"/>
                        </a:rPr>
                        <a:t>forwarding</a:t>
                      </a:r>
                      <a:r>
                        <a:rPr lang="en-GB" sz="1200" b="1" baseline="0%" dirty="0">
                          <a:solidFill>
                            <a:srgbClr val="00B0F0"/>
                          </a:solidFill>
                        </a:rPr>
                        <a:t> </a:t>
                      </a:r>
                      <a:r>
                        <a:rPr lang="en-GB" sz="1200" b="1" i="1" kern="1200" dirty="0">
                          <a:solidFill>
                            <a:srgbClr val="00B0F0"/>
                          </a:solidFill>
                          <a:latin typeface="+mn-lt"/>
                          <a:ea typeface="+mn-ea"/>
                          <a:cs typeface="+mn-cs"/>
                        </a:rPr>
                        <a:t>control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t>ST[03]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60%">
                          <a:schemeClr val="bg1"/>
                        </a:gs>
                        <a:gs pos="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i="1" kern="1200" dirty="0">
                          <a:solidFill>
                            <a:srgbClr val="00B0F0"/>
                          </a:solidFill>
                          <a:latin typeface="+mn-lt"/>
                          <a:ea typeface="+mn-ea"/>
                          <a:cs typeface="+mn-cs"/>
                        </a:rPr>
                        <a:t>housekeeping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15%">
                          <a:srgbClr val="FFFFFF"/>
                        </a:gs>
                        <a:gs pos="80%">
                          <a:srgbClr val="FFFF00"/>
                        </a:gs>
                        <a:gs pos="61%">
                          <a:schemeClr val="bg1"/>
                        </a:gs>
                        <a:gs pos="100%">
                          <a:srgbClr val="49C61C"/>
                        </a:gs>
                      </a:gsLst>
                      <a:lin ang="0" scaled="1"/>
                    </a:gradFill>
                  </a:tcPr>
                </a:tc>
                <a:tc>
                  <a:txBody>
                    <a:bodyPr/>
                    <a:lstStyle/>
                    <a:p>
                      <a:pPr marL="0" lvl="0" indent="-279400">
                        <a:buFont typeface="Arial" pitchFamily="34" charset="0"/>
                        <a:buNone/>
                      </a:pPr>
                      <a:r>
                        <a:rPr lang="en-GB" sz="1200" b="1" baseline="0%" dirty="0"/>
                        <a:t>on-board storage and retrieval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t>ST[04]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90%">
                          <a:schemeClr val="bg1"/>
                        </a:gs>
                        <a:gs pos="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parameter statistics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tx2">
                        <a:lumMod val="20%"/>
                        <a:lumOff val="80%"/>
                      </a:schemeClr>
                    </a:solidFill>
                  </a:tcPr>
                </a:tc>
                <a:tc>
                  <a:txBody>
                    <a:bodyPr/>
                    <a:lstStyle/>
                    <a:p>
                      <a:pPr marL="0" lvl="0" indent="-279400">
                        <a:buFont typeface="Arial" pitchFamily="34" charset="0"/>
                        <a:buNone/>
                      </a:pPr>
                      <a:r>
                        <a:rPr lang="en-GB" sz="1200" b="0" i="1" kern="1200" baseline="0%" dirty="0">
                          <a:solidFill>
                            <a:srgbClr val="FF0000"/>
                          </a:solidFill>
                          <a:latin typeface="+mn-lt"/>
                          <a:ea typeface="+mn-ea"/>
                          <a:cs typeface="+mn-cs"/>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t>ST[05]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80%">
                          <a:schemeClr val="bg1"/>
                        </a:gs>
                        <a:gs pos="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event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80%">
                          <a:schemeClr val="bg1"/>
                        </a:gs>
                        <a:gs pos="0%">
                          <a:schemeClr val="bg1"/>
                        </a:gs>
                        <a:gs pos="100%">
                          <a:srgbClr val="49C61C"/>
                        </a:gs>
                      </a:gsLst>
                      <a:lin ang="0" scaled="1"/>
                    </a:gradFill>
                  </a:tcPr>
                </a:tc>
                <a:tc>
                  <a:txBody>
                    <a:bodyPr/>
                    <a:lstStyle/>
                    <a:p>
                      <a:pPr marL="0" lvl="0" indent="-279400">
                        <a:buFont typeface="Arial" pitchFamily="34" charset="0"/>
                        <a:buNone/>
                      </a:pPr>
                      <a:r>
                        <a:rPr lang="en-GB" sz="1200" b="1" baseline="0%" dirty="0"/>
                        <a:t>test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5"/>
                  </a:ext>
                </a:extLst>
              </a:tr>
              <a:tr h="292100">
                <a:tc>
                  <a:txBody>
                    <a:bodyPr/>
                    <a:lstStyle/>
                    <a:p>
                      <a:pPr marL="0" lvl="0" indent="-279400">
                        <a:buFont typeface="Arial" pitchFamily="34" charset="0"/>
                        <a:buNone/>
                      </a:pPr>
                      <a:r>
                        <a:rPr lang="en-GB" sz="1200" baseline="0%" dirty="0"/>
                        <a:t>ST[06]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chemeClr val="bg1"/>
                        </a:gs>
                        <a:gs pos="80%">
                          <a:srgbClr val="FFFF00"/>
                        </a:gs>
                        <a:gs pos="6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memory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60%">
                          <a:schemeClr val="bg1"/>
                        </a:gs>
                        <a:gs pos="0%">
                          <a:schemeClr val="bg1"/>
                        </a:gs>
                        <a:gs pos="100%">
                          <a:srgbClr val="49C61C"/>
                        </a:gs>
                      </a:gsLst>
                      <a:lin ang="0" scaled="1"/>
                    </a:gradFill>
                  </a:tcPr>
                </a:tc>
                <a:tc>
                  <a:txBody>
                    <a:bodyPr/>
                    <a:lstStyle/>
                    <a:p>
                      <a:pPr marL="0" lvl="0" indent="-279400">
                        <a:buFont typeface="Arial" pitchFamily="34" charset="0"/>
                        <a:buNone/>
                      </a:pPr>
                      <a:r>
                        <a:rPr lang="en-GB" sz="1200" b="1" i="1" kern="1200" dirty="0">
                          <a:solidFill>
                            <a:srgbClr val="00B0F0"/>
                          </a:solidFill>
                          <a:latin typeface="+mn-lt"/>
                          <a:ea typeface="+mn-ea"/>
                          <a:cs typeface="+mn-cs"/>
                        </a:rPr>
                        <a:t>on-board</a:t>
                      </a:r>
                      <a:r>
                        <a:rPr lang="en-GB" sz="1200" b="1" baseline="0%" dirty="0"/>
                        <a:t> </a:t>
                      </a:r>
                      <a:r>
                        <a:rPr lang="en-GB" sz="1200" b="1" i="1" kern="1200" dirty="0">
                          <a:solidFill>
                            <a:srgbClr val="00B0F0"/>
                          </a:solidFill>
                          <a:latin typeface="+mn-lt"/>
                          <a:ea typeface="+mn-ea"/>
                          <a:cs typeface="+mn-cs"/>
                        </a:rPr>
                        <a:t>control</a:t>
                      </a:r>
                      <a:r>
                        <a:rPr lang="en-GB" sz="1200" b="1" baseline="0%" dirty="0"/>
                        <a:t> </a:t>
                      </a:r>
                      <a:r>
                        <a:rPr lang="en-GB" sz="1200" b="1" i="1" kern="1200" dirty="0">
                          <a:solidFill>
                            <a:srgbClr val="00B0F0"/>
                          </a:solidFill>
                          <a:latin typeface="+mn-lt"/>
                          <a:ea typeface="+mn-ea"/>
                          <a:cs typeface="+mn-cs"/>
                        </a:rPr>
                        <a:t>procedure</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6"/>
                  </a:ext>
                </a:extLst>
              </a:tr>
              <a:tr h="292100">
                <a:tc>
                  <a:txBody>
                    <a:bodyPr/>
                    <a:lstStyle/>
                    <a:p>
                      <a:pPr marL="0" lvl="0" indent="-279400">
                        <a:buFont typeface="Arial" pitchFamily="34" charset="0"/>
                        <a:buNone/>
                      </a:pPr>
                      <a:r>
                        <a:rPr lang="en-GB" sz="1200" baseline="0%" dirty="0"/>
                        <a:t>ST[07]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i="1" baseline="0%" dirty="0">
                          <a:solidFill>
                            <a:srgbClr val="FF0000"/>
                          </a:solidFill>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t>ST[19]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chemeClr val="bg1"/>
                        </a:gs>
                        <a:gs pos="80%">
                          <a:srgbClr val="FFFF00"/>
                        </a:gs>
                        <a:gs pos="60%">
                          <a:schemeClr val="bg1"/>
                        </a:gs>
                        <a:gs pos="100%">
                          <a:srgbClr val="49C61C"/>
                        </a:gs>
                      </a:gsLst>
                      <a:lin ang="0" scaled="1"/>
                    </a:gradFill>
                  </a:tcPr>
                </a:tc>
                <a:tc>
                  <a:txBody>
                    <a:bodyPr/>
                    <a:lstStyle/>
                    <a:p>
                      <a:r>
                        <a:rPr lang="en-GB" sz="1200" b="1" dirty="0"/>
                        <a:t>event-action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7"/>
                  </a:ext>
                </a:extLst>
              </a:tr>
              <a:tr h="292100">
                <a:tc>
                  <a:txBody>
                    <a:bodyPr/>
                    <a:lstStyle/>
                    <a:p>
                      <a:pPr marL="0" lvl="0" indent="-279400">
                        <a:buFont typeface="Arial" pitchFamily="34" charset="0"/>
                        <a:buNone/>
                      </a:pPr>
                      <a:r>
                        <a:rPr lang="en-GB" sz="1200" baseline="0%" dirty="0"/>
                        <a:t>ST[08]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chemeClr val="bg1"/>
                        </a:gs>
                        <a:gs pos="87%">
                          <a:srgbClr val="FFCC99"/>
                        </a:gs>
                        <a:gs pos="100%">
                          <a:srgbClr val="FF0000"/>
                        </a:gs>
                      </a:gsLst>
                      <a:lin ang="0" scaled="1"/>
                    </a:gradFill>
                  </a:tcPr>
                </a:tc>
                <a:tc>
                  <a:txBody>
                    <a:bodyPr/>
                    <a:lstStyle/>
                    <a:p>
                      <a:pPr marL="0" lvl="0" indent="-279400">
                        <a:buFont typeface="Arial" pitchFamily="34" charset="0"/>
                        <a:buNone/>
                      </a:pPr>
                      <a:r>
                        <a:rPr lang="en-GB" sz="1200" b="1" i="1" kern="1200" baseline="0%" dirty="0">
                          <a:gradFill>
                            <a:gsLst>
                              <a:gs pos="0%">
                                <a:schemeClr val="tx1"/>
                              </a:gs>
                              <a:gs pos="57%">
                                <a:srgbClr val="C00000"/>
                              </a:gs>
                              <a:gs pos="25%">
                                <a:schemeClr val="tx1"/>
                              </a:gs>
                              <a:gs pos="80%">
                                <a:srgbClr val="FF0000"/>
                              </a:gs>
                              <a:gs pos="100%">
                                <a:srgbClr val="FF0000"/>
                              </a:gs>
                            </a:gsLst>
                            <a:lin ang="0" scaled="1"/>
                          </a:gradFill>
                          <a:latin typeface="+mn-lt"/>
                          <a:ea typeface="+mn-ea"/>
                          <a:cs typeface="+mn-cs"/>
                        </a:rPr>
                        <a:t>function</a:t>
                      </a:r>
                      <a:r>
                        <a:rPr lang="en-GB" sz="1200" b="1" i="0" kern="1200" baseline="0%" dirty="0">
                          <a:gradFill>
                            <a:gsLst>
                              <a:gs pos="0%">
                                <a:schemeClr val="tx1"/>
                              </a:gs>
                              <a:gs pos="57%">
                                <a:srgbClr val="C00000"/>
                              </a:gs>
                              <a:gs pos="25%">
                                <a:schemeClr val="tx1"/>
                              </a:gs>
                              <a:gs pos="80%">
                                <a:srgbClr val="FF0000"/>
                              </a:gs>
                              <a:gs pos="100%">
                                <a:srgbClr val="FF0000"/>
                              </a:gs>
                            </a:gsLst>
                            <a:lin ang="0" scaled="1"/>
                          </a:gradFill>
                          <a:latin typeface="+mn-lt"/>
                          <a:ea typeface="+mn-ea"/>
                          <a:cs typeface="+mn-cs"/>
                        </a:rPr>
                        <a:t> </a:t>
                      </a:r>
                      <a:r>
                        <a:rPr lang="en-GB" sz="1200" b="1" i="1" kern="1200" baseline="0%" dirty="0">
                          <a:gradFill>
                            <a:gsLst>
                              <a:gs pos="0%">
                                <a:schemeClr val="tx1"/>
                              </a:gs>
                              <a:gs pos="57%">
                                <a:srgbClr val="C00000"/>
                              </a:gs>
                              <a:gs pos="25%">
                                <a:schemeClr val="tx1"/>
                              </a:gs>
                              <a:gs pos="80%">
                                <a:srgbClr val="FF0000"/>
                              </a:gs>
                              <a:gs pos="100%">
                                <a:srgbClr val="FF0000"/>
                              </a:gs>
                            </a:gsLst>
                            <a:lin ang="0" scaled="1"/>
                          </a:gradFill>
                          <a:latin typeface="+mn-lt"/>
                          <a:ea typeface="+mn-ea"/>
                          <a:cs typeface="+mn-cs"/>
                        </a:rPr>
                        <a:t>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solidFill>
                            <a:schemeClr val="tx1"/>
                          </a:solidFill>
                        </a:rPr>
                        <a:t>ST[20]</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rgbClr val="49C61C"/>
                    </a:solidFill>
                  </a:tcPr>
                </a:tc>
                <a:tc>
                  <a:txBody>
                    <a:bodyPr/>
                    <a:lstStyle/>
                    <a:p>
                      <a:pPr marL="0" lvl="0" indent="-279400" algn="l" defTabSz="914400" rtl="0" eaLnBrk="1" latinLnBrk="0" hangingPunct="1">
                        <a:buFont typeface="Arial" pitchFamily="34" charset="0"/>
                        <a:buNone/>
                      </a:pPr>
                      <a:r>
                        <a:rPr lang="en-GB" sz="1200" b="1" kern="1200" dirty="0">
                          <a:solidFill>
                            <a:schemeClr val="dk1"/>
                          </a:solidFill>
                          <a:latin typeface="+mn-lt"/>
                          <a:ea typeface="+mn-ea"/>
                          <a:cs typeface="+mn-cs"/>
                        </a:rPr>
                        <a:t>parameter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8"/>
                  </a:ext>
                </a:extLst>
              </a:tr>
              <a:tr h="292100">
                <a:tc>
                  <a:txBody>
                    <a:bodyPr/>
                    <a:lstStyle/>
                    <a:p>
                      <a:pPr marL="0" lvl="0" indent="-279400">
                        <a:buFont typeface="Arial" pitchFamily="34" charset="0"/>
                        <a:buNone/>
                      </a:pPr>
                      <a:r>
                        <a:rPr lang="en-GB" sz="1200" baseline="0%" dirty="0"/>
                        <a:t>ST[09]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FFFF"/>
                        </a:gs>
                        <a:gs pos="80%">
                          <a:schemeClr val="bg1"/>
                        </a:gs>
                        <a:gs pos="100%">
                          <a:srgbClr val="49C61C"/>
                        </a:gs>
                      </a:gsLst>
                      <a:lin ang="0" scaled="1"/>
                    </a:gradFill>
                  </a:tcPr>
                </a:tc>
                <a:tc>
                  <a:txBody>
                    <a:bodyPr/>
                    <a:lstStyle/>
                    <a:p>
                      <a:pPr marL="0" lvl="0" indent="-279400">
                        <a:buFont typeface="Arial" pitchFamily="34" charset="0"/>
                        <a:buNone/>
                      </a:pPr>
                      <a:r>
                        <a:rPr lang="en-GB" sz="1200" b="1" baseline="0%" dirty="0">
                          <a:solidFill>
                            <a:schemeClr val="tx1"/>
                          </a:solidFill>
                        </a:rPr>
                        <a:t>time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solidFill>
                            <a:schemeClr val="tx1"/>
                          </a:solidFill>
                        </a:rPr>
                        <a:t>ST[21]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rgbClr val="49C61C"/>
                    </a:solidFill>
                  </a:tcPr>
                </a:tc>
                <a:tc>
                  <a:txBody>
                    <a:bodyPr/>
                    <a:lstStyle/>
                    <a:p>
                      <a:pPr marL="0" lvl="0" indent="-279400" algn="l" defTabSz="914400" rtl="0" eaLnBrk="1" latinLnBrk="0" hangingPunct="1">
                        <a:buFont typeface="Arial" pitchFamily="34" charset="0"/>
                        <a:buNone/>
                      </a:pPr>
                      <a:r>
                        <a:rPr lang="en-GB" sz="1200" b="1" kern="1200" dirty="0">
                          <a:solidFill>
                            <a:schemeClr val="dk1"/>
                          </a:solidFill>
                          <a:latin typeface="+mn-lt"/>
                          <a:ea typeface="+mn-ea"/>
                          <a:cs typeface="+mn-cs"/>
                        </a:rPr>
                        <a:t>request sequencing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9"/>
                  </a:ext>
                </a:extLst>
              </a:tr>
              <a:tr h="292100">
                <a:tc>
                  <a:txBody>
                    <a:bodyPr/>
                    <a:lstStyle/>
                    <a:p>
                      <a:pPr marL="0" lvl="0" indent="-279400">
                        <a:buFont typeface="Arial" pitchFamily="34" charset="0"/>
                        <a:buNone/>
                      </a:pPr>
                      <a:r>
                        <a:rPr lang="en-GB" sz="1200" baseline="0%" dirty="0"/>
                        <a:t>ST[10]</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i="1" baseline="0%" dirty="0">
                          <a:solidFill>
                            <a:srgbClr val="FF0000"/>
                          </a:solidFill>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baseline="0%" dirty="0">
                          <a:solidFill>
                            <a:schemeClr val="tx1"/>
                          </a:solidFill>
                        </a:rPr>
                        <a:t>ST[22]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rgbClr val="49C61C"/>
                    </a:solidFill>
                  </a:tcPr>
                </a:tc>
                <a:tc>
                  <a:txBody>
                    <a:bodyPr/>
                    <a:lstStyle/>
                    <a:p>
                      <a:pPr marL="0" lvl="0" indent="-279400" algn="l" defTabSz="914400" rtl="0" eaLnBrk="1" latinLnBrk="0" hangingPunct="1">
                        <a:buFont typeface="Arial" pitchFamily="34" charset="0"/>
                        <a:buNone/>
                      </a:pPr>
                      <a:r>
                        <a:rPr lang="en-GB" sz="1200" b="1" kern="1200" dirty="0">
                          <a:solidFill>
                            <a:schemeClr val="dk1"/>
                          </a:solidFill>
                          <a:latin typeface="+mn-lt"/>
                          <a:ea typeface="+mn-ea"/>
                          <a:cs typeface="+mn-cs"/>
                        </a:rPr>
                        <a:t>position-based 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0"/>
                  </a:ext>
                </a:extLst>
              </a:tr>
              <a:tr h="292100">
                <a:tc>
                  <a:txBody>
                    <a:bodyPr/>
                    <a:lstStyle/>
                    <a:p>
                      <a:pPr marL="0" lvl="0" indent="-279400">
                        <a:buFont typeface="Arial" pitchFamily="34" charset="0"/>
                        <a:buNone/>
                      </a:pPr>
                      <a:r>
                        <a:rPr lang="en-GB" sz="1200" baseline="0%" dirty="0"/>
                        <a:t>ST[11]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23%">
                          <a:srgbClr val="FFFFFF"/>
                        </a:gs>
                        <a:gs pos="75%">
                          <a:srgbClr val="FFFF00"/>
                        </a:gs>
                        <a:gs pos="5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i="1" kern="1200" dirty="0">
                          <a:solidFill>
                            <a:srgbClr val="00B0F0"/>
                          </a:solidFill>
                          <a:latin typeface="+mn-lt"/>
                          <a:ea typeface="+mn-ea"/>
                          <a:cs typeface="+mn-cs"/>
                        </a:rPr>
                        <a:t>time-based</a:t>
                      </a:r>
                      <a:r>
                        <a:rPr lang="en-GB" sz="1200" b="1" kern="1200" dirty="0">
                          <a:solidFill>
                            <a:schemeClr val="tx1"/>
                          </a:solidFill>
                          <a:latin typeface="+mn-lt"/>
                          <a:ea typeface="+mn-ea"/>
                          <a:cs typeface="+mn-cs"/>
                        </a:rPr>
                        <a:t> </a:t>
                      </a:r>
                      <a:r>
                        <a:rPr lang="en-GB" sz="1200" b="1" i="1" kern="1200" dirty="0">
                          <a:solidFill>
                            <a:srgbClr val="00B0F0"/>
                          </a:solidFill>
                          <a:latin typeface="+mn-lt"/>
                          <a:ea typeface="+mn-ea"/>
                          <a:cs typeface="+mn-cs"/>
                        </a:rPr>
                        <a:t>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solidFill>
                            <a:schemeClr val="tx1"/>
                          </a:solidFill>
                        </a:rPr>
                        <a:t>ST[23]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rgbClr val="49C61C"/>
                    </a:solidFill>
                  </a:tcPr>
                </a:tc>
                <a:tc>
                  <a:txBody>
                    <a:bodyPr/>
                    <a:lstStyle/>
                    <a:p>
                      <a:pPr marL="0" lvl="0" indent="-279400" algn="l" defTabSz="914400" rtl="0" eaLnBrk="1" latinLnBrk="0" hangingPunct="1">
                        <a:buFont typeface="Arial" pitchFamily="34" charset="0"/>
                        <a:buNone/>
                      </a:pPr>
                      <a:r>
                        <a:rPr lang="en-GB" sz="1200" b="1" kern="1200" dirty="0">
                          <a:solidFill>
                            <a:schemeClr val="dk1"/>
                          </a:solidFill>
                          <a:latin typeface="+mn-lt"/>
                          <a:ea typeface="+mn-ea"/>
                          <a:cs typeface="+mn-cs"/>
                        </a:rPr>
                        <a:t>file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1"/>
                  </a:ext>
                </a:extLst>
              </a:tr>
              <a:tr h="292100">
                <a:tc>
                  <a:txBody>
                    <a:bodyPr/>
                    <a:lstStyle/>
                    <a:p>
                      <a:pPr marL="0" lvl="0" indent="-279400">
                        <a:buFont typeface="Arial" pitchFamily="34" charset="0"/>
                        <a:buNone/>
                      </a:pPr>
                      <a:r>
                        <a:rPr lang="en-GB" sz="1200" baseline="0%" dirty="0"/>
                        <a:t>ST[12]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gradFill>
                      <a:gsLst>
                        <a:gs pos="0%">
                          <a:srgbClr val="FFFFFF"/>
                        </a:gs>
                        <a:gs pos="65%">
                          <a:srgbClr val="FFFF00"/>
                        </a:gs>
                        <a:gs pos="30%">
                          <a:schemeClr val="bg1"/>
                        </a:gs>
                        <a:gs pos="100%">
                          <a:srgbClr val="49C61C"/>
                        </a:gs>
                      </a:gsLst>
                      <a:lin ang="0" scaled="1"/>
                    </a:gradFill>
                  </a:tcPr>
                </a:tc>
                <a:tc>
                  <a:txBody>
                    <a:bodyPr/>
                    <a:lstStyle/>
                    <a:p>
                      <a:pPr marL="0" lvl="0" indent="-279400">
                        <a:buFont typeface="Arial" pitchFamily="34" charset="0"/>
                        <a:buNone/>
                      </a:pPr>
                      <a:r>
                        <a:rPr lang="en-GB" sz="1200" b="1" baseline="0%" dirty="0">
                          <a:solidFill>
                            <a:schemeClr val="tx1"/>
                          </a:solidFill>
                        </a:rPr>
                        <a:t>on-board monitoring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90547734"/>
              </p:ext>
            </p:extLst>
          </p:nvPr>
        </p:nvGraphicFramePr>
        <p:xfrm>
          <a:off x="7713617" y="5278573"/>
          <a:ext cx="890633" cy="876300"/>
        </p:xfrm>
        <a:graphic>
          <a:graphicData uri="http://purl.oclc.org/ooxml/drawingml/table">
            <a:tbl>
              <a:tblPr bandRow="1">
                <a:solidFill>
                  <a:srgbClr val="0098DB"/>
                </a:solidFill>
                <a:tableStyleId>{00A15C55-8517-42AA-B614-E9B94910E393}</a:tableStyleId>
              </a:tblPr>
              <a:tblGrid>
                <a:gridCol w="890633">
                  <a:extLst>
                    <a:ext uri="{9D8B030D-6E8A-4147-A177-3AD203B41FA5}">
                      <a16:colId xmlns:a16="http://schemas.microsoft.com/office/drawing/2014/main" val="20000"/>
                    </a:ext>
                  </a:extLst>
                </a:gridCol>
              </a:tblGrid>
              <a:tr h="292100">
                <a:tc>
                  <a:txBody>
                    <a:bodyPr/>
                    <a:lstStyle/>
                    <a:p>
                      <a:r>
                        <a:rPr lang="en-GB" sz="800" i="1" baseline="0%" dirty="0"/>
                        <a:t>removed part</a:t>
                      </a:r>
                    </a:p>
                  </a:txBody>
                  <a:tcPr anchor="ctr" anchorCtr="1">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0%">
                          <a:srgbClr val="FF0000"/>
                        </a:gs>
                        <a:gs pos="100%">
                          <a:srgbClr val="FF0000"/>
                        </a:gs>
                      </a:gsLst>
                      <a:lin ang="5400000" scaled="1"/>
                    </a:gradFill>
                  </a:tcPr>
                </a:tc>
                <a:extLst>
                  <a:ext uri="{0D108BD9-81ED-4DB2-BD59-A6C34878D82A}">
                    <a16:rowId xmlns:a16="http://schemas.microsoft.com/office/drawing/2014/main" val="10000"/>
                  </a:ext>
                </a:extLst>
              </a:tr>
              <a:tr h="292100">
                <a:tc>
                  <a:txBody>
                    <a:bodyPr/>
                    <a:lstStyle/>
                    <a:p>
                      <a:pPr marL="0" lvl="0" indent="-279400">
                        <a:buFont typeface="Arial" pitchFamily="34" charset="0"/>
                        <a:buNone/>
                      </a:pPr>
                      <a:r>
                        <a:rPr lang="en-GB" sz="800" i="1" baseline="0%" dirty="0"/>
                        <a:t>new part</a:t>
                      </a:r>
                    </a:p>
                  </a:txBody>
                  <a:tcPr anchor="ctr" anchorCtr="1">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0%">
                          <a:srgbClr val="49C61C"/>
                        </a:gs>
                        <a:gs pos="100%">
                          <a:srgbClr val="49C61C"/>
                        </a:gs>
                      </a:gsLst>
                      <a:lin ang="5400000" scaled="1"/>
                    </a:gradFill>
                  </a:tcPr>
                </a:tc>
                <a:extLst>
                  <a:ext uri="{0D108BD9-81ED-4DB2-BD59-A6C34878D82A}">
                    <a16:rowId xmlns:a16="http://schemas.microsoft.com/office/drawing/2014/main" val="10001"/>
                  </a:ext>
                </a:extLst>
              </a:tr>
              <a:tr h="292100">
                <a:tc>
                  <a:txBody>
                    <a:bodyPr/>
                    <a:lstStyle/>
                    <a:p>
                      <a:pPr marL="0" lvl="0" indent="-279400">
                        <a:buFont typeface="Arial" pitchFamily="34" charset="0"/>
                        <a:buNone/>
                      </a:pPr>
                      <a:r>
                        <a:rPr lang="en-GB" sz="800" i="1" baseline="0%" dirty="0"/>
                        <a:t>modified part</a:t>
                      </a:r>
                    </a:p>
                  </a:txBody>
                  <a:tcPr anchor="ctr" anchorCtr="1">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0%">
                          <a:srgbClr val="FFFF00"/>
                        </a:gs>
                        <a:gs pos="100%">
                          <a:srgbClr val="FFFF00"/>
                        </a:gs>
                      </a:gsLst>
                      <a:lin ang="5400000" scaled="1"/>
                    </a:gra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584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5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solidFill>
                  <a:srgbClr val="FFC000"/>
                </a:solidFill>
              </a:rPr>
              <a:t>ECSS PUS-C revision 1 – 2024 ?</a:t>
            </a:r>
          </a:p>
        </p:txBody>
      </p:sp>
      <p:graphicFrame>
        <p:nvGraphicFramePr>
          <p:cNvPr id="4" name="Table 3"/>
          <p:cNvGraphicFramePr>
            <a:graphicFrameLocks noGrp="1"/>
          </p:cNvGraphicFramePr>
          <p:nvPr/>
        </p:nvGraphicFramePr>
        <p:xfrm>
          <a:off x="203200" y="1320800"/>
          <a:ext cx="8401050" cy="3797300"/>
        </p:xfrm>
        <a:graphic>
          <a:graphicData uri="http://purl.oclc.org/ooxml/drawingml/table">
            <a:tbl>
              <a:tblPr firstRow="1" bandRow="1">
                <a:solidFill>
                  <a:srgbClr val="0098DB"/>
                </a:solidFill>
                <a:tableStyleId>{00A15C55-8517-42AA-B614-E9B94910E393}</a:tableStyleId>
              </a:tblPr>
              <a:tblGrid>
                <a:gridCol w="774700">
                  <a:extLst>
                    <a:ext uri="{9D8B030D-6E8A-4147-A177-3AD203B41FA5}">
                      <a16:colId xmlns:a16="http://schemas.microsoft.com/office/drawing/2014/main" val="20000"/>
                    </a:ext>
                  </a:extLst>
                </a:gridCol>
                <a:gridCol w="3422650">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gridCol w="3232150">
                  <a:extLst>
                    <a:ext uri="{9D8B030D-6E8A-4147-A177-3AD203B41FA5}">
                      <a16:colId xmlns:a16="http://schemas.microsoft.com/office/drawing/2014/main" val="20003"/>
                    </a:ext>
                  </a:extLst>
                </a:gridCol>
              </a:tblGrid>
              <a:tr h="292100">
                <a:tc gridSpan="4">
                  <a:txBody>
                    <a:bodyPr/>
                    <a:lstStyle/>
                    <a:p>
                      <a:pPr algn="ctr"/>
                      <a:r>
                        <a:rPr lang="en-GB" sz="1200" dirty="0"/>
                        <a:t>2016 </a:t>
                      </a:r>
                      <a:r>
                        <a:rPr lang="en-GB" sz="1200" dirty="0">
                          <a:sym typeface="Wingdings" panose="05000000000000000000" pitchFamily="2" charset="2"/>
                        </a:rPr>
                        <a:t> </a:t>
                      </a:r>
                      <a:r>
                        <a:rPr lang="en-GB" sz="1200" dirty="0"/>
                        <a:t>Standardized Service</a:t>
                      </a:r>
                      <a:r>
                        <a:rPr lang="en-GB" sz="1200" baseline="0%" dirty="0"/>
                        <a:t> </a:t>
                      </a:r>
                      <a:r>
                        <a:rPr lang="en-GB" sz="1200" dirty="0"/>
                        <a:t>Types</a:t>
                      </a: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extLst>
                  <a:ext uri="{0D108BD9-81ED-4DB2-BD59-A6C34878D82A}">
                    <a16:rowId xmlns:a16="http://schemas.microsoft.com/office/drawing/2014/main" val="10000"/>
                  </a:ext>
                </a:extLst>
              </a:tr>
              <a:tr h="292100">
                <a:tc>
                  <a:txBody>
                    <a:bodyPr/>
                    <a:lstStyle/>
                    <a:p>
                      <a:r>
                        <a:rPr lang="en-GB" sz="1200" dirty="0"/>
                        <a:t>ST[01]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gradFill>
                      <a:gsLst>
                        <a:gs pos="0%">
                          <a:srgbClr val="FF0000"/>
                        </a:gs>
                        <a:gs pos="80%">
                          <a:schemeClr val="bg1"/>
                        </a:gs>
                        <a:gs pos="0%">
                          <a:schemeClr val="bg1"/>
                        </a:gs>
                        <a:gs pos="100%">
                          <a:srgbClr val="49C61C"/>
                        </a:gs>
                      </a:gsLst>
                      <a:lin ang="0" scaled="1"/>
                    </a:gradFill>
                  </a:tcPr>
                </a:tc>
                <a:tc>
                  <a:txBody>
                    <a:bodyPr/>
                    <a:lstStyle/>
                    <a:p>
                      <a:r>
                        <a:rPr lang="en-GB" sz="1200" b="1" i="1" kern="1200" dirty="0">
                          <a:solidFill>
                            <a:srgbClr val="00B0F0"/>
                          </a:solidFill>
                          <a:latin typeface="+mn-lt"/>
                          <a:ea typeface="+mn-ea"/>
                          <a:cs typeface="+mn-cs"/>
                        </a:rPr>
                        <a:t>request</a:t>
                      </a:r>
                      <a:r>
                        <a:rPr lang="en-GB" sz="1200" b="1" baseline="0%" dirty="0">
                          <a:solidFill>
                            <a:schemeClr val="tx1"/>
                          </a:solidFill>
                        </a:rPr>
                        <a:t> </a:t>
                      </a:r>
                      <a:r>
                        <a:rPr lang="en-GB" sz="1200" b="1" i="1" kern="1200" dirty="0">
                          <a:solidFill>
                            <a:srgbClr val="00B0F0"/>
                          </a:solidFill>
                          <a:latin typeface="+mn-lt"/>
                          <a:ea typeface="+mn-ea"/>
                          <a:cs typeface="+mn-cs"/>
                        </a:rPr>
                        <a:t>verification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tc>
                  <a:txBody>
                    <a:bodyPr/>
                    <a:lstStyle/>
                    <a:p>
                      <a:pPr marL="0" lvl="0" indent="-279400">
                        <a:buFont typeface="Arial" pitchFamily="34" charset="0"/>
                        <a:buNone/>
                      </a:pPr>
                      <a:r>
                        <a:rPr lang="en-GB" sz="1200" baseline="0%" dirty="0"/>
                        <a:t>ST[13]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gradFill>
                      <a:gsLst>
                        <a:gs pos="0%">
                          <a:srgbClr val="FF0000"/>
                        </a:gs>
                        <a:gs pos="70%">
                          <a:srgbClr val="FFFFFF"/>
                        </a:gs>
                        <a:gs pos="99%">
                          <a:srgbClr val="FFFF00"/>
                        </a:gs>
                      </a:gsLst>
                      <a:lin ang="0" scaled="1"/>
                    </a:gradFill>
                  </a:tcPr>
                </a:tc>
                <a:tc>
                  <a:txBody>
                    <a:bodyPr/>
                    <a:lstStyle/>
                    <a:p>
                      <a:pPr marL="0" lvl="0" indent="-279400">
                        <a:buFont typeface="Arial" pitchFamily="34" charset="0"/>
                        <a:buNone/>
                      </a:pPr>
                      <a:r>
                        <a:rPr lang="en-GB" sz="1200" b="1" i="1" kern="1200" dirty="0">
                          <a:solidFill>
                            <a:srgbClr val="00B0F0"/>
                          </a:solidFill>
                          <a:latin typeface="+mn-lt"/>
                          <a:ea typeface="+mn-ea"/>
                          <a:cs typeface="+mn-cs"/>
                        </a:rPr>
                        <a:t>large</a:t>
                      </a:r>
                      <a:r>
                        <a:rPr lang="en-GB" sz="1200" b="1" baseline="0%" dirty="0">
                          <a:solidFill>
                            <a:schemeClr val="tx1"/>
                          </a:solidFill>
                        </a:rPr>
                        <a:t> </a:t>
                      </a:r>
                      <a:r>
                        <a:rPr lang="en-GB" sz="1200" b="1" i="1" kern="1200" dirty="0">
                          <a:solidFill>
                            <a:srgbClr val="00B0F0"/>
                          </a:solidFill>
                          <a:latin typeface="+mn-lt"/>
                          <a:ea typeface="+mn-ea"/>
                          <a:cs typeface="+mn-cs"/>
                        </a:rPr>
                        <a:t>packet</a:t>
                      </a:r>
                      <a:r>
                        <a:rPr lang="en-GB" sz="1200" b="1" baseline="0%" dirty="0">
                          <a:solidFill>
                            <a:schemeClr val="tx1"/>
                          </a:solidFill>
                        </a:rPr>
                        <a:t> </a:t>
                      </a:r>
                      <a:r>
                        <a:rPr lang="en-GB" sz="1200" b="1" i="1" kern="1200" dirty="0">
                          <a:solidFill>
                            <a:srgbClr val="00B0F0"/>
                          </a:solidFill>
                          <a:latin typeface="+mn-lt"/>
                          <a:ea typeface="+mn-ea"/>
                          <a:cs typeface="+mn-cs"/>
                        </a:rPr>
                        <a:t>transfer</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ST[02]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60%">
                          <a:schemeClr val="bg1"/>
                        </a:gs>
                        <a:gs pos="0%">
                          <a:schemeClr val="bg1"/>
                        </a:gs>
                        <a:gs pos="100%">
                          <a:srgbClr val="49C61C"/>
                        </a:gs>
                      </a:gsLst>
                      <a:lin ang="0" scaled="1"/>
                    </a:gradFill>
                  </a:tcPr>
                </a:tc>
                <a:tc>
                  <a:txBody>
                    <a:bodyPr/>
                    <a:lstStyle/>
                    <a:p>
                      <a:r>
                        <a:rPr lang="en-GB" sz="1200" b="1" i="1" kern="1200" dirty="0">
                          <a:solidFill>
                            <a:srgbClr val="00B0F0"/>
                          </a:solidFill>
                          <a:latin typeface="+mn-lt"/>
                          <a:ea typeface="+mn-ea"/>
                          <a:cs typeface="+mn-cs"/>
                        </a:rPr>
                        <a:t>device</a:t>
                      </a:r>
                      <a:r>
                        <a:rPr lang="en-GB" sz="1200" b="1" baseline="0%" dirty="0">
                          <a:solidFill>
                            <a:schemeClr val="tx1"/>
                          </a:solidFill>
                        </a:rPr>
                        <a:t> </a:t>
                      </a:r>
                      <a:r>
                        <a:rPr lang="en-GB" sz="1200" b="1" i="1" kern="1200" dirty="0">
                          <a:solidFill>
                            <a:srgbClr val="00B0F0"/>
                          </a:solidFill>
                          <a:latin typeface="+mn-lt"/>
                          <a:ea typeface="+mn-ea"/>
                          <a:cs typeface="+mn-cs"/>
                        </a:rPr>
                        <a:t>access</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90%">
                          <a:schemeClr val="bg1"/>
                        </a:gs>
                        <a:gs pos="0%">
                          <a:schemeClr val="bg1"/>
                        </a:gs>
                        <a:gs pos="100%">
                          <a:srgbClr val="49C61C"/>
                        </a:gs>
                      </a:gsLst>
                      <a:lin ang="0" scaled="1"/>
                    </a:gradFill>
                  </a:tcPr>
                </a:tc>
                <a:tc>
                  <a:txBody>
                    <a:bodyPr/>
                    <a:lstStyle/>
                    <a:p>
                      <a:pPr marL="0" lvl="0" indent="-279400">
                        <a:buFont typeface="Arial" pitchFamily="34" charset="0"/>
                        <a:buNone/>
                      </a:pPr>
                      <a:r>
                        <a:rPr lang="en-GB" sz="1200" b="1" i="1" kern="1200" dirty="0">
                          <a:solidFill>
                            <a:srgbClr val="00B0F0"/>
                          </a:solidFill>
                          <a:latin typeface="+mn-lt"/>
                          <a:ea typeface="+mn-ea"/>
                          <a:cs typeface="+mn-cs"/>
                        </a:rPr>
                        <a:t>real-time</a:t>
                      </a:r>
                      <a:r>
                        <a:rPr lang="en-GB" sz="1200" b="1" baseline="0%" dirty="0"/>
                        <a:t> </a:t>
                      </a:r>
                      <a:r>
                        <a:rPr lang="en-GB" sz="1200" b="1" i="1" kern="1200" dirty="0">
                          <a:solidFill>
                            <a:srgbClr val="00B0F0"/>
                          </a:solidFill>
                          <a:latin typeface="+mn-lt"/>
                          <a:ea typeface="+mn-ea"/>
                          <a:cs typeface="+mn-cs"/>
                        </a:rPr>
                        <a:t>forwarding</a:t>
                      </a:r>
                      <a:r>
                        <a:rPr lang="en-GB" sz="1200" b="1" baseline="0%" dirty="0">
                          <a:solidFill>
                            <a:srgbClr val="00B0F0"/>
                          </a:solidFill>
                        </a:rPr>
                        <a:t> </a:t>
                      </a:r>
                      <a:r>
                        <a:rPr lang="en-GB" sz="1200" b="1" i="1" kern="1200" dirty="0">
                          <a:solidFill>
                            <a:srgbClr val="00B0F0"/>
                          </a:solidFill>
                          <a:latin typeface="+mn-lt"/>
                          <a:ea typeface="+mn-ea"/>
                          <a:cs typeface="+mn-cs"/>
                        </a:rPr>
                        <a:t>control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t>ST[03]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60%">
                          <a:schemeClr val="bg1"/>
                        </a:gs>
                        <a:gs pos="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i="1" kern="1200" dirty="0">
                          <a:solidFill>
                            <a:srgbClr val="00B0F0"/>
                          </a:solidFill>
                          <a:latin typeface="+mn-lt"/>
                          <a:ea typeface="+mn-ea"/>
                          <a:cs typeface="+mn-cs"/>
                        </a:rPr>
                        <a:t>housekeeping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15%">
                          <a:srgbClr val="FFFFFF"/>
                        </a:gs>
                        <a:gs pos="80%">
                          <a:srgbClr val="FFFF00"/>
                        </a:gs>
                        <a:gs pos="61%">
                          <a:schemeClr val="bg1"/>
                        </a:gs>
                        <a:gs pos="100%">
                          <a:srgbClr val="49C61C"/>
                        </a:gs>
                      </a:gsLst>
                      <a:lin ang="0" scaled="1"/>
                    </a:gradFill>
                  </a:tcPr>
                </a:tc>
                <a:tc>
                  <a:txBody>
                    <a:bodyPr/>
                    <a:lstStyle/>
                    <a:p>
                      <a:pPr marL="0" lvl="0" indent="-279400">
                        <a:buFont typeface="Arial" pitchFamily="34" charset="0"/>
                        <a:buNone/>
                      </a:pPr>
                      <a:r>
                        <a:rPr lang="en-GB" sz="1200" b="1" baseline="0%" dirty="0"/>
                        <a:t>on-board storage and retrieval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t>ST[04]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90%">
                          <a:schemeClr val="bg1"/>
                        </a:gs>
                        <a:gs pos="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parameter statistics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tx2">
                        <a:lumMod val="20%"/>
                        <a:lumOff val="80%"/>
                      </a:schemeClr>
                    </a:solidFill>
                  </a:tcPr>
                </a:tc>
                <a:tc>
                  <a:txBody>
                    <a:bodyPr/>
                    <a:lstStyle/>
                    <a:p>
                      <a:pPr marL="0" lvl="0" indent="-279400">
                        <a:buFont typeface="Arial" pitchFamily="34" charset="0"/>
                        <a:buNone/>
                      </a:pPr>
                      <a:r>
                        <a:rPr lang="en-GB" sz="1200" b="0" i="1" kern="1200" baseline="0%" dirty="0">
                          <a:solidFill>
                            <a:srgbClr val="FF0000"/>
                          </a:solidFill>
                          <a:latin typeface="+mn-lt"/>
                          <a:ea typeface="+mn-ea"/>
                          <a:cs typeface="+mn-cs"/>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t>ST[05]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80%">
                          <a:schemeClr val="bg1"/>
                        </a:gs>
                        <a:gs pos="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event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80%">
                          <a:schemeClr val="bg1"/>
                        </a:gs>
                        <a:gs pos="0%">
                          <a:schemeClr val="bg1"/>
                        </a:gs>
                        <a:gs pos="100%">
                          <a:srgbClr val="49C61C"/>
                        </a:gs>
                      </a:gsLst>
                      <a:lin ang="0" scaled="1"/>
                    </a:gradFill>
                  </a:tcPr>
                </a:tc>
                <a:tc>
                  <a:txBody>
                    <a:bodyPr/>
                    <a:lstStyle/>
                    <a:p>
                      <a:pPr marL="0" lvl="0" indent="-279400">
                        <a:buFont typeface="Arial" pitchFamily="34" charset="0"/>
                        <a:buNone/>
                      </a:pPr>
                      <a:r>
                        <a:rPr lang="en-GB" sz="1200" b="1" baseline="0%" dirty="0"/>
                        <a:t>test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5"/>
                  </a:ext>
                </a:extLst>
              </a:tr>
              <a:tr h="292100">
                <a:tc>
                  <a:txBody>
                    <a:bodyPr/>
                    <a:lstStyle/>
                    <a:p>
                      <a:pPr marL="0" lvl="0" indent="-279400">
                        <a:buFont typeface="Arial" pitchFamily="34" charset="0"/>
                        <a:buNone/>
                      </a:pPr>
                      <a:r>
                        <a:rPr lang="en-GB" sz="1200" baseline="0%" dirty="0"/>
                        <a:t>ST[06]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chemeClr val="bg1"/>
                        </a:gs>
                        <a:gs pos="80%">
                          <a:srgbClr val="FFFF00"/>
                        </a:gs>
                        <a:gs pos="6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memory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60%">
                          <a:schemeClr val="bg1"/>
                        </a:gs>
                        <a:gs pos="0%">
                          <a:schemeClr val="bg1"/>
                        </a:gs>
                        <a:gs pos="100%">
                          <a:srgbClr val="49C61C"/>
                        </a:gs>
                      </a:gsLst>
                      <a:lin ang="0" scaled="1"/>
                    </a:gradFill>
                  </a:tcPr>
                </a:tc>
                <a:tc>
                  <a:txBody>
                    <a:bodyPr/>
                    <a:lstStyle/>
                    <a:p>
                      <a:pPr marL="0" lvl="0" indent="-279400">
                        <a:buFont typeface="Arial" pitchFamily="34" charset="0"/>
                        <a:buNone/>
                      </a:pPr>
                      <a:r>
                        <a:rPr lang="en-GB" sz="1200" b="1" i="1" kern="1200" dirty="0">
                          <a:solidFill>
                            <a:srgbClr val="00B0F0"/>
                          </a:solidFill>
                          <a:latin typeface="+mn-lt"/>
                          <a:ea typeface="+mn-ea"/>
                          <a:cs typeface="+mn-cs"/>
                        </a:rPr>
                        <a:t>on-board</a:t>
                      </a:r>
                      <a:r>
                        <a:rPr lang="en-GB" sz="1200" b="1" baseline="0%" dirty="0"/>
                        <a:t> </a:t>
                      </a:r>
                      <a:r>
                        <a:rPr lang="en-GB" sz="1200" b="1" i="1" kern="1200" dirty="0">
                          <a:solidFill>
                            <a:srgbClr val="00B0F0"/>
                          </a:solidFill>
                          <a:latin typeface="+mn-lt"/>
                          <a:ea typeface="+mn-ea"/>
                          <a:cs typeface="+mn-cs"/>
                        </a:rPr>
                        <a:t>control</a:t>
                      </a:r>
                      <a:r>
                        <a:rPr lang="en-GB" sz="1200" b="1" baseline="0%" dirty="0"/>
                        <a:t> </a:t>
                      </a:r>
                      <a:r>
                        <a:rPr lang="en-GB" sz="1200" b="1" i="1" kern="1200" dirty="0">
                          <a:solidFill>
                            <a:srgbClr val="00B0F0"/>
                          </a:solidFill>
                          <a:latin typeface="+mn-lt"/>
                          <a:ea typeface="+mn-ea"/>
                          <a:cs typeface="+mn-cs"/>
                        </a:rPr>
                        <a:t>procedure</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6"/>
                  </a:ext>
                </a:extLst>
              </a:tr>
              <a:tr h="292100">
                <a:tc>
                  <a:txBody>
                    <a:bodyPr/>
                    <a:lstStyle/>
                    <a:p>
                      <a:pPr marL="0" lvl="0" indent="-279400">
                        <a:buFont typeface="Arial" pitchFamily="34" charset="0"/>
                        <a:buNone/>
                      </a:pPr>
                      <a:r>
                        <a:rPr lang="en-GB" sz="1200" baseline="0%" dirty="0"/>
                        <a:t>ST[07]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i="1" baseline="0%" dirty="0">
                          <a:solidFill>
                            <a:srgbClr val="FF0000"/>
                          </a:solidFill>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t>ST[19]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chemeClr val="bg1"/>
                        </a:gs>
                        <a:gs pos="80%">
                          <a:srgbClr val="FFFF00"/>
                        </a:gs>
                        <a:gs pos="60%">
                          <a:schemeClr val="bg1"/>
                        </a:gs>
                        <a:gs pos="100%">
                          <a:srgbClr val="49C61C"/>
                        </a:gs>
                      </a:gsLst>
                      <a:lin ang="0" scaled="1"/>
                    </a:gradFill>
                  </a:tcPr>
                </a:tc>
                <a:tc>
                  <a:txBody>
                    <a:bodyPr/>
                    <a:lstStyle/>
                    <a:p>
                      <a:r>
                        <a:rPr lang="en-GB" sz="1200" b="1" dirty="0"/>
                        <a:t>event-action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7"/>
                  </a:ext>
                </a:extLst>
              </a:tr>
              <a:tr h="292100">
                <a:tc>
                  <a:txBody>
                    <a:bodyPr/>
                    <a:lstStyle/>
                    <a:p>
                      <a:pPr marL="0" lvl="0" indent="-279400">
                        <a:buFont typeface="Arial" pitchFamily="34" charset="0"/>
                        <a:buNone/>
                      </a:pPr>
                      <a:r>
                        <a:rPr lang="en-GB" sz="1200" baseline="0%" dirty="0"/>
                        <a:t>ST[08]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chemeClr val="bg1"/>
                        </a:gs>
                        <a:gs pos="87%">
                          <a:srgbClr val="FFCC99"/>
                        </a:gs>
                        <a:gs pos="100%">
                          <a:srgbClr val="FF0000"/>
                        </a:gs>
                      </a:gsLst>
                      <a:lin ang="0" scaled="1"/>
                    </a:gradFill>
                  </a:tcPr>
                </a:tc>
                <a:tc>
                  <a:txBody>
                    <a:bodyPr/>
                    <a:lstStyle/>
                    <a:p>
                      <a:pPr marL="0" lvl="0" indent="-279400">
                        <a:buFont typeface="Arial" pitchFamily="34" charset="0"/>
                        <a:buNone/>
                      </a:pPr>
                      <a:r>
                        <a:rPr lang="en-GB" sz="1200" b="1" i="1" kern="1200" baseline="0%" dirty="0">
                          <a:gradFill>
                            <a:gsLst>
                              <a:gs pos="0%">
                                <a:schemeClr val="tx1"/>
                              </a:gs>
                              <a:gs pos="57%">
                                <a:srgbClr val="C00000"/>
                              </a:gs>
                              <a:gs pos="25%">
                                <a:schemeClr val="tx1"/>
                              </a:gs>
                              <a:gs pos="80%">
                                <a:srgbClr val="FF0000"/>
                              </a:gs>
                              <a:gs pos="100%">
                                <a:srgbClr val="FF0000"/>
                              </a:gs>
                            </a:gsLst>
                            <a:lin ang="0" scaled="1"/>
                          </a:gradFill>
                          <a:latin typeface="+mn-lt"/>
                          <a:ea typeface="+mn-ea"/>
                          <a:cs typeface="+mn-cs"/>
                        </a:rPr>
                        <a:t>function</a:t>
                      </a:r>
                      <a:r>
                        <a:rPr lang="en-GB" sz="1200" b="1" i="0" kern="1200" baseline="0%" dirty="0">
                          <a:gradFill>
                            <a:gsLst>
                              <a:gs pos="0%">
                                <a:schemeClr val="tx1"/>
                              </a:gs>
                              <a:gs pos="57%">
                                <a:srgbClr val="C00000"/>
                              </a:gs>
                              <a:gs pos="25%">
                                <a:schemeClr val="tx1"/>
                              </a:gs>
                              <a:gs pos="80%">
                                <a:srgbClr val="FF0000"/>
                              </a:gs>
                              <a:gs pos="100%">
                                <a:srgbClr val="FF0000"/>
                              </a:gs>
                            </a:gsLst>
                            <a:lin ang="0" scaled="1"/>
                          </a:gradFill>
                          <a:latin typeface="+mn-lt"/>
                          <a:ea typeface="+mn-ea"/>
                          <a:cs typeface="+mn-cs"/>
                        </a:rPr>
                        <a:t> </a:t>
                      </a:r>
                      <a:r>
                        <a:rPr lang="en-GB" sz="1200" b="1" i="1" kern="1200" baseline="0%" dirty="0">
                          <a:gradFill>
                            <a:gsLst>
                              <a:gs pos="0%">
                                <a:schemeClr val="tx1"/>
                              </a:gs>
                              <a:gs pos="57%">
                                <a:srgbClr val="C00000"/>
                              </a:gs>
                              <a:gs pos="25%">
                                <a:schemeClr val="tx1"/>
                              </a:gs>
                              <a:gs pos="80%">
                                <a:srgbClr val="FF0000"/>
                              </a:gs>
                              <a:gs pos="100%">
                                <a:srgbClr val="FF0000"/>
                              </a:gs>
                            </a:gsLst>
                            <a:lin ang="0" scaled="1"/>
                          </a:gradFill>
                          <a:latin typeface="+mn-lt"/>
                          <a:ea typeface="+mn-ea"/>
                          <a:cs typeface="+mn-cs"/>
                        </a:rPr>
                        <a:t>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solidFill>
                            <a:schemeClr val="tx1"/>
                          </a:solidFill>
                        </a:rPr>
                        <a:t>ST[20]</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rgbClr val="49C61C"/>
                    </a:solidFill>
                  </a:tcPr>
                </a:tc>
                <a:tc>
                  <a:txBody>
                    <a:bodyPr/>
                    <a:lstStyle/>
                    <a:p>
                      <a:pPr marL="0" lvl="0" indent="-279400" algn="l" defTabSz="914400" rtl="0" eaLnBrk="1" latinLnBrk="0" hangingPunct="1">
                        <a:buFont typeface="Arial" pitchFamily="34" charset="0"/>
                        <a:buNone/>
                      </a:pPr>
                      <a:r>
                        <a:rPr lang="en-GB" sz="1200" b="1" kern="1200" dirty="0">
                          <a:solidFill>
                            <a:schemeClr val="dk1"/>
                          </a:solidFill>
                          <a:latin typeface="+mn-lt"/>
                          <a:ea typeface="+mn-ea"/>
                          <a:cs typeface="+mn-cs"/>
                        </a:rPr>
                        <a:t>parameter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8"/>
                  </a:ext>
                </a:extLst>
              </a:tr>
              <a:tr h="292100">
                <a:tc>
                  <a:txBody>
                    <a:bodyPr/>
                    <a:lstStyle/>
                    <a:p>
                      <a:pPr marL="0" lvl="0" indent="-279400">
                        <a:buFont typeface="Arial" pitchFamily="34" charset="0"/>
                        <a:buNone/>
                      </a:pPr>
                      <a:r>
                        <a:rPr lang="en-GB" sz="1200" baseline="0%" dirty="0"/>
                        <a:t>ST[09]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FFFF"/>
                        </a:gs>
                        <a:gs pos="80%">
                          <a:schemeClr val="bg1"/>
                        </a:gs>
                        <a:gs pos="100%">
                          <a:srgbClr val="49C61C"/>
                        </a:gs>
                      </a:gsLst>
                      <a:lin ang="0" scaled="1"/>
                    </a:gradFill>
                  </a:tcPr>
                </a:tc>
                <a:tc>
                  <a:txBody>
                    <a:bodyPr/>
                    <a:lstStyle/>
                    <a:p>
                      <a:pPr marL="0" lvl="0" indent="-279400">
                        <a:buFont typeface="Arial" pitchFamily="34" charset="0"/>
                        <a:buNone/>
                      </a:pPr>
                      <a:r>
                        <a:rPr lang="en-GB" sz="1200" b="1" baseline="0%" dirty="0">
                          <a:solidFill>
                            <a:schemeClr val="tx1"/>
                          </a:solidFill>
                        </a:rPr>
                        <a:t>time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solidFill>
                            <a:schemeClr val="tx1"/>
                          </a:solidFill>
                        </a:rPr>
                        <a:t>ST[21]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rgbClr val="49C61C"/>
                    </a:solidFill>
                  </a:tcPr>
                </a:tc>
                <a:tc>
                  <a:txBody>
                    <a:bodyPr/>
                    <a:lstStyle/>
                    <a:p>
                      <a:pPr marL="0" lvl="0" indent="-279400" algn="l" defTabSz="914400" rtl="0" eaLnBrk="1" latinLnBrk="0" hangingPunct="1">
                        <a:buFont typeface="Arial" pitchFamily="34" charset="0"/>
                        <a:buNone/>
                      </a:pPr>
                      <a:r>
                        <a:rPr lang="en-GB" sz="1200" b="1" kern="1200" dirty="0">
                          <a:solidFill>
                            <a:schemeClr val="dk1"/>
                          </a:solidFill>
                          <a:latin typeface="+mn-lt"/>
                          <a:ea typeface="+mn-ea"/>
                          <a:cs typeface="+mn-cs"/>
                        </a:rPr>
                        <a:t>request sequencing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9"/>
                  </a:ext>
                </a:extLst>
              </a:tr>
              <a:tr h="292100">
                <a:tc>
                  <a:txBody>
                    <a:bodyPr/>
                    <a:lstStyle/>
                    <a:p>
                      <a:pPr marL="0" lvl="0" indent="-279400">
                        <a:buFont typeface="Arial" pitchFamily="34" charset="0"/>
                        <a:buNone/>
                      </a:pPr>
                      <a:r>
                        <a:rPr lang="en-GB" sz="1200" baseline="0%" dirty="0"/>
                        <a:t>ST[10]</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i="1" baseline="0%" dirty="0">
                          <a:solidFill>
                            <a:srgbClr val="FF0000"/>
                          </a:solidFill>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baseline="0%" dirty="0">
                          <a:solidFill>
                            <a:schemeClr val="tx1"/>
                          </a:solidFill>
                        </a:rPr>
                        <a:t>ST[22]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rgbClr val="49C61C"/>
                    </a:solidFill>
                  </a:tcPr>
                </a:tc>
                <a:tc>
                  <a:txBody>
                    <a:bodyPr/>
                    <a:lstStyle/>
                    <a:p>
                      <a:pPr marL="0" lvl="0" indent="-279400" algn="l" defTabSz="914400" rtl="0" eaLnBrk="1" latinLnBrk="0" hangingPunct="1">
                        <a:buFont typeface="Arial" pitchFamily="34" charset="0"/>
                        <a:buNone/>
                      </a:pPr>
                      <a:r>
                        <a:rPr lang="en-GB" sz="1200" b="1" kern="1200" dirty="0">
                          <a:solidFill>
                            <a:schemeClr val="dk1"/>
                          </a:solidFill>
                          <a:latin typeface="+mn-lt"/>
                          <a:ea typeface="+mn-ea"/>
                          <a:cs typeface="+mn-cs"/>
                        </a:rPr>
                        <a:t>position-based 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0"/>
                  </a:ext>
                </a:extLst>
              </a:tr>
              <a:tr h="292100">
                <a:tc>
                  <a:txBody>
                    <a:bodyPr/>
                    <a:lstStyle/>
                    <a:p>
                      <a:pPr marL="0" lvl="0" indent="-279400">
                        <a:buFont typeface="Arial" pitchFamily="34" charset="0"/>
                        <a:buNone/>
                      </a:pPr>
                      <a:r>
                        <a:rPr lang="en-GB" sz="1200" baseline="0%" dirty="0"/>
                        <a:t>ST[11]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gradFill>
                      <a:gsLst>
                        <a:gs pos="0%">
                          <a:srgbClr val="FF0000"/>
                        </a:gs>
                        <a:gs pos="23%">
                          <a:srgbClr val="FFFFFF"/>
                        </a:gs>
                        <a:gs pos="75%">
                          <a:srgbClr val="FFFF00"/>
                        </a:gs>
                        <a:gs pos="50%">
                          <a:schemeClr val="bg1"/>
                        </a:gs>
                        <a:gs pos="100%">
                          <a:srgbClr val="49C61C"/>
                        </a:gs>
                      </a:gsLst>
                      <a:lin ang="0" scaled="1"/>
                    </a:gradFill>
                  </a:tcPr>
                </a:tc>
                <a:tc>
                  <a:txBody>
                    <a:bodyPr/>
                    <a:lstStyle/>
                    <a:p>
                      <a:pPr marL="0" lvl="0" indent="-279400" algn="l" defTabSz="914400" rtl="0" eaLnBrk="1" latinLnBrk="0" hangingPunct="1">
                        <a:buFont typeface="Arial" pitchFamily="34" charset="0"/>
                        <a:buNone/>
                      </a:pPr>
                      <a:r>
                        <a:rPr lang="en-GB" sz="1200" b="1" i="1" kern="1200" dirty="0">
                          <a:solidFill>
                            <a:srgbClr val="00B0F0"/>
                          </a:solidFill>
                          <a:latin typeface="+mn-lt"/>
                          <a:ea typeface="+mn-ea"/>
                          <a:cs typeface="+mn-cs"/>
                        </a:rPr>
                        <a:t>time-based</a:t>
                      </a:r>
                      <a:r>
                        <a:rPr lang="en-GB" sz="1200" b="1" kern="1200" dirty="0">
                          <a:solidFill>
                            <a:schemeClr val="tx1"/>
                          </a:solidFill>
                          <a:latin typeface="+mn-lt"/>
                          <a:ea typeface="+mn-ea"/>
                          <a:cs typeface="+mn-cs"/>
                        </a:rPr>
                        <a:t> </a:t>
                      </a:r>
                      <a:r>
                        <a:rPr lang="en-GB" sz="1200" b="1" i="1" kern="1200" dirty="0">
                          <a:solidFill>
                            <a:srgbClr val="00B0F0"/>
                          </a:solidFill>
                          <a:latin typeface="+mn-lt"/>
                          <a:ea typeface="+mn-ea"/>
                          <a:cs typeface="+mn-cs"/>
                        </a:rPr>
                        <a:t>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solidFill>
                            <a:schemeClr val="tx1"/>
                          </a:solidFill>
                        </a:rPr>
                        <a:t>ST[23]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rgbClr val="49C61C"/>
                    </a:solidFill>
                  </a:tcPr>
                </a:tc>
                <a:tc>
                  <a:txBody>
                    <a:bodyPr/>
                    <a:lstStyle/>
                    <a:p>
                      <a:pPr marL="0" lvl="0" indent="-279400" algn="l" defTabSz="914400" rtl="0" eaLnBrk="1" latinLnBrk="0" hangingPunct="1">
                        <a:buFont typeface="Arial" pitchFamily="34" charset="0"/>
                        <a:buNone/>
                      </a:pPr>
                      <a:r>
                        <a:rPr lang="en-GB" sz="1200" b="1" kern="1200" dirty="0">
                          <a:solidFill>
                            <a:schemeClr val="dk1"/>
                          </a:solidFill>
                          <a:latin typeface="+mn-lt"/>
                          <a:ea typeface="+mn-ea"/>
                          <a:cs typeface="+mn-cs"/>
                        </a:rPr>
                        <a:t>file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1"/>
                  </a:ext>
                </a:extLst>
              </a:tr>
              <a:tr h="292100">
                <a:tc>
                  <a:txBody>
                    <a:bodyPr/>
                    <a:lstStyle/>
                    <a:p>
                      <a:pPr marL="0" lvl="0" indent="-279400">
                        <a:buFont typeface="Arial" pitchFamily="34" charset="0"/>
                        <a:buNone/>
                      </a:pPr>
                      <a:r>
                        <a:rPr lang="en-GB" sz="1200" baseline="0%" dirty="0"/>
                        <a:t>ST[12]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gradFill>
                      <a:gsLst>
                        <a:gs pos="0%">
                          <a:srgbClr val="FFFFFF"/>
                        </a:gs>
                        <a:gs pos="65%">
                          <a:srgbClr val="FFFF00"/>
                        </a:gs>
                        <a:gs pos="30%">
                          <a:schemeClr val="bg1"/>
                        </a:gs>
                        <a:gs pos="100%">
                          <a:srgbClr val="49C61C"/>
                        </a:gs>
                      </a:gsLst>
                      <a:lin ang="0" scaled="1"/>
                    </a:gradFill>
                  </a:tcPr>
                </a:tc>
                <a:tc>
                  <a:txBody>
                    <a:bodyPr/>
                    <a:lstStyle/>
                    <a:p>
                      <a:pPr marL="0" lvl="0" indent="-279400">
                        <a:buFont typeface="Arial" pitchFamily="34" charset="0"/>
                        <a:buNone/>
                      </a:pPr>
                      <a:r>
                        <a:rPr lang="en-GB" sz="1200" b="1" baseline="0%" dirty="0">
                          <a:solidFill>
                            <a:schemeClr val="tx1"/>
                          </a:solidFill>
                        </a:rPr>
                        <a:t>on-board monitoring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5" name="Table 4"/>
          <p:cNvGraphicFramePr>
            <a:graphicFrameLocks noGrp="1"/>
          </p:cNvGraphicFramePr>
          <p:nvPr/>
        </p:nvGraphicFramePr>
        <p:xfrm>
          <a:off x="7713617" y="5278573"/>
          <a:ext cx="890633" cy="876300"/>
        </p:xfrm>
        <a:graphic>
          <a:graphicData uri="http://purl.oclc.org/ooxml/drawingml/table">
            <a:tbl>
              <a:tblPr bandRow="1">
                <a:solidFill>
                  <a:srgbClr val="0098DB"/>
                </a:solidFill>
                <a:tableStyleId>{00A15C55-8517-42AA-B614-E9B94910E393}</a:tableStyleId>
              </a:tblPr>
              <a:tblGrid>
                <a:gridCol w="890633">
                  <a:extLst>
                    <a:ext uri="{9D8B030D-6E8A-4147-A177-3AD203B41FA5}">
                      <a16:colId xmlns:a16="http://schemas.microsoft.com/office/drawing/2014/main" val="20000"/>
                    </a:ext>
                  </a:extLst>
                </a:gridCol>
              </a:tblGrid>
              <a:tr h="292100">
                <a:tc>
                  <a:txBody>
                    <a:bodyPr/>
                    <a:lstStyle/>
                    <a:p>
                      <a:r>
                        <a:rPr lang="en-GB" sz="800" i="1" baseline="0%" dirty="0"/>
                        <a:t>removed part</a:t>
                      </a:r>
                    </a:p>
                  </a:txBody>
                  <a:tcPr anchor="ctr" anchorCtr="1">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0%">
                          <a:srgbClr val="FF0000"/>
                        </a:gs>
                        <a:gs pos="100%">
                          <a:srgbClr val="FF0000"/>
                        </a:gs>
                      </a:gsLst>
                      <a:lin ang="5400000" scaled="1"/>
                    </a:gradFill>
                  </a:tcPr>
                </a:tc>
                <a:extLst>
                  <a:ext uri="{0D108BD9-81ED-4DB2-BD59-A6C34878D82A}">
                    <a16:rowId xmlns:a16="http://schemas.microsoft.com/office/drawing/2014/main" val="10000"/>
                  </a:ext>
                </a:extLst>
              </a:tr>
              <a:tr h="292100">
                <a:tc>
                  <a:txBody>
                    <a:bodyPr/>
                    <a:lstStyle/>
                    <a:p>
                      <a:pPr marL="0" lvl="0" indent="-279400">
                        <a:buFont typeface="Arial" pitchFamily="34" charset="0"/>
                        <a:buNone/>
                      </a:pPr>
                      <a:r>
                        <a:rPr lang="en-GB" sz="800" i="1" baseline="0%" dirty="0"/>
                        <a:t>new part</a:t>
                      </a:r>
                    </a:p>
                  </a:txBody>
                  <a:tcPr anchor="ctr" anchorCtr="1">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0%">
                          <a:srgbClr val="49C61C"/>
                        </a:gs>
                        <a:gs pos="100%">
                          <a:srgbClr val="49C61C"/>
                        </a:gs>
                      </a:gsLst>
                      <a:lin ang="5400000" scaled="1"/>
                    </a:gradFill>
                  </a:tcPr>
                </a:tc>
                <a:extLst>
                  <a:ext uri="{0D108BD9-81ED-4DB2-BD59-A6C34878D82A}">
                    <a16:rowId xmlns:a16="http://schemas.microsoft.com/office/drawing/2014/main" val="10001"/>
                  </a:ext>
                </a:extLst>
              </a:tr>
              <a:tr h="292100">
                <a:tc>
                  <a:txBody>
                    <a:bodyPr/>
                    <a:lstStyle/>
                    <a:p>
                      <a:pPr marL="0" lvl="0" indent="-279400">
                        <a:buFont typeface="Arial" pitchFamily="34" charset="0"/>
                        <a:buNone/>
                      </a:pPr>
                      <a:r>
                        <a:rPr lang="en-GB" sz="800" i="1" baseline="0%" dirty="0"/>
                        <a:t>modified part</a:t>
                      </a:r>
                    </a:p>
                  </a:txBody>
                  <a:tcPr anchor="ctr" anchorCtr="1">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0%">
                          <a:srgbClr val="FFFF00"/>
                        </a:gs>
                        <a:gs pos="100%">
                          <a:srgbClr val="FFFF00"/>
                        </a:gs>
                      </a:gsLst>
                      <a:lin ang="5400000" scaled="1"/>
                    </a:gradFill>
                  </a:tcPr>
                </a:tc>
                <a:extLst>
                  <a:ext uri="{0D108BD9-81ED-4DB2-BD59-A6C34878D82A}">
                    <a16:rowId xmlns:a16="http://schemas.microsoft.com/office/drawing/2014/main" val="10002"/>
                  </a:ext>
                </a:extLst>
              </a:tr>
            </a:tbl>
          </a:graphicData>
        </a:graphic>
      </p:graphicFrame>
      <p:sp>
        <p:nvSpPr>
          <p:cNvPr id="3" name="Rectangle 2">
            <a:extLst>
              <a:ext uri="{FF2B5EF4-FFF2-40B4-BE49-F238E27FC236}">
                <a16:creationId xmlns:a16="http://schemas.microsoft.com/office/drawing/2014/main" id="{15A440A9-C7D8-DD05-47B2-7E5FA3729BBE}"/>
              </a:ext>
            </a:extLst>
          </p:cNvPr>
          <p:cNvSpPr/>
          <p:nvPr/>
        </p:nvSpPr>
        <p:spPr>
          <a:xfrm rot="20467033">
            <a:off x="1712457" y="1545531"/>
            <a:ext cx="5187067" cy="3195464"/>
          </a:xfrm>
          <a:prstGeom prst="rect">
            <a:avLst/>
          </a:prstGeom>
          <a:solidFill>
            <a:schemeClr val="accent1">
              <a:alpha val="50%"/>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REVISION 1 :</a:t>
            </a:r>
          </a:p>
          <a:p>
            <a:pPr algn="ctr"/>
            <a:endParaRPr lang="en-US" dirty="0">
              <a:solidFill>
                <a:schemeClr val="bg1"/>
              </a:solidFill>
            </a:endParaRPr>
          </a:p>
          <a:p>
            <a:pPr algn="ctr"/>
            <a:r>
              <a:rPr lang="en-US" dirty="0">
                <a:solidFill>
                  <a:schemeClr val="bg1"/>
                </a:solidFill>
              </a:rPr>
              <a:t>Correction and consolidation of foundation model and existing services</a:t>
            </a:r>
          </a:p>
          <a:p>
            <a:pPr algn="ctr"/>
            <a:endParaRPr lang="en-US" dirty="0">
              <a:solidFill>
                <a:schemeClr val="bg1"/>
              </a:solidFill>
            </a:endParaRPr>
          </a:p>
          <a:p>
            <a:pPr algn="ctr"/>
            <a:r>
              <a:rPr lang="en-US" dirty="0">
                <a:solidFill>
                  <a:schemeClr val="bg1"/>
                </a:solidFill>
              </a:rPr>
              <a:t>Creation of additional services for:</a:t>
            </a:r>
          </a:p>
          <a:p>
            <a:pPr marL="742950" lvl="1" indent="-285750" algn="ctr">
              <a:buFont typeface="Arial" panose="020B0604020202020204" pitchFamily="34" charset="0"/>
              <a:buChar char="•"/>
            </a:pPr>
            <a:r>
              <a:rPr lang="en-US" dirty="0">
                <a:solidFill>
                  <a:schemeClr val="bg1"/>
                </a:solidFill>
              </a:rPr>
              <a:t>File Based Operations</a:t>
            </a:r>
          </a:p>
          <a:p>
            <a:pPr marL="742950" lvl="1" indent="-285750" algn="ctr">
              <a:buFont typeface="Arial" panose="020B0604020202020204" pitchFamily="34" charset="0"/>
              <a:buChar char="•"/>
            </a:pPr>
            <a:r>
              <a:rPr lang="en-US" dirty="0">
                <a:solidFill>
                  <a:schemeClr val="bg1"/>
                </a:solidFill>
              </a:rPr>
              <a:t>Data sources management</a:t>
            </a:r>
          </a:p>
          <a:p>
            <a:pPr marL="742950" lvl="1" indent="-285750" algn="ctr">
              <a:buFont typeface="Arial" panose="020B0604020202020204" pitchFamily="34" charset="0"/>
              <a:buChar char="•"/>
            </a:pPr>
            <a:r>
              <a:rPr lang="en-US" dirty="0">
                <a:solidFill>
                  <a:schemeClr val="bg1"/>
                </a:solidFill>
              </a:rPr>
              <a:t>Critical event Log</a:t>
            </a:r>
          </a:p>
          <a:p>
            <a:pPr marL="742950" lvl="1" indent="-285750" algn="ctr">
              <a:buFont typeface="Arial" panose="020B0604020202020204" pitchFamily="34" charset="0"/>
              <a:buChar char="•"/>
            </a:pPr>
            <a:r>
              <a:rPr lang="en-US" dirty="0">
                <a:solidFill>
                  <a:schemeClr val="bg1"/>
                </a:solidFill>
              </a:rPr>
              <a:t>Parameter extraction</a:t>
            </a:r>
          </a:p>
          <a:p>
            <a:pPr marL="285750" indent="-285750" algn="ctr">
              <a:buFont typeface="Arial" panose="020B0604020202020204" pitchFamily="34" charset="0"/>
              <a:buChar char="•"/>
            </a:pPr>
            <a:endParaRPr lang="en-GB" dirty="0">
              <a:solidFill>
                <a:schemeClr val="accent1"/>
              </a:solidFill>
            </a:endParaRPr>
          </a:p>
        </p:txBody>
      </p:sp>
    </p:spTree>
    <p:extLst>
      <p:ext uri="{BB962C8B-B14F-4D97-AF65-F5344CB8AC3E}">
        <p14:creationId xmlns:p14="http://schemas.microsoft.com/office/powerpoint/2010/main" val="426402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5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25475" y="379076"/>
            <a:ext cx="6921954" cy="430887"/>
          </a:xfrm>
        </p:spPr>
        <p:txBody>
          <a:bodyPr/>
          <a:lstStyle/>
          <a:p>
            <a:r>
              <a:rPr lang="en-GB" noProof="0" dirty="0"/>
              <a:t>ECSS-E-ST-70-41C WG – Main Purpose</a:t>
            </a:r>
          </a:p>
        </p:txBody>
      </p:sp>
      <p:sp>
        <p:nvSpPr>
          <p:cNvPr id="117763" name="Rectangle 3"/>
          <p:cNvSpPr>
            <a:spLocks noGrp="1" noChangeArrowheads="1"/>
          </p:cNvSpPr>
          <p:nvPr>
            <p:ph type="body" idx="1"/>
          </p:nvPr>
        </p:nvSpPr>
        <p:spPr/>
        <p:txBody>
          <a:bodyPr/>
          <a:lstStyle/>
          <a:p>
            <a:pPr marL="285750" indent="-285750">
              <a:buFont typeface="Arial" pitchFamily="34" charset="0"/>
              <a:buChar char="•"/>
            </a:pPr>
            <a:r>
              <a:rPr lang="en-GB" noProof="0" dirty="0"/>
              <a:t>The Main Purpose of the PUS-A to PUS-C upgrade was:</a:t>
            </a:r>
          </a:p>
          <a:p>
            <a:pPr marL="1169988" lvl="1" indent="-285750">
              <a:buFont typeface="Arial" pitchFamily="34" charset="0"/>
              <a:buChar char="•"/>
            </a:pPr>
            <a:r>
              <a:rPr lang="en-GB" noProof="0" dirty="0"/>
              <a:t>removing the PUS-A deficiencies and injecting lessons learned</a:t>
            </a:r>
          </a:p>
          <a:p>
            <a:pPr marL="1169988" lvl="1" indent="-285750">
              <a:buFont typeface="Arial" pitchFamily="34" charset="0"/>
              <a:buChar char="•"/>
            </a:pPr>
            <a:r>
              <a:rPr lang="en-GB" noProof="0" dirty="0"/>
              <a:t>improving the standard to meet the need for future missions</a:t>
            </a:r>
          </a:p>
          <a:p>
            <a:pPr marL="1169988" lvl="1" indent="-285750">
              <a:buFont typeface="Arial" pitchFamily="34" charset="0"/>
              <a:buChar char="•"/>
            </a:pPr>
            <a:r>
              <a:rPr lang="en-GB" noProof="0" dirty="0"/>
              <a:t>acknowledging the existence of new ECSS and CCSDS standards and ensuring consistency</a:t>
            </a:r>
          </a:p>
          <a:p>
            <a:pPr marL="1169988" lvl="1" indent="-285750">
              <a:buFont typeface="Arial" pitchFamily="34" charset="0"/>
              <a:buChar char="•"/>
            </a:pPr>
            <a:r>
              <a:rPr lang="en-GB" noProof="0" dirty="0"/>
              <a:t>implementing the ECSS drafting rules that apply to any ECSS Standards </a:t>
            </a:r>
            <a:r>
              <a:rPr lang="en-GB" sz="1200" noProof="0" dirty="0">
                <a:solidFill>
                  <a:srgbClr val="0070C0"/>
                </a:solidFill>
              </a:rPr>
              <a:t>[e.g. naming each requirement to facilitate tailoring, traceability]</a:t>
            </a:r>
          </a:p>
          <a:p>
            <a:pPr marL="1169988" lvl="1" indent="-285750">
              <a:buFont typeface="Arial" pitchFamily="34" charset="0"/>
              <a:buChar char="•"/>
            </a:pPr>
            <a:r>
              <a:rPr lang="en-GB" i="1" noProof="0" dirty="0"/>
              <a:t>maintaining backward compatibility when possible</a:t>
            </a:r>
          </a:p>
          <a:p>
            <a:pPr marL="285750" indent="-285750">
              <a:buFont typeface="Arial" pitchFamily="34" charset="0"/>
              <a:buChar char="•"/>
            </a:pPr>
            <a:endParaRPr lang="en-GB" noProof="0" dirty="0"/>
          </a:p>
          <a:p>
            <a:pPr marL="0" indent="0">
              <a:buNone/>
            </a:pPr>
            <a:r>
              <a:rPr lang="en-GB" noProof="0" dirty="0"/>
              <a:t>The C version of the PUS has been developed by the major stakeholders including Space Agencies and Industry, </a:t>
            </a:r>
            <a:r>
              <a:rPr lang="en-GB" sz="1200" noProof="0" dirty="0">
                <a:solidFill>
                  <a:srgbClr val="0070C0"/>
                </a:solidFill>
              </a:rPr>
              <a:t>with representatives of both the Space Segments and the Ground Segments</a:t>
            </a:r>
            <a:endParaRPr lang="en-GB" noProof="0"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5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PUS-C </a:t>
            </a:r>
            <a:r>
              <a:rPr lang="en-GB" noProof="0" dirty="0"/>
              <a:t>– A new document structure	</a:t>
            </a:r>
          </a:p>
        </p:txBody>
      </p:sp>
      <p:sp>
        <p:nvSpPr>
          <p:cNvPr id="3" name="Content Placeholder 2"/>
          <p:cNvSpPr>
            <a:spLocks noGrp="1"/>
          </p:cNvSpPr>
          <p:nvPr>
            <p:ph idx="1"/>
          </p:nvPr>
        </p:nvSpPr>
        <p:spPr>
          <a:xfrm>
            <a:off x="676910" y="1486534"/>
            <a:ext cx="3872230" cy="4528185"/>
          </a:xfrm>
          <a:solidFill>
            <a:schemeClr val="bg1">
              <a:lumMod val="85%"/>
            </a:schemeClr>
          </a:solidFill>
        </p:spPr>
        <p:txBody>
          <a:bodyPr/>
          <a:lstStyle/>
          <a:p>
            <a:r>
              <a:rPr lang="en-GB" sz="1400" i="1" noProof="0" dirty="0">
                <a:solidFill>
                  <a:schemeClr val="bg1">
                    <a:lumMod val="50%"/>
                  </a:schemeClr>
                </a:solidFill>
              </a:rPr>
              <a:t>Scope</a:t>
            </a:r>
          </a:p>
          <a:p>
            <a:r>
              <a:rPr lang="en-GB" sz="1400" i="1" noProof="0" dirty="0">
                <a:solidFill>
                  <a:schemeClr val="bg1">
                    <a:lumMod val="50%"/>
                  </a:schemeClr>
                </a:solidFill>
              </a:rPr>
              <a:t>Normative references</a:t>
            </a:r>
          </a:p>
          <a:p>
            <a:r>
              <a:rPr lang="en-GB" sz="1400" i="1" noProof="0" dirty="0">
                <a:solidFill>
                  <a:schemeClr val="bg1">
                    <a:lumMod val="50%"/>
                  </a:schemeClr>
                </a:solidFill>
              </a:rPr>
              <a:t>Terms, definitions and abbreviated terms</a:t>
            </a:r>
          </a:p>
          <a:p>
            <a:r>
              <a:rPr lang="en-GB" sz="1400" noProof="0" dirty="0">
                <a:solidFill>
                  <a:schemeClr val="bg1">
                    <a:lumMod val="50%"/>
                  </a:schemeClr>
                </a:solidFill>
              </a:rPr>
              <a:t>Context and background</a:t>
            </a:r>
          </a:p>
          <a:p>
            <a:r>
              <a:rPr lang="en-GB" sz="1400" noProof="0" dirty="0">
                <a:solidFill>
                  <a:srgbClr val="C00000"/>
                </a:solidFill>
              </a:rPr>
              <a:t>PUS foundation model</a:t>
            </a:r>
          </a:p>
          <a:p>
            <a:r>
              <a:rPr lang="en-GB" sz="1400" noProof="0" dirty="0">
                <a:solidFill>
                  <a:srgbClr val="C00000"/>
                </a:solidFill>
              </a:rPr>
              <a:t>Service type </a:t>
            </a:r>
            <a:r>
              <a:rPr lang="en-GB" sz="1400" u="sng" noProof="0" dirty="0">
                <a:solidFill>
                  <a:srgbClr val="C00000"/>
                </a:solidFill>
              </a:rPr>
              <a:t>system specification</a:t>
            </a:r>
          </a:p>
          <a:p>
            <a:endParaRPr lang="en-GB" sz="1400" noProof="0" dirty="0">
              <a:solidFill>
                <a:schemeClr val="bg1">
                  <a:lumMod val="50%"/>
                </a:schemeClr>
              </a:solidFill>
            </a:endParaRPr>
          </a:p>
          <a:p>
            <a:r>
              <a:rPr lang="en-GB" sz="1400" noProof="0" dirty="0">
                <a:solidFill>
                  <a:schemeClr val="bg1">
                    <a:lumMod val="50%"/>
                  </a:schemeClr>
                </a:solidFill>
              </a:rPr>
              <a:t>Space/ground interface requirements</a:t>
            </a:r>
          </a:p>
          <a:p>
            <a:pPr marL="715963" lvl="1" indent="-357188"/>
            <a:r>
              <a:rPr lang="en-GB" sz="1000" noProof="0" dirty="0">
                <a:solidFill>
                  <a:schemeClr val="bg1">
                    <a:lumMod val="50%"/>
                  </a:schemeClr>
                </a:solidFill>
              </a:rPr>
              <a:t>Space packet overview</a:t>
            </a:r>
          </a:p>
          <a:p>
            <a:pPr marL="715963" lvl="1" indent="-357188"/>
            <a:r>
              <a:rPr lang="en-GB" sz="1000" noProof="0" dirty="0">
                <a:solidFill>
                  <a:schemeClr val="bg1">
                    <a:lumMod val="50%"/>
                  </a:schemeClr>
                </a:solidFill>
              </a:rPr>
              <a:t>Packet data field for TM packet</a:t>
            </a:r>
          </a:p>
          <a:p>
            <a:pPr marL="715963" lvl="1" indent="-357188"/>
            <a:r>
              <a:rPr lang="en-GB" sz="1000" noProof="0" dirty="0">
                <a:solidFill>
                  <a:schemeClr val="bg1">
                    <a:lumMod val="50%"/>
                  </a:schemeClr>
                </a:solidFill>
              </a:rPr>
              <a:t>Packet data field for TC packet</a:t>
            </a:r>
          </a:p>
          <a:p>
            <a:pPr marL="715963" lvl="1" indent="-357188"/>
            <a:r>
              <a:rPr lang="en-GB" sz="1000" noProof="0" dirty="0">
                <a:solidFill>
                  <a:schemeClr val="bg1">
                    <a:lumMod val="50%"/>
                  </a:schemeClr>
                </a:solidFill>
              </a:rPr>
              <a:t>Packet Field Code (PTC/PFC)</a:t>
            </a:r>
          </a:p>
          <a:p>
            <a:pPr marL="358775" indent="-358775"/>
            <a:r>
              <a:rPr lang="en-GB" sz="1400" noProof="0" dirty="0">
                <a:solidFill>
                  <a:srgbClr val="C00000"/>
                </a:solidFill>
              </a:rPr>
              <a:t>Service type </a:t>
            </a:r>
            <a:r>
              <a:rPr lang="en-GB" sz="1400" u="sng" noProof="0" dirty="0">
                <a:solidFill>
                  <a:srgbClr val="C00000"/>
                </a:solidFill>
              </a:rPr>
              <a:t>interface specification</a:t>
            </a:r>
          </a:p>
          <a:p>
            <a:pPr marL="358775" indent="-358775"/>
            <a:r>
              <a:rPr lang="en-GB" sz="1400" dirty="0">
                <a:solidFill>
                  <a:schemeClr val="bg1">
                    <a:lumMod val="50%"/>
                  </a:schemeClr>
                </a:solidFill>
              </a:rPr>
              <a:t>Context and background</a:t>
            </a:r>
          </a:p>
          <a:p>
            <a:pPr marL="358775" indent="-358775"/>
            <a:endParaRPr lang="en-GB" sz="1400" u="sng" noProof="0" dirty="0">
              <a:solidFill>
                <a:srgbClr val="C00000"/>
              </a:solidFill>
            </a:endParaRPr>
          </a:p>
        </p:txBody>
      </p:sp>
      <p:sp>
        <p:nvSpPr>
          <p:cNvPr id="4" name="Content Placeholder 2"/>
          <p:cNvSpPr txBox="1">
            <a:spLocks/>
          </p:cNvSpPr>
          <p:nvPr/>
        </p:nvSpPr>
        <p:spPr bwMode="auto">
          <a:xfrm>
            <a:off x="4921250" y="1486535"/>
            <a:ext cx="3872230" cy="2369185"/>
          </a:xfrm>
          <a:prstGeom prst="rect">
            <a:avLst/>
          </a:prstGeom>
          <a:solidFill>
            <a:schemeClr val="bg1">
              <a:lumMod val="85%"/>
            </a:schemeClr>
          </a:solidFill>
          <a:ln>
            <a:noFill/>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1227138" indent="-419100" algn="l"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buFont typeface="Verdana" pitchFamily="34" charset="0"/>
              <a:buNone/>
            </a:pPr>
            <a:r>
              <a:rPr lang="en-GB" sz="1400" i="1" u="sng" dirty="0">
                <a:solidFill>
                  <a:srgbClr val="00B050"/>
                </a:solidFill>
              </a:rPr>
              <a:t>Annexes</a:t>
            </a:r>
          </a:p>
          <a:p>
            <a:pPr>
              <a:buFont typeface="+mj-lt"/>
              <a:buAutoNum type="alphaUcPeriod"/>
            </a:pPr>
            <a:r>
              <a:rPr lang="en-GB" sz="1000" dirty="0">
                <a:solidFill>
                  <a:srgbClr val="0070C0"/>
                </a:solidFill>
              </a:rPr>
              <a:t>informative</a:t>
            </a:r>
            <a:r>
              <a:rPr lang="en-GB" sz="800" dirty="0">
                <a:solidFill>
                  <a:srgbClr val="0070C0"/>
                </a:solidFill>
              </a:rPr>
              <a:t> </a:t>
            </a:r>
            <a:r>
              <a:rPr lang="en-GB" sz="1400" dirty="0">
                <a:solidFill>
                  <a:schemeClr val="bg1">
                    <a:lumMod val="50%"/>
                  </a:schemeClr>
                </a:solidFill>
              </a:rPr>
              <a:t>IEEE and MILBUS real formats</a:t>
            </a:r>
            <a:endParaRPr lang="en-GB" sz="1000" dirty="0">
              <a:solidFill>
                <a:srgbClr val="0070C0"/>
              </a:solidFill>
            </a:endParaRPr>
          </a:p>
          <a:p>
            <a:pPr>
              <a:buFont typeface="+mj-lt"/>
              <a:buAutoNum type="alphaUcPeriod"/>
            </a:pPr>
            <a:r>
              <a:rPr lang="en-GB" sz="1000" dirty="0">
                <a:solidFill>
                  <a:srgbClr val="0070C0"/>
                </a:solidFill>
              </a:rPr>
              <a:t>informative</a:t>
            </a:r>
            <a:r>
              <a:rPr lang="en-GB" sz="800" dirty="0">
                <a:solidFill>
                  <a:srgbClr val="0070C0"/>
                </a:solidFill>
              </a:rPr>
              <a:t> </a:t>
            </a:r>
            <a:r>
              <a:rPr lang="en-GB" sz="1400" dirty="0">
                <a:solidFill>
                  <a:schemeClr val="bg1">
                    <a:lumMod val="50%"/>
                  </a:schemeClr>
                </a:solidFill>
              </a:rPr>
              <a:t>CRC and ISO checksum</a:t>
            </a:r>
          </a:p>
          <a:p>
            <a:pPr>
              <a:buFont typeface="+mj-lt"/>
              <a:buAutoNum type="alphaUcPeriod"/>
            </a:pPr>
            <a:r>
              <a:rPr lang="en-GB" sz="1000" dirty="0">
                <a:solidFill>
                  <a:srgbClr val="0070C0"/>
                </a:solidFill>
              </a:rPr>
              <a:t>informative </a:t>
            </a:r>
            <a:r>
              <a:rPr lang="en-GB" sz="1400" dirty="0">
                <a:solidFill>
                  <a:schemeClr val="bg1">
                    <a:lumMod val="50%"/>
                  </a:schemeClr>
                </a:solidFill>
              </a:rPr>
              <a:t>Request type &amp; report type summary</a:t>
            </a:r>
          </a:p>
          <a:p>
            <a:pPr>
              <a:buFont typeface="+mj-lt"/>
              <a:buAutoNum type="alphaUcPeriod"/>
            </a:pPr>
            <a:r>
              <a:rPr lang="en-GB" sz="1000" dirty="0">
                <a:solidFill>
                  <a:srgbClr val="0070C0"/>
                </a:solidFill>
              </a:rPr>
              <a:t>informative </a:t>
            </a:r>
            <a:r>
              <a:rPr lang="en-GB" sz="1400" dirty="0">
                <a:solidFill>
                  <a:schemeClr val="bg1">
                    <a:lumMod val="50%"/>
                  </a:schemeClr>
                </a:solidFill>
              </a:rPr>
              <a:t>System and interface specification index</a:t>
            </a:r>
          </a:p>
        </p:txBody>
      </p:sp>
      <p:graphicFrame>
        <p:nvGraphicFramePr>
          <p:cNvPr id="6" name="Table 5"/>
          <p:cNvGraphicFramePr>
            <a:graphicFrameLocks noGrp="1"/>
          </p:cNvGraphicFramePr>
          <p:nvPr>
            <p:extLst>
              <p:ext uri="{D42A27DB-BD31-4B8C-83A1-F6EECF244321}">
                <p14:modId xmlns:p14="http://schemas.microsoft.com/office/powerpoint/2010/main" val="85746735"/>
              </p:ext>
            </p:extLst>
          </p:nvPr>
        </p:nvGraphicFramePr>
        <p:xfrm>
          <a:off x="4659086" y="4371715"/>
          <a:ext cx="4134394" cy="1410788"/>
        </p:xfrm>
        <a:graphic>
          <a:graphicData uri="http://purl.oclc.org/ooxml/drawingml/table">
            <a:tbl>
              <a:tblPr firstRow="1" bandRow="1">
                <a:tableStyleId>{C083E6E3-FA7D-4D7B-A595-EF9225AFEA82}</a:tableStyleId>
              </a:tblPr>
              <a:tblGrid>
                <a:gridCol w="2159725">
                  <a:extLst>
                    <a:ext uri="{9D8B030D-6E8A-4147-A177-3AD203B41FA5}">
                      <a16:colId xmlns:a16="http://schemas.microsoft.com/office/drawing/2014/main" val="20000"/>
                    </a:ext>
                  </a:extLst>
                </a:gridCol>
                <a:gridCol w="1974669">
                  <a:extLst>
                    <a:ext uri="{9D8B030D-6E8A-4147-A177-3AD203B41FA5}">
                      <a16:colId xmlns:a16="http://schemas.microsoft.com/office/drawing/2014/main" val="20001"/>
                    </a:ext>
                  </a:extLst>
                </a:gridCol>
              </a:tblGrid>
              <a:tr h="352697">
                <a:tc>
                  <a:txBody>
                    <a:bodyPr/>
                    <a:lstStyle/>
                    <a:p>
                      <a:pPr algn="ctr"/>
                      <a:r>
                        <a:rPr lang="en-GB" sz="1100" b="1" dirty="0">
                          <a:solidFill>
                            <a:srgbClr val="008542"/>
                          </a:solidFill>
                        </a:rPr>
                        <a:t>ECSS-E-ST-70-41C</a:t>
                      </a:r>
                    </a:p>
                  </a:txBody>
                  <a:tcPr>
                    <a:solidFill>
                      <a:schemeClr val="accent1">
                        <a:lumMod val="20%"/>
                        <a:lumOff val="80%"/>
                      </a:schemeClr>
                    </a:solidFill>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r>
                        <a:rPr lang="en-GB" sz="1100" b="1" dirty="0">
                          <a:solidFill>
                            <a:srgbClr val="008542"/>
                          </a:solidFill>
                        </a:rPr>
                        <a:t>656 pages</a:t>
                      </a:r>
                    </a:p>
                  </a:txBody>
                  <a:tcPr>
                    <a:solidFill>
                      <a:schemeClr val="accent1">
                        <a:lumMod val="20%"/>
                        <a:lumOff val="80%"/>
                      </a:schemeClr>
                    </a:solidFill>
                  </a:tcPr>
                </a:tc>
                <a:extLst>
                  <a:ext uri="{0D108BD9-81ED-4DB2-BD59-A6C34878D82A}">
                    <a16:rowId xmlns:a16="http://schemas.microsoft.com/office/drawing/2014/main" val="10000"/>
                  </a:ext>
                </a:extLst>
              </a:tr>
              <a:tr h="352697">
                <a:tc>
                  <a:txBody>
                    <a:bodyPr/>
                    <a:lstStyle/>
                    <a:p>
                      <a:pPr algn="ctr"/>
                      <a:r>
                        <a:rPr lang="en-GB" sz="1100" b="0" dirty="0">
                          <a:solidFill>
                            <a:srgbClr val="FF0000"/>
                          </a:solidFill>
                        </a:rPr>
                        <a:t>Generic Foundation Model</a:t>
                      </a:r>
                    </a:p>
                  </a:txBody>
                  <a:tcPr>
                    <a:noFill/>
                  </a:tcPr>
                </a:tc>
                <a:tc>
                  <a:txBody>
                    <a:bodyPr/>
                    <a:lstStyle/>
                    <a:p>
                      <a:pPr algn="ctr"/>
                      <a:r>
                        <a:rPr lang="en-GB" sz="1100" b="0" dirty="0">
                          <a:solidFill>
                            <a:schemeClr val="tx1"/>
                          </a:solidFill>
                        </a:rPr>
                        <a:t>121</a:t>
                      </a:r>
                      <a:r>
                        <a:rPr lang="en-GB" sz="1100" b="0" baseline="0%" dirty="0">
                          <a:solidFill>
                            <a:schemeClr val="tx1"/>
                          </a:solidFill>
                        </a:rPr>
                        <a:t> requirements</a:t>
                      </a:r>
                    </a:p>
                  </a:txBody>
                  <a:tcPr>
                    <a:noFill/>
                  </a:tcPr>
                </a:tc>
                <a:extLst>
                  <a:ext uri="{0D108BD9-81ED-4DB2-BD59-A6C34878D82A}">
                    <a16:rowId xmlns:a16="http://schemas.microsoft.com/office/drawing/2014/main" val="10001"/>
                  </a:ext>
                </a:extLst>
              </a:tr>
              <a:tr h="352697">
                <a:tc>
                  <a:txBody>
                    <a:bodyPr/>
                    <a:lstStyle/>
                    <a:p>
                      <a:pPr algn="ctr"/>
                      <a:r>
                        <a:rPr lang="en-GB" sz="1100" b="0" dirty="0">
                          <a:solidFill>
                            <a:srgbClr val="FF0000"/>
                          </a:solidFill>
                        </a:rPr>
                        <a:t>system specification</a:t>
                      </a:r>
                    </a:p>
                  </a:txBody>
                  <a:tcPr>
                    <a:noFill/>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r>
                        <a:rPr lang="en-GB" sz="1100" b="0" dirty="0">
                          <a:solidFill>
                            <a:schemeClr val="tx1"/>
                          </a:solidFill>
                        </a:rPr>
                        <a:t>2216 requirements</a:t>
                      </a:r>
                    </a:p>
                  </a:txBody>
                  <a:tcPr>
                    <a:noFill/>
                  </a:tcPr>
                </a:tc>
                <a:extLst>
                  <a:ext uri="{0D108BD9-81ED-4DB2-BD59-A6C34878D82A}">
                    <a16:rowId xmlns:a16="http://schemas.microsoft.com/office/drawing/2014/main" val="10002"/>
                  </a:ext>
                </a:extLst>
              </a:tr>
              <a:tr h="352697">
                <a:tc>
                  <a:txBody>
                    <a:bodyPr/>
                    <a:lstStyle/>
                    <a:p>
                      <a:pPr algn="ctr"/>
                      <a:r>
                        <a:rPr lang="en-GB" sz="1100" b="0" dirty="0">
                          <a:solidFill>
                            <a:srgbClr val="FF0000"/>
                          </a:solidFill>
                        </a:rPr>
                        <a:t>interface specification</a:t>
                      </a:r>
                    </a:p>
                  </a:txBody>
                  <a:tcPr>
                    <a:noFill/>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r>
                        <a:rPr lang="en-GB" sz="1100" b="0" dirty="0">
                          <a:solidFill>
                            <a:schemeClr val="tx1"/>
                          </a:solidFill>
                        </a:rPr>
                        <a:t>850 requirements</a:t>
                      </a:r>
                    </a:p>
                  </a:txBody>
                  <a:tcPr>
                    <a:noFill/>
                  </a:tcPr>
                </a:tc>
                <a:extLst>
                  <a:ext uri="{0D108BD9-81ED-4DB2-BD59-A6C34878D82A}">
                    <a16:rowId xmlns:a16="http://schemas.microsoft.com/office/drawing/2014/main" val="10003"/>
                  </a:ext>
                </a:extLst>
              </a:tr>
            </a:tbl>
          </a:graphicData>
        </a:graphic>
      </p:graphicFrame>
      <p:cxnSp>
        <p:nvCxnSpPr>
          <p:cNvPr id="7" name="Straight Connector 6"/>
          <p:cNvCxnSpPr/>
          <p:nvPr/>
        </p:nvCxnSpPr>
        <p:spPr>
          <a:xfrm>
            <a:off x="840059" y="3665034"/>
            <a:ext cx="3590692"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17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
                                          <p:val>
                                            <p:fltVal val="1"/>
                                          </p:val>
                                        </p:tav>
                                      </p:tavLst>
                                    </p:anim>
                                    <p:animScale>
                                      <p:cBhvr>
                                        <p:cTn id="13" dur="26">
                                          <p:stCondLst>
                                            <p:cond delay="650"/>
                                          </p:stCondLst>
                                        </p:cTn>
                                        <p:tgtEl>
                                          <p:spTgt spid="6"/>
                                        </p:tgtEl>
                                      </p:cBhvr>
                                      <p:to x="100%" y="60%"/>
                                    </p:animScale>
                                    <p:animScale>
                                      <p:cBhvr>
                                        <p:cTn id="14" dur="166" decel="50%">
                                          <p:stCondLst>
                                            <p:cond delay="676"/>
                                          </p:stCondLst>
                                        </p:cTn>
                                        <p:tgtEl>
                                          <p:spTgt spid="6"/>
                                        </p:tgtEl>
                                      </p:cBhvr>
                                      <p:to x="100%" y="100%"/>
                                    </p:animScale>
                                    <p:animScale>
                                      <p:cBhvr>
                                        <p:cTn id="15" dur="26">
                                          <p:stCondLst>
                                            <p:cond delay="1312"/>
                                          </p:stCondLst>
                                        </p:cTn>
                                        <p:tgtEl>
                                          <p:spTgt spid="6"/>
                                        </p:tgtEl>
                                      </p:cBhvr>
                                      <p:to x="100%" y="80%"/>
                                    </p:animScale>
                                    <p:animScale>
                                      <p:cBhvr>
                                        <p:cTn id="16" dur="166" decel="50%">
                                          <p:stCondLst>
                                            <p:cond delay="1338"/>
                                          </p:stCondLst>
                                        </p:cTn>
                                        <p:tgtEl>
                                          <p:spTgt spid="6"/>
                                        </p:tgtEl>
                                      </p:cBhvr>
                                      <p:to x="100%" y="100%"/>
                                    </p:animScale>
                                    <p:animScale>
                                      <p:cBhvr>
                                        <p:cTn id="17" dur="26">
                                          <p:stCondLst>
                                            <p:cond delay="1642"/>
                                          </p:stCondLst>
                                        </p:cTn>
                                        <p:tgtEl>
                                          <p:spTgt spid="6"/>
                                        </p:tgtEl>
                                      </p:cBhvr>
                                      <p:to x="100%" y="90%"/>
                                    </p:animScale>
                                    <p:animScale>
                                      <p:cBhvr>
                                        <p:cTn id="18" dur="166" decel="50%">
                                          <p:stCondLst>
                                            <p:cond delay="1668"/>
                                          </p:stCondLst>
                                        </p:cTn>
                                        <p:tgtEl>
                                          <p:spTgt spid="6"/>
                                        </p:tgtEl>
                                      </p:cBhvr>
                                      <p:to x="100%" y="100%"/>
                                    </p:animScale>
                                    <p:animScale>
                                      <p:cBhvr>
                                        <p:cTn id="19" dur="26">
                                          <p:stCondLst>
                                            <p:cond delay="1808"/>
                                          </p:stCondLst>
                                        </p:cTn>
                                        <p:tgtEl>
                                          <p:spTgt spid="6"/>
                                        </p:tgtEl>
                                      </p:cBhvr>
                                      <p:to x="100%" y="95%"/>
                                    </p:animScale>
                                    <p:animScale>
                                      <p:cBhvr>
                                        <p:cTn id="20" dur="166" decel="50%">
                                          <p:stCondLst>
                                            <p:cond delay="1834"/>
                                          </p:stCondLst>
                                        </p:cTn>
                                        <p:tgtEl>
                                          <p:spTgt spid="6"/>
                                        </p:tgtEl>
                                      </p:cBhvr>
                                      <p:to x="100%" y="1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163551"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dirty="0">
                <a:solidFill>
                  <a:schemeClr val="bg1"/>
                </a:solidFill>
                <a:ea typeface="ＭＳ Ｐゴシック" charset="-128"/>
              </a:rPr>
              <a:t>The PUS Foundation Model...</a:t>
            </a:r>
          </a:p>
        </p:txBody>
      </p:sp>
    </p:spTree>
    <p:extLst>
      <p:ext uri="{BB962C8B-B14F-4D97-AF65-F5344CB8AC3E}">
        <p14:creationId xmlns:p14="http://schemas.microsoft.com/office/powerpoint/2010/main" val="140432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5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8" name="Group 7"/>
          <p:cNvGrpSpPr/>
          <p:nvPr/>
        </p:nvGrpSpPr>
        <p:grpSpPr>
          <a:xfrm>
            <a:off x="4048125" y="1457325"/>
            <a:ext cx="4943475" cy="4705350"/>
            <a:chOff x="4048125" y="1457325"/>
            <a:chExt cx="4943475" cy="4705350"/>
          </a:xfrm>
        </p:grpSpPr>
        <p:sp>
          <p:nvSpPr>
            <p:cNvPr id="9" name="Oval 8"/>
            <p:cNvSpPr/>
            <p:nvPr/>
          </p:nvSpPr>
          <p:spPr>
            <a:xfrm>
              <a:off x="4048125" y="1457325"/>
              <a:ext cx="4943475" cy="4705350"/>
            </a:xfrm>
            <a:prstGeom prst="ellipse">
              <a:avLst/>
            </a:prstGeom>
          </p:spPr>
          <p:style>
            <a:lnRef idx="2">
              <a:schemeClr val="accent1">
                <a:shade val="5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GB" dirty="0"/>
            </a:p>
          </p:txBody>
        </p:sp>
        <p:sp>
          <p:nvSpPr>
            <p:cNvPr id="10" name="TextBox 9"/>
            <p:cNvSpPr txBox="1"/>
            <p:nvPr/>
          </p:nvSpPr>
          <p:spPr>
            <a:xfrm>
              <a:off x="5755874" y="1739999"/>
              <a:ext cx="1527982" cy="523220"/>
            </a:xfrm>
            <a:prstGeom prst="rect">
              <a:avLst/>
            </a:prstGeom>
            <a:noFill/>
          </p:spPr>
          <p:txBody>
            <a:bodyPr wrap="none" rtlCol="0">
              <a:spAutoFit/>
            </a:bodyPr>
            <a:lstStyle/>
            <a:p>
              <a:pPr algn="ctr"/>
              <a:r>
                <a:rPr lang="en-GB" sz="1400" b="1" dirty="0">
                  <a:solidFill>
                    <a:schemeClr val="bg1"/>
                  </a:solidFill>
                </a:rPr>
                <a:t>Service Type </a:t>
              </a:r>
            </a:p>
            <a:p>
              <a:pPr algn="ctr"/>
              <a:r>
                <a:rPr lang="en-GB" sz="1400" b="1" dirty="0">
                  <a:solidFill>
                    <a:schemeClr val="bg1"/>
                  </a:solidFill>
                </a:rPr>
                <a:t>Deployment</a:t>
              </a:r>
            </a:p>
          </p:txBody>
        </p:sp>
      </p:grpSp>
      <p:sp>
        <p:nvSpPr>
          <p:cNvPr id="11" name="Oval 10"/>
          <p:cNvSpPr/>
          <p:nvPr/>
        </p:nvSpPr>
        <p:spPr>
          <a:xfrm>
            <a:off x="4817269" y="2362200"/>
            <a:ext cx="3405187" cy="2895600"/>
          </a:xfrm>
          <a:prstGeom prst="ellipse">
            <a:avLst/>
          </a:prstGeom>
          <a:solidFill>
            <a:srgbClr val="FFFF99"/>
          </a:solidFill>
          <a:ln>
            <a:solidFill>
              <a:srgbClr val="996600"/>
            </a:solidFill>
          </a:ln>
        </p:spPr>
        <p:style>
          <a:lnRef idx="2">
            <a:schemeClr val="accent1">
              <a:shade val="50%"/>
            </a:schemeClr>
          </a:lnRef>
          <a:fillRef idx="1">
            <a:schemeClr val="accent1"/>
          </a:fillRef>
          <a:effectRef idx="0">
            <a:schemeClr val="accent1"/>
          </a:effectRef>
          <a:fontRef idx="minor">
            <a:schemeClr val="lt1"/>
          </a:fontRef>
        </p:style>
        <p:txBody>
          <a:bodyPr rtlCol="0" anchor="b" anchorCtr="0"/>
          <a:lstStyle/>
          <a:p>
            <a:pPr algn="ctr"/>
            <a:r>
              <a:rPr lang="en-GB" sz="1400" dirty="0">
                <a:solidFill>
                  <a:schemeClr val="bg1">
                    <a:lumMod val="50%"/>
                  </a:schemeClr>
                </a:solidFill>
              </a:rPr>
              <a:t>Mission-specific Service Types</a:t>
            </a:r>
          </a:p>
        </p:txBody>
      </p:sp>
      <p:sp>
        <p:nvSpPr>
          <p:cNvPr id="13" name="Pie 12"/>
          <p:cNvSpPr/>
          <p:nvPr/>
        </p:nvSpPr>
        <p:spPr>
          <a:xfrm>
            <a:off x="5076825" y="2500313"/>
            <a:ext cx="2886074" cy="2619375"/>
          </a:xfrm>
          <a:prstGeom prst="pie">
            <a:avLst>
              <a:gd name="adj1" fmla="val 10839911"/>
              <a:gd name="adj2" fmla="val 13022"/>
            </a:avLst>
          </a:prstGeom>
          <a:solidFill>
            <a:srgbClr val="92D050"/>
          </a:solidFill>
          <a:ln>
            <a:solidFill>
              <a:srgbClr val="339933"/>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Standard Service Types</a:t>
            </a: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p:txBody>
      </p:sp>
      <p:sp>
        <p:nvSpPr>
          <p:cNvPr id="14" name="Oval 13"/>
          <p:cNvSpPr>
            <a:spLocks noChangeAspect="1"/>
          </p:cNvSpPr>
          <p:nvPr/>
        </p:nvSpPr>
        <p:spPr>
          <a:xfrm>
            <a:off x="5699125" y="3355568"/>
            <a:ext cx="1641475" cy="908864"/>
          </a:xfrm>
          <a:prstGeom prst="ellipse">
            <a:avLst/>
          </a:prstGeom>
          <a:solidFill>
            <a:srgbClr val="FF0000"/>
          </a:solidFill>
          <a:ln w="28575">
            <a:solidFill>
              <a:srgbClr val="FF0000"/>
            </a:solidFill>
          </a:ln>
        </p:spPr>
        <p:style>
          <a:lnRef idx="2">
            <a:schemeClr val="accent2">
              <a:shade val="50%"/>
            </a:schemeClr>
          </a:lnRef>
          <a:fillRef idx="1">
            <a:schemeClr val="accent2"/>
          </a:fillRef>
          <a:effectRef idx="0">
            <a:schemeClr val="accent2"/>
          </a:effectRef>
          <a:fontRef idx="minor">
            <a:schemeClr val="lt1"/>
          </a:fontRef>
        </p:style>
        <p:txBody>
          <a:bodyPr wrap="square" lIns="0" tIns="0" rIns="0" bIns="0" rtlCol="0" anchor="ctr">
            <a:spAutoFit/>
          </a:bodyPr>
          <a:lstStyle/>
          <a:p>
            <a:pPr algn="ctr"/>
            <a:r>
              <a:rPr lang="en-GB" sz="1400" b="1" dirty="0"/>
              <a:t>PUS</a:t>
            </a:r>
          </a:p>
          <a:p>
            <a:pPr algn="ctr"/>
            <a:r>
              <a:rPr lang="en-GB" sz="1400" b="1" dirty="0"/>
              <a:t>Foundation</a:t>
            </a:r>
          </a:p>
          <a:p>
            <a:pPr algn="ctr"/>
            <a:r>
              <a:rPr lang="en-GB" sz="1400" b="1" dirty="0"/>
              <a:t>Model</a:t>
            </a:r>
          </a:p>
        </p:txBody>
      </p:sp>
      <p:sp>
        <p:nvSpPr>
          <p:cNvPr id="2" name="Title 1"/>
          <p:cNvSpPr>
            <a:spLocks noGrp="1"/>
          </p:cNvSpPr>
          <p:nvPr>
            <p:ph type="title"/>
          </p:nvPr>
        </p:nvSpPr>
        <p:spPr/>
        <p:txBody>
          <a:bodyPr/>
          <a:lstStyle/>
          <a:p>
            <a:r>
              <a:rPr lang="en-GB" noProof="0" dirty="0"/>
              <a:t>The PUS Foundation Model</a:t>
            </a:r>
          </a:p>
        </p:txBody>
      </p:sp>
      <p:sp>
        <p:nvSpPr>
          <p:cNvPr id="12" name="Rectangle 3"/>
          <p:cNvSpPr txBox="1">
            <a:spLocks noChangeArrowheads="1"/>
          </p:cNvSpPr>
          <p:nvPr/>
        </p:nvSpPr>
        <p:spPr bwMode="auto">
          <a:xfrm>
            <a:off x="76200" y="1290955"/>
            <a:ext cx="3819525" cy="4774883"/>
          </a:xfrm>
          <a:prstGeom prst="rect">
            <a:avLst/>
          </a:prstGeom>
          <a:solidFill>
            <a:srgbClr val="FF0000">
              <a:alpha val="7%"/>
            </a:srgbClr>
          </a:solidFill>
          <a:ln>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R="0" lvl="0" indent="-342900" algn="just" defTabSz="914400" rtl="0" eaLnBrk="0" fontAlgn="base" latinLnBrk="0" hangingPunct="0">
              <a:lnSpc>
                <a:spcPct val="119%"/>
              </a:lnSpc>
              <a:spcBef>
                <a:spcPts val="300"/>
              </a:spcBef>
              <a:spcAft>
                <a:spcPct val="0%"/>
              </a:spcAft>
              <a:buClr>
                <a:schemeClr val="accent1"/>
              </a:buClr>
              <a:buSzTx/>
              <a:buFontTx/>
              <a:buNone/>
              <a:tabLst/>
              <a:defRPr/>
            </a:pPr>
            <a:r>
              <a:rPr kumimoji="0" lang="en-GB" sz="1200" i="0" u="none" strike="noStrike" kern="0" cap="none" spc="0" normalizeH="0" baseline="0%" noProof="0" dirty="0">
                <a:ln>
                  <a:noFill/>
                </a:ln>
                <a:solidFill>
                  <a:srgbClr val="C00000"/>
                </a:solidFill>
                <a:effectLst/>
                <a:uLnTx/>
                <a:uFillTx/>
              </a:rPr>
              <a:t>The</a:t>
            </a:r>
            <a:r>
              <a:rPr kumimoji="0" lang="en-GB" sz="1200" b="1" i="0" u="none" strike="noStrike" kern="0" cap="none" spc="0" normalizeH="0" baseline="0%" noProof="0" dirty="0">
                <a:ln>
                  <a:noFill/>
                </a:ln>
                <a:solidFill>
                  <a:srgbClr val="C00000"/>
                </a:solidFill>
                <a:effectLst/>
                <a:uLnTx/>
                <a:uFillTx/>
              </a:rPr>
              <a:t> </a:t>
            </a:r>
            <a:r>
              <a:rPr kumimoji="0" lang="en-GB" sz="1200" b="1" i="0" u="sng" strike="noStrike" kern="0" cap="none" spc="0" normalizeH="0" baseline="0%" noProof="0" dirty="0">
                <a:ln>
                  <a:noFill/>
                </a:ln>
                <a:solidFill>
                  <a:srgbClr val="C00000"/>
                </a:solidFill>
                <a:effectLst/>
                <a:uLnTx/>
                <a:uFillTx/>
              </a:rPr>
              <a:t>PUS Foundation</a:t>
            </a:r>
            <a:r>
              <a:rPr kumimoji="0" lang="en-GB" sz="1200" b="1" i="0" u="sng" strike="noStrike" kern="0" cap="none" spc="0" normalizeH="0" noProof="0" dirty="0">
                <a:ln>
                  <a:noFill/>
                </a:ln>
                <a:solidFill>
                  <a:srgbClr val="C00000"/>
                </a:solidFill>
                <a:effectLst/>
                <a:uLnTx/>
                <a:uFillTx/>
              </a:rPr>
              <a:t> </a:t>
            </a:r>
            <a:r>
              <a:rPr lang="en-GB" sz="1200" b="1" u="sng" kern="0" dirty="0">
                <a:solidFill>
                  <a:srgbClr val="C00000"/>
                </a:solidFill>
              </a:rPr>
              <a:t>Model</a:t>
            </a:r>
            <a:r>
              <a:rPr lang="en-GB" sz="1200" b="1" kern="0" dirty="0">
                <a:solidFill>
                  <a:srgbClr val="C00000"/>
                </a:solidFill>
              </a:rPr>
              <a:t> </a:t>
            </a:r>
            <a:r>
              <a:rPr lang="en-GB" sz="1200" kern="0" dirty="0">
                <a:solidFill>
                  <a:srgbClr val="C00000"/>
                </a:solidFill>
              </a:rPr>
              <a:t>defines the model (including vocabulary) that:</a:t>
            </a:r>
          </a:p>
          <a:p>
            <a:pPr marL="182563" marR="0" lvl="0" indent="-182563" algn="just" defTabSz="914400" rtl="0" eaLnBrk="0" fontAlgn="base" latinLnBrk="0" hangingPunct="0">
              <a:lnSpc>
                <a:spcPct val="119%"/>
              </a:lnSpc>
              <a:spcBef>
                <a:spcPts val="300"/>
              </a:spcBef>
              <a:spcAft>
                <a:spcPct val="0%"/>
              </a:spcAft>
              <a:buClr>
                <a:schemeClr val="accent1"/>
              </a:buClr>
              <a:buSzTx/>
              <a:buFont typeface="Arial" pitchFamily="34" charset="0"/>
              <a:buChar char="•"/>
              <a:defRPr/>
            </a:pPr>
            <a:r>
              <a:rPr lang="en-GB" sz="1200" kern="0" dirty="0">
                <a:solidFill>
                  <a:schemeClr val="bg2"/>
                </a:solidFill>
              </a:rPr>
              <a:t>has been used to produce the </a:t>
            </a:r>
            <a:r>
              <a:rPr lang="en-GB" sz="1200" b="1" kern="0" dirty="0">
                <a:solidFill>
                  <a:srgbClr val="00B050"/>
                </a:solidFill>
              </a:rPr>
              <a:t>“standard service types”</a:t>
            </a:r>
            <a:r>
              <a:rPr lang="en-GB" sz="1200" kern="0" dirty="0">
                <a:solidFill>
                  <a:schemeClr val="bg2"/>
                </a:solidFill>
              </a:rPr>
              <a:t>;</a:t>
            </a:r>
          </a:p>
          <a:p>
            <a:pPr marL="182563" indent="-182563" algn="just" eaLnBrk="0" hangingPunct="0">
              <a:lnSpc>
                <a:spcPct val="119%"/>
              </a:lnSpc>
              <a:spcBef>
                <a:spcPts val="300"/>
              </a:spcBef>
              <a:buClr>
                <a:schemeClr val="accent1"/>
              </a:buClr>
              <a:buFont typeface="Arial" pitchFamily="34" charset="0"/>
              <a:buChar char="•"/>
              <a:tabLst>
                <a:tab pos="358775" algn="l"/>
              </a:tabLst>
              <a:defRPr/>
            </a:pPr>
            <a:r>
              <a:rPr lang="en-GB" sz="1200" kern="0" dirty="0">
                <a:solidFill>
                  <a:schemeClr val="bg2"/>
                </a:solidFill>
              </a:rPr>
              <a:t>shall be used to produce the </a:t>
            </a:r>
            <a:r>
              <a:rPr lang="en-GB" sz="1200" b="1" kern="0" dirty="0">
                <a:solidFill>
                  <a:srgbClr val="996600"/>
                </a:solidFill>
              </a:rPr>
              <a:t>“mission-specific service types”</a:t>
            </a:r>
            <a:r>
              <a:rPr lang="en-GB" sz="1200" kern="0" dirty="0">
                <a:solidFill>
                  <a:schemeClr val="bg2"/>
                </a:solidFill>
              </a:rPr>
              <a:t>, i.e.:</a:t>
            </a:r>
          </a:p>
          <a:p>
            <a:pPr marL="358775" lvl="1" indent="-176213" algn="just" eaLnBrk="0" hangingPunct="0">
              <a:lnSpc>
                <a:spcPct val="119%"/>
              </a:lnSpc>
              <a:spcBef>
                <a:spcPts val="300"/>
              </a:spcBef>
              <a:buClr>
                <a:schemeClr val="accent1"/>
              </a:buClr>
              <a:buFont typeface="Arial" pitchFamily="34" charset="0"/>
              <a:buChar char="•"/>
              <a:defRPr/>
            </a:pPr>
            <a:r>
              <a:rPr lang="en-GB" sz="1200" kern="0" dirty="0">
                <a:solidFill>
                  <a:schemeClr val="bg2"/>
                </a:solidFill>
              </a:rPr>
              <a:t>adding new service types, subservice types, message types, …</a:t>
            </a:r>
          </a:p>
          <a:p>
            <a:pPr marL="358775" lvl="1" indent="-176213" algn="just" eaLnBrk="0" hangingPunct="0">
              <a:lnSpc>
                <a:spcPct val="119%"/>
              </a:lnSpc>
              <a:spcBef>
                <a:spcPts val="300"/>
              </a:spcBef>
              <a:buClr>
                <a:schemeClr val="accent1"/>
              </a:buClr>
              <a:buFont typeface="Arial" pitchFamily="34" charset="0"/>
              <a:buChar char="•"/>
              <a:defRPr/>
            </a:pPr>
            <a:r>
              <a:rPr lang="en-GB" sz="1200" kern="0" dirty="0">
                <a:solidFill>
                  <a:schemeClr val="bg2"/>
                </a:solidFill>
              </a:rPr>
              <a:t>adding capabilities to the ”standard service types”;</a:t>
            </a:r>
          </a:p>
          <a:p>
            <a:pPr marL="171450" indent="-171450" algn="just" eaLnBrk="0" hangingPunct="0">
              <a:lnSpc>
                <a:spcPct val="119%"/>
              </a:lnSpc>
              <a:spcBef>
                <a:spcPts val="300"/>
              </a:spcBef>
              <a:buClr>
                <a:schemeClr val="accent1"/>
              </a:buClr>
              <a:buFont typeface="Arial" pitchFamily="34" charset="0"/>
              <a:buChar char="•"/>
              <a:defRPr/>
            </a:pPr>
            <a:r>
              <a:rPr lang="en-GB" sz="1200" kern="0" dirty="0">
                <a:solidFill>
                  <a:schemeClr val="bg2"/>
                </a:solidFill>
              </a:rPr>
              <a:t>shall be used to produce the </a:t>
            </a:r>
            <a:r>
              <a:rPr lang="en-GB" sz="1200" b="1" kern="0" dirty="0">
                <a:solidFill>
                  <a:srgbClr val="0070C0"/>
                </a:solidFill>
              </a:rPr>
              <a:t>“mission services”</a:t>
            </a:r>
            <a:r>
              <a:rPr lang="en-GB" sz="1200" kern="0" dirty="0">
                <a:solidFill>
                  <a:schemeClr val="bg2"/>
                </a:solidFill>
              </a:rPr>
              <a:t>, i.e.: </a:t>
            </a:r>
          </a:p>
          <a:p>
            <a:pPr marL="358775" lvl="1" indent="-176213" algn="just" eaLnBrk="0" hangingPunct="0">
              <a:lnSpc>
                <a:spcPct val="119%"/>
              </a:lnSpc>
              <a:spcBef>
                <a:spcPts val="300"/>
              </a:spcBef>
              <a:buClr>
                <a:schemeClr val="accent1"/>
              </a:buClr>
              <a:buFont typeface="Arial" pitchFamily="34" charset="0"/>
              <a:buChar char="•"/>
              <a:defRPr/>
            </a:pPr>
            <a:r>
              <a:rPr lang="en-GB" sz="1200" kern="0" dirty="0">
                <a:solidFill>
                  <a:schemeClr val="bg2"/>
                </a:solidFill>
              </a:rPr>
              <a:t>creating the required services by:</a:t>
            </a:r>
          </a:p>
          <a:p>
            <a:pPr marL="542925" lvl="2" indent="-180975" algn="just" eaLnBrk="0" hangingPunct="0">
              <a:lnSpc>
                <a:spcPct val="119%"/>
              </a:lnSpc>
              <a:spcBef>
                <a:spcPts val="300"/>
              </a:spcBef>
              <a:buClr>
                <a:schemeClr val="accent1"/>
              </a:buClr>
              <a:buFont typeface="Arial" pitchFamily="34" charset="0"/>
              <a:buChar char="•"/>
              <a:defRPr/>
            </a:pPr>
            <a:r>
              <a:rPr lang="en-GB" sz="1200" kern="0" dirty="0">
                <a:solidFill>
                  <a:schemeClr val="bg2"/>
                </a:solidFill>
              </a:rPr>
              <a:t>“realising the service types”, and</a:t>
            </a:r>
          </a:p>
          <a:p>
            <a:pPr marL="542925" lvl="2" indent="-180975" algn="just" eaLnBrk="0" hangingPunct="0">
              <a:lnSpc>
                <a:spcPct val="119%"/>
              </a:lnSpc>
              <a:spcBef>
                <a:spcPts val="300"/>
              </a:spcBef>
              <a:buClr>
                <a:schemeClr val="accent1"/>
              </a:buClr>
              <a:buFont typeface="Arial" pitchFamily="34" charset="0"/>
              <a:buChar char="•"/>
              <a:defRPr/>
            </a:pPr>
            <a:r>
              <a:rPr lang="en-GB" sz="1200" kern="0" dirty="0">
                <a:solidFill>
                  <a:schemeClr val="bg2"/>
                </a:solidFill>
              </a:rPr>
              <a:t>inheriting all mandatory subservices and minimum capabilities;</a:t>
            </a:r>
          </a:p>
          <a:p>
            <a:pPr marL="358775" lvl="1" indent="-176213" algn="just" eaLnBrk="0" hangingPunct="0">
              <a:lnSpc>
                <a:spcPct val="119%"/>
              </a:lnSpc>
              <a:spcBef>
                <a:spcPts val="300"/>
              </a:spcBef>
              <a:buClr>
                <a:schemeClr val="accent1"/>
              </a:buClr>
              <a:buFont typeface="Arial" pitchFamily="34" charset="0"/>
              <a:buChar char="•"/>
              <a:defRPr/>
            </a:pPr>
            <a:r>
              <a:rPr lang="en-GB" sz="1200" kern="0" dirty="0">
                <a:solidFill>
                  <a:schemeClr val="bg2"/>
                </a:solidFill>
              </a:rPr>
              <a:t>selecting, for each service, the additional capabilities, the optional subservices, </a:t>
            </a:r>
            <a:r>
              <a:rPr lang="en-GB" sz="1200" kern="0" dirty="0" err="1">
                <a:solidFill>
                  <a:schemeClr val="bg2"/>
                </a:solidFill>
              </a:rPr>
              <a:t>etc</a:t>
            </a:r>
            <a:r>
              <a:rPr lang="en-GB" sz="1200" kern="0" dirty="0">
                <a:solidFill>
                  <a:schemeClr val="bg2"/>
                </a:solidFill>
              </a:rPr>
              <a:t>;</a:t>
            </a:r>
          </a:p>
          <a:p>
            <a:pPr marL="358775" lvl="1" indent="-176213" algn="just" eaLnBrk="0" hangingPunct="0">
              <a:lnSpc>
                <a:spcPct val="119%"/>
              </a:lnSpc>
              <a:spcBef>
                <a:spcPts val="300"/>
              </a:spcBef>
              <a:buClr>
                <a:schemeClr val="accent1"/>
              </a:buClr>
              <a:buFont typeface="Arial" pitchFamily="34" charset="0"/>
              <a:buChar char="•"/>
              <a:defRPr/>
            </a:pPr>
            <a:r>
              <a:rPr lang="en-GB" sz="1200" kern="0" dirty="0">
                <a:solidFill>
                  <a:schemeClr val="bg2"/>
                </a:solidFill>
              </a:rPr>
              <a:t>creating the service specific definitions.</a:t>
            </a:r>
          </a:p>
        </p:txBody>
      </p:sp>
    </p:spTree>
    <p:extLst>
      <p:ext uri="{BB962C8B-B14F-4D97-AF65-F5344CB8AC3E}">
        <p14:creationId xmlns:p14="http://schemas.microsoft.com/office/powerpoint/2010/main" val="425682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 calcmode="lin" valueType="num">
                                      <p:cBhvr additive="base">
                                        <p:cTn id="15" dur="2000" fill="hold"/>
                                        <p:tgtEl>
                                          <p:spTgt spid="12">
                                            <p:txEl>
                                              <p:pRg st="1" end="1"/>
                                            </p:txEl>
                                          </p:spTgt>
                                        </p:tgtEl>
                                        <p:attrNameLst>
                                          <p:attrName>ppt_x</p:attrName>
                                        </p:attrNameLst>
                                      </p:cBhvr>
                                      <p:tavLst>
                                        <p:tav tm="0%">
                                          <p:val>
                                            <p:strVal val="#ppt_x"/>
                                          </p:val>
                                        </p:tav>
                                        <p:tav tm="100%">
                                          <p:val>
                                            <p:strVal val="#ppt_x"/>
                                          </p:val>
                                        </p:tav>
                                      </p:tavLst>
                                    </p:anim>
                                    <p:anim calcmode="lin" valueType="num">
                                      <p:cBhvr additive="base">
                                        <p:cTn id="16" dur="2000" fill="hold"/>
                                        <p:tgtEl>
                                          <p:spTgt spid="12">
                                            <p:txEl>
                                              <p:pRg st="1" end="1"/>
                                            </p:txEl>
                                          </p:spTgt>
                                        </p:tgtEl>
                                        <p:attrNameLst>
                                          <p:attrName>ppt_y</p:attrName>
                                        </p:attrNameLst>
                                      </p:cBhvr>
                                      <p:tavLst>
                                        <p:tav tm="0%">
                                          <p:val>
                                            <p:strVal val="1+#ppt_h/2"/>
                                          </p:val>
                                        </p:tav>
                                        <p:tav tm="1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2000" fill="hold"/>
                                        <p:tgtEl>
                                          <p:spTgt spid="13"/>
                                        </p:tgtEl>
                                        <p:attrNameLst>
                                          <p:attrName>ppt_w</p:attrName>
                                        </p:attrNameLst>
                                      </p:cBhvr>
                                      <p:tavLst>
                                        <p:tav tm="0%">
                                          <p:val>
                                            <p:fltVal val="0"/>
                                          </p:val>
                                        </p:tav>
                                        <p:tav tm="100%">
                                          <p:val>
                                            <p:strVal val="#ppt_w"/>
                                          </p:val>
                                        </p:tav>
                                      </p:tavLst>
                                    </p:anim>
                                    <p:anim calcmode="lin" valueType="num">
                                      <p:cBhvr>
                                        <p:cTn id="20" dur="2000" fill="hold"/>
                                        <p:tgtEl>
                                          <p:spTgt spid="13"/>
                                        </p:tgtEl>
                                        <p:attrNameLst>
                                          <p:attrName>ppt_h</p:attrName>
                                        </p:attrNameLst>
                                      </p:cBhvr>
                                      <p:tavLst>
                                        <p:tav tm="0%">
                                          <p:val>
                                            <p:fltVal val="0"/>
                                          </p:val>
                                        </p:tav>
                                        <p:tav tm="100%">
                                          <p:val>
                                            <p:strVal val="#ppt_h"/>
                                          </p:val>
                                        </p:tav>
                                      </p:tavLst>
                                    </p:anim>
                                    <p:animEffect transition="in" filter="fade">
                                      <p:cBhvr>
                                        <p:cTn id="21" dur="2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 calcmode="lin" valueType="num">
                                      <p:cBhvr additive="base">
                                        <p:cTn id="26" dur="2000" fill="hold"/>
                                        <p:tgtEl>
                                          <p:spTgt spid="12">
                                            <p:txEl>
                                              <p:pRg st="2" end="2"/>
                                            </p:txEl>
                                          </p:spTgt>
                                        </p:tgtEl>
                                        <p:attrNameLst>
                                          <p:attrName>ppt_x</p:attrName>
                                        </p:attrNameLst>
                                      </p:cBhvr>
                                      <p:tavLst>
                                        <p:tav tm="0%">
                                          <p:val>
                                            <p:strVal val="#ppt_x"/>
                                          </p:val>
                                        </p:tav>
                                        <p:tav tm="100%">
                                          <p:val>
                                            <p:strVal val="#ppt_x"/>
                                          </p:val>
                                        </p:tav>
                                      </p:tavLst>
                                    </p:anim>
                                    <p:anim calcmode="lin" valueType="num">
                                      <p:cBhvr additive="base">
                                        <p:cTn id="27" dur="2000" fill="hold"/>
                                        <p:tgtEl>
                                          <p:spTgt spid="12">
                                            <p:txEl>
                                              <p:pRg st="2" end="2"/>
                                            </p:txEl>
                                          </p:spTgt>
                                        </p:tgtEl>
                                        <p:attrNameLst>
                                          <p:attrName>ppt_y</p:attrName>
                                        </p:attrNameLst>
                                      </p:cBhvr>
                                      <p:tavLst>
                                        <p:tav tm="0%">
                                          <p:val>
                                            <p:strVal val="1+#ppt_h/2"/>
                                          </p:val>
                                        </p:tav>
                                        <p:tav tm="1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2">
                                            <p:txEl>
                                              <p:pRg st="3" end="3"/>
                                            </p:txEl>
                                          </p:spTgt>
                                        </p:tgtEl>
                                        <p:attrNameLst>
                                          <p:attrName>style.visibility</p:attrName>
                                        </p:attrNameLst>
                                      </p:cBhvr>
                                      <p:to>
                                        <p:strVal val="visible"/>
                                      </p:to>
                                    </p:set>
                                    <p:anim calcmode="lin" valueType="num">
                                      <p:cBhvr additive="base">
                                        <p:cTn id="30" dur="2000" fill="hold"/>
                                        <p:tgtEl>
                                          <p:spTgt spid="12">
                                            <p:txEl>
                                              <p:pRg st="3" end="3"/>
                                            </p:txEl>
                                          </p:spTgt>
                                        </p:tgtEl>
                                        <p:attrNameLst>
                                          <p:attrName>ppt_x</p:attrName>
                                        </p:attrNameLst>
                                      </p:cBhvr>
                                      <p:tavLst>
                                        <p:tav tm="0%">
                                          <p:val>
                                            <p:strVal val="#ppt_x"/>
                                          </p:val>
                                        </p:tav>
                                        <p:tav tm="100%">
                                          <p:val>
                                            <p:strVal val="#ppt_x"/>
                                          </p:val>
                                        </p:tav>
                                      </p:tavLst>
                                    </p:anim>
                                    <p:anim calcmode="lin" valueType="num">
                                      <p:cBhvr additive="base">
                                        <p:cTn id="31" dur="2000" fill="hold"/>
                                        <p:tgtEl>
                                          <p:spTgt spid="12">
                                            <p:txEl>
                                              <p:pRg st="3" end="3"/>
                                            </p:txEl>
                                          </p:spTgt>
                                        </p:tgtEl>
                                        <p:attrNameLst>
                                          <p:attrName>ppt_y</p:attrName>
                                        </p:attrNameLst>
                                      </p:cBhvr>
                                      <p:tavLst>
                                        <p:tav tm="0%">
                                          <p:val>
                                            <p:strVal val="1+#ppt_h/2"/>
                                          </p:val>
                                        </p:tav>
                                        <p:tav tm="1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2">
                                            <p:txEl>
                                              <p:pRg st="4" end="4"/>
                                            </p:txEl>
                                          </p:spTgt>
                                        </p:tgtEl>
                                        <p:attrNameLst>
                                          <p:attrName>style.visibility</p:attrName>
                                        </p:attrNameLst>
                                      </p:cBhvr>
                                      <p:to>
                                        <p:strVal val="visible"/>
                                      </p:to>
                                    </p:set>
                                    <p:anim calcmode="lin" valueType="num">
                                      <p:cBhvr additive="base">
                                        <p:cTn id="34" dur="2000" fill="hold"/>
                                        <p:tgtEl>
                                          <p:spTgt spid="12">
                                            <p:txEl>
                                              <p:pRg st="4" end="4"/>
                                            </p:txEl>
                                          </p:spTgt>
                                        </p:tgtEl>
                                        <p:attrNameLst>
                                          <p:attrName>ppt_x</p:attrName>
                                        </p:attrNameLst>
                                      </p:cBhvr>
                                      <p:tavLst>
                                        <p:tav tm="0%">
                                          <p:val>
                                            <p:strVal val="#ppt_x"/>
                                          </p:val>
                                        </p:tav>
                                        <p:tav tm="100%">
                                          <p:val>
                                            <p:strVal val="#ppt_x"/>
                                          </p:val>
                                        </p:tav>
                                      </p:tavLst>
                                    </p:anim>
                                    <p:anim calcmode="lin" valueType="num">
                                      <p:cBhvr additive="base">
                                        <p:cTn id="35" dur="2000" fill="hold"/>
                                        <p:tgtEl>
                                          <p:spTgt spid="12">
                                            <p:txEl>
                                              <p:pRg st="4" end="4"/>
                                            </p:txEl>
                                          </p:spTgt>
                                        </p:tgtEl>
                                        <p:attrNameLst>
                                          <p:attrName>ppt_y</p:attrName>
                                        </p:attrNameLst>
                                      </p:cBhvr>
                                      <p:tavLst>
                                        <p:tav tm="0%">
                                          <p:val>
                                            <p:strVal val="1+#ppt_h/2"/>
                                          </p:val>
                                        </p:tav>
                                        <p:tav tm="100%">
                                          <p:val>
                                            <p:strVal val="#ppt_y"/>
                                          </p:val>
                                        </p:tav>
                                      </p:tavLst>
                                    </p:anim>
                                  </p:childTnLst>
                                </p:cTn>
                              </p:par>
                              <p:par>
                                <p:cTn id="36" presetID="53" presetClass="entr" presetSubtype="16"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2000" fill="hold"/>
                                        <p:tgtEl>
                                          <p:spTgt spid="11"/>
                                        </p:tgtEl>
                                        <p:attrNameLst>
                                          <p:attrName>ppt_w</p:attrName>
                                        </p:attrNameLst>
                                      </p:cBhvr>
                                      <p:tavLst>
                                        <p:tav tm="0%">
                                          <p:val>
                                            <p:fltVal val="0"/>
                                          </p:val>
                                        </p:tav>
                                        <p:tav tm="100%">
                                          <p:val>
                                            <p:strVal val="#ppt_w"/>
                                          </p:val>
                                        </p:tav>
                                      </p:tavLst>
                                    </p:anim>
                                    <p:anim calcmode="lin" valueType="num">
                                      <p:cBhvr>
                                        <p:cTn id="39" dur="2000" fill="hold"/>
                                        <p:tgtEl>
                                          <p:spTgt spid="11"/>
                                        </p:tgtEl>
                                        <p:attrNameLst>
                                          <p:attrName>ppt_h</p:attrName>
                                        </p:attrNameLst>
                                      </p:cBhvr>
                                      <p:tavLst>
                                        <p:tav tm="0%">
                                          <p:val>
                                            <p:fltVal val="0"/>
                                          </p:val>
                                        </p:tav>
                                        <p:tav tm="100%">
                                          <p:val>
                                            <p:strVal val="#ppt_h"/>
                                          </p:val>
                                        </p:tav>
                                      </p:tavLst>
                                    </p:anim>
                                    <p:animEffect transition="in" filter="fade">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2">
                                            <p:txEl>
                                              <p:pRg st="5" end="5"/>
                                            </p:txEl>
                                          </p:spTgt>
                                        </p:tgtEl>
                                        <p:attrNameLst>
                                          <p:attrName>style.visibility</p:attrName>
                                        </p:attrNameLst>
                                      </p:cBhvr>
                                      <p:to>
                                        <p:strVal val="visible"/>
                                      </p:to>
                                    </p:set>
                                    <p:anim calcmode="lin" valueType="num">
                                      <p:cBhvr additive="base">
                                        <p:cTn id="45" dur="2000" fill="hold"/>
                                        <p:tgtEl>
                                          <p:spTgt spid="12">
                                            <p:txEl>
                                              <p:pRg st="5" end="5"/>
                                            </p:txEl>
                                          </p:spTgt>
                                        </p:tgtEl>
                                        <p:attrNameLst>
                                          <p:attrName>ppt_x</p:attrName>
                                        </p:attrNameLst>
                                      </p:cBhvr>
                                      <p:tavLst>
                                        <p:tav tm="0%">
                                          <p:val>
                                            <p:strVal val="#ppt_x"/>
                                          </p:val>
                                        </p:tav>
                                        <p:tav tm="100%">
                                          <p:val>
                                            <p:strVal val="#ppt_x"/>
                                          </p:val>
                                        </p:tav>
                                      </p:tavLst>
                                    </p:anim>
                                    <p:anim calcmode="lin" valueType="num">
                                      <p:cBhvr additive="base">
                                        <p:cTn id="46" dur="2000" fill="hold"/>
                                        <p:tgtEl>
                                          <p:spTgt spid="12">
                                            <p:txEl>
                                              <p:pRg st="5" end="5"/>
                                            </p:txEl>
                                          </p:spTgt>
                                        </p:tgtEl>
                                        <p:attrNameLst>
                                          <p:attrName>ppt_y</p:attrName>
                                        </p:attrNameLst>
                                      </p:cBhvr>
                                      <p:tavLst>
                                        <p:tav tm="0%">
                                          <p:val>
                                            <p:strVal val="1+#ppt_h/2"/>
                                          </p:val>
                                        </p:tav>
                                        <p:tav tm="1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2">
                                            <p:txEl>
                                              <p:pRg st="6" end="6"/>
                                            </p:txEl>
                                          </p:spTgt>
                                        </p:tgtEl>
                                        <p:attrNameLst>
                                          <p:attrName>style.visibility</p:attrName>
                                        </p:attrNameLst>
                                      </p:cBhvr>
                                      <p:to>
                                        <p:strVal val="visible"/>
                                      </p:to>
                                    </p:set>
                                    <p:anim calcmode="lin" valueType="num">
                                      <p:cBhvr additive="base">
                                        <p:cTn id="49" dur="2000" fill="hold"/>
                                        <p:tgtEl>
                                          <p:spTgt spid="12">
                                            <p:txEl>
                                              <p:pRg st="6" end="6"/>
                                            </p:txEl>
                                          </p:spTgt>
                                        </p:tgtEl>
                                        <p:attrNameLst>
                                          <p:attrName>ppt_x</p:attrName>
                                        </p:attrNameLst>
                                      </p:cBhvr>
                                      <p:tavLst>
                                        <p:tav tm="0%">
                                          <p:val>
                                            <p:strVal val="#ppt_x"/>
                                          </p:val>
                                        </p:tav>
                                        <p:tav tm="100%">
                                          <p:val>
                                            <p:strVal val="#ppt_x"/>
                                          </p:val>
                                        </p:tav>
                                      </p:tavLst>
                                    </p:anim>
                                    <p:anim calcmode="lin" valueType="num">
                                      <p:cBhvr additive="base">
                                        <p:cTn id="50" dur="2000" fill="hold"/>
                                        <p:tgtEl>
                                          <p:spTgt spid="12">
                                            <p:txEl>
                                              <p:pRg st="6" end="6"/>
                                            </p:txEl>
                                          </p:spTgt>
                                        </p:tgtEl>
                                        <p:attrNameLst>
                                          <p:attrName>ppt_y</p:attrName>
                                        </p:attrNameLst>
                                      </p:cBhvr>
                                      <p:tavLst>
                                        <p:tav tm="0%">
                                          <p:val>
                                            <p:strVal val="1+#ppt_h/2"/>
                                          </p:val>
                                        </p:tav>
                                        <p:tav tm="1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2">
                                            <p:txEl>
                                              <p:pRg st="7" end="7"/>
                                            </p:txEl>
                                          </p:spTgt>
                                        </p:tgtEl>
                                        <p:attrNameLst>
                                          <p:attrName>style.visibility</p:attrName>
                                        </p:attrNameLst>
                                      </p:cBhvr>
                                      <p:to>
                                        <p:strVal val="visible"/>
                                      </p:to>
                                    </p:set>
                                    <p:anim calcmode="lin" valueType="num">
                                      <p:cBhvr additive="base">
                                        <p:cTn id="53" dur="2000" fill="hold"/>
                                        <p:tgtEl>
                                          <p:spTgt spid="12">
                                            <p:txEl>
                                              <p:pRg st="7" end="7"/>
                                            </p:txEl>
                                          </p:spTgt>
                                        </p:tgtEl>
                                        <p:attrNameLst>
                                          <p:attrName>ppt_x</p:attrName>
                                        </p:attrNameLst>
                                      </p:cBhvr>
                                      <p:tavLst>
                                        <p:tav tm="0%">
                                          <p:val>
                                            <p:strVal val="#ppt_x"/>
                                          </p:val>
                                        </p:tav>
                                        <p:tav tm="100%">
                                          <p:val>
                                            <p:strVal val="#ppt_x"/>
                                          </p:val>
                                        </p:tav>
                                      </p:tavLst>
                                    </p:anim>
                                    <p:anim calcmode="lin" valueType="num">
                                      <p:cBhvr additive="base">
                                        <p:cTn id="54" dur="2000" fill="hold"/>
                                        <p:tgtEl>
                                          <p:spTgt spid="12">
                                            <p:txEl>
                                              <p:pRg st="7" end="7"/>
                                            </p:txEl>
                                          </p:spTgt>
                                        </p:tgtEl>
                                        <p:attrNameLst>
                                          <p:attrName>ppt_y</p:attrName>
                                        </p:attrNameLst>
                                      </p:cBhvr>
                                      <p:tavLst>
                                        <p:tav tm="0%">
                                          <p:val>
                                            <p:strVal val="1+#ppt_h/2"/>
                                          </p:val>
                                        </p:tav>
                                        <p:tav tm="1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2">
                                            <p:txEl>
                                              <p:pRg st="8" end="8"/>
                                            </p:txEl>
                                          </p:spTgt>
                                        </p:tgtEl>
                                        <p:attrNameLst>
                                          <p:attrName>style.visibility</p:attrName>
                                        </p:attrNameLst>
                                      </p:cBhvr>
                                      <p:to>
                                        <p:strVal val="visible"/>
                                      </p:to>
                                    </p:set>
                                    <p:anim calcmode="lin" valueType="num">
                                      <p:cBhvr additive="base">
                                        <p:cTn id="57" dur="2000" fill="hold"/>
                                        <p:tgtEl>
                                          <p:spTgt spid="12">
                                            <p:txEl>
                                              <p:pRg st="8" end="8"/>
                                            </p:txEl>
                                          </p:spTgt>
                                        </p:tgtEl>
                                        <p:attrNameLst>
                                          <p:attrName>ppt_x</p:attrName>
                                        </p:attrNameLst>
                                      </p:cBhvr>
                                      <p:tavLst>
                                        <p:tav tm="0%">
                                          <p:val>
                                            <p:strVal val="#ppt_x"/>
                                          </p:val>
                                        </p:tav>
                                        <p:tav tm="100%">
                                          <p:val>
                                            <p:strVal val="#ppt_x"/>
                                          </p:val>
                                        </p:tav>
                                      </p:tavLst>
                                    </p:anim>
                                    <p:anim calcmode="lin" valueType="num">
                                      <p:cBhvr additive="base">
                                        <p:cTn id="58" dur="2000" fill="hold"/>
                                        <p:tgtEl>
                                          <p:spTgt spid="12">
                                            <p:txEl>
                                              <p:pRg st="8" end="8"/>
                                            </p:txEl>
                                          </p:spTgt>
                                        </p:tgtEl>
                                        <p:attrNameLst>
                                          <p:attrName>ppt_y</p:attrName>
                                        </p:attrNameLst>
                                      </p:cBhvr>
                                      <p:tavLst>
                                        <p:tav tm="0%">
                                          <p:val>
                                            <p:strVal val="1+#ppt_h/2"/>
                                          </p:val>
                                        </p:tav>
                                        <p:tav tm="1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2">
                                            <p:txEl>
                                              <p:pRg st="9" end="9"/>
                                            </p:txEl>
                                          </p:spTgt>
                                        </p:tgtEl>
                                        <p:attrNameLst>
                                          <p:attrName>style.visibility</p:attrName>
                                        </p:attrNameLst>
                                      </p:cBhvr>
                                      <p:to>
                                        <p:strVal val="visible"/>
                                      </p:to>
                                    </p:set>
                                    <p:anim calcmode="lin" valueType="num">
                                      <p:cBhvr additive="base">
                                        <p:cTn id="61" dur="2000" fill="hold"/>
                                        <p:tgtEl>
                                          <p:spTgt spid="12">
                                            <p:txEl>
                                              <p:pRg st="9" end="9"/>
                                            </p:txEl>
                                          </p:spTgt>
                                        </p:tgtEl>
                                        <p:attrNameLst>
                                          <p:attrName>ppt_x</p:attrName>
                                        </p:attrNameLst>
                                      </p:cBhvr>
                                      <p:tavLst>
                                        <p:tav tm="0%">
                                          <p:val>
                                            <p:strVal val="#ppt_x"/>
                                          </p:val>
                                        </p:tav>
                                        <p:tav tm="100%">
                                          <p:val>
                                            <p:strVal val="#ppt_x"/>
                                          </p:val>
                                        </p:tav>
                                      </p:tavLst>
                                    </p:anim>
                                    <p:anim calcmode="lin" valueType="num">
                                      <p:cBhvr additive="base">
                                        <p:cTn id="62" dur="2000" fill="hold"/>
                                        <p:tgtEl>
                                          <p:spTgt spid="12">
                                            <p:txEl>
                                              <p:pRg st="9" end="9"/>
                                            </p:txEl>
                                          </p:spTgt>
                                        </p:tgtEl>
                                        <p:attrNameLst>
                                          <p:attrName>ppt_y</p:attrName>
                                        </p:attrNameLst>
                                      </p:cBhvr>
                                      <p:tavLst>
                                        <p:tav tm="0%">
                                          <p:val>
                                            <p:strVal val="1+#ppt_h/2"/>
                                          </p:val>
                                        </p:tav>
                                        <p:tav tm="1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2">
                                            <p:txEl>
                                              <p:pRg st="10" end="10"/>
                                            </p:txEl>
                                          </p:spTgt>
                                        </p:tgtEl>
                                        <p:attrNameLst>
                                          <p:attrName>style.visibility</p:attrName>
                                        </p:attrNameLst>
                                      </p:cBhvr>
                                      <p:to>
                                        <p:strVal val="visible"/>
                                      </p:to>
                                    </p:set>
                                    <p:anim calcmode="lin" valueType="num">
                                      <p:cBhvr additive="base">
                                        <p:cTn id="65" dur="2000" fill="hold"/>
                                        <p:tgtEl>
                                          <p:spTgt spid="12">
                                            <p:txEl>
                                              <p:pRg st="10" end="10"/>
                                            </p:txEl>
                                          </p:spTgt>
                                        </p:tgtEl>
                                        <p:attrNameLst>
                                          <p:attrName>ppt_x</p:attrName>
                                        </p:attrNameLst>
                                      </p:cBhvr>
                                      <p:tavLst>
                                        <p:tav tm="0%">
                                          <p:val>
                                            <p:strVal val="#ppt_x"/>
                                          </p:val>
                                        </p:tav>
                                        <p:tav tm="100%">
                                          <p:val>
                                            <p:strVal val="#ppt_x"/>
                                          </p:val>
                                        </p:tav>
                                      </p:tavLst>
                                    </p:anim>
                                    <p:anim calcmode="lin" valueType="num">
                                      <p:cBhvr additive="base">
                                        <p:cTn id="66" dur="2000" fill="hold"/>
                                        <p:tgtEl>
                                          <p:spTgt spid="12">
                                            <p:txEl>
                                              <p:pRg st="10" end="10"/>
                                            </p:txEl>
                                          </p:spTgt>
                                        </p:tgtEl>
                                        <p:attrNameLst>
                                          <p:attrName>ppt_y</p:attrName>
                                        </p:attrNameLst>
                                      </p:cBhvr>
                                      <p:tavLst>
                                        <p:tav tm="0%">
                                          <p:val>
                                            <p:strVal val="1+#ppt_h/2"/>
                                          </p:val>
                                        </p:tav>
                                        <p:tav tm="100%">
                                          <p:val>
                                            <p:strVal val="#ppt_y"/>
                                          </p:val>
                                        </p:tav>
                                      </p:tavLst>
                                    </p:anim>
                                  </p:childTnLst>
                                </p:cTn>
                              </p:par>
                              <p:par>
                                <p:cTn id="67" presetID="53" presetClass="entr" presetSubtype="16"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2000" fill="hold"/>
                                        <p:tgtEl>
                                          <p:spTgt spid="8"/>
                                        </p:tgtEl>
                                        <p:attrNameLst>
                                          <p:attrName>ppt_w</p:attrName>
                                        </p:attrNameLst>
                                      </p:cBhvr>
                                      <p:tavLst>
                                        <p:tav tm="0%">
                                          <p:val>
                                            <p:fltVal val="0"/>
                                          </p:val>
                                        </p:tav>
                                        <p:tav tm="100%">
                                          <p:val>
                                            <p:strVal val="#ppt_w"/>
                                          </p:val>
                                        </p:tav>
                                      </p:tavLst>
                                    </p:anim>
                                    <p:anim calcmode="lin" valueType="num">
                                      <p:cBhvr>
                                        <p:cTn id="70" dur="2000" fill="hold"/>
                                        <p:tgtEl>
                                          <p:spTgt spid="8"/>
                                        </p:tgtEl>
                                        <p:attrNameLst>
                                          <p:attrName>ppt_h</p:attrName>
                                        </p:attrNameLst>
                                      </p:cBhvr>
                                      <p:tavLst>
                                        <p:tav tm="0%">
                                          <p:val>
                                            <p:fltVal val="0"/>
                                          </p:val>
                                        </p:tav>
                                        <p:tav tm="100%">
                                          <p:val>
                                            <p:strVal val="#ppt_h"/>
                                          </p:val>
                                        </p:tav>
                                      </p:tavLst>
                                    </p:anim>
                                    <p:animEffect transition="in" filter="fade">
                                      <p:cBhvr>
                                        <p:cTn id="7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2" grpId="0" animBg="1"/>
    </p:bldLst>
  </p:timing>
</p:sld>
</file>

<file path=ppt/slides/slide5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5" name="Group 14"/>
          <p:cNvGrpSpPr/>
          <p:nvPr/>
        </p:nvGrpSpPr>
        <p:grpSpPr>
          <a:xfrm>
            <a:off x="4048125" y="1457325"/>
            <a:ext cx="4943475" cy="4705350"/>
            <a:chOff x="4048125" y="1457325"/>
            <a:chExt cx="4943475" cy="4705350"/>
          </a:xfrm>
        </p:grpSpPr>
        <p:sp>
          <p:nvSpPr>
            <p:cNvPr id="16" name="Oval 15"/>
            <p:cNvSpPr/>
            <p:nvPr/>
          </p:nvSpPr>
          <p:spPr>
            <a:xfrm>
              <a:off x="4048125" y="1457325"/>
              <a:ext cx="4943475" cy="4705350"/>
            </a:xfrm>
            <a:prstGeom prst="ellipse">
              <a:avLst/>
            </a:prstGeom>
          </p:spPr>
          <p:style>
            <a:lnRef idx="2">
              <a:schemeClr val="accent1">
                <a:shade val="5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GB" dirty="0"/>
            </a:p>
          </p:txBody>
        </p:sp>
        <p:sp>
          <p:nvSpPr>
            <p:cNvPr id="17" name="TextBox 16"/>
            <p:cNvSpPr txBox="1"/>
            <p:nvPr/>
          </p:nvSpPr>
          <p:spPr>
            <a:xfrm>
              <a:off x="5755874" y="1739999"/>
              <a:ext cx="1527982" cy="523220"/>
            </a:xfrm>
            <a:prstGeom prst="rect">
              <a:avLst/>
            </a:prstGeom>
            <a:noFill/>
          </p:spPr>
          <p:txBody>
            <a:bodyPr wrap="none" rtlCol="0">
              <a:spAutoFit/>
            </a:bodyPr>
            <a:lstStyle/>
            <a:p>
              <a:pPr algn="ctr"/>
              <a:r>
                <a:rPr lang="en-GB" sz="1400" b="1" dirty="0">
                  <a:solidFill>
                    <a:schemeClr val="bg1"/>
                  </a:solidFill>
                </a:rPr>
                <a:t>Service Type </a:t>
              </a:r>
            </a:p>
            <a:p>
              <a:pPr algn="ctr"/>
              <a:r>
                <a:rPr lang="en-GB" sz="1400" b="1" dirty="0">
                  <a:solidFill>
                    <a:schemeClr val="bg1"/>
                  </a:solidFill>
                </a:rPr>
                <a:t>Deployment</a:t>
              </a:r>
            </a:p>
          </p:txBody>
        </p:sp>
      </p:grpSp>
      <p:sp>
        <p:nvSpPr>
          <p:cNvPr id="18" name="Oval 17"/>
          <p:cNvSpPr/>
          <p:nvPr/>
        </p:nvSpPr>
        <p:spPr>
          <a:xfrm>
            <a:off x="4817269" y="2362200"/>
            <a:ext cx="3405187" cy="2895600"/>
          </a:xfrm>
          <a:prstGeom prst="ellipse">
            <a:avLst/>
          </a:prstGeom>
          <a:solidFill>
            <a:srgbClr val="FFFF99"/>
          </a:solidFill>
          <a:ln>
            <a:solidFill>
              <a:srgbClr val="996600"/>
            </a:solidFill>
          </a:ln>
        </p:spPr>
        <p:style>
          <a:lnRef idx="2">
            <a:schemeClr val="accent1">
              <a:shade val="50%"/>
            </a:schemeClr>
          </a:lnRef>
          <a:fillRef idx="1">
            <a:schemeClr val="accent1"/>
          </a:fillRef>
          <a:effectRef idx="0">
            <a:schemeClr val="accent1"/>
          </a:effectRef>
          <a:fontRef idx="minor">
            <a:schemeClr val="lt1"/>
          </a:fontRef>
        </p:style>
        <p:txBody>
          <a:bodyPr rtlCol="0" anchor="b" anchorCtr="0"/>
          <a:lstStyle/>
          <a:p>
            <a:pPr algn="ctr"/>
            <a:r>
              <a:rPr lang="en-GB" sz="1400" dirty="0">
                <a:solidFill>
                  <a:schemeClr val="bg1">
                    <a:lumMod val="50%"/>
                  </a:schemeClr>
                </a:solidFill>
              </a:rPr>
              <a:t>Mission-specific Service Types</a:t>
            </a:r>
          </a:p>
        </p:txBody>
      </p:sp>
      <p:sp>
        <p:nvSpPr>
          <p:cNvPr id="19" name="Pie 18"/>
          <p:cNvSpPr/>
          <p:nvPr/>
        </p:nvSpPr>
        <p:spPr>
          <a:xfrm>
            <a:off x="5076825" y="2500313"/>
            <a:ext cx="2886074" cy="2619375"/>
          </a:xfrm>
          <a:prstGeom prst="pie">
            <a:avLst>
              <a:gd name="adj1" fmla="val 10839911"/>
              <a:gd name="adj2" fmla="val 13022"/>
            </a:avLst>
          </a:prstGeom>
          <a:solidFill>
            <a:srgbClr val="92D050"/>
          </a:solidFill>
          <a:ln>
            <a:solidFill>
              <a:srgbClr val="339933"/>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Standard Service Types</a:t>
            </a: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p:txBody>
      </p:sp>
      <p:sp>
        <p:nvSpPr>
          <p:cNvPr id="20" name="Oval 19"/>
          <p:cNvSpPr>
            <a:spLocks noChangeAspect="1"/>
          </p:cNvSpPr>
          <p:nvPr/>
        </p:nvSpPr>
        <p:spPr>
          <a:xfrm>
            <a:off x="5699125" y="3355568"/>
            <a:ext cx="1641475" cy="908864"/>
          </a:xfrm>
          <a:prstGeom prst="ellipse">
            <a:avLst/>
          </a:prstGeom>
          <a:solidFill>
            <a:srgbClr val="FF0000"/>
          </a:solidFill>
          <a:ln w="28575">
            <a:solidFill>
              <a:srgbClr val="FF0000"/>
            </a:solidFill>
          </a:ln>
        </p:spPr>
        <p:style>
          <a:lnRef idx="2">
            <a:schemeClr val="accent2">
              <a:shade val="50%"/>
            </a:schemeClr>
          </a:lnRef>
          <a:fillRef idx="1">
            <a:schemeClr val="accent2"/>
          </a:fillRef>
          <a:effectRef idx="0">
            <a:schemeClr val="accent2"/>
          </a:effectRef>
          <a:fontRef idx="minor">
            <a:schemeClr val="lt1"/>
          </a:fontRef>
        </p:style>
        <p:txBody>
          <a:bodyPr wrap="square" lIns="0" tIns="0" rIns="0" bIns="0" rtlCol="0" anchor="ctr">
            <a:spAutoFit/>
          </a:bodyPr>
          <a:lstStyle/>
          <a:p>
            <a:pPr algn="ctr"/>
            <a:r>
              <a:rPr lang="en-GB" sz="1400" b="1" dirty="0"/>
              <a:t>PUS</a:t>
            </a:r>
          </a:p>
          <a:p>
            <a:pPr algn="ctr"/>
            <a:r>
              <a:rPr lang="en-GB" sz="1400" b="1" dirty="0"/>
              <a:t>Foundation</a:t>
            </a:r>
          </a:p>
          <a:p>
            <a:pPr algn="ctr"/>
            <a:r>
              <a:rPr lang="en-GB" sz="1400" b="1" dirty="0"/>
              <a:t>Model</a:t>
            </a:r>
          </a:p>
        </p:txBody>
      </p:sp>
      <p:sp>
        <p:nvSpPr>
          <p:cNvPr id="2" name="Title 1"/>
          <p:cNvSpPr>
            <a:spLocks noGrp="1"/>
          </p:cNvSpPr>
          <p:nvPr>
            <p:ph type="title"/>
          </p:nvPr>
        </p:nvSpPr>
        <p:spPr/>
        <p:txBody>
          <a:bodyPr/>
          <a:lstStyle/>
          <a:p>
            <a:r>
              <a:rPr lang="en-GB" noProof="0" dirty="0"/>
              <a:t>The Service Type System Requirements</a:t>
            </a:r>
          </a:p>
        </p:txBody>
      </p:sp>
      <p:grpSp>
        <p:nvGrpSpPr>
          <p:cNvPr id="4" name="Group 3"/>
          <p:cNvGrpSpPr/>
          <p:nvPr/>
        </p:nvGrpSpPr>
        <p:grpSpPr>
          <a:xfrm>
            <a:off x="76200" y="1214755"/>
            <a:ext cx="6604000" cy="2811145"/>
            <a:chOff x="76200" y="1214755"/>
            <a:chExt cx="6604000" cy="2811145"/>
          </a:xfrm>
        </p:grpSpPr>
        <p:sp>
          <p:nvSpPr>
            <p:cNvPr id="12" name="Rectangle 3"/>
            <p:cNvSpPr txBox="1">
              <a:spLocks noChangeArrowheads="1"/>
            </p:cNvSpPr>
            <p:nvPr/>
          </p:nvSpPr>
          <p:spPr bwMode="auto">
            <a:xfrm>
              <a:off x="76200" y="1214755"/>
              <a:ext cx="3819525" cy="2811145"/>
            </a:xfrm>
            <a:prstGeom prst="rect">
              <a:avLst/>
            </a:prstGeom>
            <a:solidFill>
              <a:srgbClr val="FF0000">
                <a:alpha val="7%"/>
              </a:srgbClr>
            </a:solidFill>
            <a:ln>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R="0" lvl="0" indent="-342900" algn="just" defTabSz="914400" rtl="0" eaLnBrk="0" fontAlgn="base" latinLnBrk="0" hangingPunct="0">
                <a:lnSpc>
                  <a:spcPct val="119%"/>
                </a:lnSpc>
                <a:spcBef>
                  <a:spcPts val="300"/>
                </a:spcBef>
                <a:spcAft>
                  <a:spcPct val="0%"/>
                </a:spcAft>
                <a:buClr>
                  <a:schemeClr val="accent1"/>
                </a:buClr>
                <a:buSzTx/>
                <a:buFontTx/>
                <a:buNone/>
                <a:tabLst/>
                <a:defRPr/>
              </a:pPr>
              <a:r>
                <a:rPr kumimoji="0" lang="en-GB" sz="1200" i="0" u="none" strike="noStrike" kern="0" cap="none" spc="0" normalizeH="0" baseline="0%" noProof="0" dirty="0">
                  <a:ln>
                    <a:noFill/>
                  </a:ln>
                  <a:solidFill>
                    <a:srgbClr val="C00000"/>
                  </a:solidFill>
                  <a:effectLst/>
                  <a:uLnTx/>
                  <a:uFillTx/>
                </a:rPr>
                <a:t>The</a:t>
              </a:r>
              <a:r>
                <a:rPr kumimoji="0" lang="en-GB" sz="1200" b="1" i="0" u="none" strike="noStrike" kern="0" cap="none" spc="0" normalizeH="0" baseline="0%" noProof="0" dirty="0">
                  <a:ln>
                    <a:noFill/>
                  </a:ln>
                  <a:solidFill>
                    <a:srgbClr val="C00000"/>
                  </a:solidFill>
                  <a:effectLst/>
                  <a:uLnTx/>
                  <a:uFillTx/>
                </a:rPr>
                <a:t> </a:t>
              </a:r>
              <a:r>
                <a:rPr lang="en-GB" sz="1200" b="1" u="sng" kern="0" dirty="0">
                  <a:solidFill>
                    <a:srgbClr val="C00000"/>
                  </a:solidFill>
                </a:rPr>
                <a:t>ST System Requirements</a:t>
              </a:r>
              <a:endParaRPr lang="en-GB" sz="1200" b="1" kern="0" dirty="0">
                <a:solidFill>
                  <a:srgbClr val="C00000"/>
                </a:solidFill>
              </a:endParaRPr>
            </a:p>
            <a:p>
              <a:pPr marR="0" lvl="0" indent="-342900" algn="just" defTabSz="914400" rtl="0" eaLnBrk="0" fontAlgn="base" latinLnBrk="0" hangingPunct="0">
                <a:lnSpc>
                  <a:spcPct val="119%"/>
                </a:lnSpc>
                <a:spcBef>
                  <a:spcPts val="300"/>
                </a:spcBef>
                <a:spcAft>
                  <a:spcPct val="0%"/>
                </a:spcAft>
                <a:buClr>
                  <a:schemeClr val="accent1"/>
                </a:buClr>
                <a:buSzTx/>
                <a:buFontTx/>
                <a:buNone/>
                <a:tabLst/>
                <a:defRPr/>
              </a:pPr>
              <a:r>
                <a:rPr lang="en-GB" sz="1200" kern="0" dirty="0">
                  <a:solidFill>
                    <a:srgbClr val="C00000"/>
                  </a:solidFill>
                </a:rPr>
                <a:t>addresses the “Semantic” of each service type including:</a:t>
              </a:r>
            </a:p>
            <a:p>
              <a:pPr marL="171450" indent="-171450" algn="just" eaLnBrk="0" hangingPunct="0">
                <a:lnSpc>
                  <a:spcPct val="119%"/>
                </a:lnSpc>
                <a:spcBef>
                  <a:spcPts val="300"/>
                </a:spcBef>
                <a:buClr>
                  <a:schemeClr val="accent1"/>
                </a:buClr>
                <a:buFont typeface="Arial" pitchFamily="34" charset="0"/>
                <a:buChar char="•"/>
                <a:defRPr/>
              </a:pPr>
              <a:r>
                <a:rPr lang="en-GB" sz="1200" kern="0" dirty="0">
                  <a:solidFill>
                    <a:srgbClr val="C00000"/>
                  </a:solidFill>
                </a:rPr>
                <a:t>the service type concept and related architecture</a:t>
              </a:r>
            </a:p>
            <a:p>
              <a:pPr marL="171450" indent="-171450" algn="just" eaLnBrk="0" hangingPunct="0">
                <a:lnSpc>
                  <a:spcPct val="119%"/>
                </a:lnSpc>
                <a:spcBef>
                  <a:spcPts val="300"/>
                </a:spcBef>
                <a:buClr>
                  <a:schemeClr val="accent1"/>
                </a:buClr>
                <a:buFont typeface="Arial" pitchFamily="34" charset="0"/>
                <a:buChar char="•"/>
                <a:defRPr/>
              </a:pPr>
              <a:r>
                <a:rPr lang="en-GB" sz="1200" kern="0" dirty="0">
                  <a:solidFill>
                    <a:srgbClr val="C00000"/>
                  </a:solidFill>
                </a:rPr>
                <a:t>the message type concept and related architecture</a:t>
              </a:r>
            </a:p>
            <a:p>
              <a:pPr marL="171450" indent="-171450" algn="just" eaLnBrk="0" hangingPunct="0">
                <a:lnSpc>
                  <a:spcPct val="119%"/>
                </a:lnSpc>
                <a:spcBef>
                  <a:spcPts val="300"/>
                </a:spcBef>
                <a:buClr>
                  <a:schemeClr val="accent1"/>
                </a:buClr>
                <a:buFont typeface="Arial" pitchFamily="34" charset="0"/>
                <a:buChar char="•"/>
                <a:defRPr/>
              </a:pPr>
              <a:r>
                <a:rPr lang="en-GB" sz="1200" kern="0" dirty="0">
                  <a:solidFill>
                    <a:srgbClr val="C00000"/>
                  </a:solidFill>
                </a:rPr>
                <a:t>the overall service type topology (focusing on message exchange between service users and service providers)</a:t>
              </a:r>
            </a:p>
          </p:txBody>
        </p:sp>
        <p:sp>
          <p:nvSpPr>
            <p:cNvPr id="3" name="Right Triangle 2"/>
            <p:cNvSpPr/>
            <p:nvPr/>
          </p:nvSpPr>
          <p:spPr>
            <a:xfrm>
              <a:off x="3895725" y="1214755"/>
              <a:ext cx="2784475" cy="2811145"/>
            </a:xfrm>
            <a:prstGeom prst="rtTriangle">
              <a:avLst/>
            </a:prstGeom>
            <a:solidFill>
              <a:srgbClr val="FF9999">
                <a:alpha val="39%"/>
              </a:srgb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1529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
                                          <p:val>
                                            <p:strVal val="#ppt_w"/>
                                          </p:val>
                                        </p:tav>
                                      </p:tavLst>
                                    </p:anim>
                                    <p:anim calcmode="lin" valueType="num">
                                      <p:cBhvr>
                                        <p:cTn id="8" dur="2000" fill="hold"/>
                                        <p:tgtEl>
                                          <p:spTgt spid="4"/>
                                        </p:tgtEl>
                                        <p:attrNameLst>
                                          <p:attrName>ppt_h</p:attrName>
                                        </p:attrNameLst>
                                      </p:cBhvr>
                                      <p:tavLst>
                                        <p:tav tm="0%">
                                          <p:val>
                                            <p:fltVal val="0"/>
                                          </p:val>
                                        </p:tav>
                                        <p:tav tm="100%">
                                          <p:val>
                                            <p:strVal val="#ppt_h"/>
                                          </p:val>
                                        </p:tav>
                                      </p:tavLst>
                                    </p:anim>
                                    <p:anim calcmode="lin" valueType="num">
                                      <p:cBhvr>
                                        <p:cTn id="9" dur="2000" fill="hold"/>
                                        <p:tgtEl>
                                          <p:spTgt spid="4"/>
                                        </p:tgtEl>
                                        <p:attrNameLst>
                                          <p:attrName>style.rotation</p:attrName>
                                        </p:attrNameLst>
                                      </p:cBhvr>
                                      <p:tavLst>
                                        <p:tav tm="0%">
                                          <p:val>
                                            <p:fltVal val="90"/>
                                          </p:val>
                                        </p:tav>
                                        <p:tav tm="100%">
                                          <p:val>
                                            <p:fltVal val="0"/>
                                          </p:val>
                                        </p:tav>
                                      </p:tavLst>
                                    </p:anim>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7" name="Group 16"/>
          <p:cNvGrpSpPr/>
          <p:nvPr/>
        </p:nvGrpSpPr>
        <p:grpSpPr>
          <a:xfrm>
            <a:off x="4048125" y="1457325"/>
            <a:ext cx="4943475" cy="4705350"/>
            <a:chOff x="4048125" y="1457325"/>
            <a:chExt cx="4943475" cy="4705350"/>
          </a:xfrm>
        </p:grpSpPr>
        <p:sp>
          <p:nvSpPr>
            <p:cNvPr id="18" name="Oval 17"/>
            <p:cNvSpPr/>
            <p:nvPr/>
          </p:nvSpPr>
          <p:spPr>
            <a:xfrm>
              <a:off x="4048125" y="1457325"/>
              <a:ext cx="4943475" cy="4705350"/>
            </a:xfrm>
            <a:prstGeom prst="ellipse">
              <a:avLst/>
            </a:prstGeom>
          </p:spPr>
          <p:style>
            <a:lnRef idx="2">
              <a:schemeClr val="accent1">
                <a:shade val="5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GB" dirty="0"/>
            </a:p>
          </p:txBody>
        </p:sp>
        <p:sp>
          <p:nvSpPr>
            <p:cNvPr id="19" name="TextBox 18"/>
            <p:cNvSpPr txBox="1"/>
            <p:nvPr/>
          </p:nvSpPr>
          <p:spPr>
            <a:xfrm>
              <a:off x="5755874" y="1739999"/>
              <a:ext cx="1527982" cy="523220"/>
            </a:xfrm>
            <a:prstGeom prst="rect">
              <a:avLst/>
            </a:prstGeom>
            <a:noFill/>
          </p:spPr>
          <p:txBody>
            <a:bodyPr wrap="none" rtlCol="0">
              <a:spAutoFit/>
            </a:bodyPr>
            <a:lstStyle/>
            <a:p>
              <a:pPr algn="ctr"/>
              <a:r>
                <a:rPr lang="en-GB" sz="1400" b="1" dirty="0">
                  <a:solidFill>
                    <a:schemeClr val="bg1"/>
                  </a:solidFill>
                </a:rPr>
                <a:t>Service Type </a:t>
              </a:r>
            </a:p>
            <a:p>
              <a:pPr algn="ctr"/>
              <a:r>
                <a:rPr lang="en-GB" sz="1400" b="1" dirty="0">
                  <a:solidFill>
                    <a:schemeClr val="bg1"/>
                  </a:solidFill>
                </a:rPr>
                <a:t>Deployment</a:t>
              </a:r>
            </a:p>
          </p:txBody>
        </p:sp>
      </p:grpSp>
      <p:sp>
        <p:nvSpPr>
          <p:cNvPr id="20" name="Oval 19"/>
          <p:cNvSpPr/>
          <p:nvPr/>
        </p:nvSpPr>
        <p:spPr>
          <a:xfrm>
            <a:off x="4817269" y="2362200"/>
            <a:ext cx="3405187" cy="2895600"/>
          </a:xfrm>
          <a:prstGeom prst="ellipse">
            <a:avLst/>
          </a:prstGeom>
          <a:solidFill>
            <a:srgbClr val="FFFF99"/>
          </a:solidFill>
          <a:ln>
            <a:solidFill>
              <a:srgbClr val="996600"/>
            </a:solidFill>
          </a:ln>
        </p:spPr>
        <p:style>
          <a:lnRef idx="2">
            <a:schemeClr val="accent1">
              <a:shade val="50%"/>
            </a:schemeClr>
          </a:lnRef>
          <a:fillRef idx="1">
            <a:schemeClr val="accent1"/>
          </a:fillRef>
          <a:effectRef idx="0">
            <a:schemeClr val="accent1"/>
          </a:effectRef>
          <a:fontRef idx="minor">
            <a:schemeClr val="lt1"/>
          </a:fontRef>
        </p:style>
        <p:txBody>
          <a:bodyPr rtlCol="0" anchor="b" anchorCtr="0"/>
          <a:lstStyle/>
          <a:p>
            <a:pPr algn="ctr"/>
            <a:r>
              <a:rPr lang="en-GB" sz="1400" dirty="0">
                <a:solidFill>
                  <a:schemeClr val="bg1">
                    <a:lumMod val="50%"/>
                  </a:schemeClr>
                </a:solidFill>
              </a:rPr>
              <a:t>Mission-specific Service Types</a:t>
            </a:r>
          </a:p>
        </p:txBody>
      </p:sp>
      <p:sp>
        <p:nvSpPr>
          <p:cNvPr id="21" name="Pie 20"/>
          <p:cNvSpPr/>
          <p:nvPr/>
        </p:nvSpPr>
        <p:spPr>
          <a:xfrm>
            <a:off x="5076825" y="2500313"/>
            <a:ext cx="2886074" cy="2619375"/>
          </a:xfrm>
          <a:prstGeom prst="pie">
            <a:avLst>
              <a:gd name="adj1" fmla="val 10839911"/>
              <a:gd name="adj2" fmla="val 13022"/>
            </a:avLst>
          </a:prstGeom>
          <a:solidFill>
            <a:srgbClr val="92D050"/>
          </a:solidFill>
          <a:ln>
            <a:solidFill>
              <a:srgbClr val="339933"/>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Standard Service Types</a:t>
            </a: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p:txBody>
      </p:sp>
      <p:sp>
        <p:nvSpPr>
          <p:cNvPr id="22" name="Oval 21"/>
          <p:cNvSpPr>
            <a:spLocks noChangeAspect="1"/>
          </p:cNvSpPr>
          <p:nvPr/>
        </p:nvSpPr>
        <p:spPr>
          <a:xfrm>
            <a:off x="5699125" y="3355568"/>
            <a:ext cx="1641475" cy="908864"/>
          </a:xfrm>
          <a:prstGeom prst="ellipse">
            <a:avLst/>
          </a:prstGeom>
          <a:solidFill>
            <a:srgbClr val="FF0000"/>
          </a:solidFill>
          <a:ln w="28575">
            <a:solidFill>
              <a:srgbClr val="FF0000"/>
            </a:solidFill>
          </a:ln>
        </p:spPr>
        <p:style>
          <a:lnRef idx="2">
            <a:schemeClr val="accent2">
              <a:shade val="50%"/>
            </a:schemeClr>
          </a:lnRef>
          <a:fillRef idx="1">
            <a:schemeClr val="accent2"/>
          </a:fillRef>
          <a:effectRef idx="0">
            <a:schemeClr val="accent2"/>
          </a:effectRef>
          <a:fontRef idx="minor">
            <a:schemeClr val="lt1"/>
          </a:fontRef>
        </p:style>
        <p:txBody>
          <a:bodyPr wrap="square" lIns="0" tIns="0" rIns="0" bIns="0" rtlCol="0" anchor="ctr">
            <a:spAutoFit/>
          </a:bodyPr>
          <a:lstStyle/>
          <a:p>
            <a:pPr algn="ctr"/>
            <a:r>
              <a:rPr lang="en-GB" sz="1400" b="1" dirty="0"/>
              <a:t>PUS</a:t>
            </a:r>
          </a:p>
          <a:p>
            <a:pPr algn="ctr"/>
            <a:r>
              <a:rPr lang="en-GB" sz="1400" b="1" dirty="0"/>
              <a:t>Foundation</a:t>
            </a:r>
          </a:p>
          <a:p>
            <a:pPr algn="ctr"/>
            <a:r>
              <a:rPr lang="en-GB" sz="1400" b="1" dirty="0"/>
              <a:t>Model</a:t>
            </a:r>
          </a:p>
        </p:txBody>
      </p:sp>
      <p:sp>
        <p:nvSpPr>
          <p:cNvPr id="2" name="Title 1"/>
          <p:cNvSpPr>
            <a:spLocks noGrp="1"/>
          </p:cNvSpPr>
          <p:nvPr>
            <p:ph type="title"/>
          </p:nvPr>
        </p:nvSpPr>
        <p:spPr/>
        <p:txBody>
          <a:bodyPr/>
          <a:lstStyle/>
          <a:p>
            <a:r>
              <a:rPr lang="en-GB" noProof="0" dirty="0"/>
              <a:t>The Service Type Interface Requirements</a:t>
            </a:r>
          </a:p>
        </p:txBody>
      </p:sp>
      <p:grpSp>
        <p:nvGrpSpPr>
          <p:cNvPr id="4" name="Group 3"/>
          <p:cNvGrpSpPr/>
          <p:nvPr/>
        </p:nvGrpSpPr>
        <p:grpSpPr>
          <a:xfrm>
            <a:off x="76200" y="1214755"/>
            <a:ext cx="6604000" cy="2811145"/>
            <a:chOff x="76200" y="1214755"/>
            <a:chExt cx="6604000" cy="2811145"/>
          </a:xfrm>
        </p:grpSpPr>
        <p:sp>
          <p:nvSpPr>
            <p:cNvPr id="12" name="Rectangle 3"/>
            <p:cNvSpPr txBox="1">
              <a:spLocks noChangeArrowheads="1"/>
            </p:cNvSpPr>
            <p:nvPr/>
          </p:nvSpPr>
          <p:spPr bwMode="auto">
            <a:xfrm>
              <a:off x="76200" y="1214755"/>
              <a:ext cx="3819525" cy="2811145"/>
            </a:xfrm>
            <a:prstGeom prst="rect">
              <a:avLst/>
            </a:prstGeom>
            <a:solidFill>
              <a:srgbClr val="FF0000">
                <a:alpha val="7%"/>
              </a:srgbClr>
            </a:solidFill>
            <a:ln>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lvl="0" indent="-342900" algn="just" eaLnBrk="0" hangingPunct="0">
                <a:lnSpc>
                  <a:spcPct val="119%"/>
                </a:lnSpc>
                <a:spcBef>
                  <a:spcPts val="300"/>
                </a:spcBef>
                <a:buClr>
                  <a:schemeClr val="accent1"/>
                </a:buClr>
                <a:defRPr/>
              </a:pPr>
              <a:r>
                <a:rPr lang="en-GB" sz="1200" kern="0" dirty="0">
                  <a:solidFill>
                    <a:srgbClr val="C00000"/>
                  </a:solidFill>
                </a:rPr>
                <a:t>The</a:t>
              </a:r>
              <a:r>
                <a:rPr lang="en-GB" sz="1200" b="1" kern="0" dirty="0">
                  <a:solidFill>
                    <a:srgbClr val="C00000"/>
                  </a:solidFill>
                </a:rPr>
                <a:t> </a:t>
              </a:r>
              <a:r>
                <a:rPr lang="en-GB" sz="1200" b="1" u="sng" kern="0" dirty="0">
                  <a:solidFill>
                    <a:srgbClr val="C00000"/>
                  </a:solidFill>
                </a:rPr>
                <a:t>ST System Requirements</a:t>
              </a:r>
              <a:endParaRPr lang="en-GB" sz="1200" b="1" kern="0" dirty="0">
                <a:solidFill>
                  <a:srgbClr val="C00000"/>
                </a:solidFill>
              </a:endParaRPr>
            </a:p>
            <a:p>
              <a:pPr lvl="0" indent="-342900" algn="just" eaLnBrk="0" hangingPunct="0">
                <a:lnSpc>
                  <a:spcPct val="119%"/>
                </a:lnSpc>
                <a:spcBef>
                  <a:spcPts val="300"/>
                </a:spcBef>
                <a:buClr>
                  <a:schemeClr val="accent1"/>
                </a:buClr>
                <a:defRPr/>
              </a:pPr>
              <a:r>
                <a:rPr lang="en-GB" sz="1200" kern="0" dirty="0">
                  <a:solidFill>
                    <a:srgbClr val="C00000"/>
                  </a:solidFill>
                </a:rPr>
                <a:t>addresses the “Semantic” of each service type including:</a:t>
              </a:r>
            </a:p>
            <a:p>
              <a:pPr marL="171450" indent="-171450" algn="just" eaLnBrk="0" hangingPunct="0">
                <a:lnSpc>
                  <a:spcPct val="119%"/>
                </a:lnSpc>
                <a:spcBef>
                  <a:spcPts val="300"/>
                </a:spcBef>
                <a:buClr>
                  <a:schemeClr val="accent1"/>
                </a:buClr>
                <a:buFont typeface="Arial" pitchFamily="34" charset="0"/>
                <a:buChar char="•"/>
                <a:defRPr/>
              </a:pPr>
              <a:r>
                <a:rPr lang="en-GB" sz="1200" kern="0" dirty="0">
                  <a:solidFill>
                    <a:srgbClr val="C00000"/>
                  </a:solidFill>
                </a:rPr>
                <a:t>the service type concept and related architecture</a:t>
              </a:r>
            </a:p>
            <a:p>
              <a:pPr marL="171450" indent="-171450" algn="just" eaLnBrk="0" hangingPunct="0">
                <a:lnSpc>
                  <a:spcPct val="119%"/>
                </a:lnSpc>
                <a:spcBef>
                  <a:spcPts val="300"/>
                </a:spcBef>
                <a:buClr>
                  <a:schemeClr val="accent1"/>
                </a:buClr>
                <a:buFont typeface="Arial" pitchFamily="34" charset="0"/>
                <a:buChar char="•"/>
                <a:defRPr/>
              </a:pPr>
              <a:r>
                <a:rPr lang="en-GB" sz="1200" kern="0" dirty="0">
                  <a:solidFill>
                    <a:srgbClr val="C00000"/>
                  </a:solidFill>
                </a:rPr>
                <a:t>the message type concept and related architecture</a:t>
              </a:r>
            </a:p>
            <a:p>
              <a:pPr marL="171450" indent="-171450" algn="just" eaLnBrk="0" hangingPunct="0">
                <a:lnSpc>
                  <a:spcPct val="119%"/>
                </a:lnSpc>
                <a:spcBef>
                  <a:spcPts val="300"/>
                </a:spcBef>
                <a:buClr>
                  <a:schemeClr val="accent1"/>
                </a:buClr>
                <a:buFont typeface="Arial" pitchFamily="34" charset="0"/>
                <a:buChar char="•"/>
                <a:defRPr/>
              </a:pPr>
              <a:r>
                <a:rPr lang="en-GB" sz="1200" kern="0" dirty="0">
                  <a:solidFill>
                    <a:srgbClr val="C00000"/>
                  </a:solidFill>
                </a:rPr>
                <a:t>the overall service type topology (focusing on message exchange between service users and service providers)</a:t>
              </a:r>
            </a:p>
          </p:txBody>
        </p:sp>
        <p:sp>
          <p:nvSpPr>
            <p:cNvPr id="3" name="Right Triangle 2"/>
            <p:cNvSpPr/>
            <p:nvPr/>
          </p:nvSpPr>
          <p:spPr>
            <a:xfrm>
              <a:off x="3895725" y="1214755"/>
              <a:ext cx="2784475" cy="2811145"/>
            </a:xfrm>
            <a:prstGeom prst="rtTriangle">
              <a:avLst/>
            </a:prstGeom>
            <a:solidFill>
              <a:srgbClr val="FF9999">
                <a:alpha val="39%"/>
              </a:srgb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 name="Group 4"/>
          <p:cNvGrpSpPr/>
          <p:nvPr/>
        </p:nvGrpSpPr>
        <p:grpSpPr>
          <a:xfrm>
            <a:off x="76200" y="4061232"/>
            <a:ext cx="6324600" cy="2174468"/>
            <a:chOff x="76200" y="4061232"/>
            <a:chExt cx="6324600" cy="2174468"/>
          </a:xfrm>
        </p:grpSpPr>
        <p:sp>
          <p:nvSpPr>
            <p:cNvPr id="15" name="Rectangle 3"/>
            <p:cNvSpPr txBox="1">
              <a:spLocks noChangeArrowheads="1"/>
            </p:cNvSpPr>
            <p:nvPr/>
          </p:nvSpPr>
          <p:spPr bwMode="auto">
            <a:xfrm>
              <a:off x="76200" y="4061232"/>
              <a:ext cx="3819525" cy="2174468"/>
            </a:xfrm>
            <a:prstGeom prst="rect">
              <a:avLst/>
            </a:prstGeom>
            <a:solidFill>
              <a:schemeClr val="accent1">
                <a:lumMod val="60%"/>
                <a:lumOff val="40%"/>
                <a:alpha val="7%"/>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R="0" lvl="0" indent="-342900" algn="just" defTabSz="914400" rtl="0" eaLnBrk="0" fontAlgn="base" latinLnBrk="0" hangingPunct="0">
                <a:lnSpc>
                  <a:spcPct val="119%"/>
                </a:lnSpc>
                <a:spcBef>
                  <a:spcPts val="300"/>
                </a:spcBef>
                <a:spcAft>
                  <a:spcPct val="0%"/>
                </a:spcAft>
                <a:buClr>
                  <a:schemeClr val="accent1"/>
                </a:buClr>
                <a:buSzTx/>
                <a:buFontTx/>
                <a:buNone/>
                <a:tabLst/>
                <a:defRPr/>
              </a:pPr>
              <a:r>
                <a:rPr kumimoji="0" lang="en-GB" sz="1200" i="0" u="none" strike="noStrike" kern="0" cap="none" spc="0" normalizeH="0" baseline="0%" noProof="0" dirty="0">
                  <a:ln>
                    <a:noFill/>
                  </a:ln>
                  <a:solidFill>
                    <a:srgbClr val="0070C0"/>
                  </a:solidFill>
                  <a:effectLst/>
                  <a:uLnTx/>
                  <a:uFillTx/>
                </a:rPr>
                <a:t>The</a:t>
              </a:r>
              <a:r>
                <a:rPr kumimoji="0" lang="en-GB" sz="1200" b="1" i="0" u="none" strike="noStrike" kern="0" cap="none" spc="0" normalizeH="0" baseline="0%" noProof="0" dirty="0">
                  <a:ln>
                    <a:noFill/>
                  </a:ln>
                  <a:solidFill>
                    <a:srgbClr val="0070C0"/>
                  </a:solidFill>
                  <a:effectLst/>
                  <a:uLnTx/>
                  <a:uFillTx/>
                </a:rPr>
                <a:t> </a:t>
              </a:r>
              <a:r>
                <a:rPr lang="en-GB" sz="1200" b="1" u="sng" kern="0" dirty="0">
                  <a:solidFill>
                    <a:srgbClr val="0070C0"/>
                  </a:solidFill>
                </a:rPr>
                <a:t>service type interface requirements</a:t>
              </a:r>
              <a:endParaRPr lang="en-GB" sz="1200" b="1" kern="0" dirty="0">
                <a:solidFill>
                  <a:srgbClr val="0070C0"/>
                </a:solidFill>
              </a:endParaRPr>
            </a:p>
            <a:p>
              <a:pPr marR="0" lvl="0" indent="-342900" algn="just" defTabSz="914400" rtl="0" eaLnBrk="0" fontAlgn="base" latinLnBrk="0" hangingPunct="0">
                <a:lnSpc>
                  <a:spcPct val="119%"/>
                </a:lnSpc>
                <a:spcBef>
                  <a:spcPts val="300"/>
                </a:spcBef>
                <a:spcAft>
                  <a:spcPct val="0%"/>
                </a:spcAft>
                <a:buClr>
                  <a:schemeClr val="accent1"/>
                </a:buClr>
                <a:buSzTx/>
                <a:buFontTx/>
                <a:buNone/>
                <a:tabLst/>
                <a:defRPr/>
              </a:pPr>
              <a:r>
                <a:rPr lang="en-GB" sz="1200" kern="0" dirty="0">
                  <a:solidFill>
                    <a:srgbClr val="0070C0"/>
                  </a:solidFill>
                </a:rPr>
                <a:t>specifies the Ground/Space Link message exchange protocol i.e.:</a:t>
              </a:r>
            </a:p>
            <a:p>
              <a:pPr marL="171450" marR="0" lvl="0" indent="-171450" algn="just" defTabSz="914400" eaLnBrk="0" latinLnBrk="0" hangingPunct="0">
                <a:lnSpc>
                  <a:spcPct val="119%"/>
                </a:lnSpc>
                <a:spcBef>
                  <a:spcPts val="300"/>
                </a:spcBef>
                <a:buClr>
                  <a:schemeClr val="accent1"/>
                </a:buClr>
                <a:buSzTx/>
                <a:buFont typeface="Arial" pitchFamily="34" charset="0"/>
                <a:buChar char="•"/>
                <a:tabLst/>
                <a:defRPr/>
              </a:pPr>
              <a:r>
                <a:rPr lang="en-GB" sz="1200" kern="0" dirty="0">
                  <a:solidFill>
                    <a:srgbClr val="0070C0"/>
                  </a:solidFill>
                </a:rPr>
                <a:t>how requests are transported within CCSDS SPP &amp; PUS telecommand packets;</a:t>
              </a:r>
            </a:p>
            <a:p>
              <a:pPr marL="171450" marR="0" lvl="0" indent="-171450" algn="just" defTabSz="914400" eaLnBrk="0" latinLnBrk="0" hangingPunct="0">
                <a:lnSpc>
                  <a:spcPct val="119%"/>
                </a:lnSpc>
                <a:spcBef>
                  <a:spcPts val="300"/>
                </a:spcBef>
                <a:buClr>
                  <a:schemeClr val="accent1"/>
                </a:buClr>
                <a:buSzTx/>
                <a:buFont typeface="Arial" pitchFamily="34" charset="0"/>
                <a:buChar char="•"/>
                <a:tabLst/>
                <a:defRPr/>
              </a:pPr>
              <a:r>
                <a:rPr lang="en-GB" sz="1200" kern="0" dirty="0">
                  <a:solidFill>
                    <a:srgbClr val="0070C0"/>
                  </a:solidFill>
                </a:rPr>
                <a:t>how reports are transported within CCSDS SPP &amp; PUS telemetry packets.</a:t>
              </a:r>
            </a:p>
          </p:txBody>
        </p:sp>
        <p:sp>
          <p:nvSpPr>
            <p:cNvPr id="16" name="Right Triangle 15"/>
            <p:cNvSpPr/>
            <p:nvPr/>
          </p:nvSpPr>
          <p:spPr>
            <a:xfrm flipV="1">
              <a:off x="3946525" y="4089399"/>
              <a:ext cx="2454275" cy="2146300"/>
            </a:xfrm>
            <a:prstGeom prst="rtTriangle">
              <a:avLst/>
            </a:prstGeom>
            <a:solidFill>
              <a:schemeClr val="accent1">
                <a:lumMod val="60%"/>
                <a:lumOff val="40%"/>
                <a:alpha val="39%"/>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Rectangle 5"/>
          <p:cNvSpPr/>
          <p:nvPr/>
        </p:nvSpPr>
        <p:spPr>
          <a:xfrm>
            <a:off x="76200" y="1214755"/>
            <a:ext cx="3819525" cy="2811145"/>
          </a:xfrm>
          <a:prstGeom prst="rect">
            <a:avLst/>
          </a:prstGeom>
          <a:solidFill>
            <a:srgbClr val="FF9999">
              <a:alpha val="87%"/>
            </a:srgb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75528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
                                          <p:val>
                                            <p:strVal val="#ppt_w"/>
                                          </p:val>
                                        </p:tav>
                                      </p:tavLst>
                                    </p:anim>
                                    <p:anim calcmode="lin" valueType="num">
                                      <p:cBhvr>
                                        <p:cTn id="8" dur="2000" fill="hold"/>
                                        <p:tgtEl>
                                          <p:spTgt spid="6"/>
                                        </p:tgtEl>
                                        <p:attrNameLst>
                                          <p:attrName>ppt_h</p:attrName>
                                        </p:attrNameLst>
                                      </p:cBhvr>
                                      <p:tavLst>
                                        <p:tav tm="0%">
                                          <p:val>
                                            <p:fltVal val="0"/>
                                          </p:val>
                                        </p:tav>
                                        <p:tav tm="100%">
                                          <p:val>
                                            <p:strVal val="#ppt_h"/>
                                          </p:val>
                                        </p:tav>
                                      </p:tavLst>
                                    </p:anim>
                                    <p:animEffect transition="in" filter="fade">
                                      <p:cBhvr>
                                        <p:cTn id="9" dur="2000"/>
                                        <p:tgtEl>
                                          <p:spTgt spid="6"/>
                                        </p:tgtEl>
                                      </p:cBhvr>
                                    </p:animEffect>
                                  </p:childTnLst>
                                </p:cTn>
                              </p:par>
                              <p:par>
                                <p:cTn id="10" presetID="31"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2000" fill="hold"/>
                                        <p:tgtEl>
                                          <p:spTgt spid="5"/>
                                        </p:tgtEl>
                                        <p:attrNameLst>
                                          <p:attrName>ppt_w</p:attrName>
                                        </p:attrNameLst>
                                      </p:cBhvr>
                                      <p:tavLst>
                                        <p:tav tm="0%">
                                          <p:val>
                                            <p:fltVal val="0"/>
                                          </p:val>
                                        </p:tav>
                                        <p:tav tm="100%">
                                          <p:val>
                                            <p:strVal val="#ppt_w"/>
                                          </p:val>
                                        </p:tav>
                                      </p:tavLst>
                                    </p:anim>
                                    <p:anim calcmode="lin" valueType="num">
                                      <p:cBhvr>
                                        <p:cTn id="13" dur="2000" fill="hold"/>
                                        <p:tgtEl>
                                          <p:spTgt spid="5"/>
                                        </p:tgtEl>
                                        <p:attrNameLst>
                                          <p:attrName>ppt_h</p:attrName>
                                        </p:attrNameLst>
                                      </p:cBhvr>
                                      <p:tavLst>
                                        <p:tav tm="0%">
                                          <p:val>
                                            <p:fltVal val="0"/>
                                          </p:val>
                                        </p:tav>
                                        <p:tav tm="100%">
                                          <p:val>
                                            <p:strVal val="#ppt_h"/>
                                          </p:val>
                                        </p:tav>
                                      </p:tavLst>
                                    </p:anim>
                                    <p:anim calcmode="lin" valueType="num">
                                      <p:cBhvr>
                                        <p:cTn id="14" dur="2000" fill="hold"/>
                                        <p:tgtEl>
                                          <p:spTgt spid="5"/>
                                        </p:tgtEl>
                                        <p:attrNameLst>
                                          <p:attrName>style.rotation</p:attrName>
                                        </p:attrNameLst>
                                      </p:cBhvr>
                                      <p:tavLst>
                                        <p:tav tm="0%">
                                          <p:val>
                                            <p:fltVal val="90"/>
                                          </p:val>
                                        </p:tav>
                                        <p:tav tm="100%">
                                          <p:val>
                                            <p:fltVal val="0"/>
                                          </p:val>
                                        </p:tav>
                                      </p:tavLst>
                                    </p:anim>
                                    <p:animEffect transition="in" filter="fade">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0" name="Rounded Rectangle 49"/>
          <p:cNvSpPr/>
          <p:nvPr/>
        </p:nvSpPr>
        <p:spPr>
          <a:xfrm>
            <a:off x="1795035" y="1673818"/>
            <a:ext cx="1404504"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APID</a:t>
            </a:r>
          </a:p>
        </p:txBody>
      </p:sp>
      <p:sp>
        <p:nvSpPr>
          <p:cNvPr id="127" name="Rounded Rectangle 126"/>
          <p:cNvSpPr/>
          <p:nvPr/>
        </p:nvSpPr>
        <p:spPr>
          <a:xfrm>
            <a:off x="5240565" y="1673818"/>
            <a:ext cx="1404504"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APID</a:t>
            </a:r>
          </a:p>
        </p:txBody>
      </p:sp>
      <p:sp>
        <p:nvSpPr>
          <p:cNvPr id="11" name="Rounded Rectangle 10"/>
          <p:cNvSpPr/>
          <p:nvPr/>
        </p:nvSpPr>
        <p:spPr>
          <a:xfrm>
            <a:off x="1736231" y="4469880"/>
            <a:ext cx="5006986" cy="1071899"/>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r>
              <a:rPr lang="en-GB" sz="1000" b="1" dirty="0">
                <a:solidFill>
                  <a:schemeClr val="tx1"/>
                </a:solidFill>
              </a:rPr>
              <a:t> ground application process  </a:t>
            </a:r>
          </a:p>
        </p:txBody>
      </p:sp>
      <p:cxnSp>
        <p:nvCxnSpPr>
          <p:cNvPr id="145" name="Straight Connector 144"/>
          <p:cNvCxnSpPr/>
          <p:nvPr/>
        </p:nvCxnSpPr>
        <p:spPr>
          <a:xfrm>
            <a:off x="916560" y="2895643"/>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146" name="Straight Connector 145"/>
          <p:cNvCxnSpPr/>
          <p:nvPr/>
        </p:nvCxnSpPr>
        <p:spPr>
          <a:xfrm>
            <a:off x="916560" y="4334674"/>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stCxn id="122" idx="0"/>
            <a:endCxn id="124" idx="2"/>
          </p:cNvCxnSpPr>
          <p:nvPr/>
        </p:nvCxnSpPr>
        <p:spPr>
          <a:xfrm flipH="1" flipV="1">
            <a:off x="5803246" y="2730766"/>
            <a:ext cx="1873"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70" name="Title 69"/>
          <p:cNvSpPr>
            <a:spLocks noGrp="1"/>
          </p:cNvSpPr>
          <p:nvPr>
            <p:ph type="title"/>
          </p:nvPr>
        </p:nvSpPr>
        <p:spPr/>
        <p:txBody>
          <a:bodyPr/>
          <a:lstStyle/>
          <a:p>
            <a:r>
              <a:rPr lang="en-GB" dirty="0"/>
              <a:t>PUS Foundation – some concepts</a:t>
            </a:r>
          </a:p>
        </p:txBody>
      </p:sp>
      <p:grpSp>
        <p:nvGrpSpPr>
          <p:cNvPr id="29" name="Group 28"/>
          <p:cNvGrpSpPr/>
          <p:nvPr/>
        </p:nvGrpSpPr>
        <p:grpSpPr>
          <a:xfrm>
            <a:off x="1552171" y="1958855"/>
            <a:ext cx="5611672" cy="3253740"/>
            <a:chOff x="1552171" y="1958855"/>
            <a:chExt cx="5611672" cy="3253740"/>
          </a:xfrm>
        </p:grpSpPr>
        <p:sp>
          <p:nvSpPr>
            <p:cNvPr id="91" name="Rounded Rectangle 90"/>
            <p:cNvSpPr/>
            <p:nvPr/>
          </p:nvSpPr>
          <p:spPr>
            <a:xfrm>
              <a:off x="1552171" y="1958855"/>
              <a:ext cx="5397269" cy="3253740"/>
            </a:xfrm>
            <a:prstGeom prst="roundRect">
              <a:avLst/>
            </a:prstGeom>
            <a:noFill/>
            <a:ln w="0" cap="sq">
              <a:solidFill>
                <a:srgbClr val="008542"/>
              </a:solidFill>
              <a:prstDash val="lgDash"/>
              <a:round/>
            </a:ln>
            <a:effectLst/>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94" name="TextBox 93"/>
            <p:cNvSpPr txBox="1"/>
            <p:nvPr/>
          </p:nvSpPr>
          <p:spPr>
            <a:xfrm>
              <a:off x="6673003" y="3092389"/>
              <a:ext cx="490840" cy="184666"/>
            </a:xfrm>
            <a:prstGeom prst="rect">
              <a:avLst/>
            </a:prstGeom>
            <a:solidFill>
              <a:schemeClr val="bg1"/>
            </a:solidFill>
          </p:spPr>
          <p:txBody>
            <a:bodyPr wrap="none" rtlCol="0">
              <a:spAutoFit/>
            </a:bodyPr>
            <a:lstStyle/>
            <a:p>
              <a:pPr algn="ctr"/>
              <a:r>
                <a:rPr lang="en-GB" sz="600" b="1" dirty="0">
                  <a:solidFill>
                    <a:srgbClr val="00B050"/>
                  </a:solidFill>
                </a:rPr>
                <a:t>service</a:t>
              </a:r>
              <a:endParaRPr lang="en-GB" sz="600" dirty="0">
                <a:solidFill>
                  <a:srgbClr val="00B050"/>
                </a:solidFill>
              </a:endParaRPr>
            </a:p>
          </p:txBody>
        </p:sp>
      </p:grpSp>
      <p:sp>
        <p:nvSpPr>
          <p:cNvPr id="98" name="TextBox 97"/>
          <p:cNvSpPr txBox="1"/>
          <p:nvPr/>
        </p:nvSpPr>
        <p:spPr>
          <a:xfrm>
            <a:off x="8181567" y="2709861"/>
            <a:ext cx="960260" cy="200055"/>
          </a:xfrm>
          <a:prstGeom prst="rect">
            <a:avLst/>
          </a:prstGeom>
          <a:noFill/>
        </p:spPr>
        <p:txBody>
          <a:bodyPr wrap="square" rtlCol="0">
            <a:spAutoFit/>
          </a:bodyPr>
          <a:lstStyle/>
          <a:p>
            <a:r>
              <a:rPr lang="en-GB" sz="700" b="1" dirty="0">
                <a:ln w="0">
                  <a:noFill/>
                  <a:prstDash val="solid"/>
                </a:ln>
                <a:solidFill>
                  <a:srgbClr val="D0103A"/>
                </a:solidFill>
              </a:rPr>
              <a:t>Space Segment</a:t>
            </a:r>
          </a:p>
        </p:txBody>
      </p:sp>
      <p:sp>
        <p:nvSpPr>
          <p:cNvPr id="99" name="TextBox 98"/>
          <p:cNvSpPr txBox="1"/>
          <p:nvPr/>
        </p:nvSpPr>
        <p:spPr>
          <a:xfrm>
            <a:off x="8113196" y="4383207"/>
            <a:ext cx="1030892" cy="200055"/>
          </a:xfrm>
          <a:prstGeom prst="rect">
            <a:avLst/>
          </a:prstGeom>
          <a:noFill/>
        </p:spPr>
        <p:txBody>
          <a:bodyPr wrap="square" rtlCol="0">
            <a:spAutoFit/>
          </a:bodyPr>
          <a:lstStyle/>
          <a:p>
            <a:r>
              <a:rPr lang="en-GB" sz="700" b="1" dirty="0">
                <a:ln w="0">
                  <a:noFill/>
                  <a:prstDash val="solid"/>
                </a:ln>
                <a:solidFill>
                  <a:srgbClr val="D0103A"/>
                </a:solidFill>
              </a:rPr>
              <a:t>Ground</a:t>
            </a:r>
            <a:r>
              <a:rPr lang="en-GB" sz="700" b="1" dirty="0">
                <a:ln w="12700">
                  <a:noFill/>
                  <a:prstDash val="solid"/>
                </a:ln>
                <a:solidFill>
                  <a:srgbClr val="D0103A"/>
                </a:solidFill>
                <a:effectLst>
                  <a:outerShdw blurRad="41275" dist="20320" dir="1800000" algn="tl" rotWithShape="0">
                    <a:srgbClr val="000000">
                      <a:alpha val="40%"/>
                    </a:srgbClr>
                  </a:outerShdw>
                </a:effectLst>
              </a:rPr>
              <a:t> </a:t>
            </a:r>
            <a:r>
              <a:rPr lang="en-GB" sz="700" b="1" dirty="0">
                <a:ln w="0">
                  <a:noFill/>
                  <a:prstDash val="solid"/>
                </a:ln>
                <a:solidFill>
                  <a:srgbClr val="D0103A"/>
                </a:solidFill>
              </a:rPr>
              <a:t>Segment</a:t>
            </a:r>
          </a:p>
        </p:txBody>
      </p:sp>
      <p:cxnSp>
        <p:nvCxnSpPr>
          <p:cNvPr id="37" name="Straight Arrow Connector 36"/>
          <p:cNvCxnSpPr>
            <a:stCxn id="123" idx="2"/>
            <a:endCxn id="86" idx="0"/>
          </p:cNvCxnSpPr>
          <p:nvPr/>
        </p:nvCxnSpPr>
        <p:spPr>
          <a:xfrm>
            <a:off x="2482372" y="2730766"/>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69" name="Group 68"/>
          <p:cNvGrpSpPr/>
          <p:nvPr/>
        </p:nvGrpSpPr>
        <p:grpSpPr>
          <a:xfrm>
            <a:off x="5719045" y="3163971"/>
            <a:ext cx="503974" cy="843509"/>
            <a:chOff x="5719045" y="3163971"/>
            <a:chExt cx="503974" cy="843509"/>
          </a:xfrm>
        </p:grpSpPr>
        <p:sp>
          <p:nvSpPr>
            <p:cNvPr id="42" name="TextBox 41"/>
            <p:cNvSpPr txBox="1"/>
            <p:nvPr/>
          </p:nvSpPr>
          <p:spPr>
            <a:xfrm rot="5400000">
              <a:off x="5502767" y="3383290"/>
              <a:ext cx="648000" cy="215444"/>
            </a:xfrm>
            <a:prstGeom prst="rect">
              <a:avLst/>
            </a:prstGeom>
            <a:solidFill>
              <a:schemeClr val="accent1">
                <a:lumMod val="60%"/>
                <a:lumOff val="40%"/>
              </a:schemeClr>
            </a:solidFill>
            <a:ln w="28575">
              <a:noFill/>
            </a:ln>
          </p:spPr>
          <p:txBody>
            <a:bodyPr wrap="square" rtlCol="0">
              <a:spAutoFit/>
            </a:bodyPr>
            <a:lstStyle/>
            <a:p>
              <a:pPr algn="ctr"/>
              <a:r>
                <a:rPr lang="en-GB" sz="800" b="1" dirty="0"/>
                <a:t>report</a:t>
              </a:r>
              <a:endParaRPr lang="en-GB" sz="1100" b="1" dirty="0"/>
            </a:p>
          </p:txBody>
        </p:sp>
        <p:sp>
          <p:nvSpPr>
            <p:cNvPr id="44" name="Up Arrow 43"/>
            <p:cNvSpPr/>
            <p:nvPr/>
          </p:nvSpPr>
          <p:spPr>
            <a:xfrm flipH="1" flipV="1">
              <a:off x="5848619" y="3163971"/>
              <a:ext cx="374400" cy="843509"/>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packet</a:t>
              </a:r>
            </a:p>
          </p:txBody>
        </p:sp>
      </p:grpSp>
      <p:grpSp>
        <p:nvGrpSpPr>
          <p:cNvPr id="68" name="Group 67"/>
          <p:cNvGrpSpPr/>
          <p:nvPr/>
        </p:nvGrpSpPr>
        <p:grpSpPr>
          <a:xfrm>
            <a:off x="2077642" y="3147705"/>
            <a:ext cx="506219" cy="843690"/>
            <a:chOff x="2077642" y="3147705"/>
            <a:chExt cx="506219" cy="843690"/>
          </a:xfrm>
        </p:grpSpPr>
        <p:sp>
          <p:nvSpPr>
            <p:cNvPr id="45" name="Up Arrow 44"/>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49" name="TextBox 48"/>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grpSp>
        <p:nvGrpSpPr>
          <p:cNvPr id="30" name="Group 29"/>
          <p:cNvGrpSpPr/>
          <p:nvPr/>
        </p:nvGrpSpPr>
        <p:grpSpPr>
          <a:xfrm>
            <a:off x="1999488" y="2115464"/>
            <a:ext cx="1300957" cy="3061055"/>
            <a:chOff x="1999488" y="2115464"/>
            <a:chExt cx="1300957" cy="3061055"/>
          </a:xfrm>
        </p:grpSpPr>
        <p:sp>
          <p:nvSpPr>
            <p:cNvPr id="142" name="Rounded Rectangle 141"/>
            <p:cNvSpPr/>
            <p:nvPr/>
          </p:nvSpPr>
          <p:spPr>
            <a:xfrm>
              <a:off x="1999488" y="2115464"/>
              <a:ext cx="95752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143" name="TextBox 142"/>
            <p:cNvSpPr txBox="1"/>
            <p:nvPr/>
          </p:nvSpPr>
          <p:spPr>
            <a:xfrm>
              <a:off x="2630069" y="3010357"/>
              <a:ext cx="670376" cy="184666"/>
            </a:xfrm>
            <a:prstGeom prst="rect">
              <a:avLst/>
            </a:prstGeom>
            <a:solidFill>
              <a:schemeClr val="bg1"/>
            </a:solidFill>
          </p:spPr>
          <p:txBody>
            <a:bodyPr wrap="none" rtlCol="0">
              <a:spAutoFit/>
            </a:bodyPr>
            <a:lstStyle/>
            <a:p>
              <a:pPr algn="ctr"/>
              <a:r>
                <a:rPr lang="en-GB" sz="600" b="1" dirty="0">
                  <a:solidFill>
                    <a:srgbClr val="FF0000"/>
                  </a:solidFill>
                </a:rPr>
                <a:t>subservice</a:t>
              </a:r>
              <a:endParaRPr lang="en-GB" sz="600" dirty="0"/>
            </a:p>
          </p:txBody>
        </p:sp>
        <p:grpSp>
          <p:nvGrpSpPr>
            <p:cNvPr id="18" name="Group 17"/>
            <p:cNvGrpSpPr/>
            <p:nvPr/>
          </p:nvGrpSpPr>
          <p:grpSpPr>
            <a:xfrm>
              <a:off x="2050044" y="2200103"/>
              <a:ext cx="864656" cy="530663"/>
              <a:chOff x="2050044" y="2191074"/>
              <a:chExt cx="864656" cy="530663"/>
            </a:xfrm>
          </p:grpSpPr>
          <p:sp>
            <p:nvSpPr>
              <p:cNvPr id="123" name="Rounded Rectangle 122"/>
              <p:cNvSpPr/>
              <p:nvPr/>
            </p:nvSpPr>
            <p:spPr>
              <a:xfrm>
                <a:off x="2050044" y="2191074"/>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56" name="4-Point Star 55"/>
              <p:cNvSpPr/>
              <p:nvPr/>
            </p:nvSpPr>
            <p:spPr>
              <a:xfrm>
                <a:off x="2459513" y="2670936"/>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17" name="Group 16"/>
            <p:cNvGrpSpPr/>
            <p:nvPr/>
          </p:nvGrpSpPr>
          <p:grpSpPr>
            <a:xfrm>
              <a:off x="2050044" y="4569248"/>
              <a:ext cx="864656" cy="530663"/>
              <a:chOff x="2050044" y="4580726"/>
              <a:chExt cx="864656" cy="530663"/>
            </a:xfrm>
          </p:grpSpPr>
          <p:sp>
            <p:nvSpPr>
              <p:cNvPr id="86" name="Rounded Rectangle 85"/>
              <p:cNvSpPr/>
              <p:nvPr/>
            </p:nvSpPr>
            <p:spPr>
              <a:xfrm>
                <a:off x="2050044" y="4580726"/>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subservice user</a:t>
                </a:r>
              </a:p>
            </p:txBody>
          </p:sp>
          <p:sp>
            <p:nvSpPr>
              <p:cNvPr id="57" name="4-Point Star 56"/>
              <p:cNvSpPr/>
              <p:nvPr/>
            </p:nvSpPr>
            <p:spPr>
              <a:xfrm>
                <a:off x="2459513" y="4580726"/>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grpSp>
        <p:nvGrpSpPr>
          <p:cNvPr id="31" name="Group 30"/>
          <p:cNvGrpSpPr/>
          <p:nvPr/>
        </p:nvGrpSpPr>
        <p:grpSpPr>
          <a:xfrm>
            <a:off x="5299120" y="2115465"/>
            <a:ext cx="1388244" cy="3061055"/>
            <a:chOff x="5299120" y="2115465"/>
            <a:chExt cx="1388244" cy="3061055"/>
          </a:xfrm>
        </p:grpSpPr>
        <p:sp>
          <p:nvSpPr>
            <p:cNvPr id="19" name="Rounded Rectangle 18"/>
            <p:cNvSpPr/>
            <p:nvPr/>
          </p:nvSpPr>
          <p:spPr>
            <a:xfrm>
              <a:off x="5299120" y="2115465"/>
              <a:ext cx="99227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144" name="TextBox 143"/>
            <p:cNvSpPr txBox="1"/>
            <p:nvPr/>
          </p:nvSpPr>
          <p:spPr>
            <a:xfrm>
              <a:off x="6042637" y="2968129"/>
              <a:ext cx="644727" cy="184666"/>
            </a:xfrm>
            <a:prstGeom prst="rect">
              <a:avLst/>
            </a:prstGeom>
            <a:solidFill>
              <a:schemeClr val="bg1"/>
            </a:solidFill>
          </p:spPr>
          <p:txBody>
            <a:bodyPr wrap="none" rtlCol="0">
              <a:spAutoFit/>
            </a:bodyPr>
            <a:lstStyle/>
            <a:p>
              <a:pPr algn="ctr"/>
              <a:r>
                <a:rPr lang="en-GB" sz="600" b="1" dirty="0">
                  <a:solidFill>
                    <a:srgbClr val="FF0000"/>
                  </a:solidFill>
                </a:rPr>
                <a:t>subservice</a:t>
              </a:r>
              <a:endParaRPr lang="en-GB" sz="600" dirty="0"/>
            </a:p>
          </p:txBody>
        </p:sp>
        <p:grpSp>
          <p:nvGrpSpPr>
            <p:cNvPr id="15" name="Group 14"/>
            <p:cNvGrpSpPr/>
            <p:nvPr/>
          </p:nvGrpSpPr>
          <p:grpSpPr>
            <a:xfrm>
              <a:off x="5370918" y="2200103"/>
              <a:ext cx="864656" cy="530663"/>
              <a:chOff x="5370918" y="2209132"/>
              <a:chExt cx="864656" cy="530663"/>
            </a:xfrm>
          </p:grpSpPr>
          <p:sp>
            <p:nvSpPr>
              <p:cNvPr id="124" name="Rounded Rectangle 123"/>
              <p:cNvSpPr/>
              <p:nvPr/>
            </p:nvSpPr>
            <p:spPr>
              <a:xfrm>
                <a:off x="5370918" y="2209132"/>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58" name="4-Point Star 57"/>
              <p:cNvSpPr/>
              <p:nvPr/>
            </p:nvSpPr>
            <p:spPr>
              <a:xfrm>
                <a:off x="5780387" y="2688994"/>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16" name="Group 15"/>
            <p:cNvGrpSpPr/>
            <p:nvPr/>
          </p:nvGrpSpPr>
          <p:grpSpPr>
            <a:xfrm>
              <a:off x="5372791" y="4569248"/>
              <a:ext cx="864656" cy="530663"/>
              <a:chOff x="5372791" y="4557770"/>
              <a:chExt cx="864656" cy="530663"/>
            </a:xfrm>
          </p:grpSpPr>
          <p:sp>
            <p:nvSpPr>
              <p:cNvPr id="122" name="Rounded Rectangle 121"/>
              <p:cNvSpPr/>
              <p:nvPr/>
            </p:nvSpPr>
            <p:spPr>
              <a:xfrm>
                <a:off x="5372791" y="4557770"/>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subservice user</a:t>
                </a:r>
              </a:p>
            </p:txBody>
          </p:sp>
          <p:sp>
            <p:nvSpPr>
              <p:cNvPr id="59" name="4-Point Star 58"/>
              <p:cNvSpPr/>
              <p:nvPr/>
            </p:nvSpPr>
            <p:spPr>
              <a:xfrm>
                <a:off x="5782260" y="4557770"/>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grpSp>
        <p:nvGrpSpPr>
          <p:cNvPr id="36" name="Group 35"/>
          <p:cNvGrpSpPr/>
          <p:nvPr/>
        </p:nvGrpSpPr>
        <p:grpSpPr>
          <a:xfrm>
            <a:off x="502777" y="2750872"/>
            <a:ext cx="1900151" cy="1806898"/>
            <a:chOff x="502777" y="2750872"/>
            <a:chExt cx="1900151" cy="1806898"/>
          </a:xfrm>
        </p:grpSpPr>
        <p:sp>
          <p:nvSpPr>
            <p:cNvPr id="60" name="TextBox 59"/>
            <p:cNvSpPr txBox="1"/>
            <p:nvPr/>
          </p:nvSpPr>
          <p:spPr>
            <a:xfrm>
              <a:off x="538132" y="3751176"/>
              <a:ext cx="580608" cy="307777"/>
            </a:xfrm>
            <a:prstGeom prst="rect">
              <a:avLst/>
            </a:prstGeom>
            <a:solidFill>
              <a:schemeClr val="bg1"/>
            </a:solidFill>
            <a:ln>
              <a:noFill/>
            </a:ln>
          </p:spPr>
          <p:txBody>
            <a:bodyPr wrap="none" rtlCol="0">
              <a:spAutoFit/>
            </a:bodyPr>
            <a:lstStyle/>
            <a:p>
              <a:pPr algn="ctr"/>
              <a:r>
                <a:rPr lang="en-GB" sz="700" b="1" i="1" dirty="0">
                  <a:solidFill>
                    <a:schemeClr val="tx1">
                      <a:lumMod val="50%"/>
                      <a:lumOff val="50%"/>
                    </a:schemeClr>
                  </a:solidFill>
                </a:rPr>
                <a:t>sending</a:t>
              </a:r>
            </a:p>
            <a:p>
              <a:pPr algn="ctr"/>
              <a:r>
                <a:rPr lang="en-GB" sz="700" b="1" i="1" dirty="0">
                  <a:solidFill>
                    <a:schemeClr val="tx1">
                      <a:lumMod val="50%"/>
                      <a:lumOff val="50%"/>
                    </a:schemeClr>
                  </a:solidFill>
                </a:rPr>
                <a:t>entity</a:t>
              </a:r>
              <a:endParaRPr lang="en-GB" sz="300" b="1" i="1" dirty="0">
                <a:solidFill>
                  <a:schemeClr val="tx1">
                    <a:lumMod val="50%"/>
                    <a:lumOff val="50%"/>
                  </a:schemeClr>
                </a:solidFill>
              </a:endParaRPr>
            </a:p>
          </p:txBody>
        </p:sp>
        <p:cxnSp>
          <p:nvCxnSpPr>
            <p:cNvPr id="61" name="Straight Arrow Connector 60"/>
            <p:cNvCxnSpPr>
              <a:stCxn id="60" idx="3"/>
            </p:cNvCxnSpPr>
            <p:nvPr/>
          </p:nvCxnSpPr>
          <p:spPr>
            <a:xfrm>
              <a:off x="1118740" y="3905065"/>
              <a:ext cx="1284188" cy="652705"/>
            </a:xfrm>
            <a:prstGeom prst="straightConnector1">
              <a:avLst/>
            </a:prstGeom>
            <a:ln w="3175">
              <a:solidFill>
                <a:schemeClr val="tx1">
                  <a:lumMod val="50%"/>
                  <a:lumOff val="5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02777" y="3142258"/>
              <a:ext cx="646332" cy="307777"/>
            </a:xfrm>
            <a:prstGeom prst="rect">
              <a:avLst/>
            </a:prstGeom>
            <a:solidFill>
              <a:schemeClr val="bg1"/>
            </a:solidFill>
            <a:ln>
              <a:noFill/>
            </a:ln>
          </p:spPr>
          <p:txBody>
            <a:bodyPr wrap="none" rtlCol="0">
              <a:spAutoFit/>
            </a:bodyPr>
            <a:lstStyle/>
            <a:p>
              <a:pPr algn="ctr"/>
              <a:r>
                <a:rPr lang="en-GB" sz="700" b="1" i="1" dirty="0">
                  <a:solidFill>
                    <a:schemeClr val="tx1">
                      <a:lumMod val="50%"/>
                      <a:lumOff val="50%"/>
                    </a:schemeClr>
                  </a:solidFill>
                </a:rPr>
                <a:t>receiving</a:t>
              </a:r>
            </a:p>
            <a:p>
              <a:pPr algn="ctr"/>
              <a:r>
                <a:rPr lang="en-GB" sz="700" b="1" i="1" dirty="0">
                  <a:solidFill>
                    <a:schemeClr val="tx1">
                      <a:lumMod val="50%"/>
                      <a:lumOff val="50%"/>
                    </a:schemeClr>
                  </a:solidFill>
                </a:rPr>
                <a:t>entity</a:t>
              </a:r>
              <a:endParaRPr lang="en-GB" sz="300" b="1" i="1" dirty="0">
                <a:solidFill>
                  <a:schemeClr val="tx1">
                    <a:lumMod val="50%"/>
                    <a:lumOff val="50%"/>
                  </a:schemeClr>
                </a:solidFill>
              </a:endParaRPr>
            </a:p>
          </p:txBody>
        </p:sp>
        <p:cxnSp>
          <p:nvCxnSpPr>
            <p:cNvPr id="64" name="Straight Arrow Connector 63"/>
            <p:cNvCxnSpPr>
              <a:stCxn id="63" idx="3"/>
            </p:cNvCxnSpPr>
            <p:nvPr/>
          </p:nvCxnSpPr>
          <p:spPr>
            <a:xfrm flipV="1">
              <a:off x="1149109" y="2750872"/>
              <a:ext cx="1219308" cy="545275"/>
            </a:xfrm>
            <a:prstGeom prst="straightConnector1">
              <a:avLst/>
            </a:prstGeom>
            <a:ln w="3175">
              <a:solidFill>
                <a:schemeClr val="tx1">
                  <a:lumMod val="50%"/>
                  <a:lumOff val="5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889349" y="2465435"/>
            <a:ext cx="1483442" cy="2369145"/>
            <a:chOff x="3889349" y="2465435"/>
            <a:chExt cx="1483442" cy="2369145"/>
          </a:xfrm>
        </p:grpSpPr>
        <p:sp>
          <p:nvSpPr>
            <p:cNvPr id="65" name="TextBox 64"/>
            <p:cNvSpPr txBox="1"/>
            <p:nvPr/>
          </p:nvSpPr>
          <p:spPr>
            <a:xfrm>
              <a:off x="3889349" y="3468163"/>
              <a:ext cx="732894" cy="307777"/>
            </a:xfrm>
            <a:prstGeom prst="rect">
              <a:avLst/>
            </a:prstGeom>
            <a:solidFill>
              <a:schemeClr val="bg1"/>
            </a:solidFill>
          </p:spPr>
          <p:txBody>
            <a:bodyPr wrap="none" rtlCol="0">
              <a:spAutoFit/>
            </a:bodyPr>
            <a:lstStyle/>
            <a:p>
              <a:pPr algn="ctr"/>
              <a:r>
                <a:rPr lang="en-GB" sz="700" b="1" i="1" dirty="0">
                  <a:solidFill>
                    <a:schemeClr val="tx1">
                      <a:lumMod val="50%"/>
                      <a:lumOff val="50%"/>
                    </a:schemeClr>
                  </a:solidFill>
                </a:rPr>
                <a:t>subservice</a:t>
              </a:r>
            </a:p>
            <a:p>
              <a:pPr algn="ctr"/>
              <a:r>
                <a:rPr lang="en-GB" sz="700" b="1" i="1" dirty="0">
                  <a:solidFill>
                    <a:schemeClr val="tx1">
                      <a:lumMod val="50%"/>
                      <a:lumOff val="50%"/>
                    </a:schemeClr>
                  </a:solidFill>
                </a:rPr>
                <a:t>entities</a:t>
              </a:r>
            </a:p>
          </p:txBody>
        </p:sp>
        <p:cxnSp>
          <p:nvCxnSpPr>
            <p:cNvPr id="66" name="Straight Arrow Connector 65"/>
            <p:cNvCxnSpPr>
              <a:stCxn id="65" idx="0"/>
              <a:endCxn id="124" idx="1"/>
            </p:cNvCxnSpPr>
            <p:nvPr/>
          </p:nvCxnSpPr>
          <p:spPr>
            <a:xfrm flipV="1">
              <a:off x="4255796" y="2465435"/>
              <a:ext cx="1115122" cy="1002728"/>
            </a:xfrm>
            <a:prstGeom prst="straightConnector1">
              <a:avLst/>
            </a:prstGeom>
            <a:ln w="3175">
              <a:solidFill>
                <a:schemeClr val="tx1">
                  <a:lumMod val="50%"/>
                  <a:lumOff val="5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5" idx="2"/>
              <a:endCxn id="122" idx="1"/>
            </p:cNvCxnSpPr>
            <p:nvPr/>
          </p:nvCxnSpPr>
          <p:spPr>
            <a:xfrm>
              <a:off x="4255796" y="3775940"/>
              <a:ext cx="1116995" cy="1058640"/>
            </a:xfrm>
            <a:prstGeom prst="straightConnector1">
              <a:avLst/>
            </a:prstGeom>
            <a:ln w="3175">
              <a:solidFill>
                <a:schemeClr val="tx1">
                  <a:lumMod val="50%"/>
                  <a:lumOff val="5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41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0-#ppt_w/2"/>
                                          </p:val>
                                        </p:tav>
                                        <p:tav tm="100%">
                                          <p:val>
                                            <p:strVal val="#ppt_x"/>
                                          </p:val>
                                        </p:tav>
                                      </p:tavLst>
                                    </p:anim>
                                    <p:anim calcmode="lin" valueType="num">
                                      <p:cBhvr additive="base">
                                        <p:cTn id="19" dur="500" fill="hold"/>
                                        <p:tgtEl>
                                          <p:spTgt spid="32"/>
                                        </p:tgtEl>
                                        <p:attrNameLst>
                                          <p:attrName>ppt_y</p:attrName>
                                        </p:attrNameLst>
                                      </p:cBhvr>
                                      <p:tavLst>
                                        <p:tav tm="0%">
                                          <p:val>
                                            <p:strVal val="#ppt_y"/>
                                          </p:val>
                                        </p:tav>
                                        <p:tav tm="1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
                                          <p:val>
                                            <p:strVal val="#ppt_x"/>
                                          </p:val>
                                        </p:tav>
                                      </p:tavLst>
                                    </p:anim>
                                    <p:anim calcmode="lin" valueType="num">
                                      <p:cBhvr additive="base">
                                        <p:cTn id="25" dur="500" fill="hold"/>
                                        <p:tgtEl>
                                          <p:spTgt spid="37"/>
                                        </p:tgtEl>
                                        <p:attrNameLst>
                                          <p:attrName>ppt_y</p:attrName>
                                        </p:attrNameLst>
                                      </p:cBhvr>
                                      <p:tavLst>
                                        <p:tav tm="0%">
                                          <p:val>
                                            <p:strVal val="1+#ppt_h/2"/>
                                          </p:val>
                                        </p:tav>
                                        <p:tav tm="1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500" fill="hold"/>
                                        <p:tgtEl>
                                          <p:spTgt spid="48"/>
                                        </p:tgtEl>
                                        <p:attrNameLst>
                                          <p:attrName>ppt_x</p:attrName>
                                        </p:attrNameLst>
                                      </p:cBhvr>
                                      <p:tavLst>
                                        <p:tav tm="0%">
                                          <p:val>
                                            <p:strVal val="#ppt_x"/>
                                          </p:val>
                                        </p:tav>
                                        <p:tav tm="100%">
                                          <p:val>
                                            <p:strVal val="#ppt_x"/>
                                          </p:val>
                                        </p:tav>
                                      </p:tavLst>
                                    </p:anim>
                                    <p:anim calcmode="lin" valueType="num">
                                      <p:cBhvr additive="base">
                                        <p:cTn id="29" dur="500" fill="hold"/>
                                        <p:tgtEl>
                                          <p:spTgt spid="48"/>
                                        </p:tgtEl>
                                        <p:attrNameLst>
                                          <p:attrName>ppt_y</p:attrName>
                                        </p:attrNameLst>
                                      </p:cBhvr>
                                      <p:tavLst>
                                        <p:tav tm="0%">
                                          <p:val>
                                            <p:strVal val="0-#ppt_h/2"/>
                                          </p:val>
                                        </p:tav>
                                        <p:tav tm="100%">
                                          <p:val>
                                            <p:strVal val="#ppt_y"/>
                                          </p:val>
                                        </p:tav>
                                      </p:tavLst>
                                    </p:anim>
                                  </p:childTnLst>
                                </p:cTn>
                              </p:par>
                            </p:childTnLst>
                          </p:cTn>
                        </p:par>
                        <p:par>
                          <p:cTn id="30" fill="hold">
                            <p:stCondLst>
                              <p:cond delay="500"/>
                            </p:stCondLst>
                            <p:childTnLst>
                              <p:par>
                                <p:cTn id="31" presetID="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0-#ppt_w/2"/>
                                          </p:val>
                                        </p:tav>
                                        <p:tav tm="100%">
                                          <p:val>
                                            <p:strVal val="#ppt_x"/>
                                          </p:val>
                                        </p:tav>
                                      </p:tavLst>
                                    </p:anim>
                                    <p:anim calcmode="lin" valueType="num">
                                      <p:cBhvr additive="base">
                                        <p:cTn id="34" dur="500" fill="hold"/>
                                        <p:tgtEl>
                                          <p:spTgt spid="36"/>
                                        </p:tgtEl>
                                        <p:attrNameLst>
                                          <p:attrName>ppt_y</p:attrName>
                                        </p:attrNameLst>
                                      </p:cBhvr>
                                      <p:tavLst>
                                        <p:tav tm="0%">
                                          <p:val>
                                            <p:strVal val="#ppt_y"/>
                                          </p:val>
                                        </p:tav>
                                        <p:tav tm="1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ppt_x"/>
                                          </p:val>
                                        </p:tav>
                                        <p:tav tm="100%">
                                          <p:val>
                                            <p:strVal val="#ppt_x"/>
                                          </p:val>
                                        </p:tav>
                                      </p:tavLst>
                                    </p:anim>
                                    <p:anim calcmode="lin" valueType="num">
                                      <p:cBhvr additive="base">
                                        <p:cTn id="40" dur="500" fill="hold"/>
                                        <p:tgtEl>
                                          <p:spTgt spid="68"/>
                                        </p:tgtEl>
                                        <p:attrNameLst>
                                          <p:attrName>ppt_y</p:attrName>
                                        </p:attrNameLst>
                                      </p:cBhvr>
                                      <p:tavLst>
                                        <p:tav tm="0%">
                                          <p:val>
                                            <p:strVal val="1+#ppt_h/2"/>
                                          </p:val>
                                        </p:tav>
                                        <p:tav tm="1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69"/>
                                        </p:tgtEl>
                                        <p:attrNameLst>
                                          <p:attrName>style.visibility</p:attrName>
                                        </p:attrNameLst>
                                      </p:cBhvr>
                                      <p:to>
                                        <p:strVal val="visible"/>
                                      </p:to>
                                    </p:set>
                                    <p:anim calcmode="lin" valueType="num">
                                      <p:cBhvr additive="base">
                                        <p:cTn id="45" dur="500" fill="hold"/>
                                        <p:tgtEl>
                                          <p:spTgt spid="69"/>
                                        </p:tgtEl>
                                        <p:attrNameLst>
                                          <p:attrName>ppt_x</p:attrName>
                                        </p:attrNameLst>
                                      </p:cBhvr>
                                      <p:tavLst>
                                        <p:tav tm="0%">
                                          <p:val>
                                            <p:strVal val="#ppt_x"/>
                                          </p:val>
                                        </p:tav>
                                        <p:tav tm="100%">
                                          <p:val>
                                            <p:strVal val="#ppt_x"/>
                                          </p:val>
                                        </p:tav>
                                      </p:tavLst>
                                    </p:anim>
                                    <p:anim calcmode="lin" valueType="num">
                                      <p:cBhvr additive="base">
                                        <p:cTn id="46" dur="500" fill="hold"/>
                                        <p:tgtEl>
                                          <p:spTgt spid="69"/>
                                        </p:tgtEl>
                                        <p:attrNameLst>
                                          <p:attrName>ppt_y</p:attrName>
                                        </p:attrNameLst>
                                      </p:cBhvr>
                                      <p:tavLst>
                                        <p:tav tm="0%">
                                          <p:val>
                                            <p:strVal val="0-#ppt_h/2"/>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233680" y="49530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40965" name="Rectangle 3"/>
          <p:cNvSpPr>
            <a:spLocks noChangeArrowheads="1"/>
          </p:cNvSpPr>
          <p:nvPr/>
        </p:nvSpPr>
        <p:spPr bwMode="auto">
          <a:xfrm>
            <a:off x="85794" y="4999621"/>
            <a:ext cx="8505051"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dirty="0">
                <a:solidFill>
                  <a:schemeClr val="bg1"/>
                </a:solidFill>
                <a:ea typeface="ＭＳ Ｐゴシック" charset="-128"/>
              </a:rPr>
              <a:t>The PUS:</a:t>
            </a:r>
          </a:p>
          <a:p>
            <a:pPr marL="355600" indent="-355600">
              <a:spcBef>
                <a:spcPct val="25%"/>
              </a:spcBef>
              <a:buFont typeface="NotesEsa" pitchFamily="2" charset="0"/>
              <a:buNone/>
            </a:pPr>
            <a:r>
              <a:rPr lang="en-GB" sz="2000" b="1" dirty="0">
                <a:solidFill>
                  <a:schemeClr val="bg1"/>
                </a:solidFill>
                <a:ea typeface="ＭＳ Ｐゴシック" charset="-128"/>
              </a:rPr>
              <a:t>	its relationship with EGSE &amp; Mission Control Systems</a:t>
            </a:r>
          </a:p>
        </p:txBody>
      </p:sp>
    </p:spTree>
    <p:extLst>
      <p:ext uri="{BB962C8B-B14F-4D97-AF65-F5344CB8AC3E}">
        <p14:creationId xmlns:p14="http://schemas.microsoft.com/office/powerpoint/2010/main" val="227900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60.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52" name="TextBox 51"/>
          <p:cNvSpPr txBox="1"/>
          <p:nvPr/>
        </p:nvSpPr>
        <p:spPr>
          <a:xfrm>
            <a:off x="4433018" y="1360026"/>
            <a:ext cx="2306243" cy="661720"/>
          </a:xfrm>
          <a:prstGeom prst="rect">
            <a:avLst/>
          </a:prstGeom>
          <a:solidFill>
            <a:srgbClr val="FFFF99"/>
          </a:solidFill>
        </p:spPr>
        <p:txBody>
          <a:bodyPr wrap="square" rtlCol="0">
            <a:spAutoFit/>
          </a:bodyPr>
          <a:lstStyle/>
          <a:p>
            <a:r>
              <a:rPr lang="en-GB" sz="900" b="1" dirty="0"/>
              <a:t>t3 </a:t>
            </a:r>
            <a:r>
              <a:rPr lang="en-GB" sz="900" b="1" dirty="0">
                <a:sym typeface="Wingdings" panose="05000000000000000000" pitchFamily="2" charset="2"/>
              </a:rPr>
              <a:t></a:t>
            </a:r>
            <a:r>
              <a:rPr lang="en-GB" sz="900" b="1" dirty="0"/>
              <a:t> </a:t>
            </a:r>
            <a:r>
              <a:rPr lang="en-GB" sz="900" dirty="0"/>
              <a:t>executing the schedule, the time-based schedule service generates the “on/off device command” instruction (request)</a:t>
            </a:r>
          </a:p>
        </p:txBody>
      </p:sp>
      <p:sp>
        <p:nvSpPr>
          <p:cNvPr id="127" name="Rounded Rectangle 126"/>
          <p:cNvSpPr/>
          <p:nvPr/>
        </p:nvSpPr>
        <p:spPr>
          <a:xfrm>
            <a:off x="6817905" y="1669954"/>
            <a:ext cx="1404504"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APID B</a:t>
            </a:r>
          </a:p>
        </p:txBody>
      </p:sp>
      <p:sp>
        <p:nvSpPr>
          <p:cNvPr id="124" name="Rounded Rectangle 123"/>
          <p:cNvSpPr/>
          <p:nvPr/>
        </p:nvSpPr>
        <p:spPr>
          <a:xfrm>
            <a:off x="6948258" y="217932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S2</a:t>
            </a:r>
          </a:p>
          <a:p>
            <a:pPr algn="ctr"/>
            <a:r>
              <a:rPr lang="en-GB" sz="800" b="1" dirty="0"/>
              <a:t>subservice provider</a:t>
            </a:r>
          </a:p>
        </p:txBody>
      </p:sp>
      <p:sp>
        <p:nvSpPr>
          <p:cNvPr id="7" name="Rounded Rectangle 6"/>
          <p:cNvSpPr/>
          <p:nvPr/>
        </p:nvSpPr>
        <p:spPr>
          <a:xfrm>
            <a:off x="1647395" y="1669954"/>
            <a:ext cx="1404504"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APID A</a:t>
            </a:r>
          </a:p>
        </p:txBody>
      </p:sp>
      <p:sp>
        <p:nvSpPr>
          <p:cNvPr id="123" name="Rounded Rectangle 122"/>
          <p:cNvSpPr/>
          <p:nvPr/>
        </p:nvSpPr>
        <p:spPr>
          <a:xfrm>
            <a:off x="2050044" y="2191074"/>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S11</a:t>
            </a:r>
          </a:p>
          <a:p>
            <a:pPr algn="ctr"/>
            <a:r>
              <a:rPr lang="en-GB" sz="800" b="1" dirty="0"/>
              <a:t>subservice provider</a:t>
            </a:r>
          </a:p>
        </p:txBody>
      </p:sp>
      <p:sp>
        <p:nvSpPr>
          <p:cNvPr id="11" name="Rounded Rectangle 10"/>
          <p:cNvSpPr/>
          <p:nvPr/>
        </p:nvSpPr>
        <p:spPr>
          <a:xfrm>
            <a:off x="1638083" y="4444052"/>
            <a:ext cx="6586792" cy="1071899"/>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r>
              <a:rPr lang="en-GB" sz="1000" b="1" dirty="0">
                <a:solidFill>
                  <a:schemeClr val="tx1"/>
                </a:solidFill>
              </a:rPr>
              <a:t> ground application process  </a:t>
            </a:r>
          </a:p>
        </p:txBody>
      </p:sp>
      <p:sp>
        <p:nvSpPr>
          <p:cNvPr id="86" name="Rounded Rectangle 85"/>
          <p:cNvSpPr/>
          <p:nvPr/>
        </p:nvSpPr>
        <p:spPr>
          <a:xfrm>
            <a:off x="2050044" y="4580726"/>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S11</a:t>
            </a:r>
          </a:p>
          <a:p>
            <a:pPr algn="ctr"/>
            <a:r>
              <a:rPr lang="en-GB" sz="800" b="1" dirty="0"/>
              <a:t>subservice user</a:t>
            </a:r>
          </a:p>
        </p:txBody>
      </p:sp>
      <p:sp>
        <p:nvSpPr>
          <p:cNvPr id="122" name="Rounded Rectangle 121"/>
          <p:cNvSpPr/>
          <p:nvPr/>
        </p:nvSpPr>
        <p:spPr>
          <a:xfrm>
            <a:off x="6950131" y="4577501"/>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S2</a:t>
            </a:r>
          </a:p>
          <a:p>
            <a:pPr algn="ctr"/>
            <a:r>
              <a:rPr lang="en-GB" sz="800" b="1" dirty="0"/>
              <a:t>subservice user</a:t>
            </a:r>
          </a:p>
        </p:txBody>
      </p:sp>
      <p:sp>
        <p:nvSpPr>
          <p:cNvPr id="19" name="Rounded Rectangle 18"/>
          <p:cNvSpPr/>
          <p:nvPr/>
        </p:nvSpPr>
        <p:spPr>
          <a:xfrm>
            <a:off x="6876460" y="2115465"/>
            <a:ext cx="99227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142" name="Rounded Rectangle 141"/>
          <p:cNvSpPr/>
          <p:nvPr/>
        </p:nvSpPr>
        <p:spPr>
          <a:xfrm>
            <a:off x="1986482" y="2115465"/>
            <a:ext cx="992277" cy="3061055"/>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143" name="TextBox 142"/>
          <p:cNvSpPr txBox="1"/>
          <p:nvPr/>
        </p:nvSpPr>
        <p:spPr>
          <a:xfrm>
            <a:off x="2795852" y="3469007"/>
            <a:ext cx="671979" cy="369332"/>
          </a:xfrm>
          <a:prstGeom prst="rect">
            <a:avLst/>
          </a:prstGeom>
          <a:solidFill>
            <a:schemeClr val="bg1"/>
          </a:solidFill>
        </p:spPr>
        <p:txBody>
          <a:bodyPr wrap="none" rtlCol="0">
            <a:spAutoFit/>
          </a:bodyPr>
          <a:lstStyle/>
          <a:p>
            <a:pPr algn="ctr"/>
            <a:r>
              <a:rPr lang="en-GB" sz="600" b="1" dirty="0">
                <a:solidFill>
                  <a:srgbClr val="FF0000"/>
                </a:solidFill>
              </a:rPr>
              <a:t>time-based</a:t>
            </a:r>
          </a:p>
          <a:p>
            <a:pPr algn="ctr"/>
            <a:r>
              <a:rPr lang="en-GB" sz="600" b="1" dirty="0">
                <a:solidFill>
                  <a:srgbClr val="FF0000"/>
                </a:solidFill>
              </a:rPr>
              <a:t>scheduling</a:t>
            </a:r>
          </a:p>
          <a:p>
            <a:pPr algn="ctr"/>
            <a:r>
              <a:rPr lang="en-GB" sz="600" b="1" dirty="0">
                <a:solidFill>
                  <a:srgbClr val="FF0000"/>
                </a:solidFill>
              </a:rPr>
              <a:t>subservice</a:t>
            </a:r>
            <a:endParaRPr lang="en-GB" sz="600" dirty="0"/>
          </a:p>
        </p:txBody>
      </p:sp>
      <p:sp>
        <p:nvSpPr>
          <p:cNvPr id="144" name="TextBox 143"/>
          <p:cNvSpPr txBox="1"/>
          <p:nvPr/>
        </p:nvSpPr>
        <p:spPr>
          <a:xfrm>
            <a:off x="6557319" y="3469007"/>
            <a:ext cx="644728" cy="369332"/>
          </a:xfrm>
          <a:prstGeom prst="rect">
            <a:avLst/>
          </a:prstGeom>
          <a:solidFill>
            <a:schemeClr val="bg1"/>
          </a:solidFill>
        </p:spPr>
        <p:txBody>
          <a:bodyPr wrap="none" rtlCol="0">
            <a:spAutoFit/>
          </a:bodyPr>
          <a:lstStyle/>
          <a:p>
            <a:pPr algn="ctr"/>
            <a:r>
              <a:rPr lang="en-GB" sz="600" b="1" dirty="0">
                <a:solidFill>
                  <a:srgbClr val="FF0000"/>
                </a:solidFill>
              </a:rPr>
              <a:t>device</a:t>
            </a:r>
          </a:p>
          <a:p>
            <a:pPr algn="ctr"/>
            <a:r>
              <a:rPr lang="en-GB" sz="600" b="1" dirty="0">
                <a:solidFill>
                  <a:srgbClr val="FF0000"/>
                </a:solidFill>
              </a:rPr>
              <a:t>access</a:t>
            </a:r>
          </a:p>
          <a:p>
            <a:pPr algn="ctr"/>
            <a:r>
              <a:rPr lang="en-GB" sz="600" b="1" dirty="0">
                <a:solidFill>
                  <a:srgbClr val="FF0000"/>
                </a:solidFill>
              </a:rPr>
              <a:t>subservice</a:t>
            </a:r>
            <a:endParaRPr lang="en-GB" sz="600" dirty="0"/>
          </a:p>
        </p:txBody>
      </p:sp>
      <p:cxnSp>
        <p:nvCxnSpPr>
          <p:cNvPr id="145" name="Straight Connector 144"/>
          <p:cNvCxnSpPr/>
          <p:nvPr/>
        </p:nvCxnSpPr>
        <p:spPr>
          <a:xfrm>
            <a:off x="916560" y="2895643"/>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146" name="Straight Connector 145"/>
          <p:cNvCxnSpPr/>
          <p:nvPr/>
        </p:nvCxnSpPr>
        <p:spPr>
          <a:xfrm>
            <a:off x="916560" y="4334674"/>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sp>
        <p:nvSpPr>
          <p:cNvPr id="34" name="Up Arrow 33"/>
          <p:cNvSpPr/>
          <p:nvPr/>
        </p:nvSpPr>
        <p:spPr>
          <a:xfrm rot="5400000" flipV="1">
            <a:off x="4570051" y="4020848"/>
            <a:ext cx="485776" cy="1154302"/>
          </a:xfrm>
          <a:prstGeom prst="upArrow">
            <a:avLst/>
          </a:prstGeom>
          <a:solidFill>
            <a:srgbClr val="CF0D80"/>
          </a:solidFill>
          <a:ln>
            <a:noFill/>
          </a:ln>
        </p:spPr>
        <p:style>
          <a:lnRef idx="2">
            <a:schemeClr val="accent1">
              <a:shade val="50%"/>
            </a:schemeClr>
          </a:lnRef>
          <a:fillRef idx="1">
            <a:schemeClr val="accent1"/>
          </a:fillRef>
          <a:effectRef idx="0">
            <a:schemeClr val="accent1"/>
          </a:effectRef>
          <a:fontRef idx="minor">
            <a:schemeClr val="lt1"/>
          </a:fontRef>
        </p:style>
        <p:txBody>
          <a:bodyPr vert="vert" lIns="0" tIns="0" rIns="0" bIns="0" rtlCol="0" anchor="ctr"/>
          <a:lstStyle/>
          <a:p>
            <a:pPr algn="ctr"/>
            <a:r>
              <a:rPr lang="en-GB" sz="700" b="1" dirty="0">
                <a:solidFill>
                  <a:srgbClr val="FFFF00"/>
                </a:solidFill>
              </a:rPr>
              <a:t>out of scope</a:t>
            </a:r>
            <a:endParaRPr lang="en-GB" sz="1200" b="1" dirty="0">
              <a:solidFill>
                <a:srgbClr val="FFFF00"/>
              </a:solidFill>
            </a:endParaRPr>
          </a:p>
        </p:txBody>
      </p:sp>
      <p:sp>
        <p:nvSpPr>
          <p:cNvPr id="35" name="Up Arrow 34"/>
          <p:cNvSpPr/>
          <p:nvPr/>
        </p:nvSpPr>
        <p:spPr>
          <a:xfrm rot="5400000">
            <a:off x="4382730" y="2160166"/>
            <a:ext cx="485776" cy="1141868"/>
          </a:xfrm>
          <a:prstGeom prst="upArrow">
            <a:avLst/>
          </a:prstGeom>
          <a:solidFill>
            <a:srgbClr val="CF0D8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solidFill>
                  <a:srgbClr val="FFFF00"/>
                </a:solidFill>
              </a:rPr>
              <a:t>out of scope</a:t>
            </a:r>
            <a:endParaRPr lang="en-GB" sz="1200" b="1" dirty="0">
              <a:solidFill>
                <a:srgbClr val="FFFF00"/>
              </a:solidFill>
            </a:endParaRPr>
          </a:p>
        </p:txBody>
      </p:sp>
      <p:cxnSp>
        <p:nvCxnSpPr>
          <p:cNvPr id="40" name="Straight Arrow Connector 39"/>
          <p:cNvCxnSpPr>
            <a:stCxn id="122" idx="1"/>
            <a:endCxn id="86" idx="3"/>
          </p:cNvCxnSpPr>
          <p:nvPr/>
        </p:nvCxnSpPr>
        <p:spPr>
          <a:xfrm flipH="1">
            <a:off x="2914700" y="4842833"/>
            <a:ext cx="4035431" cy="3225"/>
          </a:xfrm>
          <a:prstGeom prst="straightConnector1">
            <a:avLst/>
          </a:prstGeom>
          <a:ln>
            <a:solidFill>
              <a:srgbClr val="666633"/>
            </a:solidFill>
            <a:tailEnd type="arrow"/>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4478843" y="4721424"/>
            <a:ext cx="911247" cy="230832"/>
          </a:xfrm>
          <a:prstGeom prst="rect">
            <a:avLst/>
          </a:prstGeom>
          <a:solidFill>
            <a:srgbClr val="FFC000"/>
          </a:solidFill>
        </p:spPr>
        <p:txBody>
          <a:bodyPr wrap="square" rtlCol="0">
            <a:spAutoFit/>
          </a:bodyPr>
          <a:lstStyle/>
          <a:p>
            <a:r>
              <a:rPr lang="en-GB" sz="900" b="1" dirty="0"/>
              <a:t>instruction</a:t>
            </a:r>
            <a:endParaRPr lang="en-GB" sz="1050" b="1" dirty="0"/>
          </a:p>
        </p:txBody>
      </p:sp>
      <p:sp>
        <p:nvSpPr>
          <p:cNvPr id="38" name="TextBox 37"/>
          <p:cNvSpPr txBox="1"/>
          <p:nvPr/>
        </p:nvSpPr>
        <p:spPr>
          <a:xfrm>
            <a:off x="5136491" y="5641711"/>
            <a:ext cx="2536850" cy="661720"/>
          </a:xfrm>
          <a:prstGeom prst="rect">
            <a:avLst/>
          </a:prstGeom>
          <a:solidFill>
            <a:srgbClr val="FFFF99"/>
          </a:solidFill>
        </p:spPr>
        <p:txBody>
          <a:bodyPr wrap="square" rtlCol="0">
            <a:spAutoFit/>
          </a:bodyPr>
          <a:lstStyle/>
          <a:p>
            <a:r>
              <a:rPr lang="en-GB" sz="900" b="1" dirty="0"/>
              <a:t>t1 </a:t>
            </a:r>
            <a:r>
              <a:rPr lang="en-GB" sz="900" b="1" dirty="0">
                <a:sym typeface="Wingdings" panose="05000000000000000000" pitchFamily="2" charset="2"/>
              </a:rPr>
              <a:t></a:t>
            </a:r>
            <a:r>
              <a:rPr lang="en-GB" sz="900" b="1" dirty="0"/>
              <a:t> instructs </a:t>
            </a:r>
            <a:r>
              <a:rPr lang="en-GB" sz="900" dirty="0"/>
              <a:t>the time-based scheduling service to insert into the time-based schedule, an “on/off device command” instruction (request)</a:t>
            </a:r>
          </a:p>
        </p:txBody>
      </p:sp>
      <p:cxnSp>
        <p:nvCxnSpPr>
          <p:cNvPr id="39" name="Curved Connector 38"/>
          <p:cNvCxnSpPr>
            <a:stCxn id="38" idx="1"/>
            <a:endCxn id="41" idx="2"/>
          </p:cNvCxnSpPr>
          <p:nvPr/>
        </p:nvCxnSpPr>
        <p:spPr>
          <a:xfrm rot="10800000">
            <a:off x="4934467" y="4952257"/>
            <a:ext cx="202024" cy="1020315"/>
          </a:xfrm>
          <a:prstGeom prst="curvedConnector2">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86" idx="0"/>
            <a:endCxn id="123" idx="2"/>
          </p:cNvCxnSpPr>
          <p:nvPr/>
        </p:nvCxnSpPr>
        <p:spPr>
          <a:xfrm flipV="1">
            <a:off x="2482372" y="2721737"/>
            <a:ext cx="0" cy="1858989"/>
          </a:xfrm>
          <a:prstGeom prst="straightConnector1">
            <a:avLst/>
          </a:prstGeom>
          <a:ln>
            <a:solidFill>
              <a:srgbClr val="666633"/>
            </a:solidFill>
            <a:tailEnd type="arrow"/>
          </a:ln>
        </p:spPr>
        <p:style>
          <a:lnRef idx="2">
            <a:schemeClr val="dk1"/>
          </a:lnRef>
          <a:fillRef idx="0">
            <a:schemeClr val="dk1"/>
          </a:fillRef>
          <a:effectRef idx="1">
            <a:schemeClr val="dk1"/>
          </a:effectRef>
          <a:fontRef idx="minor">
            <a:schemeClr val="tx1"/>
          </a:fontRef>
        </p:style>
      </p:cxnSp>
      <p:sp>
        <p:nvSpPr>
          <p:cNvPr id="49" name="TextBox 48"/>
          <p:cNvSpPr txBox="1"/>
          <p:nvPr/>
        </p:nvSpPr>
        <p:spPr>
          <a:xfrm rot="16200000">
            <a:off x="2072650" y="3565795"/>
            <a:ext cx="788999" cy="261610"/>
          </a:xfrm>
          <a:prstGeom prst="rect">
            <a:avLst/>
          </a:prstGeom>
          <a:solidFill>
            <a:srgbClr val="FFC000"/>
          </a:solidFill>
          <a:ln w="28575">
            <a:noFill/>
          </a:ln>
        </p:spPr>
        <p:txBody>
          <a:bodyPr wrap="none" rtlCol="0">
            <a:spAutoFit/>
          </a:bodyPr>
          <a:lstStyle/>
          <a:p>
            <a:r>
              <a:rPr lang="en-GB" sz="1100" b="1" dirty="0"/>
              <a:t>request</a:t>
            </a:r>
            <a:endParaRPr lang="en-GB" b="1" dirty="0"/>
          </a:p>
        </p:txBody>
      </p:sp>
      <p:sp>
        <p:nvSpPr>
          <p:cNvPr id="45" name="Up Arrow 44"/>
          <p:cNvSpPr/>
          <p:nvPr/>
        </p:nvSpPr>
        <p:spPr>
          <a:xfrm>
            <a:off x="2492840" y="3095111"/>
            <a:ext cx="399377" cy="995989"/>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900" b="1" dirty="0"/>
              <a:t>TC Packet</a:t>
            </a:r>
          </a:p>
        </p:txBody>
      </p:sp>
      <p:sp>
        <p:nvSpPr>
          <p:cNvPr id="46" name="TextBox 45"/>
          <p:cNvSpPr txBox="1"/>
          <p:nvPr/>
        </p:nvSpPr>
        <p:spPr>
          <a:xfrm>
            <a:off x="263332" y="3155853"/>
            <a:ext cx="1574839" cy="1077218"/>
          </a:xfrm>
          <a:prstGeom prst="rect">
            <a:avLst/>
          </a:prstGeom>
          <a:solidFill>
            <a:srgbClr val="FFFF99"/>
          </a:solidFill>
        </p:spPr>
        <p:txBody>
          <a:bodyPr wrap="square" rtlCol="0">
            <a:spAutoFit/>
          </a:bodyPr>
          <a:lstStyle/>
          <a:p>
            <a:r>
              <a:rPr lang="en-GB" sz="900" b="1" dirty="0"/>
              <a:t>t2 </a:t>
            </a:r>
            <a:r>
              <a:rPr lang="en-GB" sz="900" b="1" dirty="0">
                <a:sym typeface="Wingdings" panose="05000000000000000000" pitchFamily="2" charset="2"/>
              </a:rPr>
              <a:t></a:t>
            </a:r>
            <a:r>
              <a:rPr lang="en-GB" sz="900" b="1" dirty="0"/>
              <a:t> </a:t>
            </a:r>
            <a:r>
              <a:rPr lang="en-GB" sz="900" dirty="0"/>
              <a:t>the “on/off device command” </a:t>
            </a:r>
            <a:r>
              <a:rPr lang="en-GB" sz="900" b="1" dirty="0"/>
              <a:t>instruction</a:t>
            </a:r>
            <a:r>
              <a:rPr lang="en-GB" sz="900" dirty="0"/>
              <a:t> is </a:t>
            </a:r>
            <a:r>
              <a:rPr lang="en-GB" sz="900" i="1" u="sng" dirty="0"/>
              <a:t>inserted within </a:t>
            </a:r>
            <a:r>
              <a:rPr lang="en-GB" sz="900" dirty="0"/>
              <a:t>a “insert into time-based schedule” </a:t>
            </a:r>
            <a:r>
              <a:rPr lang="en-GB" sz="900" b="1" dirty="0"/>
              <a:t>request</a:t>
            </a:r>
            <a:r>
              <a:rPr lang="en-GB" sz="900" dirty="0"/>
              <a:t> that is </a:t>
            </a:r>
            <a:r>
              <a:rPr lang="en-GB" sz="900" i="1" u="sng" dirty="0"/>
              <a:t>transported within </a:t>
            </a:r>
            <a:r>
              <a:rPr lang="en-GB" sz="900" dirty="0"/>
              <a:t>a [11,4] </a:t>
            </a:r>
            <a:r>
              <a:rPr lang="en-GB" sz="900" b="1" dirty="0"/>
              <a:t>TC packet</a:t>
            </a:r>
          </a:p>
        </p:txBody>
      </p:sp>
      <p:cxnSp>
        <p:nvCxnSpPr>
          <p:cNvPr id="47" name="Curved Connector 46"/>
          <p:cNvCxnSpPr>
            <a:stCxn id="46" idx="3"/>
            <a:endCxn id="49" idx="0"/>
          </p:cNvCxnSpPr>
          <p:nvPr/>
        </p:nvCxnSpPr>
        <p:spPr>
          <a:xfrm>
            <a:off x="1838171" y="3694462"/>
            <a:ext cx="498174" cy="2138"/>
          </a:xfrm>
          <a:prstGeom prst="curvedConnector3">
            <a:avLst>
              <a:gd name="adj1" fmla="val 50000"/>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914700" y="2479316"/>
            <a:ext cx="3977735" cy="22290"/>
          </a:xfrm>
          <a:prstGeom prst="straightConnector1">
            <a:avLst/>
          </a:prstGeom>
          <a:ln>
            <a:solidFill>
              <a:srgbClr val="666633"/>
            </a:solidFill>
            <a:tailEnd type="arrow"/>
          </a:ln>
        </p:spPr>
        <p:style>
          <a:lnRef idx="2">
            <a:schemeClr val="dk1"/>
          </a:lnRef>
          <a:fillRef idx="0">
            <a:schemeClr val="dk1"/>
          </a:fillRef>
          <a:effectRef idx="1">
            <a:schemeClr val="dk1"/>
          </a:effectRef>
          <a:fontRef idx="minor">
            <a:schemeClr val="tx1"/>
          </a:fontRef>
        </p:style>
      </p:cxnSp>
      <p:sp>
        <p:nvSpPr>
          <p:cNvPr id="55" name="TextBox 54"/>
          <p:cNvSpPr txBox="1"/>
          <p:nvPr/>
        </p:nvSpPr>
        <p:spPr>
          <a:xfrm>
            <a:off x="4058494" y="2381767"/>
            <a:ext cx="894933" cy="230832"/>
          </a:xfrm>
          <a:prstGeom prst="rect">
            <a:avLst/>
          </a:prstGeom>
          <a:solidFill>
            <a:srgbClr val="FFC000"/>
          </a:solidFill>
        </p:spPr>
        <p:txBody>
          <a:bodyPr wrap="square" rtlCol="0">
            <a:spAutoFit/>
          </a:bodyPr>
          <a:lstStyle/>
          <a:p>
            <a:r>
              <a:rPr lang="en-GB" sz="900" b="1" dirty="0"/>
              <a:t>instruction</a:t>
            </a:r>
            <a:endParaRPr lang="en-GB" sz="1050" b="1" dirty="0"/>
          </a:p>
        </p:txBody>
      </p:sp>
      <p:cxnSp>
        <p:nvCxnSpPr>
          <p:cNvPr id="53" name="Curved Connector 52"/>
          <p:cNvCxnSpPr>
            <a:stCxn id="52" idx="2"/>
            <a:endCxn id="55" idx="0"/>
          </p:cNvCxnSpPr>
          <p:nvPr/>
        </p:nvCxnSpPr>
        <p:spPr>
          <a:xfrm rot="5400000">
            <a:off x="4866041" y="1661667"/>
            <a:ext cx="360021" cy="1080179"/>
          </a:xfrm>
          <a:prstGeom prst="curvedConnector3">
            <a:avLst>
              <a:gd name="adj1" fmla="val 50000"/>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70" name="Title 69"/>
          <p:cNvSpPr>
            <a:spLocks noGrp="1"/>
          </p:cNvSpPr>
          <p:nvPr>
            <p:ph type="title"/>
          </p:nvPr>
        </p:nvSpPr>
        <p:spPr/>
        <p:txBody>
          <a:bodyPr/>
          <a:lstStyle/>
          <a:p>
            <a:r>
              <a:rPr lang="en-GB" dirty="0"/>
              <a:t>PUS Foundation – Instruction ≈ Request </a:t>
            </a:r>
          </a:p>
        </p:txBody>
      </p:sp>
      <p:sp>
        <p:nvSpPr>
          <p:cNvPr id="91" name="Rounded Rectangle 90"/>
          <p:cNvSpPr/>
          <p:nvPr/>
        </p:nvSpPr>
        <p:spPr>
          <a:xfrm>
            <a:off x="1921818" y="2062577"/>
            <a:ext cx="1500151" cy="3164743"/>
          </a:xfrm>
          <a:prstGeom prst="roundRect">
            <a:avLst/>
          </a:prstGeom>
          <a:noFill/>
          <a:ln w="9525">
            <a:solidFill>
              <a:srgbClr val="008542"/>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92" name="Rounded Rectangle 91"/>
          <p:cNvSpPr/>
          <p:nvPr/>
        </p:nvSpPr>
        <p:spPr>
          <a:xfrm>
            <a:off x="6449489" y="2062576"/>
            <a:ext cx="1500151" cy="3164743"/>
          </a:xfrm>
          <a:prstGeom prst="roundRect">
            <a:avLst/>
          </a:prstGeom>
          <a:noFill/>
          <a:ln w="9525">
            <a:solidFill>
              <a:srgbClr val="008542"/>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94" name="TextBox 93"/>
          <p:cNvSpPr txBox="1"/>
          <p:nvPr/>
        </p:nvSpPr>
        <p:spPr>
          <a:xfrm>
            <a:off x="3067978" y="3007036"/>
            <a:ext cx="671979" cy="369332"/>
          </a:xfrm>
          <a:prstGeom prst="rect">
            <a:avLst/>
          </a:prstGeom>
          <a:solidFill>
            <a:schemeClr val="bg1"/>
          </a:solidFill>
        </p:spPr>
        <p:txBody>
          <a:bodyPr wrap="none" rtlCol="0">
            <a:spAutoFit/>
          </a:bodyPr>
          <a:lstStyle/>
          <a:p>
            <a:pPr algn="ctr"/>
            <a:r>
              <a:rPr lang="en-GB" sz="600" b="1" dirty="0">
                <a:solidFill>
                  <a:srgbClr val="00B050"/>
                </a:solidFill>
              </a:rPr>
              <a:t>time-based</a:t>
            </a:r>
          </a:p>
          <a:p>
            <a:pPr algn="ctr"/>
            <a:r>
              <a:rPr lang="en-GB" sz="600" b="1" dirty="0">
                <a:solidFill>
                  <a:srgbClr val="00B050"/>
                </a:solidFill>
              </a:rPr>
              <a:t>scheduling</a:t>
            </a:r>
          </a:p>
          <a:p>
            <a:pPr algn="ctr"/>
            <a:r>
              <a:rPr lang="en-GB" sz="600" b="1" dirty="0">
                <a:solidFill>
                  <a:srgbClr val="00B050"/>
                </a:solidFill>
              </a:rPr>
              <a:t>service</a:t>
            </a:r>
            <a:endParaRPr lang="en-GB" sz="600" dirty="0">
              <a:solidFill>
                <a:srgbClr val="00B050"/>
              </a:solidFill>
            </a:endParaRPr>
          </a:p>
        </p:txBody>
      </p:sp>
      <p:sp>
        <p:nvSpPr>
          <p:cNvPr id="95" name="TextBox 94"/>
          <p:cNvSpPr txBox="1"/>
          <p:nvPr/>
        </p:nvSpPr>
        <p:spPr>
          <a:xfrm>
            <a:off x="6164725" y="3012385"/>
            <a:ext cx="490840" cy="369332"/>
          </a:xfrm>
          <a:prstGeom prst="rect">
            <a:avLst/>
          </a:prstGeom>
          <a:solidFill>
            <a:schemeClr val="bg1"/>
          </a:solidFill>
        </p:spPr>
        <p:txBody>
          <a:bodyPr wrap="none" rtlCol="0">
            <a:spAutoFit/>
          </a:bodyPr>
          <a:lstStyle/>
          <a:p>
            <a:pPr algn="ctr"/>
            <a:r>
              <a:rPr lang="en-GB" sz="600" b="1" dirty="0">
                <a:solidFill>
                  <a:srgbClr val="00B050"/>
                </a:solidFill>
              </a:rPr>
              <a:t>device </a:t>
            </a:r>
          </a:p>
          <a:p>
            <a:pPr algn="ctr"/>
            <a:r>
              <a:rPr lang="en-GB" sz="600" b="1" dirty="0">
                <a:solidFill>
                  <a:srgbClr val="00B050"/>
                </a:solidFill>
              </a:rPr>
              <a:t>access</a:t>
            </a:r>
          </a:p>
          <a:p>
            <a:pPr algn="ctr"/>
            <a:r>
              <a:rPr lang="en-GB" sz="600" b="1" dirty="0">
                <a:solidFill>
                  <a:srgbClr val="00B050"/>
                </a:solidFill>
              </a:rPr>
              <a:t>service</a:t>
            </a:r>
            <a:endParaRPr lang="en-GB" sz="600" dirty="0">
              <a:solidFill>
                <a:srgbClr val="00B050"/>
              </a:solidFill>
            </a:endParaRPr>
          </a:p>
        </p:txBody>
      </p:sp>
      <p:sp>
        <p:nvSpPr>
          <p:cNvPr id="98" name="TextBox 97"/>
          <p:cNvSpPr txBox="1"/>
          <p:nvPr/>
        </p:nvSpPr>
        <p:spPr>
          <a:xfrm>
            <a:off x="8181567" y="2709861"/>
            <a:ext cx="960260" cy="200055"/>
          </a:xfrm>
          <a:prstGeom prst="rect">
            <a:avLst/>
          </a:prstGeom>
          <a:noFill/>
        </p:spPr>
        <p:txBody>
          <a:bodyPr wrap="square" rtlCol="0">
            <a:spAutoFit/>
          </a:bodyPr>
          <a:lstStyle/>
          <a:p>
            <a:r>
              <a:rPr lang="en-GB" sz="700" b="1" dirty="0">
                <a:ln w="0">
                  <a:noFill/>
                  <a:prstDash val="solid"/>
                </a:ln>
                <a:solidFill>
                  <a:srgbClr val="D0103A"/>
                </a:solidFill>
              </a:rPr>
              <a:t>Space Segment</a:t>
            </a:r>
          </a:p>
        </p:txBody>
      </p:sp>
      <p:sp>
        <p:nvSpPr>
          <p:cNvPr id="99" name="TextBox 98"/>
          <p:cNvSpPr txBox="1"/>
          <p:nvPr/>
        </p:nvSpPr>
        <p:spPr>
          <a:xfrm>
            <a:off x="8113196" y="4383207"/>
            <a:ext cx="1030892" cy="200055"/>
          </a:xfrm>
          <a:prstGeom prst="rect">
            <a:avLst/>
          </a:prstGeom>
          <a:noFill/>
        </p:spPr>
        <p:txBody>
          <a:bodyPr wrap="square" rtlCol="0">
            <a:spAutoFit/>
          </a:bodyPr>
          <a:lstStyle/>
          <a:p>
            <a:r>
              <a:rPr lang="en-GB" sz="700" b="1" dirty="0">
                <a:ln w="0">
                  <a:noFill/>
                  <a:prstDash val="solid"/>
                </a:ln>
                <a:solidFill>
                  <a:srgbClr val="D0103A"/>
                </a:solidFill>
              </a:rPr>
              <a:t>Ground</a:t>
            </a:r>
            <a:r>
              <a:rPr lang="en-GB" sz="700" b="1" dirty="0">
                <a:ln w="12700">
                  <a:noFill/>
                  <a:prstDash val="solid"/>
                </a:ln>
                <a:solidFill>
                  <a:srgbClr val="D0103A"/>
                </a:solidFill>
                <a:effectLst>
                  <a:outerShdw blurRad="41275" dist="20320" dir="1800000" algn="tl" rotWithShape="0">
                    <a:srgbClr val="000000">
                      <a:alpha val="40%"/>
                    </a:srgbClr>
                  </a:outerShdw>
                </a:effectLst>
              </a:rPr>
              <a:t> </a:t>
            </a:r>
            <a:r>
              <a:rPr lang="en-GB" sz="700" b="1" dirty="0">
                <a:ln w="0">
                  <a:noFill/>
                  <a:prstDash val="solid"/>
                </a:ln>
                <a:solidFill>
                  <a:srgbClr val="D0103A"/>
                </a:solidFill>
              </a:rPr>
              <a:t>Segment</a:t>
            </a:r>
          </a:p>
        </p:txBody>
      </p:sp>
    </p:spTree>
    <p:extLst>
      <p:ext uri="{BB962C8B-B14F-4D97-AF65-F5344CB8AC3E}">
        <p14:creationId xmlns:p14="http://schemas.microsoft.com/office/powerpoint/2010/main" val="5135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
                                          <p:val>
                                            <p:strVal val="#ppt_x"/>
                                          </p:val>
                                        </p:tav>
                                      </p:tavLst>
                                    </p:anim>
                                    <p:anim calcmode="lin" valueType="num">
                                      <p:cBhvr additive="base">
                                        <p:cTn id="8" dur="500" fill="hold"/>
                                        <p:tgtEl>
                                          <p:spTgt spid="41"/>
                                        </p:tgtEl>
                                        <p:attrNameLst>
                                          <p:attrName>ppt_y</p:attrName>
                                        </p:attrNameLst>
                                      </p:cBhvr>
                                      <p:tavLst>
                                        <p:tav tm="0%">
                                          <p:val>
                                            <p:strVal val="#ppt_y"/>
                                          </p:val>
                                        </p:tav>
                                        <p:tav tm="1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
                                          <p:val>
                                            <p:strVal val="#ppt_x"/>
                                          </p:val>
                                        </p:tav>
                                      </p:tavLst>
                                    </p:anim>
                                    <p:anim calcmode="lin" valueType="num">
                                      <p:cBhvr additive="base">
                                        <p:cTn id="12" dur="500" fill="hold"/>
                                        <p:tgtEl>
                                          <p:spTgt spid="38"/>
                                        </p:tgtEl>
                                        <p:attrNameLst>
                                          <p:attrName>ppt_y</p:attrName>
                                        </p:attrNameLst>
                                      </p:cBhvr>
                                      <p:tavLst>
                                        <p:tav tm="0%">
                                          <p:val>
                                            <p:strVal val="#ppt_y"/>
                                          </p:val>
                                        </p:tav>
                                        <p:tav tm="1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
                                          <p:val>
                                            <p:strVal val="#ppt_x"/>
                                          </p:val>
                                        </p:tav>
                                      </p:tavLst>
                                    </p:anim>
                                    <p:anim calcmode="lin" valueType="num">
                                      <p:cBhvr additive="base">
                                        <p:cTn id="16" dur="500" fill="hold"/>
                                        <p:tgtEl>
                                          <p:spTgt spid="39"/>
                                        </p:tgtEl>
                                        <p:attrNameLst>
                                          <p:attrName>ppt_y</p:attrName>
                                        </p:attrNameLst>
                                      </p:cBhvr>
                                      <p:tavLst>
                                        <p:tav tm="0%">
                                          <p:val>
                                            <p:strVal val="#ppt_y"/>
                                          </p:val>
                                        </p:tav>
                                        <p:tav tm="1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1+#ppt_w/2"/>
                                          </p:val>
                                        </p:tav>
                                        <p:tav tm="100%">
                                          <p:val>
                                            <p:strVal val="#ppt_x"/>
                                          </p:val>
                                        </p:tav>
                                      </p:tavLst>
                                    </p:anim>
                                    <p:anim calcmode="lin" valueType="num">
                                      <p:cBhvr additive="base">
                                        <p:cTn id="20" dur="500" fill="hold"/>
                                        <p:tgtEl>
                                          <p:spTgt spid="40"/>
                                        </p:tgtEl>
                                        <p:attrNameLst>
                                          <p:attrName>ppt_y</p:attrName>
                                        </p:attrNameLst>
                                      </p:cBhvr>
                                      <p:tavLst>
                                        <p:tav tm="0%">
                                          <p:val>
                                            <p:strVal val="#ppt_y"/>
                                          </p:val>
                                        </p:tav>
                                        <p:tav tm="1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
                                          <p:val>
                                            <p:strVal val="#ppt_x"/>
                                          </p:val>
                                        </p:tav>
                                      </p:tavLst>
                                    </p:anim>
                                    <p:anim calcmode="lin" valueType="num">
                                      <p:cBhvr additive="base">
                                        <p:cTn id="26" dur="500" fill="hold"/>
                                        <p:tgtEl>
                                          <p:spTgt spid="47"/>
                                        </p:tgtEl>
                                        <p:attrNameLst>
                                          <p:attrName>ppt_y</p:attrName>
                                        </p:attrNameLst>
                                      </p:cBhvr>
                                      <p:tavLst>
                                        <p:tav tm="0%">
                                          <p:val>
                                            <p:strVal val="1+#ppt_h/2"/>
                                          </p:val>
                                        </p:tav>
                                        <p:tav tm="1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ppt_x"/>
                                          </p:val>
                                        </p:tav>
                                        <p:tav tm="100%">
                                          <p:val>
                                            <p:strVal val="#ppt_x"/>
                                          </p:val>
                                        </p:tav>
                                      </p:tavLst>
                                    </p:anim>
                                    <p:anim calcmode="lin" valueType="num">
                                      <p:cBhvr additive="base">
                                        <p:cTn id="30" dur="500" fill="hold"/>
                                        <p:tgtEl>
                                          <p:spTgt spid="49"/>
                                        </p:tgtEl>
                                        <p:attrNameLst>
                                          <p:attrName>ppt_y</p:attrName>
                                        </p:attrNameLst>
                                      </p:cBhvr>
                                      <p:tavLst>
                                        <p:tav tm="0%">
                                          <p:val>
                                            <p:strVal val="1+#ppt_h/2"/>
                                          </p:val>
                                        </p:tav>
                                        <p:tav tm="1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
                                          <p:val>
                                            <p:strVal val="#ppt_x"/>
                                          </p:val>
                                        </p:tav>
                                      </p:tavLst>
                                    </p:anim>
                                    <p:anim calcmode="lin" valueType="num">
                                      <p:cBhvr additive="base">
                                        <p:cTn id="34" dur="500" fill="hold"/>
                                        <p:tgtEl>
                                          <p:spTgt spid="48"/>
                                        </p:tgtEl>
                                        <p:attrNameLst>
                                          <p:attrName>ppt_y</p:attrName>
                                        </p:attrNameLst>
                                      </p:cBhvr>
                                      <p:tavLst>
                                        <p:tav tm="0%">
                                          <p:val>
                                            <p:strVal val="1+#ppt_h/2"/>
                                          </p:val>
                                        </p:tav>
                                        <p:tav tm="1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
                                          <p:val>
                                            <p:strVal val="#ppt_x"/>
                                          </p:val>
                                        </p:tav>
                                      </p:tavLst>
                                    </p:anim>
                                    <p:anim calcmode="lin" valueType="num">
                                      <p:cBhvr additive="base">
                                        <p:cTn id="38" dur="500" fill="hold"/>
                                        <p:tgtEl>
                                          <p:spTgt spid="46"/>
                                        </p:tgtEl>
                                        <p:attrNameLst>
                                          <p:attrName>ppt_y</p:attrName>
                                        </p:attrNameLst>
                                      </p:cBhvr>
                                      <p:tavLst>
                                        <p:tav tm="0%">
                                          <p:val>
                                            <p:strVal val="1+#ppt_h/2"/>
                                          </p:val>
                                        </p:tav>
                                        <p:tav tm="100%">
                                          <p:val>
                                            <p:strVal val="#ppt_y"/>
                                          </p:val>
                                        </p:tav>
                                      </p:tavLst>
                                    </p:anim>
                                  </p:childTnLst>
                                </p:cTn>
                              </p:par>
                            </p:childTnLst>
                          </p:cTn>
                        </p:par>
                        <p:par>
                          <p:cTn id="39" fill="hold">
                            <p:stCondLst>
                              <p:cond delay="500"/>
                            </p:stCondLst>
                            <p:childTnLst>
                              <p:par>
                                <p:cTn id="40" presetID="1" presetClass="entr" presetSubtype="0" fill="hold" grpId="0" nodeType="afterEffect">
                                  <p:stCondLst>
                                    <p:cond delay="1000"/>
                                  </p:stCondLst>
                                  <p:iterate type="lt">
                                    <p:tmAbs val="200"/>
                                  </p:iterate>
                                  <p:childTnLst>
                                    <p:set>
                                      <p:cBhvr>
                                        <p:cTn id="41" dur="1" fill="hold">
                                          <p:stCondLst>
                                            <p:cond delay="0"/>
                                          </p:stCondLst>
                                        </p:cTn>
                                        <p:tgtEl>
                                          <p:spTgt spid="4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500" fill="hold"/>
                                        <p:tgtEl>
                                          <p:spTgt spid="54"/>
                                        </p:tgtEl>
                                        <p:attrNameLst>
                                          <p:attrName>ppt_x</p:attrName>
                                        </p:attrNameLst>
                                      </p:cBhvr>
                                      <p:tavLst>
                                        <p:tav tm="0%">
                                          <p:val>
                                            <p:strVal val="0-#ppt_w/2"/>
                                          </p:val>
                                        </p:tav>
                                        <p:tav tm="100%">
                                          <p:val>
                                            <p:strVal val="#ppt_x"/>
                                          </p:val>
                                        </p:tav>
                                      </p:tavLst>
                                    </p:anim>
                                    <p:anim calcmode="lin" valueType="num">
                                      <p:cBhvr additive="base">
                                        <p:cTn id="47" dur="500" fill="hold"/>
                                        <p:tgtEl>
                                          <p:spTgt spid="54"/>
                                        </p:tgtEl>
                                        <p:attrNameLst>
                                          <p:attrName>ppt_y</p:attrName>
                                        </p:attrNameLst>
                                      </p:cBhvr>
                                      <p:tavLst>
                                        <p:tav tm="0%">
                                          <p:val>
                                            <p:strVal val="#ppt_y"/>
                                          </p:val>
                                        </p:tav>
                                        <p:tav tm="1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fill="hold"/>
                                        <p:tgtEl>
                                          <p:spTgt spid="55"/>
                                        </p:tgtEl>
                                        <p:attrNameLst>
                                          <p:attrName>ppt_x</p:attrName>
                                        </p:attrNameLst>
                                      </p:cBhvr>
                                      <p:tavLst>
                                        <p:tav tm="0%">
                                          <p:val>
                                            <p:strVal val="0-#ppt_w/2"/>
                                          </p:val>
                                        </p:tav>
                                        <p:tav tm="100%">
                                          <p:val>
                                            <p:strVal val="#ppt_x"/>
                                          </p:val>
                                        </p:tav>
                                      </p:tavLst>
                                    </p:anim>
                                    <p:anim calcmode="lin" valueType="num">
                                      <p:cBhvr additive="base">
                                        <p:cTn id="51" dur="500" fill="hold"/>
                                        <p:tgtEl>
                                          <p:spTgt spid="55"/>
                                        </p:tgtEl>
                                        <p:attrNameLst>
                                          <p:attrName>ppt_y</p:attrName>
                                        </p:attrNameLst>
                                      </p:cBhvr>
                                      <p:tavLst>
                                        <p:tav tm="0%">
                                          <p:val>
                                            <p:strVal val="#ppt_y"/>
                                          </p:val>
                                        </p:tav>
                                        <p:tav tm="1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0-#ppt_w/2"/>
                                          </p:val>
                                        </p:tav>
                                        <p:tav tm="100%">
                                          <p:val>
                                            <p:strVal val="#ppt_x"/>
                                          </p:val>
                                        </p:tav>
                                      </p:tavLst>
                                    </p:anim>
                                    <p:anim calcmode="lin" valueType="num">
                                      <p:cBhvr additive="base">
                                        <p:cTn id="55" dur="500" fill="hold"/>
                                        <p:tgtEl>
                                          <p:spTgt spid="53"/>
                                        </p:tgtEl>
                                        <p:attrNameLst>
                                          <p:attrName>ppt_y</p:attrName>
                                        </p:attrNameLst>
                                      </p:cBhvr>
                                      <p:tavLst>
                                        <p:tav tm="0%">
                                          <p:val>
                                            <p:strVal val="#ppt_y"/>
                                          </p:val>
                                        </p:tav>
                                        <p:tav tm="1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 calcmode="lin" valueType="num">
                                      <p:cBhvr additive="base">
                                        <p:cTn id="58" dur="500" fill="hold"/>
                                        <p:tgtEl>
                                          <p:spTgt spid="52"/>
                                        </p:tgtEl>
                                        <p:attrNameLst>
                                          <p:attrName>ppt_x</p:attrName>
                                        </p:attrNameLst>
                                      </p:cBhvr>
                                      <p:tavLst>
                                        <p:tav tm="0%">
                                          <p:val>
                                            <p:strVal val="0-#ppt_w/2"/>
                                          </p:val>
                                        </p:tav>
                                        <p:tav tm="100%">
                                          <p:val>
                                            <p:strVal val="#ppt_x"/>
                                          </p:val>
                                        </p:tav>
                                      </p:tavLst>
                                    </p:anim>
                                    <p:anim calcmode="lin" valueType="num">
                                      <p:cBhvr additive="base">
                                        <p:cTn id="59" dur="500" fill="hold"/>
                                        <p:tgtEl>
                                          <p:spTgt spid="52"/>
                                        </p:tgtEl>
                                        <p:attrNameLst>
                                          <p:attrName>ppt_y</p:attrName>
                                        </p:attrNameLst>
                                      </p:cBhvr>
                                      <p:tavLst>
                                        <p:tav tm="0%">
                                          <p:val>
                                            <p:strVal val="#ppt_y"/>
                                          </p:val>
                                        </p:tav>
                                        <p:tav tm="1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p:cTn id="64" dur="1000" fill="hold"/>
                                        <p:tgtEl>
                                          <p:spTgt spid="34"/>
                                        </p:tgtEl>
                                        <p:attrNameLst>
                                          <p:attrName>ppt_w</p:attrName>
                                        </p:attrNameLst>
                                      </p:cBhvr>
                                      <p:tavLst>
                                        <p:tav tm="0%">
                                          <p:val>
                                            <p:fltVal val="0"/>
                                          </p:val>
                                        </p:tav>
                                        <p:tav tm="100%">
                                          <p:val>
                                            <p:strVal val="#ppt_w"/>
                                          </p:val>
                                        </p:tav>
                                      </p:tavLst>
                                    </p:anim>
                                    <p:anim calcmode="lin" valueType="num">
                                      <p:cBhvr>
                                        <p:cTn id="65" dur="1000" fill="hold"/>
                                        <p:tgtEl>
                                          <p:spTgt spid="34"/>
                                        </p:tgtEl>
                                        <p:attrNameLst>
                                          <p:attrName>ppt_h</p:attrName>
                                        </p:attrNameLst>
                                      </p:cBhvr>
                                      <p:tavLst>
                                        <p:tav tm="0%">
                                          <p:val>
                                            <p:fltVal val="0"/>
                                          </p:val>
                                        </p:tav>
                                        <p:tav tm="100%">
                                          <p:val>
                                            <p:strVal val="#ppt_h"/>
                                          </p:val>
                                        </p:tav>
                                      </p:tavLst>
                                    </p:anim>
                                    <p:anim calcmode="lin" valueType="num">
                                      <p:cBhvr>
                                        <p:cTn id="66" dur="1000" fill="hold"/>
                                        <p:tgtEl>
                                          <p:spTgt spid="34"/>
                                        </p:tgtEl>
                                        <p:attrNameLst>
                                          <p:attrName>style.rotation</p:attrName>
                                        </p:attrNameLst>
                                      </p:cBhvr>
                                      <p:tavLst>
                                        <p:tav tm="0%">
                                          <p:val>
                                            <p:fltVal val="90"/>
                                          </p:val>
                                        </p:tav>
                                        <p:tav tm="100%">
                                          <p:val>
                                            <p:fltVal val="0"/>
                                          </p:val>
                                        </p:tav>
                                      </p:tavLst>
                                    </p:anim>
                                    <p:animEffect transition="in" filter="fade">
                                      <p:cBhvr>
                                        <p:cTn id="67" dur="1000"/>
                                        <p:tgtEl>
                                          <p:spTgt spid="34"/>
                                        </p:tgtEl>
                                      </p:cBhvr>
                                    </p:animEffect>
                                  </p:childTnLst>
                                </p:cTn>
                              </p:par>
                            </p:childTnLst>
                          </p:cTn>
                        </p:par>
                        <p:par>
                          <p:cTn id="68" fill="hold">
                            <p:stCondLst>
                              <p:cond delay="1000"/>
                            </p:stCondLst>
                            <p:childTnLst>
                              <p:par>
                                <p:cTn id="69" presetID="31" presetClass="entr" presetSubtype="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1000" fill="hold"/>
                                        <p:tgtEl>
                                          <p:spTgt spid="35"/>
                                        </p:tgtEl>
                                        <p:attrNameLst>
                                          <p:attrName>ppt_w</p:attrName>
                                        </p:attrNameLst>
                                      </p:cBhvr>
                                      <p:tavLst>
                                        <p:tav tm="0%">
                                          <p:val>
                                            <p:fltVal val="0"/>
                                          </p:val>
                                        </p:tav>
                                        <p:tav tm="100%">
                                          <p:val>
                                            <p:strVal val="#ppt_w"/>
                                          </p:val>
                                        </p:tav>
                                      </p:tavLst>
                                    </p:anim>
                                    <p:anim calcmode="lin" valueType="num">
                                      <p:cBhvr>
                                        <p:cTn id="72" dur="1000" fill="hold"/>
                                        <p:tgtEl>
                                          <p:spTgt spid="35"/>
                                        </p:tgtEl>
                                        <p:attrNameLst>
                                          <p:attrName>ppt_h</p:attrName>
                                        </p:attrNameLst>
                                      </p:cBhvr>
                                      <p:tavLst>
                                        <p:tav tm="0%">
                                          <p:val>
                                            <p:fltVal val="0"/>
                                          </p:val>
                                        </p:tav>
                                        <p:tav tm="100%">
                                          <p:val>
                                            <p:strVal val="#ppt_h"/>
                                          </p:val>
                                        </p:tav>
                                      </p:tavLst>
                                    </p:anim>
                                    <p:anim calcmode="lin" valueType="num">
                                      <p:cBhvr>
                                        <p:cTn id="73" dur="1000" fill="hold"/>
                                        <p:tgtEl>
                                          <p:spTgt spid="35"/>
                                        </p:tgtEl>
                                        <p:attrNameLst>
                                          <p:attrName>style.rotation</p:attrName>
                                        </p:attrNameLst>
                                      </p:cBhvr>
                                      <p:tavLst>
                                        <p:tav tm="0%">
                                          <p:val>
                                            <p:fltVal val="90"/>
                                          </p:val>
                                        </p:tav>
                                        <p:tav tm="100%">
                                          <p:val>
                                            <p:fltVal val="0"/>
                                          </p:val>
                                        </p:tav>
                                      </p:tavLst>
                                    </p:anim>
                                    <p:animEffect transition="in" filter="fade">
                                      <p:cBhvr>
                                        <p:cTn id="7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4" grpId="0" animBg="1"/>
      <p:bldP spid="35" grpId="0" animBg="1"/>
      <p:bldP spid="41" grpId="0" animBg="1"/>
      <p:bldP spid="38" grpId="0" animBg="1"/>
      <p:bldP spid="49" grpId="0" animBg="1"/>
      <p:bldP spid="45" grpId="0" animBg="1"/>
      <p:bldP spid="46" grpId="0" animBg="1"/>
      <p:bldP spid="55" grpId="0" animBg="1"/>
    </p:bldLst>
  </p:timing>
</p:sld>
</file>

<file path=ppt/slides/slide6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2552318" y="4356063"/>
                <a:ext cx="5359400" cy="1361756"/>
              </a:xfrm>
            </p:spPr>
            <p:txBody>
              <a:bodyPr/>
              <a:lstStyle/>
              <a:p>
                <a:pPr marL="0" indent="0">
                  <a:buNone/>
                </a:pPr>
                <a:r>
                  <a:rPr lang="en-GB" sz="1600" dirty="0"/>
                  <a:t>an instruction </a:t>
                </a:r>
                <a14:m>
                  <m:oMath xmlns:m="http://purl.oclc.org/ooxml/officeDocument/math">
                    <m:r>
                      <a:rPr lang="en-GB" sz="1600" i="1">
                        <a:latin typeface="Cambria Math" panose="02040503050406030204" pitchFamily="18" charset="0"/>
                        <a:ea typeface="Cambria Math" panose="02040503050406030204" pitchFamily="18" charset="0"/>
                      </a:rPr>
                      <m:t>⊆</m:t>
                    </m:r>
                  </m:oMath>
                </a14:m>
                <a:endParaRPr lang="en-GB" sz="1600" dirty="0"/>
              </a:p>
              <a:p>
                <a:pPr marL="358775" indent="0">
                  <a:buNone/>
                </a:pPr>
                <a:r>
                  <a:rPr lang="en-GB" sz="1400" dirty="0" err="1"/>
                  <a:t>instructionID</a:t>
                </a:r>
                <a:r>
                  <a:rPr lang="en-GB" sz="1400" dirty="0"/>
                  <a:t>(</a:t>
                </a:r>
                <a:r>
                  <a:rPr lang="en-GB" sz="1400" dirty="0" err="1"/>
                  <a:t>requestID</a:t>
                </a:r>
                <a:r>
                  <a:rPr lang="en-GB" sz="1400" dirty="0"/>
                  <a:t>, relative name)</a:t>
                </a:r>
              </a:p>
              <a:p>
                <a:pPr marL="358775" indent="0">
                  <a:buNone/>
                </a:pPr>
                <a:r>
                  <a:rPr lang="en-GB" sz="1400" dirty="0" err="1"/>
                  <a:t>instructionType</a:t>
                </a:r>
                <a:r>
                  <a:rPr lang="en-GB" sz="1400" dirty="0"/>
                  <a:t> </a:t>
                </a:r>
                <a:r>
                  <a:rPr lang="en-GB" sz="1400" baseline="-25%" dirty="0"/>
                  <a:t>defined by that </a:t>
                </a:r>
                <a:r>
                  <a:rPr lang="en-GB" sz="1400" baseline="-25%" dirty="0" err="1"/>
                  <a:t>messageType</a:t>
                </a:r>
                <a:endParaRPr lang="en-GB" sz="1400" baseline="-25%" dirty="0"/>
              </a:p>
              <a:p>
                <a:pPr marL="358775" indent="0">
                  <a:buNone/>
                </a:pPr>
                <a:r>
                  <a:rPr lang="en-GB" sz="1400" baseline="30%" dirty="0"/>
                  <a:t>0 or more</a:t>
                </a:r>
                <a:r>
                  <a:rPr lang="en-GB" sz="1400" dirty="0"/>
                  <a:t>{request argument}</a:t>
                </a:r>
              </a:p>
              <a:p>
                <a:pPr marL="358775" indent="0">
                  <a:buNone/>
                </a:pPr>
                <a:r>
                  <a:rPr lang="en-GB" sz="1400" baseline="30%" dirty="0"/>
                  <a:t>0 or more</a:t>
                </a:r>
                <a:r>
                  <a:rPr lang="en-GB" sz="1400" dirty="0"/>
                  <a:t>{instruction argument}</a:t>
                </a:r>
              </a:p>
              <a:p>
                <a:pPr marL="358775" indent="0">
                  <a:buNone/>
                </a:pPr>
                <a:r>
                  <a:rPr lang="en-GB" sz="1400" i="1" dirty="0">
                    <a:solidFill>
                      <a:srgbClr val="0070C0"/>
                    </a:solidFill>
                  </a:rPr>
                  <a:t>others </a:t>
                </a:r>
                <a:r>
                  <a:rPr lang="en-GB" sz="1400" i="1" baseline="-25%" dirty="0">
                    <a:solidFill>
                      <a:srgbClr val="0070C0"/>
                    </a:solidFill>
                  </a:rPr>
                  <a:t>such as execution verification reporting needs</a:t>
                </a:r>
              </a:p>
              <a:p>
                <a:pPr marL="358775" indent="0">
                  <a:buNone/>
                </a:pPr>
                <a:endParaRPr lang="en-GB" dirty="0"/>
              </a:p>
            </p:txBody>
          </p:sp>
        </mc:Choice>
        <mc:Fallback xmlns="" xmlns:p="http://schemas.openxmlformats.org/presentationml/2006/main" xmlns:r="http://schemas.openxmlformats.org/officeDocument/2006/relationships" xmlns:a="http://schemas.openxmlformats.org/drawingml/2006/main">
          <p:sp>
            <p:nvSpPr>
              <p:cNvPr id="6" name="Content Placeholder 5"/>
              <p:cNvSpPr>
                <a:spLocks noGrp="1" noRot="1" noChangeAspect="1" noMove="1" noResize="1" noEditPoints="1" noAdjustHandles="1" noChangeArrowheads="1" noChangeShapeType="1" noTextEdit="1"/>
              </p:cNvSpPr>
              <p:nvPr>
                <p:ph sz="half" idx="2"/>
              </p:nvPr>
            </p:nvSpPr>
            <p:spPr>
              <a:xfrm>
                <a:off x="2552318" y="4356063"/>
                <a:ext cx="5359400" cy="1361756"/>
              </a:xfrm>
              <a:blipFill rotWithShape="0">
                <a:blip r:embed="rId3"/>
                <a:stretch>
                  <a:fillRect l="-683" b="-394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sz="half" idx="1"/>
              </p:nvPr>
            </p:nvSpPr>
            <p:spPr>
              <a:xfrm>
                <a:off x="259996" y="1454847"/>
                <a:ext cx="6226148" cy="1970225"/>
              </a:xfrm>
            </p:spPr>
            <p:txBody>
              <a:bodyPr>
                <a:noAutofit/>
              </a:bodyPr>
              <a:lstStyle/>
              <a:p>
                <a:pPr marL="360363" indent="-360363">
                  <a:buNone/>
                </a:pPr>
                <a:r>
                  <a:rPr lang="en-GB" sz="1600" dirty="0">
                    <a:ea typeface="Cambria Math" panose="02040503050406030204" pitchFamily="18" charset="0"/>
                  </a:rPr>
                  <a:t>a request </a:t>
                </a:r>
                <a14:m>
                  <m:oMath xmlns:m="http://purl.oclc.org/ooxml/officeDocument/math">
                    <m:r>
                      <a:rPr lang="en-GB" sz="160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marL="360363" lvl="1" indent="0">
                  <a:buNone/>
                </a:pPr>
                <a:r>
                  <a:rPr lang="en-US" sz="1400" b="0" dirty="0" err="1"/>
                  <a:t>requestID</a:t>
                </a:r>
                <a:r>
                  <a:rPr lang="en-US" sz="1400" b="0" dirty="0"/>
                  <a:t> (source, destination, relative name)</a:t>
                </a:r>
              </a:p>
              <a:p>
                <a:pPr marL="360363" lvl="1" indent="0">
                  <a:buNone/>
                </a:pPr>
                <a:r>
                  <a:rPr lang="en-US" sz="1400" dirty="0" err="1"/>
                  <a:t>messageType</a:t>
                </a:r>
                <a:r>
                  <a:rPr lang="en-US" sz="1400" dirty="0"/>
                  <a:t> </a:t>
                </a:r>
                <a:r>
                  <a:rPr lang="en-US" sz="1400" baseline="-25%" dirty="0"/>
                  <a:t>defined by a </a:t>
                </a:r>
                <a:r>
                  <a:rPr lang="en-US" sz="1400" baseline="-25%" dirty="0" err="1"/>
                  <a:t>subserviceType</a:t>
                </a:r>
                <a:r>
                  <a:rPr lang="en-US" sz="1400" baseline="-25%" dirty="0"/>
                  <a:t> of a </a:t>
                </a:r>
                <a:r>
                  <a:rPr lang="en-US" sz="1400" baseline="-25%" dirty="0" err="1"/>
                  <a:t>serviceType</a:t>
                </a:r>
                <a:endParaRPr lang="en-US" sz="1400" b="0" baseline="-25%" dirty="0"/>
              </a:p>
              <a:p>
                <a:pPr marL="360363" lvl="1" indent="0">
                  <a:buNone/>
                </a:pPr>
                <a:r>
                  <a:rPr lang="en-US" sz="1400" baseline="30%" dirty="0"/>
                  <a:t>0 or more</a:t>
                </a:r>
                <a:r>
                  <a:rPr lang="en-US" sz="1400" dirty="0"/>
                  <a:t>{request argument}</a:t>
                </a:r>
              </a:p>
              <a:p>
                <a:pPr marL="360363" lvl="1" indent="0">
                  <a:buNone/>
                </a:pPr>
                <a:r>
                  <a:rPr lang="en-US" sz="1400" baseline="30%" dirty="0"/>
                  <a:t>1 or more</a:t>
                </a:r>
                <a:r>
                  <a:rPr lang="en-US" sz="1400" dirty="0"/>
                  <a:t>{instruction} </a:t>
                </a:r>
                <a:r>
                  <a:rPr lang="en-US" sz="1400" baseline="-25%" dirty="0"/>
                  <a:t>of </a:t>
                </a:r>
                <a:r>
                  <a:rPr lang="en-US" sz="1400" baseline="-25%" dirty="0" err="1"/>
                  <a:t>instructionType</a:t>
                </a:r>
                <a:r>
                  <a:rPr lang="en-US" sz="1400" baseline="-25%" dirty="0"/>
                  <a:t> defined by that </a:t>
                </a:r>
                <a:r>
                  <a:rPr lang="en-US" sz="1400" baseline="-25%" dirty="0" err="1"/>
                  <a:t>messageType</a:t>
                </a:r>
                <a:endParaRPr lang="en-US" sz="1400" baseline="-25%" dirty="0"/>
              </a:p>
              <a:p>
                <a:pPr marL="360363" lvl="1" indent="0">
                  <a:buNone/>
                </a:pPr>
                <a:r>
                  <a:rPr lang="en-US" sz="1400" i="1" dirty="0">
                    <a:solidFill>
                      <a:srgbClr val="0070C0"/>
                    </a:solidFill>
                  </a:rPr>
                  <a:t>others</a:t>
                </a:r>
                <a:r>
                  <a:rPr lang="en-US" sz="1400" i="1" baseline="-25%" dirty="0">
                    <a:solidFill>
                      <a:srgbClr val="0070C0"/>
                    </a:solidFill>
                  </a:rPr>
                  <a:t> such as acceptance</a:t>
                </a:r>
                <a:r>
                  <a:rPr lang="en-US" sz="1400" i="1" dirty="0">
                    <a:solidFill>
                      <a:srgbClr val="0070C0"/>
                    </a:solidFill>
                  </a:rPr>
                  <a:t> </a:t>
                </a:r>
                <a:r>
                  <a:rPr lang="en-US" sz="1400" i="1" baseline="-25%" dirty="0">
                    <a:solidFill>
                      <a:srgbClr val="0070C0"/>
                    </a:solidFill>
                  </a:rPr>
                  <a:t>verification reporting needs,…</a:t>
                </a:r>
                <a:endParaRPr lang="en-US" sz="1400" b="0" i="1" baseline="-25%" dirty="0">
                  <a:solidFill>
                    <a:srgbClr val="0070C0"/>
                  </a:solidFill>
                </a:endParaRPr>
              </a:p>
            </p:txBody>
          </p:sp>
        </mc:Choice>
        <mc:Fallback xmlns="" xmlns:p="http://schemas.openxmlformats.org/presentationml/2006/main" xmlns:r="http://schemas.openxmlformats.org/officeDocument/2006/relationships" xmlns:a="http://schemas.openxmlformats.org/drawingml/2006/main">
          <p:sp>
            <p:nvSpPr>
              <p:cNvPr id="5" name="Content Placeholder 4"/>
              <p:cNvSpPr>
                <a:spLocks noGrp="1" noRot="1" noChangeAspect="1" noMove="1" noResize="1" noEditPoints="1" noAdjustHandles="1" noChangeArrowheads="1" noChangeShapeType="1" noTextEdit="1"/>
              </p:cNvSpPr>
              <p:nvPr>
                <p:ph sz="half" idx="1"/>
              </p:nvPr>
            </p:nvSpPr>
            <p:spPr>
              <a:xfrm>
                <a:off x="259996" y="1454847"/>
                <a:ext cx="6226148" cy="1970225"/>
              </a:xfrm>
              <a:blipFill rotWithShape="0">
                <a:blip r:embed="rId4"/>
                <a:stretch>
                  <a:fillRect l="-588"/>
                </a:stretch>
              </a:blipFill>
            </p:spPr>
            <p:txBody>
              <a:bodyPr/>
              <a:lstStyle/>
              <a:p>
                <a:r>
                  <a:rPr lang="en-GB">
                    <a:noFill/>
                  </a:rPr>
                  <a:t> </a:t>
                </a:r>
              </a:p>
            </p:txBody>
          </p:sp>
        </mc:Fallback>
      </mc:AlternateContent>
      <p:grpSp>
        <p:nvGrpSpPr>
          <p:cNvPr id="55" name="Group 54"/>
          <p:cNvGrpSpPr/>
          <p:nvPr/>
        </p:nvGrpSpPr>
        <p:grpSpPr>
          <a:xfrm>
            <a:off x="721441" y="3811522"/>
            <a:ext cx="957527" cy="2524106"/>
            <a:chOff x="721441" y="3811522"/>
            <a:chExt cx="957527" cy="2524106"/>
          </a:xfrm>
        </p:grpSpPr>
        <p:cxnSp>
          <p:nvCxnSpPr>
            <p:cNvPr id="44" name="Straight Arrow Connector 43"/>
            <p:cNvCxnSpPr>
              <a:stCxn id="48" idx="2"/>
              <a:endCxn id="50" idx="0"/>
            </p:cNvCxnSpPr>
            <p:nvPr/>
          </p:nvCxnSpPr>
          <p:spPr>
            <a:xfrm>
              <a:off x="1204325" y="4435597"/>
              <a:ext cx="0" cy="128222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rot="16200000">
              <a:off x="874092" y="5081624"/>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sp>
          <p:nvSpPr>
            <p:cNvPr id="47" name="Rounded Rectangle 46"/>
            <p:cNvSpPr/>
            <p:nvPr/>
          </p:nvSpPr>
          <p:spPr>
            <a:xfrm>
              <a:off x="721441" y="3811522"/>
              <a:ext cx="957527" cy="2524106"/>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48" name="Rounded Rectangle 47"/>
            <p:cNvSpPr/>
            <p:nvPr/>
          </p:nvSpPr>
          <p:spPr>
            <a:xfrm>
              <a:off x="771997" y="3904934"/>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destination</a:t>
              </a:r>
            </a:p>
          </p:txBody>
        </p:sp>
        <p:sp>
          <p:nvSpPr>
            <p:cNvPr id="49" name="4-Point Star 48"/>
            <p:cNvSpPr/>
            <p:nvPr/>
          </p:nvSpPr>
          <p:spPr>
            <a:xfrm>
              <a:off x="1181466" y="4384796"/>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50" name="Rounded Rectangle 49"/>
            <p:cNvSpPr/>
            <p:nvPr/>
          </p:nvSpPr>
          <p:spPr>
            <a:xfrm>
              <a:off x="771997" y="5717819"/>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source</a:t>
              </a:r>
            </a:p>
          </p:txBody>
        </p:sp>
        <p:sp>
          <p:nvSpPr>
            <p:cNvPr id="51" name="4-Point Star 50"/>
            <p:cNvSpPr/>
            <p:nvPr/>
          </p:nvSpPr>
          <p:spPr>
            <a:xfrm>
              <a:off x="1181466" y="5717819"/>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sp>
        <p:nvSpPr>
          <p:cNvPr id="2" name="Title 1"/>
          <p:cNvSpPr>
            <a:spLocks noGrp="1"/>
          </p:cNvSpPr>
          <p:nvPr>
            <p:ph type="title"/>
          </p:nvPr>
        </p:nvSpPr>
        <p:spPr/>
        <p:txBody>
          <a:bodyPr/>
          <a:lstStyle/>
          <a:p>
            <a:r>
              <a:rPr lang="en-GB" dirty="0"/>
              <a:t>The PUS request...</a:t>
            </a:r>
          </a:p>
        </p:txBody>
      </p:sp>
      <p:cxnSp>
        <p:nvCxnSpPr>
          <p:cNvPr id="17" name="Straight Connector 16"/>
          <p:cNvCxnSpPr/>
          <p:nvPr/>
        </p:nvCxnSpPr>
        <p:spPr>
          <a:xfrm>
            <a:off x="1455420" y="2971800"/>
            <a:ext cx="1096898" cy="1372823"/>
          </a:xfrm>
          <a:prstGeom prst="line">
            <a:avLst/>
          </a:prstGeom>
          <a:ln w="22225">
            <a:solidFill>
              <a:srgbClr val="C0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725169" y="1727252"/>
            <a:ext cx="658368" cy="459328"/>
          </a:xfrm>
          <a:prstGeom prst="ellipse">
            <a:avLst/>
          </a:prstGeom>
          <a:noFill/>
          <a:ln w="44450">
            <a:solidFill>
              <a:srgbClr val="18F7FC"/>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p:cNvSpPr/>
          <p:nvPr/>
        </p:nvSpPr>
        <p:spPr>
          <a:xfrm>
            <a:off x="2450592" y="1731264"/>
            <a:ext cx="1023536" cy="455315"/>
          </a:xfrm>
          <a:prstGeom prst="ellipse">
            <a:avLst/>
          </a:prstGeom>
          <a:noFill/>
          <a:ln w="44450">
            <a:solidFill>
              <a:srgbClr val="18F7FC"/>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Elbow Connector 6"/>
          <p:cNvCxnSpPr>
            <a:stCxn id="8" idx="4"/>
            <a:endCxn id="50" idx="1"/>
          </p:cNvCxnSpPr>
          <p:nvPr/>
        </p:nvCxnSpPr>
        <p:spPr>
          <a:xfrm rot="5400000">
            <a:off x="-485110" y="3443687"/>
            <a:ext cx="3796571" cy="1282356"/>
          </a:xfrm>
          <a:prstGeom prst="bentConnector4">
            <a:avLst>
              <a:gd name="adj1" fmla="val 34212"/>
              <a:gd name="adj2" fmla="val 117827"/>
            </a:avLst>
          </a:prstGeom>
          <a:ln w="22225">
            <a:solidFill>
              <a:srgbClr val="18F7FC"/>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1" idx="4"/>
            <a:endCxn id="48" idx="3"/>
          </p:cNvCxnSpPr>
          <p:nvPr/>
        </p:nvCxnSpPr>
        <p:spPr>
          <a:xfrm rot="5400000">
            <a:off x="1307664" y="2515569"/>
            <a:ext cx="1983687" cy="1325707"/>
          </a:xfrm>
          <a:prstGeom prst="bentConnector2">
            <a:avLst/>
          </a:prstGeom>
          <a:ln w="22225">
            <a:solidFill>
              <a:srgbClr val="18F7FC"/>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rot="1957253">
            <a:off x="6793494" y="2359560"/>
            <a:ext cx="1962204" cy="523220"/>
          </a:xfrm>
          <a:prstGeom prst="rect">
            <a:avLst/>
          </a:prstGeom>
          <a:noFill/>
        </p:spPr>
        <p:txBody>
          <a:bodyPr wrap="none" rtlCol="0">
            <a:spAutoFit/>
          </a:bodyPr>
          <a:lstStyle/>
          <a:p>
            <a:r>
              <a:rPr lang="en-GB" sz="2800" dirty="0">
                <a:solidFill>
                  <a:srgbClr val="C00000"/>
                </a:solidFill>
              </a:rPr>
              <a:t>the WHAT</a:t>
            </a:r>
          </a:p>
        </p:txBody>
      </p:sp>
    </p:spTree>
    <p:extLst>
      <p:ext uri="{BB962C8B-B14F-4D97-AF65-F5344CB8AC3E}">
        <p14:creationId xmlns:p14="http://schemas.microsoft.com/office/powerpoint/2010/main" val="338849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
                                          <p:val>
                                            <p:strVal val="#ppt_x"/>
                                          </p:val>
                                        </p:tav>
                                      </p:tavLst>
                                    </p:anim>
                                    <p:anim calcmode="lin" valueType="num">
                                      <p:cBhvr additive="base">
                                        <p:cTn id="8" dur="500" fill="hold"/>
                                        <p:tgtEl>
                                          <p:spTgt spid="55"/>
                                        </p:tgtEl>
                                        <p:attrNameLst>
                                          <p:attrName>ppt_y</p:attrName>
                                        </p:attrNameLst>
                                      </p:cBhvr>
                                      <p:tavLst>
                                        <p:tav tm="0%">
                                          <p:val>
                                            <p:strVal val="1+#ppt_h/2"/>
                                          </p:val>
                                        </p:tav>
                                        <p:tav tm="1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
                                          <p:val>
                                            <p:strVal val="#ppt_w"/>
                                          </p:val>
                                        </p:tav>
                                      </p:tavLst>
                                    </p:anim>
                                    <p:anim calcmode="lin" valueType="num">
                                      <p:cBhvr>
                                        <p:cTn id="19" dur="500" fill="hold"/>
                                        <p:tgtEl>
                                          <p:spTgt spid="8"/>
                                        </p:tgtEl>
                                        <p:attrNameLst>
                                          <p:attrName>ppt_h</p:attrName>
                                        </p:attrNameLst>
                                      </p:cBhvr>
                                      <p:tavLst>
                                        <p:tav tm="0%">
                                          <p:val>
                                            <p:fltVal val="0"/>
                                          </p:val>
                                        </p:tav>
                                        <p:tav tm="100%">
                                          <p:val>
                                            <p:strVal val="#ppt_h"/>
                                          </p:val>
                                        </p:tav>
                                      </p:tavLst>
                                    </p:anim>
                                    <p:animEffect transition="in" filter="fade">
                                      <p:cBhvr>
                                        <p:cTn id="20" dur="500"/>
                                        <p:tgtEl>
                                          <p:spTgt spid="8"/>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
                                          <p:val>
                                            <p:strVal val="#ppt_w"/>
                                          </p:val>
                                        </p:tav>
                                      </p:tavLst>
                                    </p:anim>
                                    <p:anim calcmode="lin" valueType="num">
                                      <p:cBhvr>
                                        <p:cTn id="29" dur="500" fill="hold"/>
                                        <p:tgtEl>
                                          <p:spTgt spid="11"/>
                                        </p:tgtEl>
                                        <p:attrNameLst>
                                          <p:attrName>ppt_h</p:attrName>
                                        </p:attrNameLst>
                                      </p:cBhvr>
                                      <p:tavLst>
                                        <p:tav tm="0%">
                                          <p:val>
                                            <p:fltVal val="0"/>
                                          </p:val>
                                        </p:tav>
                                        <p:tav tm="100%">
                                          <p:val>
                                            <p:strVal val="#ppt_h"/>
                                          </p:val>
                                        </p:tav>
                                      </p:tavLst>
                                    </p:anim>
                                    <p:animEffect transition="in" filter="fade">
                                      <p:cBhvr>
                                        <p:cTn id="30" dur="500"/>
                                        <p:tgtEl>
                                          <p:spTgt spid="11"/>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7"/>
                                        </p:tgtEl>
                                        <p:attrNameLst>
                                          <p:attrName>style.visibility</p:attrName>
                                        </p:attrNameLst>
                                      </p:cBhvr>
                                      <p:to>
                                        <p:strVal val="hidden"/>
                                      </p:to>
                                    </p:set>
                                  </p:childTnLst>
                                </p:cTn>
                              </p:par>
                              <p:par>
                                <p:cTn id="40" presetID="2" presetClass="entr" presetSubtype="4" fill="hold" nodeType="with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 calcmode="lin" valueType="num">
                                      <p:cBhvr additive="base">
                                        <p:cTn id="42" dur="500" fill="hold"/>
                                        <p:tgtEl>
                                          <p:spTgt spid="5">
                                            <p:txEl>
                                              <p:pRg st="2" end="2"/>
                                            </p:txEl>
                                          </p:spTgt>
                                        </p:tgtEl>
                                        <p:attrNameLst>
                                          <p:attrName>ppt_x</p:attrName>
                                        </p:attrNameLst>
                                      </p:cBhvr>
                                      <p:tavLst>
                                        <p:tav tm="0%">
                                          <p:val>
                                            <p:strVal val="#ppt_x"/>
                                          </p:val>
                                        </p:tav>
                                        <p:tav tm="100%">
                                          <p:val>
                                            <p:strVal val="#ppt_x"/>
                                          </p:val>
                                        </p:tav>
                                      </p:tavLst>
                                    </p:anim>
                                    <p:anim calcmode="lin" valueType="num">
                                      <p:cBhvr additive="base">
                                        <p:cTn id="43" dur="500" fill="hold"/>
                                        <p:tgtEl>
                                          <p:spTgt spid="5">
                                            <p:txEl>
                                              <p:pRg st="2" end="2"/>
                                            </p:txEl>
                                          </p:spTgt>
                                        </p:tgtEl>
                                        <p:attrNameLst>
                                          <p:attrName>ppt_y</p:attrName>
                                        </p:attrNameLst>
                                      </p:cBhvr>
                                      <p:tavLst>
                                        <p:tav tm="0%">
                                          <p:val>
                                            <p:strVal val="1+#ppt_h/2"/>
                                          </p:val>
                                        </p:tav>
                                        <p:tav tm="1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
                                            <p:txEl>
                                              <p:pRg st="3" end="3"/>
                                            </p:txEl>
                                          </p:spTgt>
                                        </p:tgtEl>
                                        <p:attrNameLst>
                                          <p:attrName>style.visibility</p:attrName>
                                        </p:attrNameLst>
                                      </p:cBhvr>
                                      <p:to>
                                        <p:strVal val="visible"/>
                                      </p:to>
                                    </p:set>
                                    <p:anim calcmode="lin" valueType="num">
                                      <p:cBhvr additive="base">
                                        <p:cTn id="48" dur="500" fill="hold"/>
                                        <p:tgtEl>
                                          <p:spTgt spid="5">
                                            <p:txEl>
                                              <p:pRg st="3" end="3"/>
                                            </p:txEl>
                                          </p:spTgt>
                                        </p:tgtEl>
                                        <p:attrNameLst>
                                          <p:attrName>ppt_x</p:attrName>
                                        </p:attrNameLst>
                                      </p:cBhvr>
                                      <p:tavLst>
                                        <p:tav tm="0%">
                                          <p:val>
                                            <p:strVal val="#ppt_x"/>
                                          </p:val>
                                        </p:tav>
                                        <p:tav tm="100%">
                                          <p:val>
                                            <p:strVal val="#ppt_x"/>
                                          </p:val>
                                        </p:tav>
                                      </p:tavLst>
                                    </p:anim>
                                    <p:anim calcmode="lin" valueType="num">
                                      <p:cBhvr additive="base">
                                        <p:cTn id="49" dur="500" fill="hold"/>
                                        <p:tgtEl>
                                          <p:spTgt spid="5">
                                            <p:txEl>
                                              <p:pRg st="3" end="3"/>
                                            </p:txEl>
                                          </p:spTgt>
                                        </p:tgtEl>
                                        <p:attrNameLst>
                                          <p:attrName>ppt_y</p:attrName>
                                        </p:attrNameLst>
                                      </p:cBhvr>
                                      <p:tavLst>
                                        <p:tav tm="0%">
                                          <p:val>
                                            <p:strVal val="1+#ppt_h/2"/>
                                          </p:val>
                                        </p:tav>
                                        <p:tav tm="1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 calcmode="lin" valueType="num">
                                      <p:cBhvr additive="base">
                                        <p:cTn id="54" dur="500" fill="hold"/>
                                        <p:tgtEl>
                                          <p:spTgt spid="5">
                                            <p:txEl>
                                              <p:pRg st="4" end="4"/>
                                            </p:txEl>
                                          </p:spTgt>
                                        </p:tgtEl>
                                        <p:attrNameLst>
                                          <p:attrName>ppt_x</p:attrName>
                                        </p:attrNameLst>
                                      </p:cBhvr>
                                      <p:tavLst>
                                        <p:tav tm="0%">
                                          <p:val>
                                            <p:strVal val="#ppt_x"/>
                                          </p:val>
                                        </p:tav>
                                        <p:tav tm="100%">
                                          <p:val>
                                            <p:strVal val="#ppt_x"/>
                                          </p:val>
                                        </p:tav>
                                      </p:tavLst>
                                    </p:anim>
                                    <p:anim calcmode="lin" valueType="num">
                                      <p:cBhvr additive="base">
                                        <p:cTn id="55" dur="500" fill="hold"/>
                                        <p:tgtEl>
                                          <p:spTgt spid="5">
                                            <p:txEl>
                                              <p:pRg st="4" end="4"/>
                                            </p:txEl>
                                          </p:spTgt>
                                        </p:tgtEl>
                                        <p:attrNameLst>
                                          <p:attrName>ppt_y</p:attrName>
                                        </p:attrNameLst>
                                      </p:cBhvr>
                                      <p:tavLst>
                                        <p:tav tm="0%">
                                          <p:val>
                                            <p:strVal val="1+#ppt_h/2"/>
                                          </p:val>
                                        </p:tav>
                                        <p:tav tm="1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5">
                                            <p:txEl>
                                              <p:pRg st="5" end="5"/>
                                            </p:txEl>
                                          </p:spTgt>
                                        </p:tgtEl>
                                        <p:attrNameLst>
                                          <p:attrName>style.visibility</p:attrName>
                                        </p:attrNameLst>
                                      </p:cBhvr>
                                      <p:to>
                                        <p:strVal val="visible"/>
                                      </p:to>
                                    </p:set>
                                    <p:anim calcmode="lin" valueType="num">
                                      <p:cBhvr>
                                        <p:cTn id="60" dur="1000" fill="hold"/>
                                        <p:tgtEl>
                                          <p:spTgt spid="5">
                                            <p:txEl>
                                              <p:pRg st="5" end="5"/>
                                            </p:txEl>
                                          </p:spTgt>
                                        </p:tgtEl>
                                        <p:attrNameLst>
                                          <p:attrName>ppt_w</p:attrName>
                                        </p:attrNameLst>
                                      </p:cBhvr>
                                      <p:tavLst>
                                        <p:tav tm="0%">
                                          <p:val>
                                            <p:fltVal val="0"/>
                                          </p:val>
                                        </p:tav>
                                        <p:tav tm="100%">
                                          <p:val>
                                            <p:strVal val="#ppt_w"/>
                                          </p:val>
                                        </p:tav>
                                      </p:tavLst>
                                    </p:anim>
                                    <p:anim calcmode="lin" valueType="num">
                                      <p:cBhvr>
                                        <p:cTn id="61" dur="1000" fill="hold"/>
                                        <p:tgtEl>
                                          <p:spTgt spid="5">
                                            <p:txEl>
                                              <p:pRg st="5" end="5"/>
                                            </p:txEl>
                                          </p:spTgt>
                                        </p:tgtEl>
                                        <p:attrNameLst>
                                          <p:attrName>ppt_h</p:attrName>
                                        </p:attrNameLst>
                                      </p:cBhvr>
                                      <p:tavLst>
                                        <p:tav tm="0%">
                                          <p:val>
                                            <p:fltVal val="0"/>
                                          </p:val>
                                        </p:tav>
                                        <p:tav tm="100%">
                                          <p:val>
                                            <p:strVal val="#ppt_h"/>
                                          </p:val>
                                        </p:tav>
                                      </p:tavLst>
                                    </p:anim>
                                    <p:anim calcmode="lin" valueType="num">
                                      <p:cBhvr>
                                        <p:cTn id="62" dur="1000" fill="hold"/>
                                        <p:tgtEl>
                                          <p:spTgt spid="5">
                                            <p:txEl>
                                              <p:pRg st="5" end="5"/>
                                            </p:txEl>
                                          </p:spTgt>
                                        </p:tgtEl>
                                        <p:attrNameLst>
                                          <p:attrName>style.rotation</p:attrName>
                                        </p:attrNameLst>
                                      </p:cBhvr>
                                      <p:tavLst>
                                        <p:tav tm="0%">
                                          <p:val>
                                            <p:fltVal val="90"/>
                                          </p:val>
                                        </p:tav>
                                        <p:tav tm="100%">
                                          <p:val>
                                            <p:fltVal val="0"/>
                                          </p:val>
                                        </p:tav>
                                      </p:tavLst>
                                    </p:anim>
                                    <p:animEffect transition="in" filter="fade">
                                      <p:cBhvr>
                                        <p:cTn id="63" dur="1000"/>
                                        <p:tgtEl>
                                          <p:spTgt spid="5">
                                            <p:txEl>
                                              <p:pRg st="5" end="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9"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0-#ppt_w/2"/>
                                          </p:val>
                                        </p:tav>
                                        <p:tav tm="100%">
                                          <p:val>
                                            <p:strVal val="#ppt_x"/>
                                          </p:val>
                                        </p:tav>
                                      </p:tavLst>
                                    </p:anim>
                                    <p:anim calcmode="lin" valueType="num">
                                      <p:cBhvr additive="base">
                                        <p:cTn id="69" dur="500" fill="hold"/>
                                        <p:tgtEl>
                                          <p:spTgt spid="17"/>
                                        </p:tgtEl>
                                        <p:attrNameLst>
                                          <p:attrName>ppt_y</p:attrName>
                                        </p:attrNameLst>
                                      </p:cBhvr>
                                      <p:tavLst>
                                        <p:tav tm="0%">
                                          <p:val>
                                            <p:strVal val="0-#ppt_h/2"/>
                                          </p:val>
                                        </p:tav>
                                        <p:tav tm="100%">
                                          <p:val>
                                            <p:strVal val="#ppt_y"/>
                                          </p:val>
                                        </p:tav>
                                      </p:tavLst>
                                    </p:anim>
                                  </p:childTnLst>
                                </p:cTn>
                              </p:par>
                            </p:childTnLst>
                          </p:cTn>
                        </p:par>
                        <p:par>
                          <p:cTn id="70" fill="hold">
                            <p:stCondLst>
                              <p:cond delay="500"/>
                            </p:stCondLst>
                            <p:childTnLst>
                              <p:par>
                                <p:cTn id="71" presetID="2" presetClass="entr" presetSubtype="4" fill="hold" nodeType="afterEffect">
                                  <p:stCondLst>
                                    <p:cond delay="0"/>
                                  </p:stCondLst>
                                  <p:childTnLst>
                                    <p:set>
                                      <p:cBhvr>
                                        <p:cTn id="72" dur="1" fill="hold">
                                          <p:stCondLst>
                                            <p:cond delay="0"/>
                                          </p:stCondLst>
                                        </p:cTn>
                                        <p:tgtEl>
                                          <p:spTgt spid="6">
                                            <p:txEl>
                                              <p:pRg st="0" end="0"/>
                                            </p:txEl>
                                          </p:spTgt>
                                        </p:tgtEl>
                                        <p:attrNameLst>
                                          <p:attrName>style.visibility</p:attrName>
                                        </p:attrNameLst>
                                      </p:cBhvr>
                                      <p:to>
                                        <p:strVal val="visible"/>
                                      </p:to>
                                    </p:set>
                                    <p:anim calcmode="lin" valueType="num">
                                      <p:cBhvr additive="base">
                                        <p:cTn id="73" dur="500" fill="hold"/>
                                        <p:tgtEl>
                                          <p:spTgt spid="6">
                                            <p:txEl>
                                              <p:pRg st="0" end="0"/>
                                            </p:txEl>
                                          </p:spTgt>
                                        </p:tgtEl>
                                        <p:attrNameLst>
                                          <p:attrName>ppt_x</p:attrName>
                                        </p:attrNameLst>
                                      </p:cBhvr>
                                      <p:tavLst>
                                        <p:tav tm="0%">
                                          <p:val>
                                            <p:strVal val="#ppt_x"/>
                                          </p:val>
                                        </p:tav>
                                        <p:tav tm="100%">
                                          <p:val>
                                            <p:strVal val="#ppt_x"/>
                                          </p:val>
                                        </p:tav>
                                      </p:tavLst>
                                    </p:anim>
                                    <p:anim calcmode="lin" valueType="num">
                                      <p:cBhvr additive="base">
                                        <p:cTn id="74" dur="500" fill="hold"/>
                                        <p:tgtEl>
                                          <p:spTgt spid="6">
                                            <p:txEl>
                                              <p:pRg st="0" end="0"/>
                                            </p:txEl>
                                          </p:spTgt>
                                        </p:tgtEl>
                                        <p:attrNameLst>
                                          <p:attrName>ppt_y</p:attrName>
                                        </p:attrNameLst>
                                      </p:cBhvr>
                                      <p:tavLst>
                                        <p:tav tm="0%">
                                          <p:val>
                                            <p:strVal val="1+#ppt_h/2"/>
                                          </p:val>
                                        </p:tav>
                                        <p:tav tm="1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6">
                                            <p:txEl>
                                              <p:pRg st="1" end="1"/>
                                            </p:txEl>
                                          </p:spTgt>
                                        </p:tgtEl>
                                        <p:attrNameLst>
                                          <p:attrName>style.visibility</p:attrName>
                                        </p:attrNameLst>
                                      </p:cBhvr>
                                      <p:to>
                                        <p:strVal val="visible"/>
                                      </p:to>
                                    </p:set>
                                    <p:anim calcmode="lin" valueType="num">
                                      <p:cBhvr additive="base">
                                        <p:cTn id="77" dur="500" fill="hold"/>
                                        <p:tgtEl>
                                          <p:spTgt spid="6">
                                            <p:txEl>
                                              <p:pRg st="1" end="1"/>
                                            </p:txEl>
                                          </p:spTgt>
                                        </p:tgtEl>
                                        <p:attrNameLst>
                                          <p:attrName>ppt_x</p:attrName>
                                        </p:attrNameLst>
                                      </p:cBhvr>
                                      <p:tavLst>
                                        <p:tav tm="0%">
                                          <p:val>
                                            <p:strVal val="#ppt_x"/>
                                          </p:val>
                                        </p:tav>
                                        <p:tav tm="100%">
                                          <p:val>
                                            <p:strVal val="#ppt_x"/>
                                          </p:val>
                                        </p:tav>
                                      </p:tavLst>
                                    </p:anim>
                                    <p:anim calcmode="lin" valueType="num">
                                      <p:cBhvr additive="base">
                                        <p:cTn id="78" dur="500" fill="hold"/>
                                        <p:tgtEl>
                                          <p:spTgt spid="6">
                                            <p:txEl>
                                              <p:pRg st="1" end="1"/>
                                            </p:txEl>
                                          </p:spTgt>
                                        </p:tgtEl>
                                        <p:attrNameLst>
                                          <p:attrName>ppt_y</p:attrName>
                                        </p:attrNameLst>
                                      </p:cBhvr>
                                      <p:tavLst>
                                        <p:tav tm="0%">
                                          <p:val>
                                            <p:strVal val="1+#ppt_h/2"/>
                                          </p:val>
                                        </p:tav>
                                        <p:tav tm="1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6">
                                            <p:txEl>
                                              <p:pRg st="2" end="2"/>
                                            </p:txEl>
                                          </p:spTgt>
                                        </p:tgtEl>
                                        <p:attrNameLst>
                                          <p:attrName>style.visibility</p:attrName>
                                        </p:attrNameLst>
                                      </p:cBhvr>
                                      <p:to>
                                        <p:strVal val="visible"/>
                                      </p:to>
                                    </p:set>
                                    <p:anim calcmode="lin" valueType="num">
                                      <p:cBhvr additive="base">
                                        <p:cTn id="83" dur="500" fill="hold"/>
                                        <p:tgtEl>
                                          <p:spTgt spid="6">
                                            <p:txEl>
                                              <p:pRg st="2" end="2"/>
                                            </p:txEl>
                                          </p:spTgt>
                                        </p:tgtEl>
                                        <p:attrNameLst>
                                          <p:attrName>ppt_x</p:attrName>
                                        </p:attrNameLst>
                                      </p:cBhvr>
                                      <p:tavLst>
                                        <p:tav tm="0%">
                                          <p:val>
                                            <p:strVal val="#ppt_x"/>
                                          </p:val>
                                        </p:tav>
                                        <p:tav tm="100%">
                                          <p:val>
                                            <p:strVal val="#ppt_x"/>
                                          </p:val>
                                        </p:tav>
                                      </p:tavLst>
                                    </p:anim>
                                    <p:anim calcmode="lin" valueType="num">
                                      <p:cBhvr additive="base">
                                        <p:cTn id="84" dur="500" fill="hold"/>
                                        <p:tgtEl>
                                          <p:spTgt spid="6">
                                            <p:txEl>
                                              <p:pRg st="2" end="2"/>
                                            </p:txEl>
                                          </p:spTgt>
                                        </p:tgtEl>
                                        <p:attrNameLst>
                                          <p:attrName>ppt_y</p:attrName>
                                        </p:attrNameLst>
                                      </p:cBhvr>
                                      <p:tavLst>
                                        <p:tav tm="0%">
                                          <p:val>
                                            <p:strVal val="1+#ppt_h/2"/>
                                          </p:val>
                                        </p:tav>
                                        <p:tav tm="1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6">
                                            <p:txEl>
                                              <p:pRg st="3" end="3"/>
                                            </p:txEl>
                                          </p:spTgt>
                                        </p:tgtEl>
                                        <p:attrNameLst>
                                          <p:attrName>style.visibility</p:attrName>
                                        </p:attrNameLst>
                                      </p:cBhvr>
                                      <p:to>
                                        <p:strVal val="visible"/>
                                      </p:to>
                                    </p:set>
                                    <p:anim calcmode="lin" valueType="num">
                                      <p:cBhvr additive="base">
                                        <p:cTn id="89" dur="500" fill="hold"/>
                                        <p:tgtEl>
                                          <p:spTgt spid="6">
                                            <p:txEl>
                                              <p:pRg st="3" end="3"/>
                                            </p:txEl>
                                          </p:spTgt>
                                        </p:tgtEl>
                                        <p:attrNameLst>
                                          <p:attrName>ppt_x</p:attrName>
                                        </p:attrNameLst>
                                      </p:cBhvr>
                                      <p:tavLst>
                                        <p:tav tm="0%">
                                          <p:val>
                                            <p:strVal val="#ppt_x"/>
                                          </p:val>
                                        </p:tav>
                                        <p:tav tm="100%">
                                          <p:val>
                                            <p:strVal val="#ppt_x"/>
                                          </p:val>
                                        </p:tav>
                                      </p:tavLst>
                                    </p:anim>
                                    <p:anim calcmode="lin" valueType="num">
                                      <p:cBhvr additive="base">
                                        <p:cTn id="90" dur="500" fill="hold"/>
                                        <p:tgtEl>
                                          <p:spTgt spid="6">
                                            <p:txEl>
                                              <p:pRg st="3" end="3"/>
                                            </p:txEl>
                                          </p:spTgt>
                                        </p:tgtEl>
                                        <p:attrNameLst>
                                          <p:attrName>ppt_y</p:attrName>
                                        </p:attrNameLst>
                                      </p:cBhvr>
                                      <p:tavLst>
                                        <p:tav tm="0%">
                                          <p:val>
                                            <p:strVal val="1+#ppt_h/2"/>
                                          </p:val>
                                        </p:tav>
                                        <p:tav tm="1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6">
                                            <p:txEl>
                                              <p:pRg st="4" end="4"/>
                                            </p:txEl>
                                          </p:spTgt>
                                        </p:tgtEl>
                                        <p:attrNameLst>
                                          <p:attrName>style.visibility</p:attrName>
                                        </p:attrNameLst>
                                      </p:cBhvr>
                                      <p:to>
                                        <p:strVal val="visible"/>
                                      </p:to>
                                    </p:set>
                                    <p:anim calcmode="lin" valueType="num">
                                      <p:cBhvr additive="base">
                                        <p:cTn id="95" dur="500" fill="hold"/>
                                        <p:tgtEl>
                                          <p:spTgt spid="6">
                                            <p:txEl>
                                              <p:pRg st="4" end="4"/>
                                            </p:txEl>
                                          </p:spTgt>
                                        </p:tgtEl>
                                        <p:attrNameLst>
                                          <p:attrName>ppt_x</p:attrName>
                                        </p:attrNameLst>
                                      </p:cBhvr>
                                      <p:tavLst>
                                        <p:tav tm="0%">
                                          <p:val>
                                            <p:strVal val="#ppt_x"/>
                                          </p:val>
                                        </p:tav>
                                        <p:tav tm="100%">
                                          <p:val>
                                            <p:strVal val="#ppt_x"/>
                                          </p:val>
                                        </p:tav>
                                      </p:tavLst>
                                    </p:anim>
                                    <p:anim calcmode="lin" valueType="num">
                                      <p:cBhvr additive="base">
                                        <p:cTn id="96" dur="500" fill="hold"/>
                                        <p:tgtEl>
                                          <p:spTgt spid="6">
                                            <p:txEl>
                                              <p:pRg st="4" end="4"/>
                                            </p:txEl>
                                          </p:spTgt>
                                        </p:tgtEl>
                                        <p:attrNameLst>
                                          <p:attrName>ppt_y</p:attrName>
                                        </p:attrNameLst>
                                      </p:cBhvr>
                                      <p:tavLst>
                                        <p:tav tm="0%">
                                          <p:val>
                                            <p:strVal val="1+#ppt_h/2"/>
                                          </p:val>
                                        </p:tav>
                                        <p:tav tm="1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nodeType="clickEffect">
                                  <p:stCondLst>
                                    <p:cond delay="0"/>
                                  </p:stCondLst>
                                  <p:childTnLst>
                                    <p:set>
                                      <p:cBhvr>
                                        <p:cTn id="100" dur="1" fill="hold">
                                          <p:stCondLst>
                                            <p:cond delay="0"/>
                                          </p:stCondLst>
                                        </p:cTn>
                                        <p:tgtEl>
                                          <p:spTgt spid="6">
                                            <p:txEl>
                                              <p:pRg st="5" end="5"/>
                                            </p:txEl>
                                          </p:spTgt>
                                        </p:tgtEl>
                                        <p:attrNameLst>
                                          <p:attrName>style.visibility</p:attrName>
                                        </p:attrNameLst>
                                      </p:cBhvr>
                                      <p:to>
                                        <p:strVal val="visible"/>
                                      </p:to>
                                    </p:set>
                                    <p:anim calcmode="lin" valueType="num">
                                      <p:cBhvr>
                                        <p:cTn id="101" dur="1000" fill="hold"/>
                                        <p:tgtEl>
                                          <p:spTgt spid="6">
                                            <p:txEl>
                                              <p:pRg st="5" end="5"/>
                                            </p:txEl>
                                          </p:spTgt>
                                        </p:tgtEl>
                                        <p:attrNameLst>
                                          <p:attrName>ppt_w</p:attrName>
                                        </p:attrNameLst>
                                      </p:cBhvr>
                                      <p:tavLst>
                                        <p:tav tm="0%">
                                          <p:val>
                                            <p:fltVal val="0"/>
                                          </p:val>
                                        </p:tav>
                                        <p:tav tm="100%">
                                          <p:val>
                                            <p:strVal val="#ppt_w"/>
                                          </p:val>
                                        </p:tav>
                                      </p:tavLst>
                                    </p:anim>
                                    <p:anim calcmode="lin" valueType="num">
                                      <p:cBhvr>
                                        <p:cTn id="102" dur="1000" fill="hold"/>
                                        <p:tgtEl>
                                          <p:spTgt spid="6">
                                            <p:txEl>
                                              <p:pRg st="5" end="5"/>
                                            </p:txEl>
                                          </p:spTgt>
                                        </p:tgtEl>
                                        <p:attrNameLst>
                                          <p:attrName>ppt_h</p:attrName>
                                        </p:attrNameLst>
                                      </p:cBhvr>
                                      <p:tavLst>
                                        <p:tav tm="0%">
                                          <p:val>
                                            <p:fltVal val="0"/>
                                          </p:val>
                                        </p:tav>
                                        <p:tav tm="100%">
                                          <p:val>
                                            <p:strVal val="#ppt_h"/>
                                          </p:val>
                                        </p:tav>
                                      </p:tavLst>
                                    </p:anim>
                                    <p:anim calcmode="lin" valueType="num">
                                      <p:cBhvr>
                                        <p:cTn id="103" dur="1000" fill="hold"/>
                                        <p:tgtEl>
                                          <p:spTgt spid="6">
                                            <p:txEl>
                                              <p:pRg st="5" end="5"/>
                                            </p:txEl>
                                          </p:spTgt>
                                        </p:tgtEl>
                                        <p:attrNameLst>
                                          <p:attrName>style.rotation</p:attrName>
                                        </p:attrNameLst>
                                      </p:cBhvr>
                                      <p:tavLst>
                                        <p:tav tm="0%">
                                          <p:val>
                                            <p:fltVal val="90"/>
                                          </p:val>
                                        </p:tav>
                                        <p:tav tm="100%">
                                          <p:val>
                                            <p:fltVal val="0"/>
                                          </p:val>
                                        </p:tav>
                                      </p:tavLst>
                                    </p:anim>
                                    <p:animEffect transition="in" filter="fade">
                                      <p:cBhvr>
                                        <p:cTn id="10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6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5" name="Group 4"/>
          <p:cNvGrpSpPr/>
          <p:nvPr/>
        </p:nvGrpSpPr>
        <p:grpSpPr>
          <a:xfrm>
            <a:off x="721441" y="3811522"/>
            <a:ext cx="957527" cy="2524106"/>
            <a:chOff x="721441" y="3811522"/>
            <a:chExt cx="957527" cy="2524106"/>
          </a:xfrm>
        </p:grpSpPr>
        <p:cxnSp>
          <p:nvCxnSpPr>
            <p:cNvPr id="44" name="Straight Arrow Connector 43"/>
            <p:cNvCxnSpPr>
              <a:stCxn id="48" idx="2"/>
              <a:endCxn id="50" idx="0"/>
            </p:cNvCxnSpPr>
            <p:nvPr/>
          </p:nvCxnSpPr>
          <p:spPr>
            <a:xfrm>
              <a:off x="1204325" y="4435597"/>
              <a:ext cx="0" cy="128222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rot="16200000">
              <a:off x="874092" y="5081624"/>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sp>
          <p:nvSpPr>
            <p:cNvPr id="47" name="Rounded Rectangle 46"/>
            <p:cNvSpPr/>
            <p:nvPr/>
          </p:nvSpPr>
          <p:spPr>
            <a:xfrm>
              <a:off x="721441" y="3811522"/>
              <a:ext cx="957527" cy="2524106"/>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t" anchorCtr="0"/>
            <a:lstStyle/>
            <a:p>
              <a:pPr algn="ctr"/>
              <a:endParaRPr lang="en-GB" sz="800" b="1" dirty="0">
                <a:solidFill>
                  <a:srgbClr val="FF0000"/>
                </a:solidFill>
              </a:endParaRPr>
            </a:p>
          </p:txBody>
        </p:sp>
        <p:sp>
          <p:nvSpPr>
            <p:cNvPr id="48" name="Rounded Rectangle 47"/>
            <p:cNvSpPr/>
            <p:nvPr/>
          </p:nvSpPr>
          <p:spPr>
            <a:xfrm>
              <a:off x="771997" y="3904934"/>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destination</a:t>
              </a:r>
            </a:p>
          </p:txBody>
        </p:sp>
        <p:sp>
          <p:nvSpPr>
            <p:cNvPr id="49" name="4-Point Star 48"/>
            <p:cNvSpPr/>
            <p:nvPr/>
          </p:nvSpPr>
          <p:spPr>
            <a:xfrm>
              <a:off x="1181466" y="4384796"/>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50" name="Rounded Rectangle 49"/>
            <p:cNvSpPr/>
            <p:nvPr/>
          </p:nvSpPr>
          <p:spPr>
            <a:xfrm>
              <a:off x="771997" y="5717819"/>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source</a:t>
              </a:r>
            </a:p>
          </p:txBody>
        </p:sp>
        <p:sp>
          <p:nvSpPr>
            <p:cNvPr id="51" name="4-Point Star 50"/>
            <p:cNvSpPr/>
            <p:nvPr/>
          </p:nvSpPr>
          <p:spPr>
            <a:xfrm>
              <a:off x="1181466" y="5717819"/>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graphicFrame>
        <p:nvGraphicFramePr>
          <p:cNvPr id="3" name="Table 2"/>
          <p:cNvGraphicFramePr>
            <a:graphicFrameLocks noGrp="1"/>
          </p:cNvGraphicFramePr>
          <p:nvPr>
            <p:extLst>
              <p:ext uri="{D42A27DB-BD31-4B8C-83A1-F6EECF244321}">
                <p14:modId xmlns:p14="http://schemas.microsoft.com/office/powerpoint/2010/main" val="3035598332"/>
              </p:ext>
            </p:extLst>
          </p:nvPr>
        </p:nvGraphicFramePr>
        <p:xfrm>
          <a:off x="2552318" y="4356063"/>
          <a:ext cx="5359400" cy="1206500"/>
        </p:xfrm>
        <a:graphic>
          <a:graphicData uri="http://purl.oclc.org/ooxml/drawingml/table">
            <a:tbl>
              <a:tblPr/>
              <a:tblGrid>
                <a:gridCol w="874719">
                  <a:extLst>
                    <a:ext uri="{9D8B030D-6E8A-4147-A177-3AD203B41FA5}">
                      <a16:colId xmlns:a16="http://schemas.microsoft.com/office/drawing/2014/main" val="20000"/>
                    </a:ext>
                  </a:extLst>
                </a:gridCol>
                <a:gridCol w="1098794">
                  <a:extLst>
                    <a:ext uri="{9D8B030D-6E8A-4147-A177-3AD203B41FA5}">
                      <a16:colId xmlns:a16="http://schemas.microsoft.com/office/drawing/2014/main" val="20001"/>
                    </a:ext>
                  </a:extLst>
                </a:gridCol>
                <a:gridCol w="875989">
                  <a:extLst>
                    <a:ext uri="{9D8B030D-6E8A-4147-A177-3AD203B41FA5}">
                      <a16:colId xmlns:a16="http://schemas.microsoft.com/office/drawing/2014/main" val="20002"/>
                    </a:ext>
                  </a:extLst>
                </a:gridCol>
                <a:gridCol w="875989">
                  <a:extLst>
                    <a:ext uri="{9D8B030D-6E8A-4147-A177-3AD203B41FA5}">
                      <a16:colId xmlns:a16="http://schemas.microsoft.com/office/drawing/2014/main" val="20003"/>
                    </a:ext>
                  </a:extLst>
                </a:gridCol>
                <a:gridCol w="874719">
                  <a:extLst>
                    <a:ext uri="{9D8B030D-6E8A-4147-A177-3AD203B41FA5}">
                      <a16:colId xmlns:a16="http://schemas.microsoft.com/office/drawing/2014/main" val="20004"/>
                    </a:ext>
                  </a:extLst>
                </a:gridCol>
                <a:gridCol w="759190">
                  <a:extLst>
                    <a:ext uri="{9D8B030D-6E8A-4147-A177-3AD203B41FA5}">
                      <a16:colId xmlns:a16="http://schemas.microsoft.com/office/drawing/2014/main" val="20005"/>
                    </a:ext>
                  </a:extLst>
                </a:gridCol>
              </a:tblGrid>
              <a:tr h="0">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TC packet PUS version number</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75F09"/>
                    </a:solidFill>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acknowledgement flags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75F09"/>
                    </a:solidFill>
                  </a:tcPr>
                </a:tc>
                <a:tc grid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message type ID</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75F09"/>
                    </a:solidFill>
                  </a:tcPr>
                </a:tc>
                <a:tc hMerge="1">
                  <a:txBody>
                    <a:bodyPr/>
                    <a:lstStyle/>
                    <a:p>
                      <a:endParaRPr lang="en-GB"/>
                    </a:p>
                  </a:txBody>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source ID</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75F09"/>
                    </a:solidFill>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spare</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75F09"/>
                    </a:solidFill>
                  </a:tcPr>
                </a:tc>
                <a:extLst>
                  <a:ext uri="{0D108BD9-81ED-4DB2-BD59-A6C34878D82A}">
                    <a16:rowId xmlns:a16="http://schemas.microsoft.com/office/drawing/2014/main" val="10000"/>
                  </a:ext>
                </a:extLst>
              </a:tr>
              <a:tr h="0">
                <a:tc vMerge="1">
                  <a:txBody>
                    <a:bodyPr/>
                    <a:lstStyle/>
                    <a:p>
                      <a:endParaRPr lang="en-GB"/>
                    </a:p>
                  </a:txBody>
                  <a:tcPr/>
                </a:tc>
                <a:tc vMerge="1">
                  <a:txBody>
                    <a:bodyPr/>
                    <a:lstStyle/>
                    <a:p>
                      <a:endParaRPr lang="en-GB"/>
                    </a:p>
                  </a:txBody>
                  <a:tcPr/>
                </a:tc>
                <a:tc>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service type ID</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75F09"/>
                    </a:solidFill>
                  </a:tcPr>
                </a:tc>
                <a:tc>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message subtype ID</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75F09"/>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395605">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(4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(4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D4B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(16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D4B4"/>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fixed-size bit-string</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D4B4"/>
                    </a:solidFill>
                  </a:tcPr>
                </a:tc>
                <a:extLst>
                  <a:ext uri="{0D108BD9-81ED-4DB2-BD59-A6C34878D82A}">
                    <a16:rowId xmlns:a16="http://schemas.microsoft.com/office/drawing/2014/main" val="10002"/>
                  </a:ext>
                </a:extLst>
              </a:tr>
              <a:tr h="137795">
                <a:tc>
                  <a:txBody>
                    <a:bodyPr/>
                    <a:lstStyle/>
                    <a:p>
                      <a:pPr algn="ctr">
                        <a:spcAft>
                          <a:spcPts val="0"/>
                        </a:spcAft>
                      </a:pPr>
                      <a:r>
                        <a:rPr lang="en-GB" sz="700" i="1" dirty="0">
                          <a:effectLst/>
                          <a:latin typeface="Times New Roman" panose="02020603050405020304" pitchFamily="18" charset="0"/>
                          <a:ea typeface="Times New Roman" panose="02020603050405020304" pitchFamily="18" charset="0"/>
                        </a:rPr>
                        <a:t> </a:t>
                      </a: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GB" sz="700" i="1" dirty="0">
                          <a:effectLst/>
                          <a:latin typeface="Times New Roman" panose="02020603050405020304" pitchFamily="18" charset="0"/>
                          <a:ea typeface="Times New Roman" panose="02020603050405020304" pitchFamily="18" charset="0"/>
                        </a:rPr>
                        <a:t> </a:t>
                      </a: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GB" sz="700" i="1" dirty="0">
                          <a:effectLst/>
                          <a:latin typeface="Times New Roman" panose="02020603050405020304" pitchFamily="18" charset="0"/>
                          <a:ea typeface="Times New Roman" panose="02020603050405020304" pitchFamily="18" charset="0"/>
                        </a:rPr>
                        <a:t> </a:t>
                      </a: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GB" sz="700" i="1" dirty="0">
                          <a:effectLst/>
                          <a:latin typeface="Times New Roman" panose="02020603050405020304" pitchFamily="18" charset="0"/>
                          <a:ea typeface="Times New Roman" panose="02020603050405020304" pitchFamily="18" charset="0"/>
                        </a:rPr>
                        <a:t> </a:t>
                      </a: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GB" sz="700" i="1" dirty="0">
                          <a:effectLst/>
                          <a:latin typeface="Times New Roman" panose="02020603050405020304" pitchFamily="18" charset="0"/>
                          <a:ea typeface="Times New Roman" panose="02020603050405020304" pitchFamily="18" charset="0"/>
                        </a:rPr>
                        <a:t> </a:t>
                      </a: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GB" sz="700" i="1" dirty="0">
                          <a:effectLst/>
                          <a:latin typeface="Times New Roman" panose="02020603050405020304" pitchFamily="18" charset="0"/>
                          <a:ea typeface="Times New Roman" panose="02020603050405020304" pitchFamily="18" charset="0"/>
                        </a:rPr>
                        <a:t>optional</a:t>
                      </a: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solidFill>
                        <a:srgbClr val="E36C0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a:xfrm>
            <a:off x="625475" y="379076"/>
            <a:ext cx="6863896" cy="430887"/>
          </a:xfrm>
        </p:spPr>
        <p:txBody>
          <a:bodyPr/>
          <a:lstStyle/>
          <a:p>
            <a:r>
              <a:rPr lang="en-GB" dirty="0"/>
              <a:t>... transported in a CCSDS/PUS TC packet</a:t>
            </a:r>
          </a:p>
        </p:txBody>
      </p:sp>
      <p:graphicFrame>
        <p:nvGraphicFramePr>
          <p:cNvPr id="4" name="Table 3"/>
          <p:cNvGraphicFramePr>
            <a:graphicFrameLocks noGrp="1"/>
          </p:cNvGraphicFramePr>
          <p:nvPr>
            <p:extLst>
              <p:ext uri="{D42A27DB-BD31-4B8C-83A1-F6EECF244321}">
                <p14:modId xmlns:p14="http://schemas.microsoft.com/office/powerpoint/2010/main" val="2526528521"/>
              </p:ext>
            </p:extLst>
          </p:nvPr>
        </p:nvGraphicFramePr>
        <p:xfrm>
          <a:off x="256322" y="1426628"/>
          <a:ext cx="5847082" cy="2033270"/>
        </p:xfrm>
        <a:graphic>
          <a:graphicData uri="http://purl.oclc.org/ooxml/drawingml/table">
            <a:tbl>
              <a:tblPr/>
              <a:tblGrid>
                <a:gridCol w="598525">
                  <a:extLst>
                    <a:ext uri="{9D8B030D-6E8A-4147-A177-3AD203B41FA5}">
                      <a16:colId xmlns:a16="http://schemas.microsoft.com/office/drawing/2014/main" val="20000"/>
                    </a:ext>
                  </a:extLst>
                </a:gridCol>
                <a:gridCol w="660067">
                  <a:extLst>
                    <a:ext uri="{9D8B030D-6E8A-4147-A177-3AD203B41FA5}">
                      <a16:colId xmlns:a16="http://schemas.microsoft.com/office/drawing/2014/main" val="20001"/>
                    </a:ext>
                  </a:extLst>
                </a:gridCol>
                <a:gridCol w="708335">
                  <a:extLst>
                    <a:ext uri="{9D8B030D-6E8A-4147-A177-3AD203B41FA5}">
                      <a16:colId xmlns:a16="http://schemas.microsoft.com/office/drawing/2014/main" val="20002"/>
                    </a:ext>
                  </a:extLst>
                </a:gridCol>
                <a:gridCol w="708335">
                  <a:extLst>
                    <a:ext uri="{9D8B030D-6E8A-4147-A177-3AD203B41FA5}">
                      <a16:colId xmlns:a16="http://schemas.microsoft.com/office/drawing/2014/main" val="20003"/>
                    </a:ext>
                  </a:extLst>
                </a:gridCol>
                <a:gridCol w="687821">
                  <a:extLst>
                    <a:ext uri="{9D8B030D-6E8A-4147-A177-3AD203B41FA5}">
                      <a16:colId xmlns:a16="http://schemas.microsoft.com/office/drawing/2014/main" val="20004"/>
                    </a:ext>
                  </a:extLst>
                </a:gridCol>
                <a:gridCol w="687821">
                  <a:extLst>
                    <a:ext uri="{9D8B030D-6E8A-4147-A177-3AD203B41FA5}">
                      <a16:colId xmlns:a16="http://schemas.microsoft.com/office/drawing/2014/main" val="20005"/>
                    </a:ext>
                  </a:extLst>
                </a:gridCol>
                <a:gridCol w="598525">
                  <a:extLst>
                    <a:ext uri="{9D8B030D-6E8A-4147-A177-3AD203B41FA5}">
                      <a16:colId xmlns:a16="http://schemas.microsoft.com/office/drawing/2014/main" val="20006"/>
                    </a:ext>
                  </a:extLst>
                </a:gridCol>
                <a:gridCol w="687821">
                  <a:extLst>
                    <a:ext uri="{9D8B030D-6E8A-4147-A177-3AD203B41FA5}">
                      <a16:colId xmlns:a16="http://schemas.microsoft.com/office/drawing/2014/main" val="20007"/>
                    </a:ext>
                  </a:extLst>
                </a:gridCol>
                <a:gridCol w="509832">
                  <a:extLst>
                    <a:ext uri="{9D8B030D-6E8A-4147-A177-3AD203B41FA5}">
                      <a16:colId xmlns:a16="http://schemas.microsoft.com/office/drawing/2014/main" val="20008"/>
                    </a:ext>
                  </a:extLst>
                </a:gridCol>
              </a:tblGrid>
              <a:tr h="0">
                <a:tc gridSpan="7">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packet primary header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data field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extLst>
                  <a:ext uri="{0D108BD9-81ED-4DB2-BD59-A6C34878D82A}">
                    <a16:rowId xmlns:a16="http://schemas.microsoft.com/office/drawing/2014/main" val="10000"/>
                  </a:ext>
                </a:extLst>
              </a:tr>
              <a:tr h="0">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version number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ID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sequence control</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data length</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packet secondary header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75F09"/>
                    </a:solidFill>
                  </a:tcPr>
                </a:tc>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user data field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extLst>
                  <a:ext uri="{0D108BD9-81ED-4DB2-BD59-A6C34878D82A}">
                    <a16:rowId xmlns:a16="http://schemas.microsoft.com/office/drawing/2014/main" val="10001"/>
                  </a:ext>
                </a:extLst>
              </a:tr>
              <a:tr h="0">
                <a:tc vMerge="1">
                  <a:txBody>
                    <a:bodyPr/>
                    <a:lstStyle/>
                    <a:p>
                      <a:endParaRPr lang="en-GB"/>
                    </a:p>
                  </a:txBody>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packet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secondary header flag</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marL="0" algn="ctr" defTabSz="914400" rtl="0" eaLnBrk="1" latinLnBrk="0" hangingPunct="1">
                        <a:spcAft>
                          <a:spcPts val="0"/>
                        </a:spcAft>
                      </a:pPr>
                      <a:r>
                        <a:rPr lang="en-GB" sz="1000" kern="12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application process ID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sequence flags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marL="0" algn="ctr" defTabSz="914400" rtl="0" eaLnBrk="1" latinLnBrk="0" hangingPunct="1">
                        <a:spcAft>
                          <a:spcPts val="0"/>
                        </a:spcAft>
                      </a:pPr>
                      <a:r>
                        <a:rPr lang="en-GB" sz="1000" kern="12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packet sequence count or packet name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2"/>
                  </a:ext>
                </a:extLst>
              </a:tr>
              <a:tr h="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3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 bit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 bit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11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2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14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16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variable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variable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extLst>
                  <a:ext uri="{0D108BD9-81ED-4DB2-BD59-A6C34878D82A}">
                    <a16:rowId xmlns:a16="http://schemas.microsoft.com/office/drawing/2014/main" val="10003"/>
                  </a:ext>
                </a:extLst>
              </a:tr>
              <a:tr h="0">
                <a:tc gridSpan="4">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gridSpan="2">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1 to 65536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extLst>
                  <a:ext uri="{0D108BD9-81ED-4DB2-BD59-A6C34878D82A}">
                    <a16:rowId xmlns:a16="http://schemas.microsoft.com/office/drawing/2014/main" val="10004"/>
                  </a:ext>
                </a:extLst>
              </a:tr>
            </a:tbl>
          </a:graphicData>
        </a:graphic>
      </p:graphicFrame>
      <p:cxnSp>
        <p:nvCxnSpPr>
          <p:cNvPr id="17" name="Straight Connector 16"/>
          <p:cNvCxnSpPr/>
          <p:nvPr/>
        </p:nvCxnSpPr>
        <p:spPr>
          <a:xfrm flipH="1">
            <a:off x="2552318" y="2986268"/>
            <a:ext cx="2355348" cy="1358355"/>
          </a:xfrm>
          <a:prstGeom prst="line">
            <a:avLst/>
          </a:prstGeom>
          <a:ln w="222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602147" y="2986268"/>
            <a:ext cx="2309571" cy="1358355"/>
          </a:xfrm>
          <a:prstGeom prst="line">
            <a:avLst/>
          </a:prstGeom>
          <a:ln w="222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21803" y="2273371"/>
            <a:ext cx="729104" cy="548127"/>
          </a:xfrm>
          <a:prstGeom prst="ellipse">
            <a:avLst/>
          </a:prstGeom>
          <a:noFill/>
          <a:ln w="44450">
            <a:solidFill>
              <a:srgbClr val="18F7FC"/>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p:cNvSpPr/>
          <p:nvPr/>
        </p:nvSpPr>
        <p:spPr>
          <a:xfrm>
            <a:off x="2210765" y="2264122"/>
            <a:ext cx="752454" cy="548127"/>
          </a:xfrm>
          <a:prstGeom prst="ellipse">
            <a:avLst/>
          </a:prstGeom>
          <a:noFill/>
          <a:ln w="44450">
            <a:solidFill>
              <a:srgbClr val="18F7FC"/>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p:cNvSpPr/>
          <p:nvPr/>
        </p:nvSpPr>
        <p:spPr>
          <a:xfrm>
            <a:off x="4514127" y="4224759"/>
            <a:ext cx="1736202" cy="902825"/>
          </a:xfrm>
          <a:prstGeom prst="ellipse">
            <a:avLst/>
          </a:prstGeom>
          <a:noFill/>
          <a:ln w="44450">
            <a:solidFill>
              <a:srgbClr val="18F7FC"/>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p:cNvSpPr/>
          <p:nvPr/>
        </p:nvSpPr>
        <p:spPr>
          <a:xfrm>
            <a:off x="3588352" y="2093614"/>
            <a:ext cx="752454" cy="892654"/>
          </a:xfrm>
          <a:prstGeom prst="ellipse">
            <a:avLst/>
          </a:prstGeom>
          <a:noFill/>
          <a:ln w="44450">
            <a:solidFill>
              <a:srgbClr val="18F7FC"/>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p:cNvSpPr/>
          <p:nvPr/>
        </p:nvSpPr>
        <p:spPr>
          <a:xfrm>
            <a:off x="6322880" y="4224760"/>
            <a:ext cx="821803" cy="902824"/>
          </a:xfrm>
          <a:prstGeom prst="ellipse">
            <a:avLst/>
          </a:prstGeom>
          <a:noFill/>
          <a:ln w="44450">
            <a:solidFill>
              <a:srgbClr val="18F7FC"/>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p:cNvSpPr/>
          <p:nvPr/>
        </p:nvSpPr>
        <p:spPr>
          <a:xfrm>
            <a:off x="3419564" y="4224759"/>
            <a:ext cx="1094563" cy="902825"/>
          </a:xfrm>
          <a:prstGeom prst="ellipse">
            <a:avLst/>
          </a:prstGeom>
          <a:noFill/>
          <a:ln w="44450">
            <a:solidFill>
              <a:srgbClr val="18F7FC"/>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p:cNvSpPr/>
          <p:nvPr/>
        </p:nvSpPr>
        <p:spPr>
          <a:xfrm rot="3146056">
            <a:off x="2785666" y="5423915"/>
            <a:ext cx="529312" cy="307777"/>
          </a:xfrm>
          <a:prstGeom prst="rect">
            <a:avLst/>
          </a:prstGeom>
          <a:noFill/>
        </p:spPr>
        <p:txBody>
          <a:bodyPr wrap="none" lIns="91440" tIns="45720" rIns="91440" bIns="45720">
            <a:spAutoFit/>
          </a:bodyPr>
          <a:lstStyle/>
          <a:p>
            <a:pPr algn="ctr"/>
            <a:r>
              <a:rPr lang="en-GB" sz="1400" b="1" cap="none" spc="0" dirty="0">
                <a:ln w="9525">
                  <a:solidFill>
                    <a:schemeClr val="bg1"/>
                  </a:solidFill>
                  <a:prstDash val="solid"/>
                </a:ln>
                <a:solidFill>
                  <a:srgbClr val="00B050"/>
                </a:solidFill>
                <a:effectLst>
                  <a:outerShdw blurRad="12700" dist="38100" dir="2700000" algn="tl" rotWithShape="0">
                    <a:schemeClr val="bg1">
                      <a:lumMod val="50%"/>
                    </a:schemeClr>
                  </a:outerShdw>
                </a:effectLst>
              </a:rPr>
              <a:t>= 2</a:t>
            </a:r>
            <a:endParaRPr lang="en-GB" sz="2800" b="1" cap="none" spc="0" dirty="0">
              <a:ln w="9525">
                <a:solidFill>
                  <a:schemeClr val="bg1"/>
                </a:solidFill>
                <a:prstDash val="solid"/>
              </a:ln>
              <a:solidFill>
                <a:srgbClr val="00B050"/>
              </a:solidFill>
              <a:effectLst>
                <a:outerShdw blurRad="12700" dist="38100" dir="2700000" algn="tl" rotWithShape="0">
                  <a:schemeClr val="bg1">
                    <a:lumMod val="50%"/>
                  </a:schemeClr>
                </a:outerShdw>
              </a:effectLst>
            </a:endParaRPr>
          </a:p>
        </p:txBody>
      </p:sp>
      <p:cxnSp>
        <p:nvCxnSpPr>
          <p:cNvPr id="7" name="Elbow Connector 6"/>
          <p:cNvCxnSpPr>
            <a:endCxn id="25" idx="1"/>
          </p:cNvCxnSpPr>
          <p:nvPr/>
        </p:nvCxnSpPr>
        <p:spPr>
          <a:xfrm rot="5400000">
            <a:off x="-30542" y="3651635"/>
            <a:ext cx="2036041" cy="375766"/>
          </a:xfrm>
          <a:prstGeom prst="bentConnector4">
            <a:avLst>
              <a:gd name="adj1" fmla="val 45386"/>
              <a:gd name="adj2" fmla="val 160836"/>
            </a:avLst>
          </a:prstGeom>
          <a:ln w="22225">
            <a:solidFill>
              <a:srgbClr val="18F7FC"/>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1" idx="4"/>
            <a:endCxn id="28" idx="3"/>
          </p:cNvCxnSpPr>
          <p:nvPr/>
        </p:nvCxnSpPr>
        <p:spPr>
          <a:xfrm rot="5400000">
            <a:off x="1432815" y="3016088"/>
            <a:ext cx="1358017" cy="950339"/>
          </a:xfrm>
          <a:prstGeom prst="bentConnector2">
            <a:avLst/>
          </a:prstGeom>
          <a:ln w="22225">
            <a:solidFill>
              <a:srgbClr val="18F7FC"/>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4" idx="4"/>
            <a:endCxn id="30" idx="3"/>
          </p:cNvCxnSpPr>
          <p:nvPr/>
        </p:nvCxnSpPr>
        <p:spPr>
          <a:xfrm rot="5400000">
            <a:off x="3757435" y="3006803"/>
            <a:ext cx="855567" cy="5097129"/>
          </a:xfrm>
          <a:prstGeom prst="bentConnector2">
            <a:avLst/>
          </a:prstGeom>
          <a:ln w="22225">
            <a:solidFill>
              <a:srgbClr val="18F7FC"/>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947957">
            <a:off x="6807287" y="2316153"/>
            <a:ext cx="1798890" cy="523220"/>
          </a:xfrm>
          <a:prstGeom prst="rect">
            <a:avLst/>
          </a:prstGeom>
          <a:noFill/>
        </p:spPr>
        <p:txBody>
          <a:bodyPr wrap="none" rtlCol="0">
            <a:spAutoFit/>
          </a:bodyPr>
          <a:lstStyle/>
          <a:p>
            <a:r>
              <a:rPr lang="en-GB" sz="2800" dirty="0">
                <a:solidFill>
                  <a:srgbClr val="0070C0"/>
                </a:solidFill>
              </a:rPr>
              <a:t>the HOW</a:t>
            </a:r>
          </a:p>
        </p:txBody>
      </p:sp>
      <p:sp>
        <p:nvSpPr>
          <p:cNvPr id="29" name="Up Arrow 28"/>
          <p:cNvSpPr/>
          <p:nvPr/>
        </p:nvSpPr>
        <p:spPr>
          <a:xfrm>
            <a:off x="799595" y="4669656"/>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Tree>
    <p:extLst>
      <p:ext uri="{BB962C8B-B14F-4D97-AF65-F5344CB8AC3E}">
        <p14:creationId xmlns:p14="http://schemas.microsoft.com/office/powerpoint/2010/main" val="326899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
                                          <p:val>
                                            <p:strVal val="#ppt_w"/>
                                          </p:val>
                                        </p:tav>
                                      </p:tavLst>
                                    </p:anim>
                                    <p:anim calcmode="lin" valueType="num">
                                      <p:cBhvr>
                                        <p:cTn id="8" dur="1000" fill="hold"/>
                                        <p:tgtEl>
                                          <p:spTgt spid="4"/>
                                        </p:tgtEl>
                                        <p:attrNameLst>
                                          <p:attrName>ppt_h</p:attrName>
                                        </p:attrNameLst>
                                      </p:cBhvr>
                                      <p:tavLst>
                                        <p:tav tm="0%">
                                          <p:val>
                                            <p:fltVal val="0"/>
                                          </p:val>
                                        </p:tav>
                                        <p:tav tm="100%">
                                          <p:val>
                                            <p:strVal val="#ppt_h"/>
                                          </p:val>
                                        </p:tav>
                                      </p:tavLst>
                                    </p:anim>
                                    <p:anim calcmode="lin" valueType="num">
                                      <p:cBhvr>
                                        <p:cTn id="9" dur="1000" fill="hold"/>
                                        <p:tgtEl>
                                          <p:spTgt spid="4"/>
                                        </p:tgtEl>
                                        <p:attrNameLst>
                                          <p:attrName>style.rotation</p:attrName>
                                        </p:attrNameLst>
                                      </p:cBhvr>
                                      <p:tavLst>
                                        <p:tav tm="0%">
                                          <p:val>
                                            <p:fltVal val="90"/>
                                          </p:val>
                                        </p:tav>
                                        <p:tav tm="1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
                                          <p:val>
                                            <p:strVal val="#ppt_w"/>
                                          </p:val>
                                        </p:tav>
                                      </p:tavLst>
                                    </p:anim>
                                    <p:anim calcmode="lin" valueType="num">
                                      <p:cBhvr>
                                        <p:cTn id="15" dur="500" fill="hold"/>
                                        <p:tgtEl>
                                          <p:spTgt spid="8"/>
                                        </p:tgtEl>
                                        <p:attrNameLst>
                                          <p:attrName>ppt_h</p:attrName>
                                        </p:attrNameLst>
                                      </p:cBhvr>
                                      <p:tavLst>
                                        <p:tav tm="0%">
                                          <p:val>
                                            <p:fltVal val="0"/>
                                          </p:val>
                                        </p:tav>
                                        <p:tav tm="100%">
                                          <p:val>
                                            <p:strVal val="#ppt_h"/>
                                          </p:val>
                                        </p:tav>
                                      </p:tavLst>
                                    </p:anim>
                                    <p:animEffect transition="in" filter="fade">
                                      <p:cBhvr>
                                        <p:cTn id="16" dur="500"/>
                                        <p:tgtEl>
                                          <p:spTgt spid="8"/>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
                                          <p:val>
                                            <p:strVal val="#ppt_x"/>
                                          </p:val>
                                        </p:tav>
                                      </p:tavLst>
                                    </p:anim>
                                    <p:anim calcmode="lin" valueType="num">
                                      <p:cBhvr additive="base">
                                        <p:cTn id="24" dur="500" fill="hold"/>
                                        <p:tgtEl>
                                          <p:spTgt spid="29"/>
                                        </p:tgtEl>
                                        <p:attrNameLst>
                                          <p:attrName>ppt_y</p:attrName>
                                        </p:attrNameLst>
                                      </p:cBhvr>
                                      <p:tavLst>
                                        <p:tav tm="0%">
                                          <p:val>
                                            <p:strVal val="1+#ppt_h/2"/>
                                          </p:val>
                                        </p:tav>
                                        <p:tav tm="1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
                                          <p:val>
                                            <p:strVal val="#ppt_w"/>
                                          </p:val>
                                        </p:tav>
                                      </p:tavLst>
                                    </p:anim>
                                    <p:anim calcmode="lin" valueType="num">
                                      <p:cBhvr>
                                        <p:cTn id="30" dur="500" fill="hold"/>
                                        <p:tgtEl>
                                          <p:spTgt spid="11"/>
                                        </p:tgtEl>
                                        <p:attrNameLst>
                                          <p:attrName>ppt_h</p:attrName>
                                        </p:attrNameLst>
                                      </p:cBhvr>
                                      <p:tavLst>
                                        <p:tav tm="0%">
                                          <p:val>
                                            <p:fltVal val="0"/>
                                          </p:val>
                                        </p:tav>
                                        <p:tav tm="100%">
                                          <p:val>
                                            <p:strVal val="#ppt_h"/>
                                          </p:val>
                                        </p:tav>
                                      </p:tavLst>
                                    </p:anim>
                                    <p:animEffect transition="in" filter="fade">
                                      <p:cBhvr>
                                        <p:cTn id="31" dur="500"/>
                                        <p:tgtEl>
                                          <p:spTgt spid="11"/>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
                                          <p:val>
                                            <p:strVal val="#ppt_w"/>
                                          </p:val>
                                        </p:tav>
                                      </p:tavLst>
                                    </p:anim>
                                    <p:anim calcmode="lin" valueType="num">
                                      <p:cBhvr>
                                        <p:cTn id="40" dur="500" fill="hold"/>
                                        <p:tgtEl>
                                          <p:spTgt spid="13"/>
                                        </p:tgtEl>
                                        <p:attrNameLst>
                                          <p:attrName>ppt_h</p:attrName>
                                        </p:attrNameLst>
                                      </p:cBhvr>
                                      <p:tavLst>
                                        <p:tav tm="0%">
                                          <p:val>
                                            <p:fltVal val="0"/>
                                          </p:val>
                                        </p:tav>
                                        <p:tav tm="100%">
                                          <p:val>
                                            <p:strVal val="#ppt_h"/>
                                          </p:val>
                                        </p:tav>
                                      </p:tavLst>
                                    </p:anim>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2"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0-#ppt_w/2"/>
                                          </p:val>
                                        </p:tav>
                                        <p:tav tm="100%">
                                          <p:val>
                                            <p:strVal val="#ppt_x"/>
                                          </p:val>
                                        </p:tav>
                                      </p:tavLst>
                                    </p:anim>
                                    <p:anim calcmode="lin" valueType="num">
                                      <p:cBhvr additive="base">
                                        <p:cTn id="47" dur="500" fill="hold"/>
                                        <p:tgtEl>
                                          <p:spTgt spid="17"/>
                                        </p:tgtEl>
                                        <p:attrNameLst>
                                          <p:attrName>ppt_y</p:attrName>
                                        </p:attrNameLst>
                                      </p:cBhvr>
                                      <p:tavLst>
                                        <p:tav tm="0%">
                                          <p:val>
                                            <p:strVal val="1+#ppt_h/2"/>
                                          </p:val>
                                        </p:tav>
                                        <p:tav tm="100%">
                                          <p:val>
                                            <p:strVal val="#ppt_y"/>
                                          </p:val>
                                        </p:tav>
                                      </p:tavLst>
                                    </p:anim>
                                  </p:childTnLst>
                                </p:cTn>
                              </p:par>
                              <p:par>
                                <p:cTn id="48" presetID="2" presetClass="entr" presetSubtype="6"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1+#ppt_w/2"/>
                                          </p:val>
                                        </p:tav>
                                        <p:tav tm="100%">
                                          <p:val>
                                            <p:strVal val="#ppt_x"/>
                                          </p:val>
                                        </p:tav>
                                      </p:tavLst>
                                    </p:anim>
                                    <p:anim calcmode="lin" valueType="num">
                                      <p:cBhvr additive="base">
                                        <p:cTn id="51" dur="500" fill="hold"/>
                                        <p:tgtEl>
                                          <p:spTgt spid="18"/>
                                        </p:tgtEl>
                                        <p:attrNameLst>
                                          <p:attrName>ppt_y</p:attrName>
                                        </p:attrNameLst>
                                      </p:cBhvr>
                                      <p:tavLst>
                                        <p:tav tm="0%">
                                          <p:val>
                                            <p:strVal val="1+#ppt_h/2"/>
                                          </p:val>
                                        </p:tav>
                                        <p:tav tm="100%">
                                          <p:val>
                                            <p:strVal val="#ppt_y"/>
                                          </p:val>
                                        </p:tav>
                                      </p:tavLst>
                                    </p:anim>
                                  </p:childTnLst>
                                </p:cTn>
                              </p:par>
                            </p:childTnLst>
                          </p:cTn>
                        </p:par>
                        <p:par>
                          <p:cTn id="52" fill="hold">
                            <p:stCondLst>
                              <p:cond delay="500"/>
                            </p:stCondLst>
                            <p:childTnLst>
                              <p:par>
                                <p:cTn id="53" presetID="31"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1000" fill="hold"/>
                                        <p:tgtEl>
                                          <p:spTgt spid="3"/>
                                        </p:tgtEl>
                                        <p:attrNameLst>
                                          <p:attrName>ppt_w</p:attrName>
                                        </p:attrNameLst>
                                      </p:cBhvr>
                                      <p:tavLst>
                                        <p:tav tm="0%">
                                          <p:val>
                                            <p:fltVal val="0"/>
                                          </p:val>
                                        </p:tav>
                                        <p:tav tm="100%">
                                          <p:val>
                                            <p:strVal val="#ppt_w"/>
                                          </p:val>
                                        </p:tav>
                                      </p:tavLst>
                                    </p:anim>
                                    <p:anim calcmode="lin" valueType="num">
                                      <p:cBhvr>
                                        <p:cTn id="56" dur="1000" fill="hold"/>
                                        <p:tgtEl>
                                          <p:spTgt spid="3"/>
                                        </p:tgtEl>
                                        <p:attrNameLst>
                                          <p:attrName>ppt_h</p:attrName>
                                        </p:attrNameLst>
                                      </p:cBhvr>
                                      <p:tavLst>
                                        <p:tav tm="0%">
                                          <p:val>
                                            <p:fltVal val="0"/>
                                          </p:val>
                                        </p:tav>
                                        <p:tav tm="100%">
                                          <p:val>
                                            <p:strVal val="#ppt_h"/>
                                          </p:val>
                                        </p:tav>
                                      </p:tavLst>
                                    </p:anim>
                                    <p:anim calcmode="lin" valueType="num">
                                      <p:cBhvr>
                                        <p:cTn id="57" dur="1000" fill="hold"/>
                                        <p:tgtEl>
                                          <p:spTgt spid="3"/>
                                        </p:tgtEl>
                                        <p:attrNameLst>
                                          <p:attrName>style.rotation</p:attrName>
                                        </p:attrNameLst>
                                      </p:cBhvr>
                                      <p:tavLst>
                                        <p:tav tm="0%">
                                          <p:val>
                                            <p:fltVal val="90"/>
                                          </p:val>
                                        </p:tav>
                                        <p:tav tm="100%">
                                          <p:val>
                                            <p:fltVal val="0"/>
                                          </p:val>
                                        </p:tav>
                                      </p:tavLst>
                                    </p:anim>
                                    <p:animEffect transition="in" filter="fade">
                                      <p:cBhvr>
                                        <p:cTn id="58" dur="1000"/>
                                        <p:tgtEl>
                                          <p:spTgt spid="3"/>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1000" fill="hold"/>
                                        <p:tgtEl>
                                          <p:spTgt spid="19"/>
                                        </p:tgtEl>
                                        <p:attrNameLst>
                                          <p:attrName>ppt_w</p:attrName>
                                        </p:attrNameLst>
                                      </p:cBhvr>
                                      <p:tavLst>
                                        <p:tav tm="0%">
                                          <p:val>
                                            <p:fltVal val="0"/>
                                          </p:val>
                                        </p:tav>
                                        <p:tav tm="100%">
                                          <p:val>
                                            <p:strVal val="#ppt_w"/>
                                          </p:val>
                                        </p:tav>
                                      </p:tavLst>
                                    </p:anim>
                                    <p:anim calcmode="lin" valueType="num">
                                      <p:cBhvr>
                                        <p:cTn id="62" dur="1000" fill="hold"/>
                                        <p:tgtEl>
                                          <p:spTgt spid="19"/>
                                        </p:tgtEl>
                                        <p:attrNameLst>
                                          <p:attrName>ppt_h</p:attrName>
                                        </p:attrNameLst>
                                      </p:cBhvr>
                                      <p:tavLst>
                                        <p:tav tm="0%">
                                          <p:val>
                                            <p:fltVal val="0"/>
                                          </p:val>
                                        </p:tav>
                                        <p:tav tm="100%">
                                          <p:val>
                                            <p:strVal val="#ppt_h"/>
                                          </p:val>
                                        </p:tav>
                                      </p:tavLst>
                                    </p:anim>
                                    <p:anim calcmode="lin" valueType="num">
                                      <p:cBhvr>
                                        <p:cTn id="63" dur="1000" fill="hold"/>
                                        <p:tgtEl>
                                          <p:spTgt spid="19"/>
                                        </p:tgtEl>
                                        <p:attrNameLst>
                                          <p:attrName>style.rotation</p:attrName>
                                        </p:attrNameLst>
                                      </p:cBhvr>
                                      <p:tavLst>
                                        <p:tav tm="0%">
                                          <p:val>
                                            <p:fltVal val="90"/>
                                          </p:val>
                                        </p:tav>
                                        <p:tav tm="100%">
                                          <p:val>
                                            <p:fltVal val="0"/>
                                          </p:val>
                                        </p:tav>
                                      </p:tavLst>
                                    </p:anim>
                                    <p:animEffect transition="in" filter="fade">
                                      <p:cBhvr>
                                        <p:cTn id="64" dur="10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p:cTn id="69" dur="500" fill="hold"/>
                                        <p:tgtEl>
                                          <p:spTgt spid="14"/>
                                        </p:tgtEl>
                                        <p:attrNameLst>
                                          <p:attrName>ppt_w</p:attrName>
                                        </p:attrNameLst>
                                      </p:cBhvr>
                                      <p:tavLst>
                                        <p:tav tm="0%">
                                          <p:val>
                                            <p:fltVal val="0"/>
                                          </p:val>
                                        </p:tav>
                                        <p:tav tm="100%">
                                          <p:val>
                                            <p:strVal val="#ppt_w"/>
                                          </p:val>
                                        </p:tav>
                                      </p:tavLst>
                                    </p:anim>
                                    <p:anim calcmode="lin" valueType="num">
                                      <p:cBhvr>
                                        <p:cTn id="70" dur="500" fill="hold"/>
                                        <p:tgtEl>
                                          <p:spTgt spid="14"/>
                                        </p:tgtEl>
                                        <p:attrNameLst>
                                          <p:attrName>ppt_h</p:attrName>
                                        </p:attrNameLst>
                                      </p:cBhvr>
                                      <p:tavLst>
                                        <p:tav tm="0%">
                                          <p:val>
                                            <p:fltVal val="0"/>
                                          </p:val>
                                        </p:tav>
                                        <p:tav tm="100%">
                                          <p:val>
                                            <p:strVal val="#ppt_h"/>
                                          </p:val>
                                        </p:tav>
                                      </p:tavLst>
                                    </p:anim>
                                    <p:animEffect transition="in" filter="fade">
                                      <p:cBhvr>
                                        <p:cTn id="71" dur="500"/>
                                        <p:tgtEl>
                                          <p:spTgt spid="14"/>
                                        </p:tgtEl>
                                      </p:cBhvr>
                                    </p:animEffec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
                                          <p:val>
                                            <p:strVal val="#ppt_w"/>
                                          </p:val>
                                        </p:tav>
                                      </p:tavLst>
                                    </p:anim>
                                    <p:anim calcmode="lin" valueType="num">
                                      <p:cBhvr>
                                        <p:cTn id="80" dur="500" fill="hold"/>
                                        <p:tgtEl>
                                          <p:spTgt spid="15"/>
                                        </p:tgtEl>
                                        <p:attrNameLst>
                                          <p:attrName>ppt_h</p:attrName>
                                        </p:attrNameLst>
                                      </p:cBhvr>
                                      <p:tavLst>
                                        <p:tav tm="0%">
                                          <p:val>
                                            <p:fltVal val="0"/>
                                          </p:val>
                                        </p:tav>
                                        <p:tav tm="100%">
                                          <p:val>
                                            <p:strVal val="#ppt_h"/>
                                          </p:val>
                                        </p:tav>
                                      </p:tavLst>
                                    </p:anim>
                                    <p:animEffect transition="in" filter="fade">
                                      <p:cBhvr>
                                        <p:cTn id="81" dur="5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2"/>
                                        </p:tgtEl>
                                        <p:attrNameLst>
                                          <p:attrName>style.visibility</p:attrName>
                                        </p:attrNameLst>
                                      </p:cBhvr>
                                      <p:to>
                                        <p:strVal val="visible"/>
                                      </p:to>
                                    </p:set>
                                    <p:anim calcmode="lin" valueType="num">
                                      <p:cBhvr>
                                        <p:cTn id="86" dur="500" fill="hold"/>
                                        <p:tgtEl>
                                          <p:spTgt spid="12"/>
                                        </p:tgtEl>
                                        <p:attrNameLst>
                                          <p:attrName>ppt_w</p:attrName>
                                        </p:attrNameLst>
                                      </p:cBhvr>
                                      <p:tavLst>
                                        <p:tav tm="0%">
                                          <p:val>
                                            <p:fltVal val="0"/>
                                          </p:val>
                                        </p:tav>
                                        <p:tav tm="100%">
                                          <p:val>
                                            <p:strVal val="#ppt_w"/>
                                          </p:val>
                                        </p:tav>
                                      </p:tavLst>
                                    </p:anim>
                                    <p:anim calcmode="lin" valueType="num">
                                      <p:cBhvr>
                                        <p:cTn id="87" dur="500" fill="hold"/>
                                        <p:tgtEl>
                                          <p:spTgt spid="12"/>
                                        </p:tgtEl>
                                        <p:attrNameLst>
                                          <p:attrName>ppt_h</p:attrName>
                                        </p:attrNameLst>
                                      </p:cBhvr>
                                      <p:tavLst>
                                        <p:tav tm="0%">
                                          <p:val>
                                            <p:fltVal val="0"/>
                                          </p:val>
                                        </p:tav>
                                        <p:tav tm="100%">
                                          <p:val>
                                            <p:strVal val="#ppt_h"/>
                                          </p:val>
                                        </p:tav>
                                      </p:tavLst>
                                    </p:anim>
                                    <p:animEffect transition="in" filter="fade">
                                      <p:cBhvr>
                                        <p:cTn id="8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9" grpId="0"/>
      <p:bldP spid="29" grpId="0" animBg="1"/>
    </p:bldLst>
  </p:timing>
</p:sld>
</file>

<file path=ppt/slides/slide6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PUS report...</a:t>
            </a:r>
          </a:p>
        </p:txBody>
      </p:sp>
      <p:sp>
        <p:nvSpPr>
          <p:cNvPr id="23" name="Oval 22"/>
          <p:cNvSpPr/>
          <p:nvPr/>
        </p:nvSpPr>
        <p:spPr>
          <a:xfrm>
            <a:off x="1625853" y="1684020"/>
            <a:ext cx="637288" cy="497213"/>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Oval 23"/>
          <p:cNvSpPr/>
          <p:nvPr/>
        </p:nvSpPr>
        <p:spPr>
          <a:xfrm>
            <a:off x="2316480" y="1684020"/>
            <a:ext cx="1051560" cy="497213"/>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2" name="Group 31"/>
          <p:cNvGrpSpPr/>
          <p:nvPr/>
        </p:nvGrpSpPr>
        <p:grpSpPr>
          <a:xfrm>
            <a:off x="701953" y="3811522"/>
            <a:ext cx="992277" cy="2524106"/>
            <a:chOff x="701953" y="3811522"/>
            <a:chExt cx="992277" cy="2524106"/>
          </a:xfrm>
        </p:grpSpPr>
        <p:cxnSp>
          <p:nvCxnSpPr>
            <p:cNvPr id="49" name="Straight Arrow Connector 48"/>
            <p:cNvCxnSpPr>
              <a:stCxn id="55" idx="0"/>
              <a:endCxn id="53" idx="2"/>
            </p:cNvCxnSpPr>
            <p:nvPr/>
          </p:nvCxnSpPr>
          <p:spPr>
            <a:xfrm flipH="1" flipV="1">
              <a:off x="1206079" y="4435596"/>
              <a:ext cx="1873" cy="128222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rot="5400000">
              <a:off x="905600" y="4905240"/>
              <a:ext cx="648000" cy="215444"/>
            </a:xfrm>
            <a:prstGeom prst="rect">
              <a:avLst/>
            </a:prstGeom>
            <a:solidFill>
              <a:schemeClr val="accent1">
                <a:lumMod val="60%"/>
                <a:lumOff val="40%"/>
              </a:schemeClr>
            </a:solidFill>
            <a:ln w="28575">
              <a:noFill/>
            </a:ln>
          </p:spPr>
          <p:txBody>
            <a:bodyPr wrap="square" rtlCol="0">
              <a:spAutoFit/>
            </a:bodyPr>
            <a:lstStyle/>
            <a:p>
              <a:pPr algn="ctr"/>
              <a:r>
                <a:rPr lang="en-GB" sz="800" b="1" dirty="0"/>
                <a:t>report</a:t>
              </a:r>
              <a:endParaRPr lang="en-GB" sz="1100" b="1" dirty="0"/>
            </a:p>
          </p:txBody>
        </p:sp>
        <p:sp>
          <p:nvSpPr>
            <p:cNvPr id="52" name="Rounded Rectangle 51"/>
            <p:cNvSpPr/>
            <p:nvPr/>
          </p:nvSpPr>
          <p:spPr>
            <a:xfrm>
              <a:off x="701953" y="3811522"/>
              <a:ext cx="992277" cy="2524106"/>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53" name="Rounded Rectangle 52"/>
            <p:cNvSpPr/>
            <p:nvPr/>
          </p:nvSpPr>
          <p:spPr>
            <a:xfrm>
              <a:off x="773751" y="390493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source</a:t>
              </a:r>
            </a:p>
          </p:txBody>
        </p:sp>
        <p:sp>
          <p:nvSpPr>
            <p:cNvPr id="54" name="4-Point Star 53"/>
            <p:cNvSpPr/>
            <p:nvPr/>
          </p:nvSpPr>
          <p:spPr>
            <a:xfrm>
              <a:off x="1183220" y="4384795"/>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55" name="Rounded Rectangle 54"/>
            <p:cNvSpPr/>
            <p:nvPr/>
          </p:nvSpPr>
          <p:spPr>
            <a:xfrm>
              <a:off x="775624" y="5717818"/>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destination</a:t>
              </a:r>
            </a:p>
          </p:txBody>
        </p:sp>
        <p:sp>
          <p:nvSpPr>
            <p:cNvPr id="56" name="4-Point Star 55"/>
            <p:cNvSpPr/>
            <p:nvPr/>
          </p:nvSpPr>
          <p:spPr>
            <a:xfrm>
              <a:off x="1185093" y="5717818"/>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cxnSp>
        <p:nvCxnSpPr>
          <p:cNvPr id="68" name="Elbow Connector 67"/>
          <p:cNvCxnSpPr>
            <a:stCxn id="23" idx="4"/>
            <a:endCxn id="53" idx="1"/>
          </p:cNvCxnSpPr>
          <p:nvPr/>
        </p:nvCxnSpPr>
        <p:spPr>
          <a:xfrm rot="5400000">
            <a:off x="364608" y="2590376"/>
            <a:ext cx="1989032" cy="1170746"/>
          </a:xfrm>
          <a:prstGeom prst="bentConnector4">
            <a:avLst>
              <a:gd name="adj1" fmla="val 43330"/>
              <a:gd name="adj2" fmla="val 119526"/>
            </a:avLst>
          </a:prstGeom>
          <a:ln w="22225">
            <a:solidFill>
              <a:srgbClr val="FD5E17"/>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Elbow Connector 68"/>
          <p:cNvCxnSpPr>
            <a:endCxn id="55" idx="3"/>
          </p:cNvCxnSpPr>
          <p:nvPr/>
        </p:nvCxnSpPr>
        <p:spPr>
          <a:xfrm rot="5400000">
            <a:off x="195342" y="3626173"/>
            <a:ext cx="3801915" cy="912038"/>
          </a:xfrm>
          <a:prstGeom prst="bentConnector2">
            <a:avLst/>
          </a:prstGeom>
          <a:ln w="22225">
            <a:solidFill>
              <a:srgbClr val="FD5E17"/>
            </a:solidFill>
            <a:headEnd type="none"/>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5"/>
              <p:cNvSpPr>
                <a:spLocks noGrp="1"/>
              </p:cNvSpPr>
              <p:nvPr>
                <p:ph sz="half" idx="4294967295"/>
              </p:nvPr>
            </p:nvSpPr>
            <p:spPr>
              <a:xfrm>
                <a:off x="2552318" y="4356063"/>
                <a:ext cx="5359400" cy="1361756"/>
              </a:xfrm>
              <a:prstGeom prst="rect">
                <a:avLst/>
              </a:prstGeom>
            </p:spPr>
            <p:txBody>
              <a:bodyPr/>
              <a:lstStyle/>
              <a:p>
                <a:pPr marL="0" indent="0">
                  <a:buNone/>
                </a:pPr>
                <a:r>
                  <a:rPr lang="en-GB" sz="1600" dirty="0"/>
                  <a:t>a notification </a:t>
                </a:r>
                <a14:m>
                  <m:oMath xmlns:m="http://purl.oclc.org/ooxml/officeDocument/math">
                    <m:r>
                      <a:rPr lang="en-GB" sz="1600" i="1">
                        <a:latin typeface="Cambria Math" panose="02040503050406030204" pitchFamily="18" charset="0"/>
                        <a:ea typeface="Cambria Math" panose="02040503050406030204" pitchFamily="18" charset="0"/>
                      </a:rPr>
                      <m:t>⊆</m:t>
                    </m:r>
                  </m:oMath>
                </a14:m>
                <a:endParaRPr lang="en-GB" sz="1600" dirty="0"/>
              </a:p>
              <a:p>
                <a:pPr marL="358775" indent="0">
                  <a:buNone/>
                </a:pPr>
                <a:r>
                  <a:rPr lang="en-GB" sz="1400" dirty="0" err="1"/>
                  <a:t>notificationID</a:t>
                </a:r>
                <a:r>
                  <a:rPr lang="en-GB" sz="1400" dirty="0"/>
                  <a:t>(</a:t>
                </a:r>
                <a:r>
                  <a:rPr lang="en-GB" sz="1400" dirty="0" err="1"/>
                  <a:t>reportID</a:t>
                </a:r>
                <a:r>
                  <a:rPr lang="en-GB" sz="1400" dirty="0"/>
                  <a:t>, relative name)</a:t>
                </a:r>
              </a:p>
              <a:p>
                <a:pPr marL="358775" indent="0">
                  <a:buNone/>
                </a:pPr>
                <a:r>
                  <a:rPr lang="en-GB" sz="1400" dirty="0" err="1"/>
                  <a:t>notificationType</a:t>
                </a:r>
                <a:r>
                  <a:rPr lang="en-GB" sz="1400" dirty="0"/>
                  <a:t> </a:t>
                </a:r>
                <a:r>
                  <a:rPr lang="en-GB" sz="1400" baseline="-25%" dirty="0"/>
                  <a:t>defined by that </a:t>
                </a:r>
                <a:r>
                  <a:rPr lang="en-GB" sz="1400" baseline="-25%" dirty="0" err="1"/>
                  <a:t>messageType</a:t>
                </a:r>
                <a:endParaRPr lang="en-GB" sz="1400" baseline="-25%" dirty="0"/>
              </a:p>
              <a:p>
                <a:pPr marL="358775" indent="0">
                  <a:buNone/>
                </a:pPr>
                <a:r>
                  <a:rPr lang="en-GB" sz="1400" baseline="30%" dirty="0"/>
                  <a:t>0 or more</a:t>
                </a:r>
                <a:r>
                  <a:rPr lang="en-GB" sz="1400" dirty="0"/>
                  <a:t>{report argument}</a:t>
                </a:r>
              </a:p>
              <a:p>
                <a:pPr marL="358775" indent="0">
                  <a:buNone/>
                </a:pPr>
                <a:r>
                  <a:rPr lang="en-GB" sz="1400" baseline="30%" dirty="0"/>
                  <a:t>0 or more</a:t>
                </a:r>
                <a:r>
                  <a:rPr lang="en-GB" sz="1400" dirty="0"/>
                  <a:t>{notification argument}</a:t>
                </a:r>
              </a:p>
              <a:p>
                <a:pPr marL="358775" indent="0">
                  <a:buNone/>
                </a:pPr>
                <a:r>
                  <a:rPr lang="en-GB" sz="1400" i="1" dirty="0">
                    <a:solidFill>
                      <a:srgbClr val="0070C0"/>
                    </a:solidFill>
                  </a:rPr>
                  <a:t>others</a:t>
                </a:r>
                <a:endParaRPr lang="en-GB" sz="1400" i="1" baseline="-25%" dirty="0">
                  <a:solidFill>
                    <a:srgbClr val="0070C0"/>
                  </a:solidFill>
                </a:endParaRPr>
              </a:p>
              <a:p>
                <a:pPr marL="358775" indent="0">
                  <a:buNone/>
                </a:pPr>
                <a:endParaRPr lang="en-GB" dirty="0"/>
              </a:p>
            </p:txBody>
          </p:sp>
        </mc:Choice>
        <mc:Fallback xmlns="" xmlns:p="http://schemas.openxmlformats.org/presentationml/2006/main" xmlns:r="http://schemas.openxmlformats.org/officeDocument/2006/relationships" xmlns:a="http://schemas.openxmlformats.org/drawingml/2006/main">
          <p:sp>
            <p:nvSpPr>
              <p:cNvPr id="28" name="Content Placeholder 5"/>
              <p:cNvSpPr>
                <a:spLocks noGrp="1" noRot="1" noChangeAspect="1" noMove="1" noResize="1" noEditPoints="1" noAdjustHandles="1" noChangeArrowheads="1" noChangeShapeType="1" noTextEdit="1"/>
              </p:cNvSpPr>
              <p:nvPr>
                <p:ph sz="half" idx="4294967295"/>
              </p:nvPr>
            </p:nvSpPr>
            <p:spPr>
              <a:xfrm>
                <a:off x="2552318" y="4356063"/>
                <a:ext cx="5359400" cy="1361756"/>
              </a:xfrm>
              <a:prstGeom prst="rect">
                <a:avLst/>
              </a:prstGeom>
              <a:blipFill rotWithShape="0">
                <a:blip r:embed="rId3"/>
                <a:stretch>
                  <a:fillRect l="-683" b="-394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ontent Placeholder 4"/>
              <p:cNvSpPr>
                <a:spLocks noGrp="1"/>
              </p:cNvSpPr>
              <p:nvPr>
                <p:ph sz="half" idx="1"/>
              </p:nvPr>
            </p:nvSpPr>
            <p:spPr>
              <a:xfrm>
                <a:off x="259996" y="1454847"/>
                <a:ext cx="6226148" cy="1970225"/>
              </a:xfrm>
            </p:spPr>
            <p:txBody>
              <a:bodyPr>
                <a:noAutofit/>
              </a:bodyPr>
              <a:lstStyle/>
              <a:p>
                <a:pPr marL="360363" indent="-360363">
                  <a:buNone/>
                </a:pPr>
                <a:r>
                  <a:rPr lang="en-GB" sz="1600" dirty="0">
                    <a:ea typeface="Cambria Math" panose="02040503050406030204" pitchFamily="18" charset="0"/>
                  </a:rPr>
                  <a:t>a report </a:t>
                </a:r>
                <a14:m>
                  <m:oMath xmlns:m="http://purl.oclc.org/ooxml/officeDocument/math">
                    <m:r>
                      <a:rPr lang="en-GB" sz="160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marL="360363" lvl="1" indent="0">
                  <a:buNone/>
                </a:pPr>
                <a:r>
                  <a:rPr lang="en-US" sz="1400" b="0" dirty="0" err="1"/>
                  <a:t>reportID</a:t>
                </a:r>
                <a:r>
                  <a:rPr lang="en-US" sz="1400" b="0" dirty="0"/>
                  <a:t> (source, destination, sequence count)</a:t>
                </a:r>
              </a:p>
              <a:p>
                <a:pPr marL="360363" lvl="1" indent="0">
                  <a:buNone/>
                </a:pPr>
                <a:r>
                  <a:rPr lang="en-US" sz="1400" dirty="0" err="1"/>
                  <a:t>messageType</a:t>
                </a:r>
                <a:r>
                  <a:rPr lang="en-US" sz="1400" dirty="0"/>
                  <a:t> </a:t>
                </a:r>
                <a:r>
                  <a:rPr lang="en-US" sz="1400" baseline="-25%" dirty="0"/>
                  <a:t>defined by a </a:t>
                </a:r>
                <a:r>
                  <a:rPr lang="en-US" sz="1400" baseline="-25%" dirty="0" err="1"/>
                  <a:t>subserviceType</a:t>
                </a:r>
                <a:r>
                  <a:rPr lang="en-US" sz="1400" baseline="-25%" dirty="0"/>
                  <a:t> of a </a:t>
                </a:r>
                <a:r>
                  <a:rPr lang="en-US" sz="1400" baseline="-25%" dirty="0" err="1"/>
                  <a:t>service</a:t>
                </a:r>
                <a:r>
                  <a:rPr lang="en-US" sz="1400" b="0" baseline="-25%" dirty="0" err="1"/>
                  <a:t>Type</a:t>
                </a:r>
                <a:endParaRPr lang="en-US" sz="1400" b="0" baseline="-25%" dirty="0"/>
              </a:p>
              <a:p>
                <a:pPr marL="360363" lvl="1" indent="0">
                  <a:buNone/>
                </a:pPr>
                <a:r>
                  <a:rPr lang="en-US" sz="1400" baseline="30%" dirty="0"/>
                  <a:t>0 or more</a:t>
                </a:r>
                <a:r>
                  <a:rPr lang="en-US" sz="1400" dirty="0"/>
                  <a:t>{report argument}</a:t>
                </a:r>
              </a:p>
              <a:p>
                <a:pPr marL="360363" lvl="1" indent="0">
                  <a:buNone/>
                </a:pPr>
                <a:r>
                  <a:rPr lang="en-US" sz="1400" baseline="30%" dirty="0"/>
                  <a:t>1 or more</a:t>
                </a:r>
                <a:r>
                  <a:rPr lang="en-US" sz="1400" dirty="0"/>
                  <a:t>{notification} </a:t>
                </a:r>
                <a:r>
                  <a:rPr lang="en-US" sz="1400" baseline="-25%" dirty="0"/>
                  <a:t>of </a:t>
                </a:r>
                <a:r>
                  <a:rPr lang="en-US" sz="1400" baseline="-25%" dirty="0" err="1"/>
                  <a:t>notificationType</a:t>
                </a:r>
                <a:r>
                  <a:rPr lang="en-US" sz="1400" baseline="-25%" dirty="0"/>
                  <a:t> defined by that </a:t>
                </a:r>
                <a:r>
                  <a:rPr lang="en-US" sz="1400" baseline="-25%" dirty="0" err="1"/>
                  <a:t>messageType</a:t>
                </a:r>
                <a:endParaRPr lang="en-US" sz="1400" baseline="-25%" dirty="0"/>
              </a:p>
              <a:p>
                <a:pPr marL="360363" lvl="1" indent="0">
                  <a:buNone/>
                </a:pPr>
                <a:r>
                  <a:rPr lang="en-US" sz="1400" i="1" dirty="0">
                    <a:solidFill>
                      <a:srgbClr val="0070C0"/>
                    </a:solidFill>
                  </a:rPr>
                  <a:t>others</a:t>
                </a:r>
                <a:endParaRPr lang="en-US" sz="1400" b="0" i="1" baseline="-25%" dirty="0">
                  <a:solidFill>
                    <a:srgbClr val="0070C0"/>
                  </a:solidFill>
                </a:endParaRPr>
              </a:p>
            </p:txBody>
          </p:sp>
        </mc:Choice>
        <mc:Fallback xmlns="" xmlns:p="http://schemas.openxmlformats.org/presentationml/2006/main" xmlns:r="http://schemas.openxmlformats.org/officeDocument/2006/relationships" xmlns:a="http://schemas.openxmlformats.org/drawingml/2006/main">
          <p:sp>
            <p:nvSpPr>
              <p:cNvPr id="30" name="Content Placeholder 4"/>
              <p:cNvSpPr>
                <a:spLocks noGrp="1" noRot="1" noChangeAspect="1" noMove="1" noResize="1" noEditPoints="1" noAdjustHandles="1" noChangeArrowheads="1" noChangeShapeType="1" noTextEdit="1"/>
              </p:cNvSpPr>
              <p:nvPr>
                <p:ph sz="half" idx="1"/>
              </p:nvPr>
            </p:nvSpPr>
            <p:spPr>
              <a:xfrm>
                <a:off x="259996" y="1454847"/>
                <a:ext cx="6226148" cy="1970225"/>
              </a:xfrm>
              <a:blipFill rotWithShape="0">
                <a:blip r:embed="rId4"/>
                <a:stretch>
                  <a:fillRect l="-588"/>
                </a:stretch>
              </a:blipFill>
            </p:spPr>
            <p:txBody>
              <a:bodyPr/>
              <a:lstStyle/>
              <a:p>
                <a:r>
                  <a:rPr lang="en-GB">
                    <a:noFill/>
                  </a:rPr>
                  <a:t> </a:t>
                </a:r>
              </a:p>
            </p:txBody>
          </p:sp>
        </mc:Fallback>
      </mc:AlternateContent>
      <p:cxnSp>
        <p:nvCxnSpPr>
          <p:cNvPr id="40" name="Straight Connector 39"/>
          <p:cNvCxnSpPr/>
          <p:nvPr/>
        </p:nvCxnSpPr>
        <p:spPr>
          <a:xfrm>
            <a:off x="1455420" y="2971800"/>
            <a:ext cx="1096898" cy="1372823"/>
          </a:xfrm>
          <a:prstGeom prst="line">
            <a:avLst/>
          </a:prstGeom>
          <a:ln w="22225">
            <a:solidFill>
              <a:schemeClr val="accent1">
                <a:lumMod val="75%"/>
              </a:schemeClr>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957253">
            <a:off x="6793494" y="2359560"/>
            <a:ext cx="1962204" cy="523220"/>
          </a:xfrm>
          <a:prstGeom prst="rect">
            <a:avLst/>
          </a:prstGeom>
          <a:noFill/>
        </p:spPr>
        <p:txBody>
          <a:bodyPr wrap="none" rtlCol="0">
            <a:spAutoFit/>
          </a:bodyPr>
          <a:lstStyle/>
          <a:p>
            <a:r>
              <a:rPr lang="en-GB" sz="2800" dirty="0">
                <a:solidFill>
                  <a:srgbClr val="C00000"/>
                </a:solidFill>
              </a:rPr>
              <a:t>the WHAT</a:t>
            </a:r>
          </a:p>
        </p:txBody>
      </p:sp>
    </p:spTree>
    <p:extLst>
      <p:ext uri="{BB962C8B-B14F-4D97-AF65-F5344CB8AC3E}">
        <p14:creationId xmlns:p14="http://schemas.microsoft.com/office/powerpoint/2010/main" val="391772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
                                          <p:val>
                                            <p:strVal val="#ppt_w"/>
                                          </p:val>
                                        </p:tav>
                                      </p:tavLst>
                                    </p:anim>
                                    <p:anim calcmode="lin" valueType="num">
                                      <p:cBhvr>
                                        <p:cTn id="15" dur="500" fill="hold"/>
                                        <p:tgtEl>
                                          <p:spTgt spid="23"/>
                                        </p:tgtEl>
                                        <p:attrNameLst>
                                          <p:attrName>ppt_h</p:attrName>
                                        </p:attrNameLst>
                                      </p:cBhvr>
                                      <p:tavLst>
                                        <p:tav tm="0%">
                                          <p:val>
                                            <p:fltVal val="0"/>
                                          </p:val>
                                        </p:tav>
                                        <p:tav tm="100%">
                                          <p:val>
                                            <p:strVal val="#ppt_h"/>
                                          </p:val>
                                        </p:tav>
                                      </p:tavLst>
                                    </p:anim>
                                    <p:animEffect transition="in" filter="fade">
                                      <p:cBhvr>
                                        <p:cTn id="16" dur="500"/>
                                        <p:tgtEl>
                                          <p:spTgt spid="23"/>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
                                          <p:val>
                                            <p:strVal val="#ppt_w"/>
                                          </p:val>
                                        </p:tav>
                                      </p:tavLst>
                                    </p:anim>
                                    <p:anim calcmode="lin" valueType="num">
                                      <p:cBhvr>
                                        <p:cTn id="25" dur="500" fill="hold"/>
                                        <p:tgtEl>
                                          <p:spTgt spid="24"/>
                                        </p:tgtEl>
                                        <p:attrNameLst>
                                          <p:attrName>ppt_h</p:attrName>
                                        </p:attrNameLst>
                                      </p:cBhvr>
                                      <p:tavLst>
                                        <p:tav tm="0%">
                                          <p:val>
                                            <p:fltVal val="0"/>
                                          </p:val>
                                        </p:tav>
                                        <p:tav tm="100%">
                                          <p:val>
                                            <p:strVal val="#ppt_h"/>
                                          </p:val>
                                        </p:tav>
                                      </p:tavLst>
                                    </p:anim>
                                    <p:animEffect transition="in" filter="fade">
                                      <p:cBhvr>
                                        <p:cTn id="26" dur="500"/>
                                        <p:tgtEl>
                                          <p:spTgt spid="2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6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30">
                                            <p:txEl>
                                              <p:pRg st="2" end="2"/>
                                            </p:txEl>
                                          </p:spTgt>
                                        </p:tgtEl>
                                        <p:attrNameLst>
                                          <p:attrName>style.visibility</p:attrName>
                                        </p:attrNameLst>
                                      </p:cBhvr>
                                      <p:to>
                                        <p:strVal val="visible"/>
                                      </p:to>
                                    </p:set>
                                    <p:anim calcmode="lin" valueType="num">
                                      <p:cBhvr additive="base">
                                        <p:cTn id="40" dur="500" fill="hold"/>
                                        <p:tgtEl>
                                          <p:spTgt spid="30">
                                            <p:txEl>
                                              <p:pRg st="2" end="2"/>
                                            </p:txEl>
                                          </p:spTgt>
                                        </p:tgtEl>
                                        <p:attrNameLst>
                                          <p:attrName>ppt_x</p:attrName>
                                        </p:attrNameLst>
                                      </p:cBhvr>
                                      <p:tavLst>
                                        <p:tav tm="0%">
                                          <p:val>
                                            <p:strVal val="#ppt_x"/>
                                          </p:val>
                                        </p:tav>
                                        <p:tav tm="100%">
                                          <p:val>
                                            <p:strVal val="#ppt_x"/>
                                          </p:val>
                                        </p:tav>
                                      </p:tavLst>
                                    </p:anim>
                                    <p:anim calcmode="lin" valueType="num">
                                      <p:cBhvr additive="base">
                                        <p:cTn id="41" dur="500" fill="hold"/>
                                        <p:tgtEl>
                                          <p:spTgt spid="30">
                                            <p:txEl>
                                              <p:pRg st="2" end="2"/>
                                            </p:txEl>
                                          </p:spTgt>
                                        </p:tgtEl>
                                        <p:attrNameLst>
                                          <p:attrName>ppt_y</p:attrName>
                                        </p:attrNameLst>
                                      </p:cBhvr>
                                      <p:tavLst>
                                        <p:tav tm="0%">
                                          <p:val>
                                            <p:strVal val="0-#ppt_h/2"/>
                                          </p:val>
                                        </p:tav>
                                        <p:tav tm="1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nodeType="clickEffect">
                                  <p:stCondLst>
                                    <p:cond delay="0"/>
                                  </p:stCondLst>
                                  <p:childTnLst>
                                    <p:set>
                                      <p:cBhvr>
                                        <p:cTn id="45" dur="1" fill="hold">
                                          <p:stCondLst>
                                            <p:cond delay="0"/>
                                          </p:stCondLst>
                                        </p:cTn>
                                        <p:tgtEl>
                                          <p:spTgt spid="30">
                                            <p:txEl>
                                              <p:pRg st="3" end="3"/>
                                            </p:txEl>
                                          </p:spTgt>
                                        </p:tgtEl>
                                        <p:attrNameLst>
                                          <p:attrName>style.visibility</p:attrName>
                                        </p:attrNameLst>
                                      </p:cBhvr>
                                      <p:to>
                                        <p:strVal val="visible"/>
                                      </p:to>
                                    </p:set>
                                    <p:anim calcmode="lin" valueType="num">
                                      <p:cBhvr additive="base">
                                        <p:cTn id="46" dur="500" fill="hold"/>
                                        <p:tgtEl>
                                          <p:spTgt spid="30">
                                            <p:txEl>
                                              <p:pRg st="3" end="3"/>
                                            </p:txEl>
                                          </p:spTgt>
                                        </p:tgtEl>
                                        <p:attrNameLst>
                                          <p:attrName>ppt_x</p:attrName>
                                        </p:attrNameLst>
                                      </p:cBhvr>
                                      <p:tavLst>
                                        <p:tav tm="0%">
                                          <p:val>
                                            <p:strVal val="#ppt_x"/>
                                          </p:val>
                                        </p:tav>
                                        <p:tav tm="100%">
                                          <p:val>
                                            <p:strVal val="#ppt_x"/>
                                          </p:val>
                                        </p:tav>
                                      </p:tavLst>
                                    </p:anim>
                                    <p:anim calcmode="lin" valueType="num">
                                      <p:cBhvr additive="base">
                                        <p:cTn id="47" dur="500" fill="hold"/>
                                        <p:tgtEl>
                                          <p:spTgt spid="30">
                                            <p:txEl>
                                              <p:pRg st="3" end="3"/>
                                            </p:txEl>
                                          </p:spTgt>
                                        </p:tgtEl>
                                        <p:attrNameLst>
                                          <p:attrName>ppt_y</p:attrName>
                                        </p:attrNameLst>
                                      </p:cBhvr>
                                      <p:tavLst>
                                        <p:tav tm="0%">
                                          <p:val>
                                            <p:strVal val="0-#ppt_h/2"/>
                                          </p:val>
                                        </p:tav>
                                        <p:tav tm="1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1" fill="hold" nodeType="clickEffect">
                                  <p:stCondLst>
                                    <p:cond delay="0"/>
                                  </p:stCondLst>
                                  <p:childTnLst>
                                    <p:set>
                                      <p:cBhvr>
                                        <p:cTn id="51" dur="1" fill="hold">
                                          <p:stCondLst>
                                            <p:cond delay="0"/>
                                          </p:stCondLst>
                                        </p:cTn>
                                        <p:tgtEl>
                                          <p:spTgt spid="30">
                                            <p:txEl>
                                              <p:pRg st="4" end="4"/>
                                            </p:txEl>
                                          </p:spTgt>
                                        </p:tgtEl>
                                        <p:attrNameLst>
                                          <p:attrName>style.visibility</p:attrName>
                                        </p:attrNameLst>
                                      </p:cBhvr>
                                      <p:to>
                                        <p:strVal val="visible"/>
                                      </p:to>
                                    </p:set>
                                    <p:anim calcmode="lin" valueType="num">
                                      <p:cBhvr additive="base">
                                        <p:cTn id="52" dur="500" fill="hold"/>
                                        <p:tgtEl>
                                          <p:spTgt spid="30">
                                            <p:txEl>
                                              <p:pRg st="4" end="4"/>
                                            </p:txEl>
                                          </p:spTgt>
                                        </p:tgtEl>
                                        <p:attrNameLst>
                                          <p:attrName>ppt_x</p:attrName>
                                        </p:attrNameLst>
                                      </p:cBhvr>
                                      <p:tavLst>
                                        <p:tav tm="0%">
                                          <p:val>
                                            <p:strVal val="#ppt_x"/>
                                          </p:val>
                                        </p:tav>
                                        <p:tav tm="100%">
                                          <p:val>
                                            <p:strVal val="#ppt_x"/>
                                          </p:val>
                                        </p:tav>
                                      </p:tavLst>
                                    </p:anim>
                                    <p:anim calcmode="lin" valueType="num">
                                      <p:cBhvr additive="base">
                                        <p:cTn id="53" dur="500" fill="hold"/>
                                        <p:tgtEl>
                                          <p:spTgt spid="30">
                                            <p:txEl>
                                              <p:pRg st="4" end="4"/>
                                            </p:txEl>
                                          </p:spTgt>
                                        </p:tgtEl>
                                        <p:attrNameLst>
                                          <p:attrName>ppt_y</p:attrName>
                                        </p:attrNameLst>
                                      </p:cBhvr>
                                      <p:tavLst>
                                        <p:tav tm="0%">
                                          <p:val>
                                            <p:strVal val="0-#ppt_h/2"/>
                                          </p:val>
                                        </p:tav>
                                        <p:tav tm="1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nodeType="clickEffect">
                                  <p:stCondLst>
                                    <p:cond delay="0"/>
                                  </p:stCondLst>
                                  <p:childTnLst>
                                    <p:set>
                                      <p:cBhvr>
                                        <p:cTn id="57" dur="1" fill="hold">
                                          <p:stCondLst>
                                            <p:cond delay="0"/>
                                          </p:stCondLst>
                                        </p:cTn>
                                        <p:tgtEl>
                                          <p:spTgt spid="30">
                                            <p:txEl>
                                              <p:pRg st="5" end="5"/>
                                            </p:txEl>
                                          </p:spTgt>
                                        </p:tgtEl>
                                        <p:attrNameLst>
                                          <p:attrName>style.visibility</p:attrName>
                                        </p:attrNameLst>
                                      </p:cBhvr>
                                      <p:to>
                                        <p:strVal val="visible"/>
                                      </p:to>
                                    </p:set>
                                    <p:anim calcmode="lin" valueType="num">
                                      <p:cBhvr>
                                        <p:cTn id="58" dur="1000" fill="hold"/>
                                        <p:tgtEl>
                                          <p:spTgt spid="30">
                                            <p:txEl>
                                              <p:pRg st="5" end="5"/>
                                            </p:txEl>
                                          </p:spTgt>
                                        </p:tgtEl>
                                        <p:attrNameLst>
                                          <p:attrName>ppt_w</p:attrName>
                                        </p:attrNameLst>
                                      </p:cBhvr>
                                      <p:tavLst>
                                        <p:tav tm="0%">
                                          <p:val>
                                            <p:fltVal val="0"/>
                                          </p:val>
                                        </p:tav>
                                        <p:tav tm="100%">
                                          <p:val>
                                            <p:strVal val="#ppt_w"/>
                                          </p:val>
                                        </p:tav>
                                      </p:tavLst>
                                    </p:anim>
                                    <p:anim calcmode="lin" valueType="num">
                                      <p:cBhvr>
                                        <p:cTn id="59" dur="1000" fill="hold"/>
                                        <p:tgtEl>
                                          <p:spTgt spid="30">
                                            <p:txEl>
                                              <p:pRg st="5" end="5"/>
                                            </p:txEl>
                                          </p:spTgt>
                                        </p:tgtEl>
                                        <p:attrNameLst>
                                          <p:attrName>ppt_h</p:attrName>
                                        </p:attrNameLst>
                                      </p:cBhvr>
                                      <p:tavLst>
                                        <p:tav tm="0%">
                                          <p:val>
                                            <p:fltVal val="0"/>
                                          </p:val>
                                        </p:tav>
                                        <p:tav tm="100%">
                                          <p:val>
                                            <p:strVal val="#ppt_h"/>
                                          </p:val>
                                        </p:tav>
                                      </p:tavLst>
                                    </p:anim>
                                    <p:anim calcmode="lin" valueType="num">
                                      <p:cBhvr>
                                        <p:cTn id="60" dur="1000" fill="hold"/>
                                        <p:tgtEl>
                                          <p:spTgt spid="30">
                                            <p:txEl>
                                              <p:pRg st="5" end="5"/>
                                            </p:txEl>
                                          </p:spTgt>
                                        </p:tgtEl>
                                        <p:attrNameLst>
                                          <p:attrName>style.rotation</p:attrName>
                                        </p:attrNameLst>
                                      </p:cBhvr>
                                      <p:tavLst>
                                        <p:tav tm="0%">
                                          <p:val>
                                            <p:fltVal val="90"/>
                                          </p:val>
                                        </p:tav>
                                        <p:tav tm="100%">
                                          <p:val>
                                            <p:fltVal val="0"/>
                                          </p:val>
                                        </p:tav>
                                      </p:tavLst>
                                    </p:anim>
                                    <p:animEffect transition="in" filter="fade">
                                      <p:cBhvr>
                                        <p:cTn id="61" dur="1000"/>
                                        <p:tgtEl>
                                          <p:spTgt spid="30">
                                            <p:txEl>
                                              <p:pRg st="5" end="5"/>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9" fill="hold" nodeType="click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0-#ppt_w/2"/>
                                          </p:val>
                                        </p:tav>
                                        <p:tav tm="100%">
                                          <p:val>
                                            <p:strVal val="#ppt_x"/>
                                          </p:val>
                                        </p:tav>
                                      </p:tavLst>
                                    </p:anim>
                                    <p:anim calcmode="lin" valueType="num">
                                      <p:cBhvr additive="base">
                                        <p:cTn id="67" dur="500" fill="hold"/>
                                        <p:tgtEl>
                                          <p:spTgt spid="40"/>
                                        </p:tgtEl>
                                        <p:attrNameLst>
                                          <p:attrName>ppt_y</p:attrName>
                                        </p:attrNameLst>
                                      </p:cBhvr>
                                      <p:tavLst>
                                        <p:tav tm="0%">
                                          <p:val>
                                            <p:strVal val="0-#ppt_h/2"/>
                                          </p:val>
                                        </p:tav>
                                        <p:tav tm="100%">
                                          <p:val>
                                            <p:strVal val="#ppt_y"/>
                                          </p:val>
                                        </p:tav>
                                      </p:tavLst>
                                    </p:anim>
                                  </p:childTnLst>
                                </p:cTn>
                              </p:par>
                            </p:childTnLst>
                          </p:cTn>
                        </p:par>
                        <p:par>
                          <p:cTn id="68" fill="hold">
                            <p:stCondLst>
                              <p:cond delay="500"/>
                            </p:stCondLst>
                            <p:childTnLst>
                              <p:par>
                                <p:cTn id="69" presetID="2" presetClass="entr" presetSubtype="1" fill="hold" nodeType="afterEffect">
                                  <p:stCondLst>
                                    <p:cond delay="0"/>
                                  </p:stCondLst>
                                  <p:childTnLst>
                                    <p:set>
                                      <p:cBhvr>
                                        <p:cTn id="70" dur="1" fill="hold">
                                          <p:stCondLst>
                                            <p:cond delay="0"/>
                                          </p:stCondLst>
                                        </p:cTn>
                                        <p:tgtEl>
                                          <p:spTgt spid="28">
                                            <p:txEl>
                                              <p:pRg st="0" end="0"/>
                                            </p:txEl>
                                          </p:spTgt>
                                        </p:tgtEl>
                                        <p:attrNameLst>
                                          <p:attrName>style.visibility</p:attrName>
                                        </p:attrNameLst>
                                      </p:cBhvr>
                                      <p:to>
                                        <p:strVal val="visible"/>
                                      </p:to>
                                    </p:set>
                                    <p:anim calcmode="lin" valueType="num">
                                      <p:cBhvr additive="base">
                                        <p:cTn id="71" dur="500" fill="hold"/>
                                        <p:tgtEl>
                                          <p:spTgt spid="28">
                                            <p:txEl>
                                              <p:pRg st="0" end="0"/>
                                            </p:txEl>
                                          </p:spTgt>
                                        </p:tgtEl>
                                        <p:attrNameLst>
                                          <p:attrName>ppt_x</p:attrName>
                                        </p:attrNameLst>
                                      </p:cBhvr>
                                      <p:tavLst>
                                        <p:tav tm="0%">
                                          <p:val>
                                            <p:strVal val="#ppt_x"/>
                                          </p:val>
                                        </p:tav>
                                        <p:tav tm="100%">
                                          <p:val>
                                            <p:strVal val="#ppt_x"/>
                                          </p:val>
                                        </p:tav>
                                      </p:tavLst>
                                    </p:anim>
                                    <p:anim calcmode="lin" valueType="num">
                                      <p:cBhvr additive="base">
                                        <p:cTn id="72" dur="500" fill="hold"/>
                                        <p:tgtEl>
                                          <p:spTgt spid="28">
                                            <p:txEl>
                                              <p:pRg st="0" end="0"/>
                                            </p:txEl>
                                          </p:spTgt>
                                        </p:tgtEl>
                                        <p:attrNameLst>
                                          <p:attrName>ppt_y</p:attrName>
                                        </p:attrNameLst>
                                      </p:cBhvr>
                                      <p:tavLst>
                                        <p:tav tm="0%">
                                          <p:val>
                                            <p:strVal val="0-#ppt_h/2"/>
                                          </p:val>
                                        </p:tav>
                                        <p:tav tm="1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8">
                                            <p:txEl>
                                              <p:pRg st="1" end="1"/>
                                            </p:txEl>
                                          </p:spTgt>
                                        </p:tgtEl>
                                        <p:attrNameLst>
                                          <p:attrName>style.visibility</p:attrName>
                                        </p:attrNameLst>
                                      </p:cBhvr>
                                      <p:to>
                                        <p:strVal val="visible"/>
                                      </p:to>
                                    </p:set>
                                    <p:anim calcmode="lin" valueType="num">
                                      <p:cBhvr additive="base">
                                        <p:cTn id="75" dur="500" fill="hold"/>
                                        <p:tgtEl>
                                          <p:spTgt spid="28">
                                            <p:txEl>
                                              <p:pRg st="1" end="1"/>
                                            </p:txEl>
                                          </p:spTgt>
                                        </p:tgtEl>
                                        <p:attrNameLst>
                                          <p:attrName>ppt_x</p:attrName>
                                        </p:attrNameLst>
                                      </p:cBhvr>
                                      <p:tavLst>
                                        <p:tav tm="0%">
                                          <p:val>
                                            <p:strVal val="#ppt_x"/>
                                          </p:val>
                                        </p:tav>
                                        <p:tav tm="100%">
                                          <p:val>
                                            <p:strVal val="#ppt_x"/>
                                          </p:val>
                                        </p:tav>
                                      </p:tavLst>
                                    </p:anim>
                                    <p:anim calcmode="lin" valueType="num">
                                      <p:cBhvr additive="base">
                                        <p:cTn id="76" dur="500" fill="hold"/>
                                        <p:tgtEl>
                                          <p:spTgt spid="28">
                                            <p:txEl>
                                              <p:pRg st="1" end="1"/>
                                            </p:txEl>
                                          </p:spTgt>
                                        </p:tgtEl>
                                        <p:attrNameLst>
                                          <p:attrName>ppt_y</p:attrName>
                                        </p:attrNameLst>
                                      </p:cBhvr>
                                      <p:tavLst>
                                        <p:tav tm="0%">
                                          <p:val>
                                            <p:strVal val="0-#ppt_h/2"/>
                                          </p:val>
                                        </p:tav>
                                        <p:tav tm="1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1" fill="hold" nodeType="clickEffect">
                                  <p:stCondLst>
                                    <p:cond delay="0"/>
                                  </p:stCondLst>
                                  <p:childTnLst>
                                    <p:set>
                                      <p:cBhvr>
                                        <p:cTn id="80" dur="1" fill="hold">
                                          <p:stCondLst>
                                            <p:cond delay="0"/>
                                          </p:stCondLst>
                                        </p:cTn>
                                        <p:tgtEl>
                                          <p:spTgt spid="28">
                                            <p:txEl>
                                              <p:pRg st="2" end="2"/>
                                            </p:txEl>
                                          </p:spTgt>
                                        </p:tgtEl>
                                        <p:attrNameLst>
                                          <p:attrName>style.visibility</p:attrName>
                                        </p:attrNameLst>
                                      </p:cBhvr>
                                      <p:to>
                                        <p:strVal val="visible"/>
                                      </p:to>
                                    </p:set>
                                    <p:anim calcmode="lin" valueType="num">
                                      <p:cBhvr additive="base">
                                        <p:cTn id="81" dur="500" fill="hold"/>
                                        <p:tgtEl>
                                          <p:spTgt spid="28">
                                            <p:txEl>
                                              <p:pRg st="2" end="2"/>
                                            </p:txEl>
                                          </p:spTgt>
                                        </p:tgtEl>
                                        <p:attrNameLst>
                                          <p:attrName>ppt_x</p:attrName>
                                        </p:attrNameLst>
                                      </p:cBhvr>
                                      <p:tavLst>
                                        <p:tav tm="0%">
                                          <p:val>
                                            <p:strVal val="#ppt_x"/>
                                          </p:val>
                                        </p:tav>
                                        <p:tav tm="100%">
                                          <p:val>
                                            <p:strVal val="#ppt_x"/>
                                          </p:val>
                                        </p:tav>
                                      </p:tavLst>
                                    </p:anim>
                                    <p:anim calcmode="lin" valueType="num">
                                      <p:cBhvr additive="base">
                                        <p:cTn id="82" dur="500" fill="hold"/>
                                        <p:tgtEl>
                                          <p:spTgt spid="28">
                                            <p:txEl>
                                              <p:pRg st="2" end="2"/>
                                            </p:txEl>
                                          </p:spTgt>
                                        </p:tgtEl>
                                        <p:attrNameLst>
                                          <p:attrName>ppt_y</p:attrName>
                                        </p:attrNameLst>
                                      </p:cBhvr>
                                      <p:tavLst>
                                        <p:tav tm="0%">
                                          <p:val>
                                            <p:strVal val="0-#ppt_h/2"/>
                                          </p:val>
                                        </p:tav>
                                        <p:tav tm="1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1" fill="hold" nodeType="clickEffect">
                                  <p:stCondLst>
                                    <p:cond delay="0"/>
                                  </p:stCondLst>
                                  <p:childTnLst>
                                    <p:set>
                                      <p:cBhvr>
                                        <p:cTn id="86" dur="1" fill="hold">
                                          <p:stCondLst>
                                            <p:cond delay="0"/>
                                          </p:stCondLst>
                                        </p:cTn>
                                        <p:tgtEl>
                                          <p:spTgt spid="28">
                                            <p:txEl>
                                              <p:pRg st="3" end="3"/>
                                            </p:txEl>
                                          </p:spTgt>
                                        </p:tgtEl>
                                        <p:attrNameLst>
                                          <p:attrName>style.visibility</p:attrName>
                                        </p:attrNameLst>
                                      </p:cBhvr>
                                      <p:to>
                                        <p:strVal val="visible"/>
                                      </p:to>
                                    </p:set>
                                    <p:anim calcmode="lin" valueType="num">
                                      <p:cBhvr additive="base">
                                        <p:cTn id="87" dur="500" fill="hold"/>
                                        <p:tgtEl>
                                          <p:spTgt spid="28">
                                            <p:txEl>
                                              <p:pRg st="3" end="3"/>
                                            </p:txEl>
                                          </p:spTgt>
                                        </p:tgtEl>
                                        <p:attrNameLst>
                                          <p:attrName>ppt_x</p:attrName>
                                        </p:attrNameLst>
                                      </p:cBhvr>
                                      <p:tavLst>
                                        <p:tav tm="0%">
                                          <p:val>
                                            <p:strVal val="#ppt_x"/>
                                          </p:val>
                                        </p:tav>
                                        <p:tav tm="100%">
                                          <p:val>
                                            <p:strVal val="#ppt_x"/>
                                          </p:val>
                                        </p:tav>
                                      </p:tavLst>
                                    </p:anim>
                                    <p:anim calcmode="lin" valueType="num">
                                      <p:cBhvr additive="base">
                                        <p:cTn id="88" dur="500" fill="hold"/>
                                        <p:tgtEl>
                                          <p:spTgt spid="28">
                                            <p:txEl>
                                              <p:pRg st="3" end="3"/>
                                            </p:txEl>
                                          </p:spTgt>
                                        </p:tgtEl>
                                        <p:attrNameLst>
                                          <p:attrName>ppt_y</p:attrName>
                                        </p:attrNameLst>
                                      </p:cBhvr>
                                      <p:tavLst>
                                        <p:tav tm="0%">
                                          <p:val>
                                            <p:strVal val="0-#ppt_h/2"/>
                                          </p:val>
                                        </p:tav>
                                        <p:tav tm="1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1" fill="hold" nodeType="clickEffect">
                                  <p:stCondLst>
                                    <p:cond delay="0"/>
                                  </p:stCondLst>
                                  <p:childTnLst>
                                    <p:set>
                                      <p:cBhvr>
                                        <p:cTn id="92" dur="1" fill="hold">
                                          <p:stCondLst>
                                            <p:cond delay="0"/>
                                          </p:stCondLst>
                                        </p:cTn>
                                        <p:tgtEl>
                                          <p:spTgt spid="28">
                                            <p:txEl>
                                              <p:pRg st="4" end="4"/>
                                            </p:txEl>
                                          </p:spTgt>
                                        </p:tgtEl>
                                        <p:attrNameLst>
                                          <p:attrName>style.visibility</p:attrName>
                                        </p:attrNameLst>
                                      </p:cBhvr>
                                      <p:to>
                                        <p:strVal val="visible"/>
                                      </p:to>
                                    </p:set>
                                    <p:anim calcmode="lin" valueType="num">
                                      <p:cBhvr additive="base">
                                        <p:cTn id="93" dur="500" fill="hold"/>
                                        <p:tgtEl>
                                          <p:spTgt spid="28">
                                            <p:txEl>
                                              <p:pRg st="4" end="4"/>
                                            </p:txEl>
                                          </p:spTgt>
                                        </p:tgtEl>
                                        <p:attrNameLst>
                                          <p:attrName>ppt_x</p:attrName>
                                        </p:attrNameLst>
                                      </p:cBhvr>
                                      <p:tavLst>
                                        <p:tav tm="0%">
                                          <p:val>
                                            <p:strVal val="#ppt_x"/>
                                          </p:val>
                                        </p:tav>
                                        <p:tav tm="100%">
                                          <p:val>
                                            <p:strVal val="#ppt_x"/>
                                          </p:val>
                                        </p:tav>
                                      </p:tavLst>
                                    </p:anim>
                                    <p:anim calcmode="lin" valueType="num">
                                      <p:cBhvr additive="base">
                                        <p:cTn id="94" dur="500" fill="hold"/>
                                        <p:tgtEl>
                                          <p:spTgt spid="28">
                                            <p:txEl>
                                              <p:pRg st="4" end="4"/>
                                            </p:txEl>
                                          </p:spTgt>
                                        </p:tgtEl>
                                        <p:attrNameLst>
                                          <p:attrName>ppt_y</p:attrName>
                                        </p:attrNameLst>
                                      </p:cBhvr>
                                      <p:tavLst>
                                        <p:tav tm="0%">
                                          <p:val>
                                            <p:strVal val="0-#ppt_h/2"/>
                                          </p:val>
                                        </p:tav>
                                        <p:tav tm="1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nodeType="clickEffect">
                                  <p:stCondLst>
                                    <p:cond delay="0"/>
                                  </p:stCondLst>
                                  <p:childTnLst>
                                    <p:set>
                                      <p:cBhvr>
                                        <p:cTn id="98" dur="1" fill="hold">
                                          <p:stCondLst>
                                            <p:cond delay="0"/>
                                          </p:stCondLst>
                                        </p:cTn>
                                        <p:tgtEl>
                                          <p:spTgt spid="28">
                                            <p:txEl>
                                              <p:pRg st="5" end="5"/>
                                            </p:txEl>
                                          </p:spTgt>
                                        </p:tgtEl>
                                        <p:attrNameLst>
                                          <p:attrName>style.visibility</p:attrName>
                                        </p:attrNameLst>
                                      </p:cBhvr>
                                      <p:to>
                                        <p:strVal val="visible"/>
                                      </p:to>
                                    </p:set>
                                    <p:anim calcmode="lin" valueType="num">
                                      <p:cBhvr>
                                        <p:cTn id="99" dur="1000" fill="hold"/>
                                        <p:tgtEl>
                                          <p:spTgt spid="28">
                                            <p:txEl>
                                              <p:pRg st="5" end="5"/>
                                            </p:txEl>
                                          </p:spTgt>
                                        </p:tgtEl>
                                        <p:attrNameLst>
                                          <p:attrName>ppt_w</p:attrName>
                                        </p:attrNameLst>
                                      </p:cBhvr>
                                      <p:tavLst>
                                        <p:tav tm="0%">
                                          <p:val>
                                            <p:fltVal val="0"/>
                                          </p:val>
                                        </p:tav>
                                        <p:tav tm="100%">
                                          <p:val>
                                            <p:strVal val="#ppt_w"/>
                                          </p:val>
                                        </p:tav>
                                      </p:tavLst>
                                    </p:anim>
                                    <p:anim calcmode="lin" valueType="num">
                                      <p:cBhvr>
                                        <p:cTn id="100" dur="1000" fill="hold"/>
                                        <p:tgtEl>
                                          <p:spTgt spid="28">
                                            <p:txEl>
                                              <p:pRg st="5" end="5"/>
                                            </p:txEl>
                                          </p:spTgt>
                                        </p:tgtEl>
                                        <p:attrNameLst>
                                          <p:attrName>ppt_h</p:attrName>
                                        </p:attrNameLst>
                                      </p:cBhvr>
                                      <p:tavLst>
                                        <p:tav tm="0%">
                                          <p:val>
                                            <p:fltVal val="0"/>
                                          </p:val>
                                        </p:tav>
                                        <p:tav tm="100%">
                                          <p:val>
                                            <p:strVal val="#ppt_h"/>
                                          </p:val>
                                        </p:tav>
                                      </p:tavLst>
                                    </p:anim>
                                    <p:anim calcmode="lin" valueType="num">
                                      <p:cBhvr>
                                        <p:cTn id="101" dur="1000" fill="hold"/>
                                        <p:tgtEl>
                                          <p:spTgt spid="28">
                                            <p:txEl>
                                              <p:pRg st="5" end="5"/>
                                            </p:txEl>
                                          </p:spTgt>
                                        </p:tgtEl>
                                        <p:attrNameLst>
                                          <p:attrName>style.rotation</p:attrName>
                                        </p:attrNameLst>
                                      </p:cBhvr>
                                      <p:tavLst>
                                        <p:tav tm="0%">
                                          <p:val>
                                            <p:fltVal val="90"/>
                                          </p:val>
                                        </p:tav>
                                        <p:tav tm="100%">
                                          <p:val>
                                            <p:fltVal val="0"/>
                                          </p:val>
                                        </p:tav>
                                      </p:tavLst>
                                    </p:anim>
                                    <p:animEffect transition="in" filter="fade">
                                      <p:cBhvr>
                                        <p:cTn id="102" dur="1000"/>
                                        <p:tgtEl>
                                          <p:spTgt spid="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 transported in a CCSDS/PUS TM packet</a:t>
            </a:r>
          </a:p>
        </p:txBody>
      </p:sp>
      <p:graphicFrame>
        <p:nvGraphicFramePr>
          <p:cNvPr id="4" name="Table 3"/>
          <p:cNvGraphicFramePr>
            <a:graphicFrameLocks noGrp="1"/>
          </p:cNvGraphicFramePr>
          <p:nvPr>
            <p:extLst>
              <p:ext uri="{D42A27DB-BD31-4B8C-83A1-F6EECF244321}">
                <p14:modId xmlns:p14="http://schemas.microsoft.com/office/powerpoint/2010/main" val="4056168030"/>
              </p:ext>
            </p:extLst>
          </p:nvPr>
        </p:nvGraphicFramePr>
        <p:xfrm>
          <a:off x="256322" y="1426628"/>
          <a:ext cx="5847082" cy="2033270"/>
        </p:xfrm>
        <a:graphic>
          <a:graphicData uri="http://purl.oclc.org/ooxml/drawingml/table">
            <a:tbl>
              <a:tblPr/>
              <a:tblGrid>
                <a:gridCol w="598525">
                  <a:extLst>
                    <a:ext uri="{9D8B030D-6E8A-4147-A177-3AD203B41FA5}">
                      <a16:colId xmlns:a16="http://schemas.microsoft.com/office/drawing/2014/main" val="20000"/>
                    </a:ext>
                  </a:extLst>
                </a:gridCol>
                <a:gridCol w="660067">
                  <a:extLst>
                    <a:ext uri="{9D8B030D-6E8A-4147-A177-3AD203B41FA5}">
                      <a16:colId xmlns:a16="http://schemas.microsoft.com/office/drawing/2014/main" val="20001"/>
                    </a:ext>
                  </a:extLst>
                </a:gridCol>
                <a:gridCol w="708335">
                  <a:extLst>
                    <a:ext uri="{9D8B030D-6E8A-4147-A177-3AD203B41FA5}">
                      <a16:colId xmlns:a16="http://schemas.microsoft.com/office/drawing/2014/main" val="20002"/>
                    </a:ext>
                  </a:extLst>
                </a:gridCol>
                <a:gridCol w="708335">
                  <a:extLst>
                    <a:ext uri="{9D8B030D-6E8A-4147-A177-3AD203B41FA5}">
                      <a16:colId xmlns:a16="http://schemas.microsoft.com/office/drawing/2014/main" val="20003"/>
                    </a:ext>
                  </a:extLst>
                </a:gridCol>
                <a:gridCol w="687821">
                  <a:extLst>
                    <a:ext uri="{9D8B030D-6E8A-4147-A177-3AD203B41FA5}">
                      <a16:colId xmlns:a16="http://schemas.microsoft.com/office/drawing/2014/main" val="20004"/>
                    </a:ext>
                  </a:extLst>
                </a:gridCol>
                <a:gridCol w="687821">
                  <a:extLst>
                    <a:ext uri="{9D8B030D-6E8A-4147-A177-3AD203B41FA5}">
                      <a16:colId xmlns:a16="http://schemas.microsoft.com/office/drawing/2014/main" val="20005"/>
                    </a:ext>
                  </a:extLst>
                </a:gridCol>
                <a:gridCol w="598525">
                  <a:extLst>
                    <a:ext uri="{9D8B030D-6E8A-4147-A177-3AD203B41FA5}">
                      <a16:colId xmlns:a16="http://schemas.microsoft.com/office/drawing/2014/main" val="20006"/>
                    </a:ext>
                  </a:extLst>
                </a:gridCol>
                <a:gridCol w="687821">
                  <a:extLst>
                    <a:ext uri="{9D8B030D-6E8A-4147-A177-3AD203B41FA5}">
                      <a16:colId xmlns:a16="http://schemas.microsoft.com/office/drawing/2014/main" val="20007"/>
                    </a:ext>
                  </a:extLst>
                </a:gridCol>
                <a:gridCol w="509832">
                  <a:extLst>
                    <a:ext uri="{9D8B030D-6E8A-4147-A177-3AD203B41FA5}">
                      <a16:colId xmlns:a16="http://schemas.microsoft.com/office/drawing/2014/main" val="20008"/>
                    </a:ext>
                  </a:extLst>
                </a:gridCol>
              </a:tblGrid>
              <a:tr h="0">
                <a:tc gridSpan="7">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packet primary header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data field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extLst>
                  <a:ext uri="{0D108BD9-81ED-4DB2-BD59-A6C34878D82A}">
                    <a16:rowId xmlns:a16="http://schemas.microsoft.com/office/drawing/2014/main" val="10000"/>
                  </a:ext>
                </a:extLst>
              </a:tr>
              <a:tr h="0">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version number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ID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sequence control</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data length</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packet secondary header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0070C0"/>
                    </a:solidFill>
                  </a:tcPr>
                </a:tc>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user data field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extLst>
                  <a:ext uri="{0D108BD9-81ED-4DB2-BD59-A6C34878D82A}">
                    <a16:rowId xmlns:a16="http://schemas.microsoft.com/office/drawing/2014/main" val="10001"/>
                  </a:ext>
                </a:extLst>
              </a:tr>
              <a:tr h="0">
                <a:tc vMerge="1">
                  <a:txBody>
                    <a:bodyPr/>
                    <a:lstStyle/>
                    <a:p>
                      <a:endParaRPr lang="en-GB"/>
                    </a:p>
                  </a:txBody>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packet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secondary header flag</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marL="0" algn="ctr" defTabSz="914400" rtl="0" eaLnBrk="1" latinLnBrk="0" hangingPunct="1">
                        <a:spcAft>
                          <a:spcPts val="0"/>
                        </a:spcAft>
                      </a:pPr>
                      <a:r>
                        <a:rPr lang="en-GB" sz="1000" kern="12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application process ID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sequence flags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marL="0" algn="ctr" defTabSz="914400" rtl="0" eaLnBrk="1" latinLnBrk="0" hangingPunct="1">
                        <a:spcAft>
                          <a:spcPts val="0"/>
                        </a:spcAft>
                      </a:pPr>
                      <a:r>
                        <a:rPr lang="en-GB" sz="1000" kern="12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packet sequence count or packet name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2"/>
                  </a:ext>
                </a:extLst>
              </a:tr>
              <a:tr h="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3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 bit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 bit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11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2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14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16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variable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variable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extLst>
                  <a:ext uri="{0D108BD9-81ED-4DB2-BD59-A6C34878D82A}">
                    <a16:rowId xmlns:a16="http://schemas.microsoft.com/office/drawing/2014/main" val="10003"/>
                  </a:ext>
                </a:extLst>
              </a:tr>
              <a:tr h="0">
                <a:tc gridSpan="4">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gridSpan="2">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1 to 65536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13685911"/>
              </p:ext>
            </p:extLst>
          </p:nvPr>
        </p:nvGraphicFramePr>
        <p:xfrm>
          <a:off x="2552319" y="4344623"/>
          <a:ext cx="5434213" cy="1299210"/>
        </p:xfrm>
        <a:graphic>
          <a:graphicData uri="http://purl.oclc.org/ooxml/drawingml/table">
            <a:tbl>
              <a:tblPr/>
              <a:tblGrid>
                <a:gridCol w="797843">
                  <a:extLst>
                    <a:ext uri="{9D8B030D-6E8A-4147-A177-3AD203B41FA5}">
                      <a16:colId xmlns:a16="http://schemas.microsoft.com/office/drawing/2014/main" val="20000"/>
                    </a:ext>
                  </a:extLst>
                </a:gridCol>
                <a:gridCol w="876627">
                  <a:extLst>
                    <a:ext uri="{9D8B030D-6E8A-4147-A177-3AD203B41FA5}">
                      <a16:colId xmlns:a16="http://schemas.microsoft.com/office/drawing/2014/main" val="20001"/>
                    </a:ext>
                  </a:extLst>
                </a:gridCol>
                <a:gridCol w="708430">
                  <a:extLst>
                    <a:ext uri="{9D8B030D-6E8A-4147-A177-3AD203B41FA5}">
                      <a16:colId xmlns:a16="http://schemas.microsoft.com/office/drawing/2014/main" val="20002"/>
                    </a:ext>
                  </a:extLst>
                </a:gridCol>
                <a:gridCol w="708430">
                  <a:extLst>
                    <a:ext uri="{9D8B030D-6E8A-4147-A177-3AD203B41FA5}">
                      <a16:colId xmlns:a16="http://schemas.microsoft.com/office/drawing/2014/main" val="20003"/>
                    </a:ext>
                  </a:extLst>
                </a:gridCol>
                <a:gridCol w="619016">
                  <a:extLst>
                    <a:ext uri="{9D8B030D-6E8A-4147-A177-3AD203B41FA5}">
                      <a16:colId xmlns:a16="http://schemas.microsoft.com/office/drawing/2014/main" val="20004"/>
                    </a:ext>
                  </a:extLst>
                </a:gridCol>
                <a:gridCol w="699676">
                  <a:extLst>
                    <a:ext uri="{9D8B030D-6E8A-4147-A177-3AD203B41FA5}">
                      <a16:colId xmlns:a16="http://schemas.microsoft.com/office/drawing/2014/main" val="20005"/>
                    </a:ext>
                  </a:extLst>
                </a:gridCol>
                <a:gridCol w="453946">
                  <a:extLst>
                    <a:ext uri="{9D8B030D-6E8A-4147-A177-3AD203B41FA5}">
                      <a16:colId xmlns:a16="http://schemas.microsoft.com/office/drawing/2014/main" val="20006"/>
                    </a:ext>
                  </a:extLst>
                </a:gridCol>
                <a:gridCol w="570245">
                  <a:extLst>
                    <a:ext uri="{9D8B030D-6E8A-4147-A177-3AD203B41FA5}">
                      <a16:colId xmlns:a16="http://schemas.microsoft.com/office/drawing/2014/main" val="20007"/>
                    </a:ext>
                  </a:extLst>
                </a:gridCol>
              </a:tblGrid>
              <a:tr h="0">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TM packet PUS version number</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spacecraft time reference status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grid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message type ID</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hMerge="1">
                  <a:txBody>
                    <a:bodyPr/>
                    <a:lstStyle/>
                    <a:p>
                      <a:endParaRPr lang="en-GB"/>
                    </a:p>
                  </a:txBody>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message type counter</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destination ID</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time</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rowSpan="2">
                  <a:txBody>
                    <a:bodyPr/>
                    <a:lstStyle/>
                    <a:p>
                      <a:pPr algn="ctr">
                        <a:spcAft>
                          <a:spcPts val="0"/>
                        </a:spcAft>
                      </a:pPr>
                      <a:r>
                        <a:rPr lang="en-GB" sz="100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spare</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0">
                <a:tc vMerge="1">
                  <a:txBody>
                    <a:bodyPr/>
                    <a:lstStyle/>
                    <a:p>
                      <a:endParaRPr lang="en-GB"/>
                    </a:p>
                  </a:txBody>
                  <a:tcPr/>
                </a:tc>
                <a:tc vMerge="1">
                  <a:txBody>
                    <a:bodyPr/>
                    <a:lstStyle/>
                    <a:p>
                      <a:endParaRPr lang="en-GB"/>
                    </a:p>
                  </a:txBody>
                  <a:tcPr/>
                </a:tc>
                <a:tc>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service type ID</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message subtype ID</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(4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8CCE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(4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8CCE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8CCE4"/>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8CCE4"/>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unsigned integer</a:t>
                      </a:r>
                    </a:p>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(16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8CCE4"/>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enumerated</a:t>
                      </a:r>
                    </a:p>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(16 bits)</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8CCE4"/>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absolute time</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8CCE4"/>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fixed-size bit-string</a:t>
                      </a:r>
                    </a:p>
                  </a:txBody>
                  <a:tcPr marL="17780" marR="17780" marT="53975" marB="5397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8CCE4"/>
                    </a:solidFill>
                  </a:tcPr>
                </a:tc>
                <a:extLst>
                  <a:ext uri="{0D108BD9-81ED-4DB2-BD59-A6C34878D82A}">
                    <a16:rowId xmlns:a16="http://schemas.microsoft.com/office/drawing/2014/main" val="10002"/>
                  </a:ext>
                </a:extLst>
              </a:tr>
              <a:tr h="0">
                <a:tc>
                  <a:txBody>
                    <a:bodyPr/>
                    <a:lstStyle/>
                    <a:p>
                      <a:pPr algn="ctr">
                        <a:spcAft>
                          <a:spcPts val="0"/>
                        </a:spcAft>
                      </a:pPr>
                      <a:r>
                        <a:rPr lang="de-DE" sz="700" i="1" dirty="0">
                          <a:effectLst/>
                          <a:latin typeface="Times New Roman" panose="02020603050405020304" pitchFamily="18" charset="0"/>
                          <a:ea typeface="Times New Roman" panose="02020603050405020304" pitchFamily="18" charset="0"/>
                        </a:rPr>
                        <a:t> </a:t>
                      </a:r>
                      <a:endParaRPr lang="en-GB" sz="700" i="1" dirty="0">
                        <a:effectLst/>
                        <a:latin typeface="Times New Roman" panose="02020603050405020304" pitchFamily="18" charset="0"/>
                        <a:ea typeface="Times New Roman" panose="02020603050405020304" pitchFamily="18" charset="0"/>
                      </a:endParaRP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Aft>
                          <a:spcPts val="0"/>
                        </a:spcAft>
                      </a:pPr>
                      <a:r>
                        <a:rPr lang="de-DE" sz="700" i="1" dirty="0">
                          <a:effectLst/>
                          <a:latin typeface="Times New Roman" panose="02020603050405020304" pitchFamily="18" charset="0"/>
                          <a:ea typeface="Times New Roman" panose="02020603050405020304" pitchFamily="18" charset="0"/>
                        </a:rPr>
                        <a:t> </a:t>
                      </a:r>
                      <a:endParaRPr lang="en-GB" sz="700" i="1" dirty="0">
                        <a:effectLst/>
                        <a:latin typeface="Times New Roman" panose="02020603050405020304" pitchFamily="18" charset="0"/>
                        <a:ea typeface="Times New Roman" panose="02020603050405020304" pitchFamily="18" charset="0"/>
                      </a:endParaRP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Aft>
                          <a:spcPts val="0"/>
                        </a:spcAft>
                      </a:pPr>
                      <a:r>
                        <a:rPr lang="de-DE" sz="700" i="1" dirty="0">
                          <a:effectLst/>
                          <a:latin typeface="Times New Roman" panose="02020603050405020304" pitchFamily="18" charset="0"/>
                          <a:ea typeface="Times New Roman" panose="02020603050405020304" pitchFamily="18" charset="0"/>
                        </a:rPr>
                        <a:t> </a:t>
                      </a:r>
                      <a:endParaRPr lang="en-GB" sz="700" i="1" dirty="0">
                        <a:effectLst/>
                        <a:latin typeface="Times New Roman" panose="02020603050405020304" pitchFamily="18" charset="0"/>
                        <a:ea typeface="Times New Roman" panose="02020603050405020304" pitchFamily="18" charset="0"/>
                      </a:endParaRP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Aft>
                          <a:spcPts val="0"/>
                        </a:spcAft>
                      </a:pPr>
                      <a:r>
                        <a:rPr lang="de-DE" sz="700" i="1" dirty="0">
                          <a:effectLst/>
                          <a:latin typeface="Times New Roman" panose="02020603050405020304" pitchFamily="18" charset="0"/>
                          <a:ea typeface="Times New Roman" panose="02020603050405020304" pitchFamily="18" charset="0"/>
                        </a:rPr>
                        <a:t> </a:t>
                      </a:r>
                      <a:endParaRPr lang="en-GB" sz="700" i="1" dirty="0">
                        <a:effectLst/>
                        <a:latin typeface="Times New Roman" panose="02020603050405020304" pitchFamily="18" charset="0"/>
                        <a:ea typeface="Times New Roman" panose="02020603050405020304" pitchFamily="18" charset="0"/>
                      </a:endParaRP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Aft>
                          <a:spcPts val="0"/>
                        </a:spcAft>
                      </a:pPr>
                      <a:r>
                        <a:rPr lang="de-DE" sz="700" i="1" dirty="0">
                          <a:effectLst/>
                          <a:latin typeface="Times New Roman" panose="02020603050405020304" pitchFamily="18" charset="0"/>
                          <a:ea typeface="Times New Roman" panose="02020603050405020304" pitchFamily="18" charset="0"/>
                        </a:rPr>
                        <a:t> </a:t>
                      </a:r>
                      <a:endParaRPr lang="en-GB" sz="700" i="1" dirty="0">
                        <a:effectLst/>
                        <a:latin typeface="Times New Roman" panose="02020603050405020304" pitchFamily="18" charset="0"/>
                        <a:ea typeface="Times New Roman" panose="02020603050405020304" pitchFamily="18" charset="0"/>
                      </a:endParaRP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Aft>
                          <a:spcPts val="0"/>
                        </a:spcAft>
                      </a:pPr>
                      <a:r>
                        <a:rPr lang="de-DE" sz="700" i="1" dirty="0">
                          <a:effectLst/>
                          <a:latin typeface="Times New Roman" panose="02020603050405020304" pitchFamily="18" charset="0"/>
                          <a:ea typeface="Times New Roman" panose="02020603050405020304" pitchFamily="18" charset="0"/>
                        </a:rPr>
                        <a:t> </a:t>
                      </a:r>
                      <a:endParaRPr lang="en-GB" sz="700" i="1" dirty="0">
                        <a:effectLst/>
                        <a:latin typeface="Times New Roman" panose="02020603050405020304" pitchFamily="18" charset="0"/>
                        <a:ea typeface="Times New Roman" panose="02020603050405020304" pitchFamily="18" charset="0"/>
                      </a:endParaRP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Aft>
                          <a:spcPts val="0"/>
                        </a:spcAft>
                      </a:pPr>
                      <a:r>
                        <a:rPr lang="de-DE" sz="700" i="1" dirty="0">
                          <a:effectLst/>
                          <a:latin typeface="Times New Roman" panose="02020603050405020304" pitchFamily="18" charset="0"/>
                          <a:ea typeface="Times New Roman" panose="02020603050405020304" pitchFamily="18" charset="0"/>
                        </a:rPr>
                        <a:t> </a:t>
                      </a:r>
                      <a:endParaRPr lang="en-GB" sz="700" i="1" dirty="0">
                        <a:effectLst/>
                        <a:latin typeface="Times New Roman" panose="02020603050405020304" pitchFamily="18" charset="0"/>
                        <a:ea typeface="Times New Roman" panose="02020603050405020304" pitchFamily="18" charset="0"/>
                      </a:endParaRP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Aft>
                          <a:spcPts val="0"/>
                        </a:spcAft>
                      </a:pPr>
                      <a:r>
                        <a:rPr lang="de-DE" sz="700" i="1" dirty="0">
                          <a:effectLst/>
                          <a:latin typeface="Times New Roman" panose="02020603050405020304" pitchFamily="18" charset="0"/>
                          <a:ea typeface="Times New Roman" panose="02020603050405020304" pitchFamily="18" charset="0"/>
                        </a:rPr>
                        <a:t>optional</a:t>
                      </a:r>
                      <a:endParaRPr lang="en-GB" sz="700" i="1" dirty="0">
                        <a:effectLst/>
                        <a:latin typeface="Times New Roman" panose="02020603050405020304" pitchFamily="18" charset="0"/>
                        <a:ea typeface="Times New Roman" panose="02020603050405020304" pitchFamily="18" charset="0"/>
                      </a:endParaRPr>
                    </a:p>
                  </a:txBody>
                  <a:tcPr marL="17780" marR="17780" marT="0" marB="0" anchor="ctr">
                    <a:lnL>
                      <a:noFill/>
                    </a:lnL>
                    <a:lnR>
                      <a:noFill/>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17" name="Straight Connector 16"/>
          <p:cNvCxnSpPr/>
          <p:nvPr/>
        </p:nvCxnSpPr>
        <p:spPr>
          <a:xfrm flipH="1">
            <a:off x="2552318" y="2986268"/>
            <a:ext cx="2355348" cy="135835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602147" y="2986268"/>
            <a:ext cx="2395294" cy="135835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821803" y="2273371"/>
            <a:ext cx="729104" cy="548127"/>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Oval 23"/>
          <p:cNvSpPr/>
          <p:nvPr/>
        </p:nvSpPr>
        <p:spPr>
          <a:xfrm>
            <a:off x="2210765" y="2264122"/>
            <a:ext cx="752454" cy="548127"/>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p:cNvSpPr/>
          <p:nvPr/>
        </p:nvSpPr>
        <p:spPr>
          <a:xfrm>
            <a:off x="4271053" y="4224759"/>
            <a:ext cx="1406230" cy="939739"/>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p:cNvSpPr/>
          <p:nvPr/>
        </p:nvSpPr>
        <p:spPr>
          <a:xfrm>
            <a:off x="3588352" y="2093614"/>
            <a:ext cx="752454" cy="892654"/>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p:cNvSpPr/>
          <p:nvPr/>
        </p:nvSpPr>
        <p:spPr>
          <a:xfrm>
            <a:off x="5667836" y="4224758"/>
            <a:ext cx="594068" cy="939738"/>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p:cNvSpPr/>
          <p:nvPr/>
        </p:nvSpPr>
        <p:spPr>
          <a:xfrm>
            <a:off x="6279160" y="4224758"/>
            <a:ext cx="694482" cy="939738"/>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p:cNvSpPr/>
          <p:nvPr/>
        </p:nvSpPr>
        <p:spPr>
          <a:xfrm rot="3146056">
            <a:off x="2698563" y="5520423"/>
            <a:ext cx="529312" cy="307777"/>
          </a:xfrm>
          <a:prstGeom prst="rect">
            <a:avLst/>
          </a:prstGeom>
          <a:noFill/>
        </p:spPr>
        <p:txBody>
          <a:bodyPr wrap="none" lIns="91440" tIns="45720" rIns="91440" bIns="45720">
            <a:spAutoFit/>
          </a:bodyPr>
          <a:lstStyle/>
          <a:p>
            <a:pPr algn="ctr"/>
            <a:r>
              <a:rPr lang="en-GB" sz="1400" b="1" cap="none" spc="0" dirty="0">
                <a:ln w="9525">
                  <a:solidFill>
                    <a:schemeClr val="bg1"/>
                  </a:solidFill>
                  <a:prstDash val="solid"/>
                </a:ln>
                <a:solidFill>
                  <a:srgbClr val="00B050"/>
                </a:solidFill>
                <a:effectLst>
                  <a:outerShdw blurRad="12700" dist="38100" dir="2700000" algn="tl" rotWithShape="0">
                    <a:schemeClr val="bg1">
                      <a:lumMod val="50%"/>
                    </a:schemeClr>
                  </a:outerShdw>
                </a:effectLst>
              </a:rPr>
              <a:t>= 2</a:t>
            </a:r>
          </a:p>
        </p:txBody>
      </p:sp>
      <p:grpSp>
        <p:nvGrpSpPr>
          <p:cNvPr id="3" name="Group 2"/>
          <p:cNvGrpSpPr/>
          <p:nvPr/>
        </p:nvGrpSpPr>
        <p:grpSpPr>
          <a:xfrm>
            <a:off x="701953" y="3811522"/>
            <a:ext cx="992277" cy="2524106"/>
            <a:chOff x="701953" y="3811522"/>
            <a:chExt cx="992277" cy="2524106"/>
          </a:xfrm>
        </p:grpSpPr>
        <p:cxnSp>
          <p:nvCxnSpPr>
            <p:cNvPr id="49" name="Straight Arrow Connector 48"/>
            <p:cNvCxnSpPr>
              <a:stCxn id="55" idx="0"/>
              <a:endCxn id="53" idx="2"/>
            </p:cNvCxnSpPr>
            <p:nvPr/>
          </p:nvCxnSpPr>
          <p:spPr>
            <a:xfrm flipH="1" flipV="1">
              <a:off x="1206079" y="4435596"/>
              <a:ext cx="1873" cy="128222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rot="5400000">
              <a:off x="905600" y="4905240"/>
              <a:ext cx="648000" cy="215444"/>
            </a:xfrm>
            <a:prstGeom prst="rect">
              <a:avLst/>
            </a:prstGeom>
            <a:solidFill>
              <a:schemeClr val="accent1">
                <a:lumMod val="60%"/>
                <a:lumOff val="40%"/>
              </a:schemeClr>
            </a:solidFill>
            <a:ln w="28575">
              <a:noFill/>
            </a:ln>
          </p:spPr>
          <p:txBody>
            <a:bodyPr wrap="square" rtlCol="0">
              <a:spAutoFit/>
            </a:bodyPr>
            <a:lstStyle/>
            <a:p>
              <a:pPr algn="ctr"/>
              <a:r>
                <a:rPr lang="en-GB" sz="800" b="1" dirty="0"/>
                <a:t>report</a:t>
              </a:r>
              <a:endParaRPr lang="en-GB" sz="1100" b="1" dirty="0"/>
            </a:p>
          </p:txBody>
        </p:sp>
        <p:sp>
          <p:nvSpPr>
            <p:cNvPr id="52" name="Rounded Rectangle 51"/>
            <p:cNvSpPr/>
            <p:nvPr/>
          </p:nvSpPr>
          <p:spPr>
            <a:xfrm>
              <a:off x="701953" y="3811522"/>
              <a:ext cx="992277" cy="2524106"/>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53" name="Rounded Rectangle 52"/>
            <p:cNvSpPr/>
            <p:nvPr/>
          </p:nvSpPr>
          <p:spPr>
            <a:xfrm>
              <a:off x="773751" y="390493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source</a:t>
              </a:r>
            </a:p>
          </p:txBody>
        </p:sp>
        <p:sp>
          <p:nvSpPr>
            <p:cNvPr id="54" name="4-Point Star 53"/>
            <p:cNvSpPr/>
            <p:nvPr/>
          </p:nvSpPr>
          <p:spPr>
            <a:xfrm>
              <a:off x="1183220" y="4384795"/>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55" name="Rounded Rectangle 54"/>
            <p:cNvSpPr/>
            <p:nvPr/>
          </p:nvSpPr>
          <p:spPr>
            <a:xfrm>
              <a:off x="775624" y="5717818"/>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destination</a:t>
              </a:r>
            </a:p>
          </p:txBody>
        </p:sp>
        <p:sp>
          <p:nvSpPr>
            <p:cNvPr id="56" name="4-Point Star 55"/>
            <p:cNvSpPr/>
            <p:nvPr/>
          </p:nvSpPr>
          <p:spPr>
            <a:xfrm>
              <a:off x="1185093" y="5717818"/>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cxnSp>
        <p:nvCxnSpPr>
          <p:cNvPr id="68" name="Elbow Connector 67"/>
          <p:cNvCxnSpPr/>
          <p:nvPr/>
        </p:nvCxnSpPr>
        <p:spPr>
          <a:xfrm rot="5400000">
            <a:off x="58385" y="3884993"/>
            <a:ext cx="2191464" cy="64477"/>
          </a:xfrm>
          <a:prstGeom prst="bentConnector4">
            <a:avLst>
              <a:gd name="adj1" fmla="val 38154"/>
              <a:gd name="adj2" fmla="val 1187271"/>
            </a:avLst>
          </a:prstGeom>
          <a:ln w="22225">
            <a:solidFill>
              <a:srgbClr val="FD5E17"/>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24" idx="4"/>
            <a:endCxn id="53" idx="3"/>
          </p:cNvCxnSpPr>
          <p:nvPr/>
        </p:nvCxnSpPr>
        <p:spPr>
          <a:xfrm rot="5400000">
            <a:off x="1433692" y="3016965"/>
            <a:ext cx="1358016" cy="948585"/>
          </a:xfrm>
          <a:prstGeom prst="bentConnector2">
            <a:avLst/>
          </a:prstGeom>
          <a:ln w="22225">
            <a:solidFill>
              <a:srgbClr val="FD5E17"/>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29" idx="4"/>
          </p:cNvCxnSpPr>
          <p:nvPr/>
        </p:nvCxnSpPr>
        <p:spPr>
          <a:xfrm rot="5400000">
            <a:off x="3725696" y="3077209"/>
            <a:ext cx="813418" cy="4987992"/>
          </a:xfrm>
          <a:prstGeom prst="bentConnector2">
            <a:avLst/>
          </a:prstGeom>
          <a:ln w="22225">
            <a:solidFill>
              <a:srgbClr val="FD5E17"/>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0" name="Up Arrow 29"/>
          <p:cNvSpPr/>
          <p:nvPr/>
        </p:nvSpPr>
        <p:spPr>
          <a:xfrm flipH="1" flipV="1">
            <a:off x="1251452" y="4685921"/>
            <a:ext cx="374400" cy="843509"/>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packet</a:t>
            </a:r>
          </a:p>
        </p:txBody>
      </p:sp>
      <p:sp>
        <p:nvSpPr>
          <p:cNvPr id="32" name="TextBox 31"/>
          <p:cNvSpPr txBox="1"/>
          <p:nvPr/>
        </p:nvSpPr>
        <p:spPr>
          <a:xfrm rot="1947957">
            <a:off x="6807287" y="2316153"/>
            <a:ext cx="1798890" cy="523220"/>
          </a:xfrm>
          <a:prstGeom prst="rect">
            <a:avLst/>
          </a:prstGeom>
          <a:noFill/>
        </p:spPr>
        <p:txBody>
          <a:bodyPr wrap="none" rtlCol="0">
            <a:spAutoFit/>
          </a:bodyPr>
          <a:lstStyle/>
          <a:p>
            <a:r>
              <a:rPr lang="en-GB" sz="2800" dirty="0">
                <a:solidFill>
                  <a:srgbClr val="0070C0"/>
                </a:solidFill>
              </a:rPr>
              <a:t>the HOW</a:t>
            </a:r>
          </a:p>
        </p:txBody>
      </p:sp>
    </p:spTree>
    <p:extLst>
      <p:ext uri="{BB962C8B-B14F-4D97-AF65-F5344CB8AC3E}">
        <p14:creationId xmlns:p14="http://schemas.microsoft.com/office/powerpoint/2010/main" val="13540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
                                          <p:val>
                                            <p:strVal val="#ppt_w"/>
                                          </p:val>
                                        </p:tav>
                                      </p:tavLst>
                                    </p:anim>
                                    <p:anim calcmode="lin" valueType="num">
                                      <p:cBhvr>
                                        <p:cTn id="8" dur="500" fill="hold"/>
                                        <p:tgtEl>
                                          <p:spTgt spid="23"/>
                                        </p:tgtEl>
                                        <p:attrNameLst>
                                          <p:attrName>ppt_h</p:attrName>
                                        </p:attrNameLst>
                                      </p:cBhvr>
                                      <p:tavLst>
                                        <p:tav tm="0%">
                                          <p:val>
                                            <p:fltVal val="0"/>
                                          </p:val>
                                        </p:tav>
                                        <p:tav tm="1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ppt_x"/>
                                          </p:val>
                                        </p:tav>
                                        <p:tav tm="100%">
                                          <p:val>
                                            <p:strVal val="#ppt_x"/>
                                          </p:val>
                                        </p:tav>
                                      </p:tavLst>
                                    </p:anim>
                                    <p:anim calcmode="lin" valueType="num">
                                      <p:cBhvr additive="base">
                                        <p:cTn id="17" dur="500" fill="hold"/>
                                        <p:tgtEl>
                                          <p:spTgt spid="30"/>
                                        </p:tgtEl>
                                        <p:attrNameLst>
                                          <p:attrName>ppt_y</p:attrName>
                                        </p:attrNameLst>
                                      </p:cBhvr>
                                      <p:tavLst>
                                        <p:tav tm="0%">
                                          <p:val>
                                            <p:strVal val="0-#ppt_h/2"/>
                                          </p:val>
                                        </p:tav>
                                        <p:tav tm="1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
                                          <p:val>
                                            <p:strVal val="#ppt_w"/>
                                          </p:val>
                                        </p:tav>
                                      </p:tavLst>
                                    </p:anim>
                                    <p:anim calcmode="lin" valueType="num">
                                      <p:cBhvr>
                                        <p:cTn id="23" dur="500" fill="hold"/>
                                        <p:tgtEl>
                                          <p:spTgt spid="24"/>
                                        </p:tgtEl>
                                        <p:attrNameLst>
                                          <p:attrName>ppt_h</p:attrName>
                                        </p:attrNameLst>
                                      </p:cBhvr>
                                      <p:tavLst>
                                        <p:tav tm="0%">
                                          <p:val>
                                            <p:fltVal val="0"/>
                                          </p:val>
                                        </p:tav>
                                        <p:tav tm="100%">
                                          <p:val>
                                            <p:strVal val="#ppt_h"/>
                                          </p:val>
                                        </p:tav>
                                      </p:tavLst>
                                    </p:anim>
                                    <p:animEffect transition="in" filter="fade">
                                      <p:cBhvr>
                                        <p:cTn id="24" dur="500"/>
                                        <p:tgtEl>
                                          <p:spTgt spid="24"/>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
                                          <p:val>
                                            <p:strVal val="#ppt_w"/>
                                          </p:val>
                                        </p:tav>
                                      </p:tavLst>
                                    </p:anim>
                                    <p:anim calcmode="lin" valueType="num">
                                      <p:cBhvr>
                                        <p:cTn id="33" dur="500" fill="hold"/>
                                        <p:tgtEl>
                                          <p:spTgt spid="29"/>
                                        </p:tgtEl>
                                        <p:attrNameLst>
                                          <p:attrName>ppt_h</p:attrName>
                                        </p:attrNameLst>
                                      </p:cBhvr>
                                      <p:tavLst>
                                        <p:tav tm="0%">
                                          <p:val>
                                            <p:fltVal val="0"/>
                                          </p:val>
                                        </p:tav>
                                        <p:tav tm="100%">
                                          <p:val>
                                            <p:strVal val="#ppt_h"/>
                                          </p:val>
                                        </p:tav>
                                      </p:tavLst>
                                    </p:anim>
                                    <p:animEffect transition="in" filter="fade">
                                      <p:cBhvr>
                                        <p:cTn id="34" dur="500"/>
                                        <p:tgtEl>
                                          <p:spTgt spid="29"/>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
                                          <p:val>
                                            <p:strVal val="#ppt_w"/>
                                          </p:val>
                                        </p:tav>
                                      </p:tavLst>
                                    </p:anim>
                                    <p:anim calcmode="lin" valueType="num">
                                      <p:cBhvr>
                                        <p:cTn id="43" dur="500" fill="hold"/>
                                        <p:tgtEl>
                                          <p:spTgt spid="26"/>
                                        </p:tgtEl>
                                        <p:attrNameLst>
                                          <p:attrName>ppt_h</p:attrName>
                                        </p:attrNameLst>
                                      </p:cBhvr>
                                      <p:tavLst>
                                        <p:tav tm="0%">
                                          <p:val>
                                            <p:fltVal val="0"/>
                                          </p:val>
                                        </p:tav>
                                        <p:tav tm="100%">
                                          <p:val>
                                            <p:strVal val="#ppt_h"/>
                                          </p:val>
                                        </p:tav>
                                      </p:tavLst>
                                    </p:anim>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
                                          <p:val>
                                            <p:strVal val="#ppt_w"/>
                                          </p:val>
                                        </p:tav>
                                      </p:tavLst>
                                    </p:anim>
                                    <p:anim calcmode="lin" valueType="num">
                                      <p:cBhvr>
                                        <p:cTn id="50" dur="500" fill="hold"/>
                                        <p:tgtEl>
                                          <p:spTgt spid="25"/>
                                        </p:tgtEl>
                                        <p:attrNameLst>
                                          <p:attrName>ppt_h</p:attrName>
                                        </p:attrNameLst>
                                      </p:cBhvr>
                                      <p:tavLst>
                                        <p:tav tm="0%">
                                          <p:val>
                                            <p:fltVal val="0"/>
                                          </p:val>
                                        </p:tav>
                                        <p:tav tm="100%">
                                          <p:val>
                                            <p:strVal val="#ppt_h"/>
                                          </p:val>
                                        </p:tav>
                                      </p:tavLst>
                                    </p:anim>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
                                          <p:val>
                                            <p:strVal val="#ppt_w"/>
                                          </p:val>
                                        </p:tav>
                                      </p:tavLst>
                                    </p:anim>
                                    <p:anim calcmode="lin" valueType="num">
                                      <p:cBhvr>
                                        <p:cTn id="57" dur="500" fill="hold"/>
                                        <p:tgtEl>
                                          <p:spTgt spid="27"/>
                                        </p:tgtEl>
                                        <p:attrNameLst>
                                          <p:attrName>ppt_h</p:attrName>
                                        </p:attrNameLst>
                                      </p:cBhvr>
                                      <p:tavLst>
                                        <p:tav tm="0%">
                                          <p:val>
                                            <p:fltVal val="0"/>
                                          </p:val>
                                        </p:tav>
                                        <p:tav tm="100%">
                                          <p:val>
                                            <p:strVal val="#ppt_h"/>
                                          </p:val>
                                        </p:tav>
                                      </p:tavLst>
                                    </p:anim>
                                    <p:animEffect transition="in" filter="fad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9" grpId="0" animBg="1"/>
      <p:bldP spid="30" grpId="0" animBg="1"/>
    </p:bldLst>
  </p:timing>
</p:sld>
</file>

<file path=ppt/slides/slide6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Verifying TM packets continuity</a:t>
            </a:r>
          </a:p>
        </p:txBody>
      </p:sp>
      <p:sp>
        <p:nvSpPr>
          <p:cNvPr id="3" name="Content Placeholder 2"/>
          <p:cNvSpPr>
            <a:spLocks noGrp="1"/>
          </p:cNvSpPr>
          <p:nvPr>
            <p:ph idx="1"/>
          </p:nvPr>
        </p:nvSpPr>
        <p:spPr/>
        <p:txBody>
          <a:bodyPr/>
          <a:lstStyle/>
          <a:p>
            <a:pPr marL="0" indent="0">
              <a:buNone/>
            </a:pPr>
            <a:r>
              <a:rPr lang="en-GB" sz="1200" dirty="0"/>
              <a:t>Using the CCSDS header sequence count &amp; the PUS secondary header message type counter to identify missing TM packets </a:t>
            </a:r>
            <a:r>
              <a:rPr lang="en-GB" sz="1200" dirty="0">
                <a:solidFill>
                  <a:srgbClr val="C00000"/>
                </a:solidFill>
              </a:rPr>
              <a:t>due to e.g. signal loss</a:t>
            </a:r>
          </a:p>
        </p:txBody>
      </p:sp>
      <p:graphicFrame>
        <p:nvGraphicFramePr>
          <p:cNvPr id="4" name="Table 3"/>
          <p:cNvGraphicFramePr>
            <a:graphicFrameLocks noGrp="1"/>
          </p:cNvGraphicFramePr>
          <p:nvPr>
            <p:extLst>
              <p:ext uri="{D42A27DB-BD31-4B8C-83A1-F6EECF244321}">
                <p14:modId xmlns:p14="http://schemas.microsoft.com/office/powerpoint/2010/main" val="2206298911"/>
              </p:ext>
            </p:extLst>
          </p:nvPr>
        </p:nvGraphicFramePr>
        <p:xfrm>
          <a:off x="525265" y="2232445"/>
          <a:ext cx="7905612" cy="2651760"/>
        </p:xfrm>
        <a:graphic>
          <a:graphicData uri="http://purl.oclc.org/ooxml/drawingml/table">
            <a:tbl>
              <a:tblPr firstRow="1" bandRow="1">
                <a:tableStyleId>{5C22544A-7EE6-4342-B048-85BDC9FD1C3A}</a:tableStyleId>
              </a:tblPr>
              <a:tblGrid>
                <a:gridCol w="774528">
                  <a:extLst>
                    <a:ext uri="{9D8B030D-6E8A-4147-A177-3AD203B41FA5}">
                      <a16:colId xmlns:a16="http://schemas.microsoft.com/office/drawing/2014/main" val="20000"/>
                    </a:ext>
                  </a:extLst>
                </a:gridCol>
                <a:gridCol w="808588">
                  <a:extLst>
                    <a:ext uri="{9D8B030D-6E8A-4147-A177-3AD203B41FA5}">
                      <a16:colId xmlns:a16="http://schemas.microsoft.com/office/drawing/2014/main" val="20001"/>
                    </a:ext>
                  </a:extLst>
                </a:gridCol>
                <a:gridCol w="853929">
                  <a:extLst>
                    <a:ext uri="{9D8B030D-6E8A-4147-A177-3AD203B41FA5}">
                      <a16:colId xmlns:a16="http://schemas.microsoft.com/office/drawing/2014/main" val="20002"/>
                    </a:ext>
                  </a:extLst>
                </a:gridCol>
                <a:gridCol w="1095749">
                  <a:extLst>
                    <a:ext uri="{9D8B030D-6E8A-4147-A177-3AD203B41FA5}">
                      <a16:colId xmlns:a16="http://schemas.microsoft.com/office/drawing/2014/main" val="20003"/>
                    </a:ext>
                  </a:extLst>
                </a:gridCol>
                <a:gridCol w="1095750">
                  <a:extLst>
                    <a:ext uri="{9D8B030D-6E8A-4147-A177-3AD203B41FA5}">
                      <a16:colId xmlns:a16="http://schemas.microsoft.com/office/drawing/2014/main" val="20004"/>
                    </a:ext>
                  </a:extLst>
                </a:gridCol>
                <a:gridCol w="1042850">
                  <a:extLst>
                    <a:ext uri="{9D8B030D-6E8A-4147-A177-3AD203B41FA5}">
                      <a16:colId xmlns:a16="http://schemas.microsoft.com/office/drawing/2014/main" val="20005"/>
                    </a:ext>
                  </a:extLst>
                </a:gridCol>
                <a:gridCol w="2234218">
                  <a:extLst>
                    <a:ext uri="{9D8B030D-6E8A-4147-A177-3AD203B41FA5}">
                      <a16:colId xmlns:a16="http://schemas.microsoft.com/office/drawing/2014/main" val="20006"/>
                    </a:ext>
                  </a:extLst>
                </a:gridCol>
              </a:tblGrid>
              <a:tr h="370840">
                <a:tc>
                  <a:txBody>
                    <a:bodyPr/>
                    <a:lstStyle/>
                    <a:p>
                      <a:r>
                        <a:rPr lang="en-GB" sz="1100" dirty="0"/>
                        <a:t>SRC</a:t>
                      </a:r>
                    </a:p>
                  </a:txBody>
                  <a:tcPr marL="87320" marR="87320" anchor="ctr"/>
                </a:tc>
                <a:tc>
                  <a:txBody>
                    <a:bodyPr/>
                    <a:lstStyle/>
                    <a:p>
                      <a:r>
                        <a:rPr lang="en-GB" sz="1100" dirty="0"/>
                        <a:t>DST</a:t>
                      </a:r>
                    </a:p>
                  </a:txBody>
                  <a:tcPr marL="87320" marR="87320" anchor="ctr"/>
                </a:tc>
                <a:tc>
                  <a:txBody>
                    <a:bodyPr/>
                    <a:lstStyle/>
                    <a:p>
                      <a:r>
                        <a:rPr lang="en-GB" sz="1100" dirty="0"/>
                        <a:t>Service</a:t>
                      </a:r>
                      <a:r>
                        <a:rPr lang="en-GB" sz="1100" baseline="0%" dirty="0"/>
                        <a:t> type ID</a:t>
                      </a:r>
                      <a:endParaRPr lang="en-GB" sz="1100" dirty="0"/>
                    </a:p>
                  </a:txBody>
                  <a:tcPr marL="87320" marR="87320" anchor="ctr"/>
                </a:tc>
                <a:tc>
                  <a:txBody>
                    <a:bodyPr/>
                    <a:lstStyle/>
                    <a:p>
                      <a:r>
                        <a:rPr lang="en-GB" sz="1100" dirty="0"/>
                        <a:t>Message Sub</a:t>
                      </a:r>
                      <a:r>
                        <a:rPr lang="en-GB" sz="1100" baseline="0%" dirty="0"/>
                        <a:t>type ID</a:t>
                      </a:r>
                      <a:endParaRPr lang="en-GB" sz="1100" dirty="0"/>
                    </a:p>
                  </a:txBody>
                  <a:tcPr marL="87320" marR="87320" anchor="ctr"/>
                </a:tc>
                <a:tc>
                  <a:txBody>
                    <a:bodyPr/>
                    <a:lstStyle/>
                    <a:p>
                      <a:r>
                        <a:rPr lang="en-GB" sz="1100" dirty="0"/>
                        <a:t>Sequence count</a:t>
                      </a:r>
                    </a:p>
                  </a:txBody>
                  <a:tcPr marL="87320" marR="87320" anchor="ctr"/>
                </a:tc>
                <a:tc>
                  <a:txBody>
                    <a:bodyPr/>
                    <a:lstStyle/>
                    <a:p>
                      <a:r>
                        <a:rPr lang="en-GB" sz="1100" dirty="0"/>
                        <a:t>Message type</a:t>
                      </a:r>
                      <a:r>
                        <a:rPr lang="en-GB" sz="1100" baseline="0%" dirty="0"/>
                        <a:t> count</a:t>
                      </a:r>
                      <a:endParaRPr lang="en-GB" sz="1100" dirty="0"/>
                    </a:p>
                  </a:txBody>
                  <a:tcPr marL="87320" marR="87320" anchor="ctr"/>
                </a:tc>
                <a:tc>
                  <a:txBody>
                    <a:bodyPr/>
                    <a:lstStyle/>
                    <a:p>
                      <a:r>
                        <a:rPr lang="en-GB" sz="1100" dirty="0"/>
                        <a:t>event</a:t>
                      </a:r>
                    </a:p>
                  </a:txBody>
                  <a:tcPr marL="87320" marR="87320" anchor="ctr"/>
                </a:tc>
                <a:extLst>
                  <a:ext uri="{0D108BD9-81ED-4DB2-BD59-A6C34878D82A}">
                    <a16:rowId xmlns:a16="http://schemas.microsoft.com/office/drawing/2014/main" val="10000"/>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3</a:t>
                      </a:r>
                    </a:p>
                  </a:txBody>
                  <a:tcPr marL="87320" marR="87320" anchor="ctr"/>
                </a:tc>
                <a:tc>
                  <a:txBody>
                    <a:bodyPr/>
                    <a:lstStyle/>
                    <a:p>
                      <a:pPr algn="ctr"/>
                      <a:r>
                        <a:rPr lang="en-GB" sz="1200" dirty="0"/>
                        <a:t>25</a:t>
                      </a:r>
                    </a:p>
                  </a:txBody>
                  <a:tcPr marL="87320" marR="87320" anchor="ctr"/>
                </a:tc>
                <a:tc>
                  <a:txBody>
                    <a:bodyPr/>
                    <a:lstStyle/>
                    <a:p>
                      <a:pPr algn="ctr"/>
                      <a:r>
                        <a:rPr lang="en-GB" sz="1200" dirty="0"/>
                        <a:t>1</a:t>
                      </a:r>
                    </a:p>
                  </a:txBody>
                  <a:tcPr marL="87320" marR="87320" anchor="ctr"/>
                </a:tc>
                <a:tc>
                  <a:txBody>
                    <a:bodyPr/>
                    <a:lstStyle/>
                    <a:p>
                      <a:pPr algn="ctr"/>
                      <a:r>
                        <a:rPr lang="en-GB" sz="1200" dirty="0"/>
                        <a:t>1</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1"/>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5</a:t>
                      </a:r>
                    </a:p>
                  </a:txBody>
                  <a:tcPr marL="87320" marR="87320" anchor="ctr"/>
                </a:tc>
                <a:tc>
                  <a:txBody>
                    <a:bodyPr/>
                    <a:lstStyle/>
                    <a:p>
                      <a:pPr algn="ctr"/>
                      <a:r>
                        <a:rPr lang="en-GB" sz="1200" dirty="0"/>
                        <a:t>3</a:t>
                      </a:r>
                    </a:p>
                  </a:txBody>
                  <a:tcPr marL="87320" marR="87320" anchor="ctr"/>
                </a:tc>
                <a:tc>
                  <a:txBody>
                    <a:bodyPr/>
                    <a:lstStyle/>
                    <a:p>
                      <a:pPr algn="ctr"/>
                      <a:r>
                        <a:rPr lang="en-GB" sz="1200" dirty="0"/>
                        <a:t>2</a:t>
                      </a:r>
                    </a:p>
                  </a:txBody>
                  <a:tcPr marL="87320" marR="87320" anchor="ctr"/>
                </a:tc>
                <a:tc>
                  <a:txBody>
                    <a:bodyPr/>
                    <a:lstStyle/>
                    <a:p>
                      <a:pPr algn="ctr"/>
                      <a:r>
                        <a:rPr lang="en-GB" sz="1200" b="1" dirty="0">
                          <a:solidFill>
                            <a:srgbClr val="C00000"/>
                          </a:solidFill>
                        </a:rPr>
                        <a:t>1</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2"/>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3</a:t>
                      </a:r>
                    </a:p>
                  </a:txBody>
                  <a:tcPr marL="87320" marR="87320" anchor="ctr"/>
                </a:tc>
                <a:tc>
                  <a:txBody>
                    <a:bodyPr/>
                    <a:lstStyle/>
                    <a:p>
                      <a:pPr algn="ctr"/>
                      <a:r>
                        <a:rPr lang="en-GB" sz="1200" dirty="0"/>
                        <a:t>25</a:t>
                      </a:r>
                    </a:p>
                  </a:txBody>
                  <a:tcPr marL="87320" marR="87320" anchor="ctr"/>
                </a:tc>
                <a:tc>
                  <a:txBody>
                    <a:bodyPr/>
                    <a:lstStyle/>
                    <a:p>
                      <a:pPr marL="0" algn="ctr" defTabSz="914400" rtl="0" eaLnBrk="1" latinLnBrk="0" hangingPunct="1"/>
                      <a:r>
                        <a:rPr lang="en-GB" sz="1200" b="1" kern="1200" dirty="0">
                          <a:solidFill>
                            <a:srgbClr val="C00000"/>
                          </a:solidFill>
                          <a:latin typeface="+mn-lt"/>
                          <a:ea typeface="+mn-ea"/>
                          <a:cs typeface="+mn-cs"/>
                        </a:rPr>
                        <a:t>3</a:t>
                      </a:r>
                    </a:p>
                  </a:txBody>
                  <a:tcPr marL="87320" marR="87320" anchor="ctr"/>
                </a:tc>
                <a:tc>
                  <a:txBody>
                    <a:bodyPr/>
                    <a:lstStyle/>
                    <a:p>
                      <a:pPr algn="ctr"/>
                      <a:r>
                        <a:rPr lang="en-GB" sz="1200" dirty="0"/>
                        <a:t>2</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3"/>
                  </a:ext>
                </a:extLst>
              </a:tr>
              <a:tr h="370840">
                <a:tc>
                  <a:txBody>
                    <a:bodyPr/>
                    <a:lstStyle/>
                    <a:p>
                      <a:pPr algn="ctr"/>
                      <a:r>
                        <a:rPr lang="en-GB" sz="1200" i="1" strike="dblStrike" dirty="0">
                          <a:solidFill>
                            <a:schemeClr val="tx1">
                              <a:lumMod val="50%"/>
                              <a:lumOff val="50%"/>
                            </a:schemeClr>
                          </a:solidFill>
                        </a:rPr>
                        <a:t>APID_2</a:t>
                      </a:r>
                    </a:p>
                  </a:txBody>
                  <a:tcPr marL="87320" marR="87320" anchor="ctr"/>
                </a:tc>
                <a:tc>
                  <a:txBody>
                    <a:bodyPr/>
                    <a:lstStyle/>
                    <a:p>
                      <a:pPr algn="ctr"/>
                      <a:r>
                        <a:rPr lang="en-GB" sz="1200" i="1" strike="dblStrike" dirty="0">
                          <a:solidFill>
                            <a:schemeClr val="tx1">
                              <a:lumMod val="50%"/>
                              <a:lumOff val="50%"/>
                            </a:schemeClr>
                          </a:solidFill>
                        </a:rPr>
                        <a:t>Ground</a:t>
                      </a:r>
                    </a:p>
                  </a:txBody>
                  <a:tcPr marL="87320" marR="87320" anchor="ctr"/>
                </a:tc>
                <a:tc>
                  <a:txBody>
                    <a:bodyPr/>
                    <a:lstStyle/>
                    <a:p>
                      <a:pPr algn="ctr"/>
                      <a:r>
                        <a:rPr lang="en-GB" sz="1200" i="1" strike="noStrike" baseline="0%" dirty="0">
                          <a:solidFill>
                            <a:schemeClr val="tx1">
                              <a:lumMod val="50%"/>
                              <a:lumOff val="50%"/>
                            </a:schemeClr>
                          </a:solidFill>
                        </a:rPr>
                        <a:t>(5)</a:t>
                      </a:r>
                    </a:p>
                  </a:txBody>
                  <a:tcPr marL="87320" marR="87320" anchor="ctr"/>
                </a:tc>
                <a:tc>
                  <a:txBody>
                    <a:bodyPr/>
                    <a:lstStyle/>
                    <a:p>
                      <a:pPr algn="ctr"/>
                      <a:r>
                        <a:rPr lang="en-GB" sz="1200" i="1" strike="noStrike" baseline="0%" dirty="0">
                          <a:solidFill>
                            <a:schemeClr val="tx1">
                              <a:lumMod val="50%"/>
                              <a:lumOff val="50%"/>
                            </a:schemeClr>
                          </a:solidFill>
                        </a:rPr>
                        <a:t>(3)</a:t>
                      </a:r>
                    </a:p>
                  </a:txBody>
                  <a:tcPr marL="87320" marR="87320" anchor="ctr"/>
                </a:tc>
                <a:tc>
                  <a:txBody>
                    <a:bodyPr/>
                    <a:lstStyle/>
                    <a:p>
                      <a:pPr algn="ctr"/>
                      <a:r>
                        <a:rPr lang="en-GB" sz="1200" i="1" strike="noStrike" baseline="0%" dirty="0">
                          <a:solidFill>
                            <a:schemeClr val="tx1">
                              <a:lumMod val="50%"/>
                              <a:lumOff val="50%"/>
                            </a:schemeClr>
                          </a:solidFill>
                        </a:rPr>
                        <a:t>(4)</a:t>
                      </a:r>
                    </a:p>
                  </a:txBody>
                  <a:tcPr marL="87320" marR="87320" anchor="ctr"/>
                </a:tc>
                <a:tc>
                  <a:txBody>
                    <a:bodyPr/>
                    <a:lstStyle/>
                    <a:p>
                      <a:pPr algn="ctr"/>
                      <a:r>
                        <a:rPr lang="en-GB" sz="1200" i="1" strike="noStrike" baseline="0%" dirty="0">
                          <a:solidFill>
                            <a:schemeClr val="tx1">
                              <a:lumMod val="50%"/>
                              <a:lumOff val="50%"/>
                            </a:schemeClr>
                          </a:solidFill>
                        </a:rPr>
                        <a:t>(2)</a:t>
                      </a:r>
                    </a:p>
                  </a:txBody>
                  <a:tcPr marL="87320" marR="87320" anchor="ctr"/>
                </a:tc>
                <a:tc>
                  <a:txBody>
                    <a:bodyPr/>
                    <a:lstStyle/>
                    <a:p>
                      <a:pPr algn="ctr"/>
                      <a:r>
                        <a:rPr lang="en-GB" sz="1200" b="1" i="1" strike="noStrike" dirty="0">
                          <a:solidFill>
                            <a:srgbClr val="C00000"/>
                          </a:solidFill>
                        </a:rPr>
                        <a:t>real-time</a:t>
                      </a:r>
                      <a:r>
                        <a:rPr lang="en-GB" sz="1200" b="1" i="1" strike="noStrike" baseline="0%" dirty="0">
                          <a:solidFill>
                            <a:srgbClr val="C00000"/>
                          </a:solidFill>
                        </a:rPr>
                        <a:t> lost</a:t>
                      </a:r>
                    </a:p>
                  </a:txBody>
                  <a:tcPr marL="87320" marR="87320" anchor="ctr"/>
                </a:tc>
                <a:extLst>
                  <a:ext uri="{0D108BD9-81ED-4DB2-BD59-A6C34878D82A}">
                    <a16:rowId xmlns:a16="http://schemas.microsoft.com/office/drawing/2014/main" val="10004"/>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3</a:t>
                      </a:r>
                    </a:p>
                  </a:txBody>
                  <a:tcPr marL="87320" marR="87320" anchor="ctr"/>
                </a:tc>
                <a:tc>
                  <a:txBody>
                    <a:bodyPr/>
                    <a:lstStyle/>
                    <a:p>
                      <a:pPr algn="ctr"/>
                      <a:r>
                        <a:rPr lang="en-GB" sz="1200" dirty="0"/>
                        <a:t>25</a:t>
                      </a:r>
                    </a:p>
                  </a:txBody>
                  <a:tcPr marL="87320" marR="87320" anchor="ctr"/>
                </a:tc>
                <a:tc>
                  <a:txBody>
                    <a:bodyPr/>
                    <a:lstStyle/>
                    <a:p>
                      <a:pPr algn="ctr"/>
                      <a:r>
                        <a:rPr lang="en-GB" sz="1200" b="1" dirty="0">
                          <a:solidFill>
                            <a:srgbClr val="C00000"/>
                          </a:solidFill>
                        </a:rPr>
                        <a:t>5</a:t>
                      </a:r>
                    </a:p>
                  </a:txBody>
                  <a:tcPr marL="87320" marR="87320" anchor="ctr"/>
                </a:tc>
                <a:tc>
                  <a:txBody>
                    <a:bodyPr/>
                    <a:lstStyle/>
                    <a:p>
                      <a:pPr algn="ctr"/>
                      <a:r>
                        <a:rPr lang="en-GB" sz="1200" dirty="0"/>
                        <a:t>3</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5"/>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5</a:t>
                      </a:r>
                    </a:p>
                  </a:txBody>
                  <a:tcPr marL="87320" marR="87320" anchor="ctr"/>
                </a:tc>
                <a:tc>
                  <a:txBody>
                    <a:bodyPr/>
                    <a:lstStyle/>
                    <a:p>
                      <a:pPr algn="ctr"/>
                      <a:r>
                        <a:rPr lang="en-GB" sz="1200" dirty="0"/>
                        <a:t>3</a:t>
                      </a:r>
                    </a:p>
                  </a:txBody>
                  <a:tcPr marL="87320" marR="87320" anchor="ctr"/>
                </a:tc>
                <a:tc>
                  <a:txBody>
                    <a:bodyPr/>
                    <a:lstStyle/>
                    <a:p>
                      <a:pPr algn="ctr"/>
                      <a:r>
                        <a:rPr lang="en-GB" sz="1200" dirty="0"/>
                        <a:t>6</a:t>
                      </a:r>
                    </a:p>
                  </a:txBody>
                  <a:tcPr marL="87320" marR="87320" anchor="ctr"/>
                </a:tc>
                <a:tc>
                  <a:txBody>
                    <a:bodyPr/>
                    <a:lstStyle/>
                    <a:p>
                      <a:pPr algn="ctr"/>
                      <a:r>
                        <a:rPr lang="en-GB" sz="1200" b="1" dirty="0">
                          <a:solidFill>
                            <a:srgbClr val="C00000"/>
                          </a:solidFill>
                        </a:rPr>
                        <a:t>3</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6"/>
                  </a:ext>
                </a:extLst>
              </a:tr>
            </a:tbl>
          </a:graphicData>
        </a:graphic>
      </p:graphicFrame>
      <p:sp>
        <p:nvSpPr>
          <p:cNvPr id="5" name="Freeform 4"/>
          <p:cNvSpPr/>
          <p:nvPr/>
        </p:nvSpPr>
        <p:spPr>
          <a:xfrm>
            <a:off x="4231895" y="3582030"/>
            <a:ext cx="249421" cy="748145"/>
          </a:xfrm>
          <a:custGeom>
            <a:avLst/>
            <a:gdLst>
              <a:gd name="connsiteX0" fmla="*/ 234307 w 249421"/>
              <a:gd name="connsiteY0" fmla="*/ 0 h 748145"/>
              <a:gd name="connsiteX1" fmla="*/ 39 w 249421"/>
              <a:gd name="connsiteY1" fmla="*/ 370294 h 748145"/>
              <a:gd name="connsiteX2" fmla="*/ 249421 w 249421"/>
              <a:gd name="connsiteY2" fmla="*/ 748145 h 748145"/>
              <a:gd name="connsiteX3" fmla="*/ 249421 w 249421"/>
              <a:gd name="connsiteY3" fmla="*/ 748145 h 748145"/>
            </a:gdLst>
            <a:ahLst/>
            <a:cxnLst>
              <a:cxn ang="0">
                <a:pos x="connsiteX0" y="connsiteY0"/>
              </a:cxn>
              <a:cxn ang="0">
                <a:pos x="connsiteX1" y="connsiteY1"/>
              </a:cxn>
              <a:cxn ang="0">
                <a:pos x="connsiteX2" y="connsiteY2"/>
              </a:cxn>
              <a:cxn ang="0">
                <a:pos x="connsiteX3" y="connsiteY3"/>
              </a:cxn>
            </a:cxnLst>
            <a:rect l="l" t="t" r="r" b="b"/>
            <a:pathLst>
              <a:path w="249421" h="748145">
                <a:moveTo>
                  <a:pt x="234307" y="0"/>
                </a:moveTo>
                <a:cubicBezTo>
                  <a:pt x="115913" y="122801"/>
                  <a:pt x="-2480" y="245603"/>
                  <a:pt x="39" y="370294"/>
                </a:cubicBezTo>
                <a:cubicBezTo>
                  <a:pt x="2558" y="494985"/>
                  <a:pt x="249421" y="748145"/>
                  <a:pt x="249421" y="748145"/>
                </a:cubicBezTo>
                <a:lnTo>
                  <a:pt x="249421" y="748145"/>
                </a:lnTo>
              </a:path>
            </a:pathLst>
          </a:custGeom>
          <a:noFill/>
          <a:ln>
            <a:solidFill>
              <a:srgbClr val="C00000"/>
            </a:solidFill>
            <a:tailEnd type="stealth"/>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7"/>
          <p:cNvSpPr/>
          <p:nvPr/>
        </p:nvSpPr>
        <p:spPr>
          <a:xfrm>
            <a:off x="5229426" y="3196621"/>
            <a:ext cx="317430" cy="1466063"/>
          </a:xfrm>
          <a:custGeom>
            <a:avLst/>
            <a:gdLst>
              <a:gd name="connsiteX0" fmla="*/ 317430 w 317430"/>
              <a:gd name="connsiteY0" fmla="*/ 0 h 1466063"/>
              <a:gd name="connsiteX1" fmla="*/ 35 w 317430"/>
              <a:gd name="connsiteY1" fmla="*/ 566777 h 1466063"/>
              <a:gd name="connsiteX2" fmla="*/ 294759 w 317430"/>
              <a:gd name="connsiteY2" fmla="*/ 1466063 h 1466063"/>
              <a:gd name="connsiteX3" fmla="*/ 294759 w 317430"/>
              <a:gd name="connsiteY3" fmla="*/ 1466063 h 1466063"/>
            </a:gdLst>
            <a:ahLst/>
            <a:cxnLst>
              <a:cxn ang="0">
                <a:pos x="connsiteX0" y="connsiteY0"/>
              </a:cxn>
              <a:cxn ang="0">
                <a:pos x="connsiteX1" y="connsiteY1"/>
              </a:cxn>
              <a:cxn ang="0">
                <a:pos x="connsiteX2" y="connsiteY2"/>
              </a:cxn>
              <a:cxn ang="0">
                <a:pos x="connsiteX3" y="connsiteY3"/>
              </a:cxn>
            </a:cxnLst>
            <a:rect l="l" t="t" r="r" b="b"/>
            <a:pathLst>
              <a:path w="317430" h="1466063">
                <a:moveTo>
                  <a:pt x="317430" y="0"/>
                </a:moveTo>
                <a:cubicBezTo>
                  <a:pt x="160621" y="161216"/>
                  <a:pt x="3813" y="322433"/>
                  <a:pt x="35" y="566777"/>
                </a:cubicBezTo>
                <a:cubicBezTo>
                  <a:pt x="-3743" y="811121"/>
                  <a:pt x="294759" y="1466063"/>
                  <a:pt x="294759" y="1466063"/>
                </a:cubicBezTo>
                <a:lnTo>
                  <a:pt x="294759" y="1466063"/>
                </a:lnTo>
              </a:path>
            </a:pathLst>
          </a:custGeom>
          <a:noFill/>
          <a:ln>
            <a:solidFill>
              <a:srgbClr val="C00000"/>
            </a:solidFill>
            <a:tailEnd type="stealth"/>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420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6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dirty="0"/>
              <a:t>Verifying TM packets continuity</a:t>
            </a:r>
          </a:p>
        </p:txBody>
      </p:sp>
      <p:sp>
        <p:nvSpPr>
          <p:cNvPr id="3" name="Content Placeholder 2"/>
          <p:cNvSpPr>
            <a:spLocks noGrp="1"/>
          </p:cNvSpPr>
          <p:nvPr>
            <p:ph idx="1"/>
          </p:nvPr>
        </p:nvSpPr>
        <p:spPr/>
        <p:txBody>
          <a:bodyPr/>
          <a:lstStyle/>
          <a:p>
            <a:pPr marL="0" indent="0">
              <a:buNone/>
            </a:pPr>
            <a:r>
              <a:rPr lang="en-GB" sz="1200" dirty="0"/>
              <a:t>Using the CCSDS header sequence count &amp; the PUS secondary header message type counter to identify missing TM packets </a:t>
            </a:r>
            <a:r>
              <a:rPr lang="en-GB" sz="1200" dirty="0">
                <a:solidFill>
                  <a:srgbClr val="C00000"/>
                </a:solidFill>
              </a:rPr>
              <a:t>due to e.g. real-time forwarding selection</a:t>
            </a:r>
          </a:p>
        </p:txBody>
      </p:sp>
      <p:graphicFrame>
        <p:nvGraphicFramePr>
          <p:cNvPr id="4" name="Table 3"/>
          <p:cNvGraphicFramePr>
            <a:graphicFrameLocks noGrp="1"/>
          </p:cNvGraphicFramePr>
          <p:nvPr>
            <p:extLst>
              <p:ext uri="{D42A27DB-BD31-4B8C-83A1-F6EECF244321}">
                <p14:modId xmlns:p14="http://schemas.microsoft.com/office/powerpoint/2010/main" val="2477463516"/>
              </p:ext>
            </p:extLst>
          </p:nvPr>
        </p:nvGraphicFramePr>
        <p:xfrm>
          <a:off x="525265" y="2232445"/>
          <a:ext cx="7905612" cy="3764280"/>
        </p:xfrm>
        <a:graphic>
          <a:graphicData uri="http://purl.oclc.org/ooxml/drawingml/table">
            <a:tbl>
              <a:tblPr firstRow="1" bandRow="1">
                <a:tableStyleId>{5C22544A-7EE6-4342-B048-85BDC9FD1C3A}</a:tableStyleId>
              </a:tblPr>
              <a:tblGrid>
                <a:gridCol w="774528">
                  <a:extLst>
                    <a:ext uri="{9D8B030D-6E8A-4147-A177-3AD203B41FA5}">
                      <a16:colId xmlns:a16="http://schemas.microsoft.com/office/drawing/2014/main" val="20000"/>
                    </a:ext>
                  </a:extLst>
                </a:gridCol>
                <a:gridCol w="808588">
                  <a:extLst>
                    <a:ext uri="{9D8B030D-6E8A-4147-A177-3AD203B41FA5}">
                      <a16:colId xmlns:a16="http://schemas.microsoft.com/office/drawing/2014/main" val="20001"/>
                    </a:ext>
                  </a:extLst>
                </a:gridCol>
                <a:gridCol w="853929">
                  <a:extLst>
                    <a:ext uri="{9D8B030D-6E8A-4147-A177-3AD203B41FA5}">
                      <a16:colId xmlns:a16="http://schemas.microsoft.com/office/drawing/2014/main" val="20002"/>
                    </a:ext>
                  </a:extLst>
                </a:gridCol>
                <a:gridCol w="1095749">
                  <a:extLst>
                    <a:ext uri="{9D8B030D-6E8A-4147-A177-3AD203B41FA5}">
                      <a16:colId xmlns:a16="http://schemas.microsoft.com/office/drawing/2014/main" val="20003"/>
                    </a:ext>
                  </a:extLst>
                </a:gridCol>
                <a:gridCol w="1095750">
                  <a:extLst>
                    <a:ext uri="{9D8B030D-6E8A-4147-A177-3AD203B41FA5}">
                      <a16:colId xmlns:a16="http://schemas.microsoft.com/office/drawing/2014/main" val="20004"/>
                    </a:ext>
                  </a:extLst>
                </a:gridCol>
                <a:gridCol w="1042850">
                  <a:extLst>
                    <a:ext uri="{9D8B030D-6E8A-4147-A177-3AD203B41FA5}">
                      <a16:colId xmlns:a16="http://schemas.microsoft.com/office/drawing/2014/main" val="20005"/>
                    </a:ext>
                  </a:extLst>
                </a:gridCol>
                <a:gridCol w="2234218">
                  <a:extLst>
                    <a:ext uri="{9D8B030D-6E8A-4147-A177-3AD203B41FA5}">
                      <a16:colId xmlns:a16="http://schemas.microsoft.com/office/drawing/2014/main" val="20006"/>
                    </a:ext>
                  </a:extLst>
                </a:gridCol>
              </a:tblGrid>
              <a:tr h="370840">
                <a:tc>
                  <a:txBody>
                    <a:bodyPr/>
                    <a:lstStyle/>
                    <a:p>
                      <a:r>
                        <a:rPr lang="en-GB" sz="1100" dirty="0"/>
                        <a:t>SRC</a:t>
                      </a:r>
                    </a:p>
                  </a:txBody>
                  <a:tcPr marL="87320" marR="87320" anchor="ctr"/>
                </a:tc>
                <a:tc>
                  <a:txBody>
                    <a:bodyPr/>
                    <a:lstStyle/>
                    <a:p>
                      <a:r>
                        <a:rPr lang="en-GB" sz="1100" dirty="0"/>
                        <a:t>DST</a:t>
                      </a:r>
                    </a:p>
                  </a:txBody>
                  <a:tcPr marL="87320" marR="87320" anchor="ctr"/>
                </a:tc>
                <a:tc>
                  <a:txBody>
                    <a:bodyPr/>
                    <a:lstStyle/>
                    <a:p>
                      <a:r>
                        <a:rPr lang="en-GB" sz="1100" dirty="0"/>
                        <a:t>Service</a:t>
                      </a:r>
                      <a:r>
                        <a:rPr lang="en-GB" sz="1100" baseline="0%" dirty="0"/>
                        <a:t> type ID</a:t>
                      </a:r>
                      <a:endParaRPr lang="en-GB" sz="1100" dirty="0"/>
                    </a:p>
                  </a:txBody>
                  <a:tcPr marL="87320" marR="87320" anchor="ctr"/>
                </a:tc>
                <a:tc>
                  <a:txBody>
                    <a:bodyPr/>
                    <a:lstStyle/>
                    <a:p>
                      <a:r>
                        <a:rPr lang="en-GB" sz="1100" dirty="0"/>
                        <a:t>Message Sub</a:t>
                      </a:r>
                      <a:r>
                        <a:rPr lang="en-GB" sz="1100" baseline="0%" dirty="0"/>
                        <a:t>type ID</a:t>
                      </a:r>
                      <a:endParaRPr lang="en-GB" sz="1100" dirty="0"/>
                    </a:p>
                  </a:txBody>
                  <a:tcPr marL="87320" marR="87320" anchor="ctr"/>
                </a:tc>
                <a:tc>
                  <a:txBody>
                    <a:bodyPr/>
                    <a:lstStyle/>
                    <a:p>
                      <a:r>
                        <a:rPr lang="en-GB" sz="1100" dirty="0"/>
                        <a:t>Sequence count</a:t>
                      </a:r>
                    </a:p>
                  </a:txBody>
                  <a:tcPr marL="87320" marR="87320" anchor="ctr"/>
                </a:tc>
                <a:tc>
                  <a:txBody>
                    <a:bodyPr/>
                    <a:lstStyle/>
                    <a:p>
                      <a:r>
                        <a:rPr lang="en-GB" sz="1100" dirty="0"/>
                        <a:t>Message type</a:t>
                      </a:r>
                      <a:r>
                        <a:rPr lang="en-GB" sz="1100" baseline="0%" dirty="0"/>
                        <a:t> count</a:t>
                      </a:r>
                      <a:endParaRPr lang="en-GB" sz="1100" dirty="0"/>
                    </a:p>
                  </a:txBody>
                  <a:tcPr marL="87320" marR="87320" anchor="ctr"/>
                </a:tc>
                <a:tc>
                  <a:txBody>
                    <a:bodyPr/>
                    <a:lstStyle/>
                    <a:p>
                      <a:r>
                        <a:rPr lang="en-GB" sz="1100" dirty="0"/>
                        <a:t>event</a:t>
                      </a:r>
                    </a:p>
                  </a:txBody>
                  <a:tcPr marL="87320" marR="87320" anchor="ctr"/>
                </a:tc>
                <a:extLst>
                  <a:ext uri="{0D108BD9-81ED-4DB2-BD59-A6C34878D82A}">
                    <a16:rowId xmlns:a16="http://schemas.microsoft.com/office/drawing/2014/main" val="10000"/>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3</a:t>
                      </a:r>
                    </a:p>
                  </a:txBody>
                  <a:tcPr marL="87320" marR="87320" anchor="ctr"/>
                </a:tc>
                <a:tc>
                  <a:txBody>
                    <a:bodyPr/>
                    <a:lstStyle/>
                    <a:p>
                      <a:pPr algn="ctr"/>
                      <a:r>
                        <a:rPr lang="en-GB" sz="1200" dirty="0"/>
                        <a:t>25</a:t>
                      </a:r>
                    </a:p>
                  </a:txBody>
                  <a:tcPr marL="87320" marR="87320" anchor="ctr"/>
                </a:tc>
                <a:tc>
                  <a:txBody>
                    <a:bodyPr/>
                    <a:lstStyle/>
                    <a:p>
                      <a:pPr algn="ctr"/>
                      <a:r>
                        <a:rPr lang="en-GB" sz="1200" dirty="0"/>
                        <a:t>1</a:t>
                      </a:r>
                    </a:p>
                  </a:txBody>
                  <a:tcPr marL="87320" marR="87320" anchor="ctr"/>
                </a:tc>
                <a:tc>
                  <a:txBody>
                    <a:bodyPr/>
                    <a:lstStyle/>
                    <a:p>
                      <a:pPr algn="ctr"/>
                      <a:r>
                        <a:rPr lang="en-GB" sz="1200" dirty="0"/>
                        <a:t>1</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1"/>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5</a:t>
                      </a:r>
                    </a:p>
                  </a:txBody>
                  <a:tcPr marL="87320" marR="87320" anchor="ctr"/>
                </a:tc>
                <a:tc>
                  <a:txBody>
                    <a:bodyPr/>
                    <a:lstStyle/>
                    <a:p>
                      <a:pPr algn="ctr"/>
                      <a:r>
                        <a:rPr lang="en-GB" sz="1200" dirty="0"/>
                        <a:t>3</a:t>
                      </a:r>
                    </a:p>
                  </a:txBody>
                  <a:tcPr marL="87320" marR="87320" anchor="ctr"/>
                </a:tc>
                <a:tc>
                  <a:txBody>
                    <a:bodyPr/>
                    <a:lstStyle/>
                    <a:p>
                      <a:pPr algn="ctr"/>
                      <a:r>
                        <a:rPr lang="en-GB" sz="1200" dirty="0"/>
                        <a:t>2</a:t>
                      </a:r>
                    </a:p>
                  </a:txBody>
                  <a:tcPr marL="87320" marR="87320" anchor="ctr"/>
                </a:tc>
                <a:tc>
                  <a:txBody>
                    <a:bodyPr/>
                    <a:lstStyle/>
                    <a:p>
                      <a:pPr algn="ctr"/>
                      <a:r>
                        <a:rPr lang="en-GB" sz="1200" dirty="0"/>
                        <a:t>1</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2"/>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3</a:t>
                      </a:r>
                    </a:p>
                  </a:txBody>
                  <a:tcPr marL="87320" marR="87320" anchor="ctr"/>
                </a:tc>
                <a:tc>
                  <a:txBody>
                    <a:bodyPr/>
                    <a:lstStyle/>
                    <a:p>
                      <a:pPr algn="ctr"/>
                      <a:r>
                        <a:rPr lang="en-GB" sz="1200" dirty="0"/>
                        <a:t>25</a:t>
                      </a:r>
                    </a:p>
                  </a:txBody>
                  <a:tcPr marL="87320" marR="87320" anchor="ctr"/>
                </a:tc>
                <a:tc>
                  <a:txBody>
                    <a:bodyPr/>
                    <a:lstStyle/>
                    <a:p>
                      <a:pPr algn="ctr"/>
                      <a:r>
                        <a:rPr lang="en-GB" sz="1200" dirty="0"/>
                        <a:t>3</a:t>
                      </a:r>
                    </a:p>
                  </a:txBody>
                  <a:tcPr marL="87320" marR="87320" anchor="ctr"/>
                </a:tc>
                <a:tc>
                  <a:txBody>
                    <a:bodyPr/>
                    <a:lstStyle/>
                    <a:p>
                      <a:pPr algn="ctr"/>
                      <a:r>
                        <a:rPr lang="en-GB" sz="1200" dirty="0"/>
                        <a:t>2</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3"/>
                  </a:ext>
                </a:extLst>
              </a:tr>
              <a:tr h="370840">
                <a:tc>
                  <a:txBody>
                    <a:bodyPr/>
                    <a:lstStyle/>
                    <a:p>
                      <a:pPr algn="ctr"/>
                      <a:r>
                        <a:rPr lang="en-GB" sz="1200" i="1" strike="dblStrike" dirty="0">
                          <a:solidFill>
                            <a:schemeClr val="tx1">
                              <a:lumMod val="50%"/>
                              <a:lumOff val="50%"/>
                            </a:schemeClr>
                          </a:solidFill>
                        </a:rPr>
                        <a:t>APID_2</a:t>
                      </a:r>
                    </a:p>
                  </a:txBody>
                  <a:tcPr marL="87320" marR="87320" anchor="ctr"/>
                </a:tc>
                <a:tc>
                  <a:txBody>
                    <a:bodyPr/>
                    <a:lstStyle/>
                    <a:p>
                      <a:pPr algn="ctr"/>
                      <a:r>
                        <a:rPr lang="en-GB" sz="1200" i="1" strike="dblStrike" dirty="0">
                          <a:solidFill>
                            <a:schemeClr val="tx1">
                              <a:lumMod val="50%"/>
                              <a:lumOff val="50%"/>
                            </a:schemeClr>
                          </a:solidFill>
                        </a:rPr>
                        <a:t>Ground</a:t>
                      </a:r>
                    </a:p>
                  </a:txBody>
                  <a:tcPr marL="87320" marR="87320" anchor="ctr"/>
                </a:tc>
                <a:tc>
                  <a:txBody>
                    <a:bodyPr/>
                    <a:lstStyle/>
                    <a:p>
                      <a:pPr algn="ctr"/>
                      <a:r>
                        <a:rPr lang="en-GB" sz="1200" i="1" strike="noStrike" baseline="0%" dirty="0">
                          <a:solidFill>
                            <a:schemeClr val="tx1">
                              <a:lumMod val="50%"/>
                              <a:lumOff val="50%"/>
                            </a:schemeClr>
                          </a:solidFill>
                        </a:rPr>
                        <a:t>(5)</a:t>
                      </a:r>
                    </a:p>
                  </a:txBody>
                  <a:tcPr marL="87320" marR="87320" anchor="ctr"/>
                </a:tc>
                <a:tc>
                  <a:txBody>
                    <a:bodyPr/>
                    <a:lstStyle/>
                    <a:p>
                      <a:pPr algn="ctr"/>
                      <a:r>
                        <a:rPr lang="en-GB" sz="1200" i="1" strike="noStrike" baseline="0%" dirty="0">
                          <a:solidFill>
                            <a:schemeClr val="tx1">
                              <a:lumMod val="50%"/>
                              <a:lumOff val="50%"/>
                            </a:schemeClr>
                          </a:solidFill>
                        </a:rPr>
                        <a:t>(3)</a:t>
                      </a:r>
                    </a:p>
                  </a:txBody>
                  <a:tcPr marL="87320" marR="87320" anchor="ctr"/>
                </a:tc>
                <a:tc>
                  <a:txBody>
                    <a:bodyPr/>
                    <a:lstStyle/>
                    <a:p>
                      <a:pPr algn="ctr"/>
                      <a:r>
                        <a:rPr lang="en-GB" sz="1200" i="1" strike="noStrike" baseline="0%" dirty="0">
                          <a:solidFill>
                            <a:schemeClr val="tx1">
                              <a:lumMod val="50%"/>
                              <a:lumOff val="50%"/>
                            </a:schemeClr>
                          </a:solidFill>
                        </a:rPr>
                        <a:t>(4)</a:t>
                      </a:r>
                    </a:p>
                  </a:txBody>
                  <a:tcPr marL="87320" marR="87320" anchor="ctr"/>
                </a:tc>
                <a:tc>
                  <a:txBody>
                    <a:bodyPr/>
                    <a:lstStyle/>
                    <a:p>
                      <a:pPr algn="ctr"/>
                      <a:r>
                        <a:rPr lang="en-GB" sz="1200" i="1" strike="noStrike" baseline="0%" dirty="0">
                          <a:solidFill>
                            <a:schemeClr val="tx1">
                              <a:lumMod val="50%"/>
                              <a:lumOff val="50%"/>
                            </a:schemeClr>
                          </a:solidFill>
                        </a:rPr>
                        <a:t>(2)</a:t>
                      </a:r>
                    </a:p>
                  </a:txBody>
                  <a:tcPr marL="87320" marR="87320" anchor="ctr"/>
                </a:tc>
                <a:tc>
                  <a:txBody>
                    <a:bodyPr/>
                    <a:lstStyle/>
                    <a:p>
                      <a:pPr algn="ctr"/>
                      <a:r>
                        <a:rPr lang="en-GB" sz="1200" b="0" i="1" strike="noStrike" dirty="0">
                          <a:solidFill>
                            <a:schemeClr val="bg1">
                              <a:lumMod val="50%"/>
                            </a:schemeClr>
                          </a:solidFill>
                        </a:rPr>
                        <a:t>real-time</a:t>
                      </a:r>
                      <a:r>
                        <a:rPr lang="en-GB" sz="1200" b="0" i="1" strike="noStrike" baseline="0%" dirty="0">
                          <a:solidFill>
                            <a:schemeClr val="bg1">
                              <a:lumMod val="50%"/>
                            </a:schemeClr>
                          </a:solidFill>
                        </a:rPr>
                        <a:t> lost</a:t>
                      </a:r>
                    </a:p>
                  </a:txBody>
                  <a:tcPr marL="87320" marR="87320" anchor="ctr"/>
                </a:tc>
                <a:extLst>
                  <a:ext uri="{0D108BD9-81ED-4DB2-BD59-A6C34878D82A}">
                    <a16:rowId xmlns:a16="http://schemas.microsoft.com/office/drawing/2014/main" val="10004"/>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3</a:t>
                      </a:r>
                    </a:p>
                  </a:txBody>
                  <a:tcPr marL="87320" marR="87320" anchor="ctr"/>
                </a:tc>
                <a:tc>
                  <a:txBody>
                    <a:bodyPr/>
                    <a:lstStyle/>
                    <a:p>
                      <a:pPr algn="ctr"/>
                      <a:r>
                        <a:rPr lang="en-GB" sz="1200" dirty="0"/>
                        <a:t>25</a:t>
                      </a:r>
                    </a:p>
                  </a:txBody>
                  <a:tcPr marL="87320" marR="87320" anchor="ctr"/>
                </a:tc>
                <a:tc>
                  <a:txBody>
                    <a:bodyPr/>
                    <a:lstStyle/>
                    <a:p>
                      <a:pPr algn="ctr"/>
                      <a:r>
                        <a:rPr lang="en-GB" sz="1200" dirty="0"/>
                        <a:t>5</a:t>
                      </a:r>
                    </a:p>
                  </a:txBody>
                  <a:tcPr marL="87320" marR="87320" anchor="ctr"/>
                </a:tc>
                <a:tc>
                  <a:txBody>
                    <a:bodyPr/>
                    <a:lstStyle/>
                    <a:p>
                      <a:pPr algn="ctr"/>
                      <a:r>
                        <a:rPr lang="en-GB" sz="1200" b="1" dirty="0">
                          <a:solidFill>
                            <a:srgbClr val="00B050"/>
                          </a:solidFill>
                        </a:rPr>
                        <a:t>3</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5"/>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5</a:t>
                      </a:r>
                    </a:p>
                  </a:txBody>
                  <a:tcPr marL="87320" marR="87320" anchor="ctr"/>
                </a:tc>
                <a:tc>
                  <a:txBody>
                    <a:bodyPr/>
                    <a:lstStyle/>
                    <a:p>
                      <a:pPr algn="ctr"/>
                      <a:r>
                        <a:rPr lang="en-GB" sz="1200" dirty="0"/>
                        <a:t>3</a:t>
                      </a:r>
                    </a:p>
                  </a:txBody>
                  <a:tcPr marL="87320" marR="87320" anchor="ctr"/>
                </a:tc>
                <a:tc>
                  <a:txBody>
                    <a:bodyPr/>
                    <a:lstStyle/>
                    <a:p>
                      <a:pPr algn="ctr"/>
                      <a:r>
                        <a:rPr lang="en-GB" sz="1200" b="1" dirty="0">
                          <a:solidFill>
                            <a:srgbClr val="C00000"/>
                          </a:solidFill>
                        </a:rPr>
                        <a:t>6</a:t>
                      </a:r>
                    </a:p>
                  </a:txBody>
                  <a:tcPr marL="87320" marR="87320" anchor="ctr"/>
                </a:tc>
                <a:tc>
                  <a:txBody>
                    <a:bodyPr/>
                    <a:lstStyle/>
                    <a:p>
                      <a:pPr algn="ctr"/>
                      <a:r>
                        <a:rPr lang="en-GB" sz="1200" b="0" dirty="0">
                          <a:solidFill>
                            <a:schemeClr val="tx1"/>
                          </a:solidFill>
                        </a:rPr>
                        <a:t>3</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6"/>
                  </a:ext>
                </a:extLst>
              </a:tr>
              <a:tr h="370840">
                <a:tc gridSpan="7">
                  <a:txBody>
                    <a:bodyPr/>
                    <a:lstStyle/>
                    <a:p>
                      <a:pPr algn="ctr"/>
                      <a:r>
                        <a:rPr lang="en-GB" sz="1200" dirty="0">
                          <a:solidFill>
                            <a:srgbClr val="7030A0"/>
                          </a:solidFill>
                        </a:rPr>
                        <a:t>request to stop</a:t>
                      </a:r>
                      <a:r>
                        <a:rPr lang="en-GB" sz="1200" baseline="0%" dirty="0">
                          <a:solidFill>
                            <a:srgbClr val="7030A0"/>
                          </a:solidFill>
                        </a:rPr>
                        <a:t> forwarding the TM[5,3] of APID_2 received on-board</a:t>
                      </a:r>
                      <a:endParaRPr lang="en-GB" sz="1200" dirty="0">
                        <a:solidFill>
                          <a:srgbClr val="7030A0"/>
                        </a:solidFill>
                      </a:endParaRPr>
                    </a:p>
                  </a:txBody>
                  <a:tcPr marL="87320" marR="87320" anchor="ctr"/>
                </a:tc>
                <a:tc hMerge="1">
                  <a:txBody>
                    <a:bodyPr/>
                    <a:lstStyle/>
                    <a:p>
                      <a:pPr algn="ctr"/>
                      <a:endParaRPr lang="en-GB" sz="1200" dirty="0"/>
                    </a:p>
                  </a:txBody>
                  <a:tcPr anchor="ctr"/>
                </a:tc>
                <a:tc hMerge="1">
                  <a:txBody>
                    <a:bodyPr/>
                    <a:lstStyle/>
                    <a:p>
                      <a:pPr algn="ctr"/>
                      <a:endParaRPr lang="en-GB" sz="1200" dirty="0"/>
                    </a:p>
                  </a:txBody>
                  <a:tcPr anchor="ctr"/>
                </a:tc>
                <a:tc hMerge="1">
                  <a:txBody>
                    <a:bodyPr/>
                    <a:lstStyle/>
                    <a:p>
                      <a:pPr algn="ctr"/>
                      <a:endParaRPr lang="en-GB" sz="1200" dirty="0"/>
                    </a:p>
                  </a:txBody>
                  <a:tcPr anchor="ctr"/>
                </a:tc>
                <a:tc hMerge="1">
                  <a:txBody>
                    <a:bodyPr/>
                    <a:lstStyle/>
                    <a:p>
                      <a:pPr algn="ctr"/>
                      <a:endParaRPr lang="en-GB" sz="1200" dirty="0"/>
                    </a:p>
                  </a:txBody>
                  <a:tcPr anchor="ctr"/>
                </a:tc>
                <a:tc hMerge="1">
                  <a:txBody>
                    <a:bodyPr/>
                    <a:lstStyle/>
                    <a:p>
                      <a:pPr algn="ctr"/>
                      <a:endParaRPr lang="en-GB" sz="1200" dirty="0"/>
                    </a:p>
                  </a:txBody>
                  <a:tcPr anchor="ctr"/>
                </a:tc>
                <a:tc hMerge="1">
                  <a:txBody>
                    <a:bodyPr/>
                    <a:lstStyle/>
                    <a:p>
                      <a:pPr algn="ctr"/>
                      <a:endParaRPr lang="en-GB" sz="1200" baseline="0%" dirty="0"/>
                    </a:p>
                  </a:txBody>
                  <a:tcPr anchor="ctr"/>
                </a:tc>
                <a:extLst>
                  <a:ext uri="{0D108BD9-81ED-4DB2-BD59-A6C34878D82A}">
                    <a16:rowId xmlns:a16="http://schemas.microsoft.com/office/drawing/2014/main" val="10007"/>
                  </a:ext>
                </a:extLst>
              </a:tr>
              <a:tr h="370840">
                <a:tc>
                  <a:txBody>
                    <a:bodyPr/>
                    <a:lstStyle/>
                    <a:p>
                      <a:pPr algn="ctr"/>
                      <a:r>
                        <a:rPr lang="en-GB" sz="1200" i="1" dirty="0">
                          <a:solidFill>
                            <a:schemeClr val="bg1">
                              <a:lumMod val="50%"/>
                            </a:schemeClr>
                          </a:solidFill>
                        </a:rPr>
                        <a:t>APID_2</a:t>
                      </a:r>
                    </a:p>
                  </a:txBody>
                  <a:tcPr marL="87320" marR="87320" anchor="ctr"/>
                </a:tc>
                <a:tc>
                  <a:txBody>
                    <a:bodyPr/>
                    <a:lstStyle/>
                    <a:p>
                      <a:pPr algn="ctr"/>
                      <a:r>
                        <a:rPr lang="en-GB" sz="1200" i="1" dirty="0">
                          <a:solidFill>
                            <a:schemeClr val="bg1">
                              <a:lumMod val="50%"/>
                            </a:schemeClr>
                          </a:solidFill>
                        </a:rPr>
                        <a:t>Ground</a:t>
                      </a:r>
                    </a:p>
                  </a:txBody>
                  <a:tcPr marL="87320" marR="87320" anchor="ctr"/>
                </a:tc>
                <a:tc>
                  <a:txBody>
                    <a:bodyPr/>
                    <a:lstStyle/>
                    <a:p>
                      <a:pPr algn="ctr"/>
                      <a:r>
                        <a:rPr lang="en-GB" sz="1200" i="1" dirty="0">
                          <a:solidFill>
                            <a:schemeClr val="bg1">
                              <a:lumMod val="50%"/>
                            </a:schemeClr>
                          </a:solidFill>
                        </a:rPr>
                        <a:t>(5)</a:t>
                      </a:r>
                    </a:p>
                  </a:txBody>
                  <a:tcPr marL="87320" marR="87320" anchor="ctr"/>
                </a:tc>
                <a:tc>
                  <a:txBody>
                    <a:bodyPr/>
                    <a:lstStyle/>
                    <a:p>
                      <a:pPr algn="ctr"/>
                      <a:r>
                        <a:rPr lang="en-GB" sz="1200" i="1" dirty="0">
                          <a:solidFill>
                            <a:schemeClr val="bg1">
                              <a:lumMod val="50%"/>
                            </a:schemeClr>
                          </a:solidFill>
                        </a:rPr>
                        <a:t>(3)</a:t>
                      </a:r>
                    </a:p>
                  </a:txBody>
                  <a:tcPr marL="87320" marR="87320" anchor="ctr"/>
                </a:tc>
                <a:tc>
                  <a:txBody>
                    <a:bodyPr/>
                    <a:lstStyle/>
                    <a:p>
                      <a:pPr algn="ctr"/>
                      <a:r>
                        <a:rPr lang="en-GB" sz="1200" i="1" dirty="0">
                          <a:solidFill>
                            <a:schemeClr val="bg1">
                              <a:lumMod val="50%"/>
                            </a:schemeClr>
                          </a:solidFill>
                        </a:rPr>
                        <a:t>(7)</a:t>
                      </a:r>
                    </a:p>
                  </a:txBody>
                  <a:tcPr marL="87320" marR="87320" anchor="ctr"/>
                </a:tc>
                <a:tc>
                  <a:txBody>
                    <a:bodyPr/>
                    <a:lstStyle/>
                    <a:p>
                      <a:pPr algn="ctr"/>
                      <a:r>
                        <a:rPr lang="en-GB" sz="1200" i="1" dirty="0">
                          <a:solidFill>
                            <a:schemeClr val="bg1">
                              <a:lumMod val="50%"/>
                            </a:schemeClr>
                          </a:solidFill>
                        </a:rPr>
                        <a:t>(4)</a:t>
                      </a:r>
                    </a:p>
                  </a:txBody>
                  <a:tcPr marL="87320" marR="87320" anchor="ctr"/>
                </a:tc>
                <a:tc>
                  <a:txBody>
                    <a:bodyPr/>
                    <a:lstStyle/>
                    <a:p>
                      <a:pPr algn="ctr"/>
                      <a:r>
                        <a:rPr lang="en-GB" sz="1200" i="1" dirty="0">
                          <a:solidFill>
                            <a:schemeClr val="bg1">
                              <a:lumMod val="50%"/>
                            </a:schemeClr>
                          </a:solidFill>
                        </a:rPr>
                        <a:t>not</a:t>
                      </a:r>
                      <a:r>
                        <a:rPr lang="en-GB" sz="1200" i="1" baseline="0%" dirty="0">
                          <a:solidFill>
                            <a:schemeClr val="bg1">
                              <a:lumMod val="50%"/>
                            </a:schemeClr>
                          </a:solidFill>
                        </a:rPr>
                        <a:t> forwarded in </a:t>
                      </a:r>
                      <a:r>
                        <a:rPr lang="en-GB" sz="1200" i="1" dirty="0">
                          <a:solidFill>
                            <a:schemeClr val="bg1">
                              <a:lumMod val="50%"/>
                            </a:schemeClr>
                          </a:solidFill>
                        </a:rPr>
                        <a:t>real-time</a:t>
                      </a:r>
                      <a:r>
                        <a:rPr lang="en-GB" sz="1200" i="1" baseline="0%" dirty="0">
                          <a:solidFill>
                            <a:schemeClr val="bg1">
                              <a:lumMod val="50%"/>
                            </a:schemeClr>
                          </a:solidFill>
                        </a:rPr>
                        <a:t> </a:t>
                      </a:r>
                    </a:p>
                  </a:txBody>
                  <a:tcPr marL="87320" marR="87320" anchor="ctr"/>
                </a:tc>
                <a:extLst>
                  <a:ext uri="{0D108BD9-81ED-4DB2-BD59-A6C34878D82A}">
                    <a16:rowId xmlns:a16="http://schemas.microsoft.com/office/drawing/2014/main" val="10008"/>
                  </a:ext>
                </a:extLst>
              </a:tr>
              <a:tr h="370840">
                <a:tc>
                  <a:txBody>
                    <a:bodyPr/>
                    <a:lstStyle/>
                    <a:p>
                      <a:pPr algn="ctr"/>
                      <a:r>
                        <a:rPr lang="en-GB" sz="1200" dirty="0"/>
                        <a:t>APID_2</a:t>
                      </a:r>
                    </a:p>
                  </a:txBody>
                  <a:tcPr marL="87320" marR="87320" anchor="ctr"/>
                </a:tc>
                <a:tc>
                  <a:txBody>
                    <a:bodyPr/>
                    <a:lstStyle/>
                    <a:p>
                      <a:pPr algn="ctr"/>
                      <a:r>
                        <a:rPr lang="en-GB" sz="1200" dirty="0"/>
                        <a:t>Ground</a:t>
                      </a:r>
                    </a:p>
                  </a:txBody>
                  <a:tcPr marL="87320" marR="87320" anchor="ctr"/>
                </a:tc>
                <a:tc>
                  <a:txBody>
                    <a:bodyPr/>
                    <a:lstStyle/>
                    <a:p>
                      <a:pPr algn="ctr"/>
                      <a:r>
                        <a:rPr lang="en-GB" sz="1200" dirty="0"/>
                        <a:t>3</a:t>
                      </a:r>
                    </a:p>
                  </a:txBody>
                  <a:tcPr marL="87320" marR="87320" anchor="ctr"/>
                </a:tc>
                <a:tc>
                  <a:txBody>
                    <a:bodyPr/>
                    <a:lstStyle/>
                    <a:p>
                      <a:pPr algn="ctr"/>
                      <a:r>
                        <a:rPr lang="en-GB" sz="1200" dirty="0"/>
                        <a:t>25</a:t>
                      </a:r>
                    </a:p>
                  </a:txBody>
                  <a:tcPr marL="87320" marR="87320" anchor="ctr"/>
                </a:tc>
                <a:tc>
                  <a:txBody>
                    <a:bodyPr/>
                    <a:lstStyle/>
                    <a:p>
                      <a:pPr algn="ctr"/>
                      <a:r>
                        <a:rPr lang="en-GB" sz="1200" b="1" dirty="0">
                          <a:solidFill>
                            <a:srgbClr val="C00000"/>
                          </a:solidFill>
                        </a:rPr>
                        <a:t>8</a:t>
                      </a:r>
                    </a:p>
                  </a:txBody>
                  <a:tcPr marL="87320" marR="87320" anchor="ctr"/>
                </a:tc>
                <a:tc>
                  <a:txBody>
                    <a:bodyPr/>
                    <a:lstStyle/>
                    <a:p>
                      <a:pPr algn="ctr"/>
                      <a:r>
                        <a:rPr lang="en-GB" sz="1200" b="1" dirty="0">
                          <a:solidFill>
                            <a:srgbClr val="00B050"/>
                          </a:solidFill>
                        </a:rPr>
                        <a:t>4</a:t>
                      </a:r>
                    </a:p>
                  </a:txBody>
                  <a:tcPr marL="87320" marR="87320" anchor="ctr"/>
                </a:tc>
                <a:tc>
                  <a:txBody>
                    <a:bodyPr/>
                    <a:lstStyle/>
                    <a:p>
                      <a:pPr algn="ctr"/>
                      <a:r>
                        <a:rPr lang="en-GB" sz="1200" dirty="0"/>
                        <a:t>real-time</a:t>
                      </a:r>
                      <a:r>
                        <a:rPr lang="en-GB" sz="1200" baseline="0%" dirty="0"/>
                        <a:t> download</a:t>
                      </a:r>
                    </a:p>
                  </a:txBody>
                  <a:tcPr marL="87320" marR="87320" anchor="ctr"/>
                </a:tc>
                <a:extLst>
                  <a:ext uri="{0D108BD9-81ED-4DB2-BD59-A6C34878D82A}">
                    <a16:rowId xmlns:a16="http://schemas.microsoft.com/office/drawing/2014/main" val="10009"/>
                  </a:ext>
                </a:extLst>
              </a:tr>
            </a:tbl>
          </a:graphicData>
        </a:graphic>
      </p:graphicFrame>
      <p:sp>
        <p:nvSpPr>
          <p:cNvPr id="5" name="Freeform 4"/>
          <p:cNvSpPr/>
          <p:nvPr/>
        </p:nvSpPr>
        <p:spPr>
          <a:xfrm>
            <a:off x="4239452" y="4730698"/>
            <a:ext cx="249421" cy="1088210"/>
          </a:xfrm>
          <a:custGeom>
            <a:avLst/>
            <a:gdLst>
              <a:gd name="connsiteX0" fmla="*/ 234307 w 249421"/>
              <a:gd name="connsiteY0" fmla="*/ 0 h 748145"/>
              <a:gd name="connsiteX1" fmla="*/ 39 w 249421"/>
              <a:gd name="connsiteY1" fmla="*/ 370294 h 748145"/>
              <a:gd name="connsiteX2" fmla="*/ 249421 w 249421"/>
              <a:gd name="connsiteY2" fmla="*/ 748145 h 748145"/>
              <a:gd name="connsiteX3" fmla="*/ 249421 w 249421"/>
              <a:gd name="connsiteY3" fmla="*/ 748145 h 748145"/>
            </a:gdLst>
            <a:ahLst/>
            <a:cxnLst>
              <a:cxn ang="0">
                <a:pos x="connsiteX0" y="connsiteY0"/>
              </a:cxn>
              <a:cxn ang="0">
                <a:pos x="connsiteX1" y="connsiteY1"/>
              </a:cxn>
              <a:cxn ang="0">
                <a:pos x="connsiteX2" y="connsiteY2"/>
              </a:cxn>
              <a:cxn ang="0">
                <a:pos x="connsiteX3" y="connsiteY3"/>
              </a:cxn>
            </a:cxnLst>
            <a:rect l="l" t="t" r="r" b="b"/>
            <a:pathLst>
              <a:path w="249421" h="748145">
                <a:moveTo>
                  <a:pt x="234307" y="0"/>
                </a:moveTo>
                <a:cubicBezTo>
                  <a:pt x="115913" y="122801"/>
                  <a:pt x="-2480" y="245603"/>
                  <a:pt x="39" y="370294"/>
                </a:cubicBezTo>
                <a:cubicBezTo>
                  <a:pt x="2558" y="494985"/>
                  <a:pt x="249421" y="748145"/>
                  <a:pt x="249421" y="748145"/>
                </a:cubicBezTo>
                <a:lnTo>
                  <a:pt x="249421" y="748145"/>
                </a:lnTo>
              </a:path>
            </a:pathLst>
          </a:custGeom>
          <a:noFill/>
          <a:ln>
            <a:solidFill>
              <a:srgbClr val="C00000"/>
            </a:solidFill>
            <a:tailEnd type="stealth"/>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5"/>
          <p:cNvSpPr/>
          <p:nvPr/>
        </p:nvSpPr>
        <p:spPr>
          <a:xfrm>
            <a:off x="5236983" y="4352845"/>
            <a:ext cx="317430" cy="1466063"/>
          </a:xfrm>
          <a:custGeom>
            <a:avLst/>
            <a:gdLst>
              <a:gd name="connsiteX0" fmla="*/ 317430 w 317430"/>
              <a:gd name="connsiteY0" fmla="*/ 0 h 1466063"/>
              <a:gd name="connsiteX1" fmla="*/ 35 w 317430"/>
              <a:gd name="connsiteY1" fmla="*/ 566777 h 1466063"/>
              <a:gd name="connsiteX2" fmla="*/ 294759 w 317430"/>
              <a:gd name="connsiteY2" fmla="*/ 1466063 h 1466063"/>
              <a:gd name="connsiteX3" fmla="*/ 294759 w 317430"/>
              <a:gd name="connsiteY3" fmla="*/ 1466063 h 1466063"/>
            </a:gdLst>
            <a:ahLst/>
            <a:cxnLst>
              <a:cxn ang="0">
                <a:pos x="connsiteX0" y="connsiteY0"/>
              </a:cxn>
              <a:cxn ang="0">
                <a:pos x="connsiteX1" y="connsiteY1"/>
              </a:cxn>
              <a:cxn ang="0">
                <a:pos x="connsiteX2" y="connsiteY2"/>
              </a:cxn>
              <a:cxn ang="0">
                <a:pos x="connsiteX3" y="connsiteY3"/>
              </a:cxn>
            </a:cxnLst>
            <a:rect l="l" t="t" r="r" b="b"/>
            <a:pathLst>
              <a:path w="317430" h="1466063">
                <a:moveTo>
                  <a:pt x="317430" y="0"/>
                </a:moveTo>
                <a:cubicBezTo>
                  <a:pt x="160621" y="161216"/>
                  <a:pt x="3813" y="322433"/>
                  <a:pt x="35" y="566777"/>
                </a:cubicBezTo>
                <a:cubicBezTo>
                  <a:pt x="-3743" y="811121"/>
                  <a:pt x="294759" y="1466063"/>
                  <a:pt x="294759" y="1466063"/>
                </a:cubicBezTo>
                <a:lnTo>
                  <a:pt x="294759" y="1466063"/>
                </a:lnTo>
              </a:path>
            </a:pathLst>
          </a:custGeom>
          <a:noFill/>
          <a:ln>
            <a:solidFill>
              <a:srgbClr val="00B050"/>
            </a:solidFill>
            <a:tailEnd type="stealth"/>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809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6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sz="1400" dirty="0"/>
              <a:t>Verifying TM continuity – </a:t>
            </a:r>
            <a:r>
              <a:rPr lang="en-GB" dirty="0"/>
              <a:t>PUS-A Work around</a:t>
            </a:r>
          </a:p>
        </p:txBody>
      </p:sp>
      <p:graphicFrame>
        <p:nvGraphicFramePr>
          <p:cNvPr id="4" name="Table 3"/>
          <p:cNvGraphicFramePr>
            <a:graphicFrameLocks noGrp="1"/>
          </p:cNvGraphicFramePr>
          <p:nvPr>
            <p:extLst>
              <p:ext uri="{D42A27DB-BD31-4B8C-83A1-F6EECF244321}">
                <p14:modId xmlns:p14="http://schemas.microsoft.com/office/powerpoint/2010/main" val="3059925241"/>
              </p:ext>
            </p:extLst>
          </p:nvPr>
        </p:nvGraphicFramePr>
        <p:xfrm>
          <a:off x="256322" y="1426628"/>
          <a:ext cx="5847082" cy="2033270"/>
        </p:xfrm>
        <a:graphic>
          <a:graphicData uri="http://purl.oclc.org/ooxml/drawingml/table">
            <a:tbl>
              <a:tblPr/>
              <a:tblGrid>
                <a:gridCol w="598525">
                  <a:extLst>
                    <a:ext uri="{9D8B030D-6E8A-4147-A177-3AD203B41FA5}">
                      <a16:colId xmlns:a16="http://schemas.microsoft.com/office/drawing/2014/main" val="20000"/>
                    </a:ext>
                  </a:extLst>
                </a:gridCol>
                <a:gridCol w="660067">
                  <a:extLst>
                    <a:ext uri="{9D8B030D-6E8A-4147-A177-3AD203B41FA5}">
                      <a16:colId xmlns:a16="http://schemas.microsoft.com/office/drawing/2014/main" val="20001"/>
                    </a:ext>
                  </a:extLst>
                </a:gridCol>
                <a:gridCol w="708335">
                  <a:extLst>
                    <a:ext uri="{9D8B030D-6E8A-4147-A177-3AD203B41FA5}">
                      <a16:colId xmlns:a16="http://schemas.microsoft.com/office/drawing/2014/main" val="20002"/>
                    </a:ext>
                  </a:extLst>
                </a:gridCol>
                <a:gridCol w="708335">
                  <a:extLst>
                    <a:ext uri="{9D8B030D-6E8A-4147-A177-3AD203B41FA5}">
                      <a16:colId xmlns:a16="http://schemas.microsoft.com/office/drawing/2014/main" val="20003"/>
                    </a:ext>
                  </a:extLst>
                </a:gridCol>
                <a:gridCol w="687821">
                  <a:extLst>
                    <a:ext uri="{9D8B030D-6E8A-4147-A177-3AD203B41FA5}">
                      <a16:colId xmlns:a16="http://schemas.microsoft.com/office/drawing/2014/main" val="20004"/>
                    </a:ext>
                  </a:extLst>
                </a:gridCol>
                <a:gridCol w="687821">
                  <a:extLst>
                    <a:ext uri="{9D8B030D-6E8A-4147-A177-3AD203B41FA5}">
                      <a16:colId xmlns:a16="http://schemas.microsoft.com/office/drawing/2014/main" val="20005"/>
                    </a:ext>
                  </a:extLst>
                </a:gridCol>
                <a:gridCol w="598525">
                  <a:extLst>
                    <a:ext uri="{9D8B030D-6E8A-4147-A177-3AD203B41FA5}">
                      <a16:colId xmlns:a16="http://schemas.microsoft.com/office/drawing/2014/main" val="20006"/>
                    </a:ext>
                  </a:extLst>
                </a:gridCol>
                <a:gridCol w="687821">
                  <a:extLst>
                    <a:ext uri="{9D8B030D-6E8A-4147-A177-3AD203B41FA5}">
                      <a16:colId xmlns:a16="http://schemas.microsoft.com/office/drawing/2014/main" val="20007"/>
                    </a:ext>
                  </a:extLst>
                </a:gridCol>
                <a:gridCol w="509832">
                  <a:extLst>
                    <a:ext uri="{9D8B030D-6E8A-4147-A177-3AD203B41FA5}">
                      <a16:colId xmlns:a16="http://schemas.microsoft.com/office/drawing/2014/main" val="20008"/>
                    </a:ext>
                  </a:extLst>
                </a:gridCol>
              </a:tblGrid>
              <a:tr h="0">
                <a:tc gridSpan="7">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packet primary header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data field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extLst>
                  <a:ext uri="{0D108BD9-81ED-4DB2-BD59-A6C34878D82A}">
                    <a16:rowId xmlns:a16="http://schemas.microsoft.com/office/drawing/2014/main" val="10000"/>
                  </a:ext>
                </a:extLst>
              </a:tr>
              <a:tr h="0">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version number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ID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sequence control</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data length</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packet secondary header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0070C0"/>
                    </a:solidFill>
                  </a:tcPr>
                </a:tc>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user data field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extLst>
                  <a:ext uri="{0D108BD9-81ED-4DB2-BD59-A6C34878D82A}">
                    <a16:rowId xmlns:a16="http://schemas.microsoft.com/office/drawing/2014/main" val="10001"/>
                  </a:ext>
                </a:extLst>
              </a:tr>
              <a:tr h="0">
                <a:tc vMerge="1">
                  <a:txBody>
                    <a:bodyPr/>
                    <a:lstStyle/>
                    <a:p>
                      <a:endParaRPr lang="en-GB"/>
                    </a:p>
                  </a:txBody>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packet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secondary header flag</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marL="0" algn="ctr" defTabSz="914400" rtl="0" eaLnBrk="1" latinLnBrk="0" hangingPunct="1">
                        <a:spcAft>
                          <a:spcPts val="0"/>
                        </a:spcAft>
                      </a:pPr>
                      <a:r>
                        <a:rPr lang="en-GB" sz="1000" kern="12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application process ID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sequence flags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marL="0" algn="ctr" defTabSz="914400" rtl="0" eaLnBrk="1" latinLnBrk="0" hangingPunct="1">
                        <a:spcAft>
                          <a:spcPts val="0"/>
                        </a:spcAft>
                      </a:pPr>
                      <a:r>
                        <a:rPr lang="en-GB" sz="1000" kern="12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packet sequence count or packet name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2"/>
                  </a:ext>
                </a:extLst>
              </a:tr>
              <a:tr h="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3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 bit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 bit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11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2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14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16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variable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variable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extLst>
                  <a:ext uri="{0D108BD9-81ED-4DB2-BD59-A6C34878D82A}">
                    <a16:rowId xmlns:a16="http://schemas.microsoft.com/office/drawing/2014/main" val="10003"/>
                  </a:ext>
                </a:extLst>
              </a:tr>
              <a:tr h="0">
                <a:tc gridSpan="4">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gridSpan="2">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1 to 65536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extLst>
                  <a:ext uri="{0D108BD9-81ED-4DB2-BD59-A6C34878D82A}">
                    <a16:rowId xmlns:a16="http://schemas.microsoft.com/office/drawing/2014/main" val="10004"/>
                  </a:ext>
                </a:extLst>
              </a:tr>
            </a:tbl>
          </a:graphicData>
        </a:graphic>
      </p:graphicFrame>
      <p:sp>
        <p:nvSpPr>
          <p:cNvPr id="24" name="Oval 23"/>
          <p:cNvSpPr/>
          <p:nvPr/>
        </p:nvSpPr>
        <p:spPr>
          <a:xfrm>
            <a:off x="2210765" y="2264122"/>
            <a:ext cx="752454" cy="548127"/>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p:cNvGrpSpPr/>
          <p:nvPr/>
        </p:nvGrpSpPr>
        <p:grpSpPr>
          <a:xfrm>
            <a:off x="701953" y="3811522"/>
            <a:ext cx="992277" cy="2524106"/>
            <a:chOff x="701953" y="3811522"/>
            <a:chExt cx="992277" cy="2524106"/>
          </a:xfrm>
        </p:grpSpPr>
        <p:cxnSp>
          <p:nvCxnSpPr>
            <p:cNvPr id="49" name="Straight Arrow Connector 48"/>
            <p:cNvCxnSpPr>
              <a:stCxn id="55" idx="0"/>
              <a:endCxn id="53" idx="2"/>
            </p:cNvCxnSpPr>
            <p:nvPr/>
          </p:nvCxnSpPr>
          <p:spPr>
            <a:xfrm flipH="1" flipV="1">
              <a:off x="1206079" y="4435596"/>
              <a:ext cx="1873" cy="128222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rot="5400000">
              <a:off x="905600" y="4905240"/>
              <a:ext cx="648000" cy="215444"/>
            </a:xfrm>
            <a:prstGeom prst="rect">
              <a:avLst/>
            </a:prstGeom>
            <a:solidFill>
              <a:schemeClr val="accent1">
                <a:lumMod val="60%"/>
                <a:lumOff val="40%"/>
              </a:schemeClr>
            </a:solidFill>
            <a:ln w="28575">
              <a:noFill/>
            </a:ln>
          </p:spPr>
          <p:txBody>
            <a:bodyPr wrap="square" rtlCol="0">
              <a:spAutoFit/>
            </a:bodyPr>
            <a:lstStyle/>
            <a:p>
              <a:pPr algn="ctr"/>
              <a:r>
                <a:rPr lang="en-GB" sz="800" b="1" dirty="0"/>
                <a:t>report</a:t>
              </a:r>
              <a:endParaRPr lang="en-GB" sz="1100" b="1" dirty="0"/>
            </a:p>
          </p:txBody>
        </p:sp>
        <p:sp>
          <p:nvSpPr>
            <p:cNvPr id="52" name="Rounded Rectangle 51"/>
            <p:cNvSpPr/>
            <p:nvPr/>
          </p:nvSpPr>
          <p:spPr>
            <a:xfrm>
              <a:off x="701953" y="3811522"/>
              <a:ext cx="992277" cy="2524106"/>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53" name="Rounded Rectangle 52"/>
            <p:cNvSpPr/>
            <p:nvPr/>
          </p:nvSpPr>
          <p:spPr>
            <a:xfrm>
              <a:off x="773751" y="390493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source</a:t>
              </a:r>
            </a:p>
          </p:txBody>
        </p:sp>
        <p:sp>
          <p:nvSpPr>
            <p:cNvPr id="54" name="4-Point Star 53"/>
            <p:cNvSpPr/>
            <p:nvPr/>
          </p:nvSpPr>
          <p:spPr>
            <a:xfrm>
              <a:off x="1183220" y="4384795"/>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55" name="Rounded Rectangle 54"/>
            <p:cNvSpPr/>
            <p:nvPr/>
          </p:nvSpPr>
          <p:spPr>
            <a:xfrm>
              <a:off x="775624" y="5717818"/>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destination</a:t>
              </a:r>
            </a:p>
          </p:txBody>
        </p:sp>
        <p:sp>
          <p:nvSpPr>
            <p:cNvPr id="56" name="4-Point Star 55"/>
            <p:cNvSpPr/>
            <p:nvPr/>
          </p:nvSpPr>
          <p:spPr>
            <a:xfrm>
              <a:off x="1185093" y="5717818"/>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sp>
        <p:nvSpPr>
          <p:cNvPr id="30" name="Up Arrow 29"/>
          <p:cNvSpPr/>
          <p:nvPr/>
        </p:nvSpPr>
        <p:spPr>
          <a:xfrm flipH="1" flipV="1">
            <a:off x="1251452" y="4685921"/>
            <a:ext cx="374400" cy="843509"/>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packet</a:t>
            </a:r>
          </a:p>
        </p:txBody>
      </p:sp>
      <p:sp>
        <p:nvSpPr>
          <p:cNvPr id="32" name="Content Placeholder 2"/>
          <p:cNvSpPr>
            <a:spLocks noGrp="1"/>
          </p:cNvSpPr>
          <p:nvPr>
            <p:ph idx="1"/>
          </p:nvPr>
        </p:nvSpPr>
        <p:spPr>
          <a:xfrm>
            <a:off x="2713054" y="3676078"/>
            <a:ext cx="6310034" cy="2659549"/>
          </a:xfrm>
        </p:spPr>
        <p:txBody>
          <a:bodyPr/>
          <a:lstStyle/>
          <a:p>
            <a:pPr marL="0" indent="0">
              <a:buNone/>
            </a:pPr>
            <a:r>
              <a:rPr lang="en-GB" dirty="0"/>
              <a:t>Application Process ID:</a:t>
            </a:r>
          </a:p>
          <a:p>
            <a:pPr marL="285750" indent="-285750">
              <a:buFont typeface="Arial" panose="020B0604020202020204" pitchFamily="34" charset="0"/>
              <a:buChar char="•"/>
            </a:pPr>
            <a:r>
              <a:rPr lang="en-GB" dirty="0"/>
              <a:t>Uniquely identifies the source</a:t>
            </a:r>
          </a:p>
          <a:p>
            <a:pPr marL="285750" indent="-285750">
              <a:buFont typeface="Arial" panose="020B0604020202020204" pitchFamily="34" charset="0"/>
              <a:buChar char="•"/>
            </a:pPr>
            <a:r>
              <a:rPr lang="en-GB" dirty="0"/>
              <a:t>Drives sequence count (1 count for each APID)</a:t>
            </a:r>
          </a:p>
          <a:p>
            <a:pPr marL="285750" indent="-285750">
              <a:buFont typeface="Arial" panose="020B0604020202020204" pitchFamily="34" charset="0"/>
              <a:buChar char="•"/>
            </a:pPr>
            <a:r>
              <a:rPr lang="en-GB" dirty="0"/>
              <a:t>Sometimes split into </a:t>
            </a:r>
            <a:r>
              <a:rPr lang="en-GB" dirty="0">
                <a:solidFill>
                  <a:srgbClr val="C00000"/>
                </a:solidFill>
              </a:rPr>
              <a:t>Process ID (PRID) </a:t>
            </a:r>
            <a:r>
              <a:rPr lang="en-GB" dirty="0"/>
              <a:t>and </a:t>
            </a:r>
            <a:r>
              <a:rPr lang="en-GB" dirty="0">
                <a:solidFill>
                  <a:srgbClr val="C00000"/>
                </a:solidFill>
              </a:rPr>
              <a:t>Packet Category (PCAT)</a:t>
            </a:r>
          </a:p>
          <a:p>
            <a:pPr marL="355600" lvl="1" indent="0">
              <a:buNone/>
            </a:pPr>
            <a:r>
              <a:rPr lang="en-GB" dirty="0"/>
              <a:t>This implies having multiple APIDs and associated sequence counts for the same Application Process identified by its PRID</a:t>
            </a:r>
          </a:p>
        </p:txBody>
      </p:sp>
      <p:sp>
        <p:nvSpPr>
          <p:cNvPr id="33" name="Oval 32"/>
          <p:cNvSpPr/>
          <p:nvPr/>
        </p:nvSpPr>
        <p:spPr>
          <a:xfrm>
            <a:off x="3588352" y="2093614"/>
            <a:ext cx="752454" cy="892654"/>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p:cNvSpPr txBox="1"/>
          <p:nvPr/>
        </p:nvSpPr>
        <p:spPr>
          <a:xfrm>
            <a:off x="6315375" y="1845687"/>
            <a:ext cx="2630657" cy="1384995"/>
          </a:xfrm>
          <a:prstGeom prst="rect">
            <a:avLst/>
          </a:prstGeom>
          <a:noFill/>
          <a:ln w="38100" cmpd="sng">
            <a:solidFill>
              <a:srgbClr val="FF0000"/>
            </a:solidFill>
          </a:ln>
        </p:spPr>
        <p:txBody>
          <a:bodyPr wrap="none" rtlCol="0">
            <a:spAutoFit/>
          </a:bodyPr>
          <a:lstStyle/>
          <a:p>
            <a:pPr algn="ctr"/>
            <a:r>
              <a:rPr lang="en-GB" sz="2800" dirty="0">
                <a:solidFill>
                  <a:srgbClr val="C00000"/>
                </a:solidFill>
              </a:rPr>
              <a:t>PUS-C </a:t>
            </a:r>
          </a:p>
          <a:p>
            <a:pPr algn="ctr"/>
            <a:r>
              <a:rPr lang="en-GB" sz="2800" dirty="0">
                <a:solidFill>
                  <a:srgbClr val="C00000"/>
                </a:solidFill>
              </a:rPr>
              <a:t>FOUNDATION</a:t>
            </a:r>
          </a:p>
          <a:p>
            <a:pPr algn="ctr"/>
            <a:r>
              <a:rPr lang="en-GB" sz="2800" dirty="0">
                <a:solidFill>
                  <a:srgbClr val="C00000"/>
                </a:solidFill>
              </a:rPr>
              <a:t>VIOLATION</a:t>
            </a:r>
          </a:p>
        </p:txBody>
      </p:sp>
    </p:spTree>
    <p:extLst>
      <p:ext uri="{BB962C8B-B14F-4D97-AF65-F5344CB8AC3E}">
        <p14:creationId xmlns:p14="http://schemas.microsoft.com/office/powerpoint/2010/main" val="350031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6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sz="1400" dirty="0"/>
              <a:t>Verifying TM continuity – </a:t>
            </a:r>
            <a:r>
              <a:rPr lang="en-GB" dirty="0"/>
              <a:t>PUS-A Work around</a:t>
            </a:r>
          </a:p>
        </p:txBody>
      </p:sp>
      <p:graphicFrame>
        <p:nvGraphicFramePr>
          <p:cNvPr id="4" name="Table 3"/>
          <p:cNvGraphicFramePr>
            <a:graphicFrameLocks noGrp="1"/>
          </p:cNvGraphicFramePr>
          <p:nvPr>
            <p:extLst>
              <p:ext uri="{D42A27DB-BD31-4B8C-83A1-F6EECF244321}">
                <p14:modId xmlns:p14="http://schemas.microsoft.com/office/powerpoint/2010/main" val="3800021409"/>
              </p:ext>
            </p:extLst>
          </p:nvPr>
        </p:nvGraphicFramePr>
        <p:xfrm>
          <a:off x="256322" y="1426628"/>
          <a:ext cx="5847082" cy="2033270"/>
        </p:xfrm>
        <a:graphic>
          <a:graphicData uri="http://purl.oclc.org/ooxml/drawingml/table">
            <a:tbl>
              <a:tblPr/>
              <a:tblGrid>
                <a:gridCol w="598525">
                  <a:extLst>
                    <a:ext uri="{9D8B030D-6E8A-4147-A177-3AD203B41FA5}">
                      <a16:colId xmlns:a16="http://schemas.microsoft.com/office/drawing/2014/main" val="20000"/>
                    </a:ext>
                  </a:extLst>
                </a:gridCol>
                <a:gridCol w="660067">
                  <a:extLst>
                    <a:ext uri="{9D8B030D-6E8A-4147-A177-3AD203B41FA5}">
                      <a16:colId xmlns:a16="http://schemas.microsoft.com/office/drawing/2014/main" val="20001"/>
                    </a:ext>
                  </a:extLst>
                </a:gridCol>
                <a:gridCol w="708335">
                  <a:extLst>
                    <a:ext uri="{9D8B030D-6E8A-4147-A177-3AD203B41FA5}">
                      <a16:colId xmlns:a16="http://schemas.microsoft.com/office/drawing/2014/main" val="20002"/>
                    </a:ext>
                  </a:extLst>
                </a:gridCol>
                <a:gridCol w="708335">
                  <a:extLst>
                    <a:ext uri="{9D8B030D-6E8A-4147-A177-3AD203B41FA5}">
                      <a16:colId xmlns:a16="http://schemas.microsoft.com/office/drawing/2014/main" val="20003"/>
                    </a:ext>
                  </a:extLst>
                </a:gridCol>
                <a:gridCol w="687821">
                  <a:extLst>
                    <a:ext uri="{9D8B030D-6E8A-4147-A177-3AD203B41FA5}">
                      <a16:colId xmlns:a16="http://schemas.microsoft.com/office/drawing/2014/main" val="20004"/>
                    </a:ext>
                  </a:extLst>
                </a:gridCol>
                <a:gridCol w="687821">
                  <a:extLst>
                    <a:ext uri="{9D8B030D-6E8A-4147-A177-3AD203B41FA5}">
                      <a16:colId xmlns:a16="http://schemas.microsoft.com/office/drawing/2014/main" val="20005"/>
                    </a:ext>
                  </a:extLst>
                </a:gridCol>
                <a:gridCol w="598525">
                  <a:extLst>
                    <a:ext uri="{9D8B030D-6E8A-4147-A177-3AD203B41FA5}">
                      <a16:colId xmlns:a16="http://schemas.microsoft.com/office/drawing/2014/main" val="20006"/>
                    </a:ext>
                  </a:extLst>
                </a:gridCol>
                <a:gridCol w="687821">
                  <a:extLst>
                    <a:ext uri="{9D8B030D-6E8A-4147-A177-3AD203B41FA5}">
                      <a16:colId xmlns:a16="http://schemas.microsoft.com/office/drawing/2014/main" val="20007"/>
                    </a:ext>
                  </a:extLst>
                </a:gridCol>
                <a:gridCol w="509832">
                  <a:extLst>
                    <a:ext uri="{9D8B030D-6E8A-4147-A177-3AD203B41FA5}">
                      <a16:colId xmlns:a16="http://schemas.microsoft.com/office/drawing/2014/main" val="20008"/>
                    </a:ext>
                  </a:extLst>
                </a:gridCol>
              </a:tblGrid>
              <a:tr h="0">
                <a:tc gridSpan="7">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packet primary header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data field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extLst>
                  <a:ext uri="{0D108BD9-81ED-4DB2-BD59-A6C34878D82A}">
                    <a16:rowId xmlns:a16="http://schemas.microsoft.com/office/drawing/2014/main" val="10000"/>
                  </a:ext>
                </a:extLst>
              </a:tr>
              <a:tr h="0">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version number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ID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sequence control</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packet data length</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rowSpan="2">
                  <a:txBody>
                    <a:bodyPr/>
                    <a:lstStyle/>
                    <a:p>
                      <a:pPr algn="ctr">
                        <a:spcAft>
                          <a:spcPts val="0"/>
                        </a:spcAft>
                      </a:pPr>
                      <a:r>
                        <a:rPr lang="en-GB" sz="1000" dirty="0">
                          <a:solidFill>
                            <a:schemeClr val="bg1"/>
                          </a:solidFill>
                          <a:effectLst/>
                          <a:latin typeface="Palatino Linotype" panose="02040502050505030304" pitchFamily="18" charset="0"/>
                          <a:ea typeface="Times New Roman" panose="02020603050405020304" pitchFamily="18" charset="0"/>
                          <a:cs typeface="Times New Roman" panose="02020603050405020304" pitchFamily="18" charset="0"/>
                        </a:rPr>
                        <a:t>packet secondary header</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0070C0"/>
                    </a:solidFill>
                  </a:tcPr>
                </a:tc>
                <a:tc rowSpan="2">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user data field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extLst>
                  <a:ext uri="{0D108BD9-81ED-4DB2-BD59-A6C34878D82A}">
                    <a16:rowId xmlns:a16="http://schemas.microsoft.com/office/drawing/2014/main" val="10001"/>
                  </a:ext>
                </a:extLst>
              </a:tr>
              <a:tr h="0">
                <a:tc vMerge="1">
                  <a:txBody>
                    <a:bodyPr/>
                    <a:lstStyle/>
                    <a:p>
                      <a:endParaRPr lang="en-GB"/>
                    </a:p>
                  </a:txBody>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packet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secondary header flag</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marL="0" algn="ctr" defTabSz="914400" rtl="0" eaLnBrk="1" latinLnBrk="0" hangingPunct="1">
                        <a:spcAft>
                          <a:spcPts val="0"/>
                        </a:spcAft>
                      </a:pPr>
                      <a:r>
                        <a:rPr lang="en-GB" sz="1000" kern="12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application process ID</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sequence flags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marL="0" algn="ctr" defTabSz="914400" rtl="0" eaLnBrk="1" latinLnBrk="0" hangingPunct="1">
                        <a:spcAft>
                          <a:spcPts val="0"/>
                        </a:spcAft>
                      </a:pPr>
                      <a:r>
                        <a:rPr lang="en-GB" sz="1000" kern="12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packet sequence count or packet name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2"/>
                  </a:ext>
                </a:extLst>
              </a:tr>
              <a:tr h="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3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 bit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 bit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11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2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14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16 bits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variable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variable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extLst>
                  <a:ext uri="{0D108BD9-81ED-4DB2-BD59-A6C34878D82A}">
                    <a16:rowId xmlns:a16="http://schemas.microsoft.com/office/drawing/2014/main" val="10003"/>
                  </a:ext>
                </a:extLst>
              </a:tr>
              <a:tr h="0">
                <a:tc gridSpan="4">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2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gridSpan="2">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1 to 65536 octets</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DDD9C3"/>
                    </a:solidFill>
                  </a:tcPr>
                </a:tc>
                <a:tc hMerge="1">
                  <a:txBody>
                    <a:bodyPr/>
                    <a:lstStyle/>
                    <a:p>
                      <a:endParaRPr lang="en-GB"/>
                    </a:p>
                  </a:txBody>
                  <a:tcPr/>
                </a:tc>
                <a:extLst>
                  <a:ext uri="{0D108BD9-81ED-4DB2-BD59-A6C34878D82A}">
                    <a16:rowId xmlns:a16="http://schemas.microsoft.com/office/drawing/2014/main" val="10004"/>
                  </a:ext>
                </a:extLst>
              </a:tr>
            </a:tbl>
          </a:graphicData>
        </a:graphic>
      </p:graphicFrame>
      <p:sp>
        <p:nvSpPr>
          <p:cNvPr id="24" name="Oval 23"/>
          <p:cNvSpPr/>
          <p:nvPr/>
        </p:nvSpPr>
        <p:spPr>
          <a:xfrm>
            <a:off x="2210765" y="2264122"/>
            <a:ext cx="752454" cy="548127"/>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p:cNvGrpSpPr/>
          <p:nvPr/>
        </p:nvGrpSpPr>
        <p:grpSpPr>
          <a:xfrm>
            <a:off x="701953" y="3811522"/>
            <a:ext cx="992277" cy="2524106"/>
            <a:chOff x="701953" y="3811522"/>
            <a:chExt cx="992277" cy="2524106"/>
          </a:xfrm>
        </p:grpSpPr>
        <p:cxnSp>
          <p:nvCxnSpPr>
            <p:cNvPr id="49" name="Straight Arrow Connector 48"/>
            <p:cNvCxnSpPr>
              <a:stCxn id="55" idx="0"/>
              <a:endCxn id="53" idx="2"/>
            </p:cNvCxnSpPr>
            <p:nvPr/>
          </p:nvCxnSpPr>
          <p:spPr>
            <a:xfrm flipH="1" flipV="1">
              <a:off x="1206079" y="4435596"/>
              <a:ext cx="1873" cy="128222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rot="5400000">
              <a:off x="905600" y="4905240"/>
              <a:ext cx="648000" cy="215444"/>
            </a:xfrm>
            <a:prstGeom prst="rect">
              <a:avLst/>
            </a:prstGeom>
            <a:solidFill>
              <a:schemeClr val="accent1">
                <a:lumMod val="60%"/>
                <a:lumOff val="40%"/>
              </a:schemeClr>
            </a:solidFill>
            <a:ln w="28575">
              <a:noFill/>
            </a:ln>
          </p:spPr>
          <p:txBody>
            <a:bodyPr wrap="square" rtlCol="0">
              <a:spAutoFit/>
            </a:bodyPr>
            <a:lstStyle/>
            <a:p>
              <a:pPr algn="ctr"/>
              <a:r>
                <a:rPr lang="en-GB" sz="800" b="1" dirty="0"/>
                <a:t>report</a:t>
              </a:r>
              <a:endParaRPr lang="en-GB" sz="1100" b="1" dirty="0"/>
            </a:p>
          </p:txBody>
        </p:sp>
        <p:sp>
          <p:nvSpPr>
            <p:cNvPr id="52" name="Rounded Rectangle 51"/>
            <p:cNvSpPr/>
            <p:nvPr/>
          </p:nvSpPr>
          <p:spPr>
            <a:xfrm>
              <a:off x="701953" y="3811522"/>
              <a:ext cx="992277" cy="2524106"/>
            </a:xfrm>
            <a:prstGeom prst="roundRect">
              <a:avLst/>
            </a:prstGeom>
            <a:noFill/>
            <a:ln w="3175">
              <a:solidFill>
                <a:srgbClr val="FF0000"/>
              </a:solidFill>
              <a:prstDash val="lgDash"/>
            </a:ln>
          </p:spPr>
          <p:style>
            <a:lnRef idx="2">
              <a:schemeClr val="accent1">
                <a:shade val="50%"/>
              </a:schemeClr>
            </a:lnRef>
            <a:fillRef idx="1">
              <a:schemeClr val="accent1"/>
            </a:fillRef>
            <a:effectRef idx="0">
              <a:schemeClr val="accent1"/>
            </a:effectRef>
            <a:fontRef idx="minor">
              <a:schemeClr val="lt1"/>
            </a:fontRef>
          </p:style>
          <p:txBody>
            <a:bodyPr vert="wordArtVert" lIns="0" tIns="0" rIns="0" bIns="0" rtlCol="0" anchor="t" anchorCtr="0"/>
            <a:lstStyle/>
            <a:p>
              <a:pPr algn="ctr"/>
              <a:endParaRPr lang="en-GB" sz="1000" b="1" dirty="0">
                <a:solidFill>
                  <a:srgbClr val="FF0000"/>
                </a:solidFill>
              </a:endParaRPr>
            </a:p>
          </p:txBody>
        </p:sp>
        <p:sp>
          <p:nvSpPr>
            <p:cNvPr id="53" name="Rounded Rectangle 52"/>
            <p:cNvSpPr/>
            <p:nvPr/>
          </p:nvSpPr>
          <p:spPr>
            <a:xfrm>
              <a:off x="773751" y="390493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source</a:t>
              </a:r>
            </a:p>
          </p:txBody>
        </p:sp>
        <p:sp>
          <p:nvSpPr>
            <p:cNvPr id="54" name="4-Point Star 53"/>
            <p:cNvSpPr/>
            <p:nvPr/>
          </p:nvSpPr>
          <p:spPr>
            <a:xfrm>
              <a:off x="1183220" y="4384795"/>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55" name="Rounded Rectangle 54"/>
            <p:cNvSpPr/>
            <p:nvPr/>
          </p:nvSpPr>
          <p:spPr>
            <a:xfrm>
              <a:off x="775624" y="5717818"/>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nchorCtr="1"/>
            <a:lstStyle/>
            <a:p>
              <a:pPr algn="ctr"/>
              <a:r>
                <a:rPr lang="en-GB" sz="800" b="1" dirty="0"/>
                <a:t>destination</a:t>
              </a:r>
            </a:p>
          </p:txBody>
        </p:sp>
        <p:sp>
          <p:nvSpPr>
            <p:cNvPr id="56" name="4-Point Star 55"/>
            <p:cNvSpPr/>
            <p:nvPr/>
          </p:nvSpPr>
          <p:spPr>
            <a:xfrm>
              <a:off x="1185093" y="5717818"/>
              <a:ext cx="45719" cy="50801"/>
            </a:xfrm>
            <a:prstGeom prst="star4">
              <a:avLst/>
            </a:prstGeom>
            <a:noFill/>
            <a:ln>
              <a:solidFill>
                <a:schemeClr val="bg1">
                  <a:lumMod val="95%"/>
                </a:schemeClr>
              </a:solidFill>
            </a:ln>
          </p:spPr>
          <p:style>
            <a:lnRef idx="2">
              <a:schemeClr val="accent3">
                <a:shade val="50%"/>
              </a:schemeClr>
            </a:lnRef>
            <a:fillRef idx="1">
              <a:schemeClr val="accent3"/>
            </a:fillRef>
            <a:effectRef idx="0">
              <a:schemeClr val="accent3"/>
            </a:effectRef>
            <a:fontRef idx="minor">
              <a:schemeClr val="lt1"/>
            </a:fontRef>
          </p:style>
          <p:txBody>
            <a:bodyPr rtlCol="0" anchor="ctr"/>
            <a:lstStyle/>
            <a:p>
              <a:pPr algn="ctr"/>
              <a:endParaRPr lang="en-GB" dirty="0"/>
            </a:p>
          </p:txBody>
        </p:sp>
      </p:grpSp>
      <p:sp>
        <p:nvSpPr>
          <p:cNvPr id="30" name="Up Arrow 29"/>
          <p:cNvSpPr/>
          <p:nvPr/>
        </p:nvSpPr>
        <p:spPr>
          <a:xfrm flipH="1" flipV="1">
            <a:off x="1251452" y="4685921"/>
            <a:ext cx="374400" cy="843509"/>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TM packet</a:t>
            </a:r>
          </a:p>
        </p:txBody>
      </p:sp>
      <p:sp>
        <p:nvSpPr>
          <p:cNvPr id="32" name="Content Placeholder 2"/>
          <p:cNvSpPr>
            <a:spLocks noGrp="1"/>
          </p:cNvSpPr>
          <p:nvPr>
            <p:ph idx="1"/>
          </p:nvPr>
        </p:nvSpPr>
        <p:spPr>
          <a:xfrm>
            <a:off x="2713054" y="3676078"/>
            <a:ext cx="6310034" cy="2659549"/>
          </a:xfrm>
        </p:spPr>
        <p:txBody>
          <a:bodyPr/>
          <a:lstStyle/>
          <a:p>
            <a:pPr marL="0" indent="0">
              <a:buNone/>
            </a:pPr>
            <a:r>
              <a:rPr lang="en-GB" dirty="0"/>
              <a:t>Sometimes split into </a:t>
            </a:r>
            <a:r>
              <a:rPr lang="en-GB" dirty="0">
                <a:solidFill>
                  <a:srgbClr val="C00000"/>
                </a:solidFill>
              </a:rPr>
              <a:t>Process ID (PRID) </a:t>
            </a:r>
            <a:r>
              <a:rPr lang="en-GB" dirty="0"/>
              <a:t>and </a:t>
            </a:r>
            <a:r>
              <a:rPr lang="en-GB" dirty="0">
                <a:solidFill>
                  <a:srgbClr val="C00000"/>
                </a:solidFill>
              </a:rPr>
              <a:t>Packet Category (PCAT)</a:t>
            </a:r>
          </a:p>
          <a:p>
            <a:pPr marL="115887" indent="-285750">
              <a:buFont typeface="Arial" panose="020B0604020202020204" pitchFamily="34" charset="0"/>
              <a:buChar char="•"/>
            </a:pPr>
            <a:r>
              <a:rPr lang="en-GB" sz="1400" dirty="0"/>
              <a:t>Some APIDs become telemetry sources only</a:t>
            </a:r>
          </a:p>
          <a:p>
            <a:pPr marL="115887" indent="-285750">
              <a:buFont typeface="Arial" panose="020B0604020202020204" pitchFamily="34" charset="0"/>
              <a:buChar char="•"/>
            </a:pPr>
            <a:r>
              <a:rPr lang="en-GB" sz="1400" dirty="0"/>
              <a:t>Several services reference APIDs in their requests:</a:t>
            </a:r>
          </a:p>
          <a:p>
            <a:pPr marL="641350" lvl="1" indent="-285750">
              <a:buFont typeface="Arial" panose="020B0604020202020204" pitchFamily="34" charset="0"/>
              <a:buChar char="•"/>
            </a:pPr>
            <a:r>
              <a:rPr lang="en-GB" sz="1200" dirty="0"/>
              <a:t>Time &amp; position based scheduling</a:t>
            </a:r>
          </a:p>
          <a:p>
            <a:pPr marL="641350" lvl="1" indent="-285750">
              <a:buFont typeface="Arial" panose="020B0604020202020204" pitchFamily="34" charset="0"/>
              <a:buChar char="•"/>
            </a:pPr>
            <a:r>
              <a:rPr lang="en-GB" sz="1200" dirty="0"/>
              <a:t>Real time forwarding, on-board storage</a:t>
            </a:r>
          </a:p>
          <a:p>
            <a:pPr marL="641350" lvl="1" indent="-285750">
              <a:buFont typeface="Arial" panose="020B0604020202020204" pitchFamily="34" charset="0"/>
              <a:buChar char="•"/>
            </a:pPr>
            <a:r>
              <a:rPr lang="en-GB" sz="1200" dirty="0"/>
              <a:t>Event action</a:t>
            </a:r>
          </a:p>
          <a:p>
            <a:pPr marL="115887" indent="-285750">
              <a:buFont typeface="Arial" panose="020B0604020202020204" pitchFamily="34" charset="0"/>
              <a:buChar char="•"/>
            </a:pPr>
            <a:r>
              <a:rPr lang="en-GB" dirty="0">
                <a:solidFill>
                  <a:srgbClr val="FF0000"/>
                </a:solidFill>
              </a:rPr>
              <a:t>Violates the PUS foundation</a:t>
            </a:r>
            <a:r>
              <a:rPr lang="en-GB" dirty="0">
                <a:solidFill>
                  <a:schemeClr val="tx1"/>
                </a:solidFill>
              </a:rPr>
              <a:t>:</a:t>
            </a:r>
            <a:r>
              <a:rPr lang="en-GB" dirty="0">
                <a:solidFill>
                  <a:srgbClr val="FF0000"/>
                </a:solidFill>
              </a:rPr>
              <a:t> </a:t>
            </a:r>
            <a:r>
              <a:rPr lang="en-GB" dirty="0"/>
              <a:t>each subservice provider is hosted by exactly one application process.</a:t>
            </a:r>
          </a:p>
        </p:txBody>
      </p:sp>
      <p:sp>
        <p:nvSpPr>
          <p:cNvPr id="33" name="Oval 32"/>
          <p:cNvSpPr/>
          <p:nvPr/>
        </p:nvSpPr>
        <p:spPr>
          <a:xfrm>
            <a:off x="3588352" y="2093614"/>
            <a:ext cx="752454" cy="892654"/>
          </a:xfrm>
          <a:prstGeom prst="ellipse">
            <a:avLst/>
          </a:prstGeom>
          <a:noFill/>
          <a:ln w="44450">
            <a:solidFill>
              <a:srgbClr val="FD5E17"/>
            </a:solidFill>
            <a:prstDash val="sysDot"/>
            <a:round/>
          </a:ln>
          <a:effectLst>
            <a:softEdge rad="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p:cNvSpPr txBox="1"/>
          <p:nvPr/>
        </p:nvSpPr>
        <p:spPr>
          <a:xfrm>
            <a:off x="6315375" y="1845687"/>
            <a:ext cx="2630657" cy="1384995"/>
          </a:xfrm>
          <a:prstGeom prst="rect">
            <a:avLst/>
          </a:prstGeom>
          <a:noFill/>
          <a:ln w="38100" cmpd="sng">
            <a:solidFill>
              <a:srgbClr val="FF0000"/>
            </a:solidFill>
          </a:ln>
        </p:spPr>
        <p:txBody>
          <a:bodyPr wrap="none" rtlCol="0">
            <a:spAutoFit/>
          </a:bodyPr>
          <a:lstStyle/>
          <a:p>
            <a:pPr algn="ctr"/>
            <a:r>
              <a:rPr lang="en-GB" sz="2800" dirty="0">
                <a:solidFill>
                  <a:srgbClr val="C00000"/>
                </a:solidFill>
              </a:rPr>
              <a:t>PUS-C </a:t>
            </a:r>
          </a:p>
          <a:p>
            <a:pPr algn="ctr"/>
            <a:r>
              <a:rPr lang="en-GB" sz="2800" dirty="0">
                <a:solidFill>
                  <a:srgbClr val="C00000"/>
                </a:solidFill>
              </a:rPr>
              <a:t>FOUNDATION</a:t>
            </a:r>
          </a:p>
          <a:p>
            <a:pPr algn="ctr"/>
            <a:r>
              <a:rPr lang="en-GB" sz="2800" dirty="0">
                <a:solidFill>
                  <a:srgbClr val="C00000"/>
                </a:solidFill>
              </a:rPr>
              <a:t>VIOLATION</a:t>
            </a:r>
          </a:p>
        </p:txBody>
      </p:sp>
    </p:spTree>
    <p:extLst>
      <p:ext uri="{BB962C8B-B14F-4D97-AF65-F5344CB8AC3E}">
        <p14:creationId xmlns:p14="http://schemas.microsoft.com/office/powerpoint/2010/main" val="115500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6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2000" b="1" dirty="0">
                <a:solidFill>
                  <a:schemeClr val="bg1"/>
                </a:solidFill>
                <a:ea typeface="ＭＳ Ｐゴシック" charset="-128"/>
              </a:rPr>
              <a:t>The PUS standardized service types...</a:t>
            </a:r>
          </a:p>
        </p:txBody>
      </p:sp>
    </p:spTree>
    <p:extLst>
      <p:ext uri="{BB962C8B-B14F-4D97-AF65-F5344CB8AC3E}">
        <p14:creationId xmlns:p14="http://schemas.microsoft.com/office/powerpoint/2010/main" val="1616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EGSE and MCS ?</a:t>
            </a:r>
          </a:p>
        </p:txBody>
      </p:sp>
      <p:sp>
        <p:nvSpPr>
          <p:cNvPr id="3" name="Content Placeholder 2"/>
          <p:cNvSpPr>
            <a:spLocks noGrp="1"/>
          </p:cNvSpPr>
          <p:nvPr>
            <p:ph idx="1"/>
          </p:nvPr>
        </p:nvSpPr>
        <p:spPr/>
        <p:txBody>
          <a:bodyPr/>
          <a:lstStyle/>
          <a:p>
            <a:pPr marL="0" indent="0">
              <a:buNone/>
            </a:pPr>
            <a:r>
              <a:rPr lang="en-GB" dirty="0"/>
              <a:t>EGSE (Electrical Ground Support Equipment)</a:t>
            </a:r>
          </a:p>
          <a:p>
            <a:pPr marL="355600" indent="-355600">
              <a:buNone/>
            </a:pPr>
            <a:r>
              <a:rPr lang="en-GB" dirty="0">
                <a:sym typeface="Wingdings" panose="05000000000000000000" pitchFamily="2" charset="2"/>
              </a:rPr>
              <a:t> 	</a:t>
            </a:r>
            <a:r>
              <a:rPr lang="en-GB" dirty="0"/>
              <a:t>system used to support all stages of assembly, integration and verification (AIV) of the satellite and its components</a:t>
            </a:r>
          </a:p>
          <a:p>
            <a:endParaRPr lang="en-GB" dirty="0"/>
          </a:p>
          <a:p>
            <a:pPr marL="0" indent="0">
              <a:buNone/>
            </a:pPr>
            <a:r>
              <a:rPr lang="en-GB" dirty="0"/>
              <a:t>MCS (Mission Control System)</a:t>
            </a:r>
          </a:p>
          <a:p>
            <a:pPr marL="355600" indent="-355600">
              <a:buNone/>
            </a:pPr>
            <a:r>
              <a:rPr lang="en-GB" dirty="0">
                <a:sym typeface="Wingdings" panose="05000000000000000000" pitchFamily="2" charset="2"/>
              </a:rPr>
              <a:t>	</a:t>
            </a:r>
            <a:r>
              <a:rPr lang="en-GB" dirty="0"/>
              <a:t>system used to monitor and control both the space and ground segments after launch</a:t>
            </a:r>
          </a:p>
          <a:p>
            <a:endParaRPr lang="en-GB" dirty="0"/>
          </a:p>
        </p:txBody>
      </p:sp>
    </p:spTree>
    <p:extLst>
      <p:ext uri="{BB962C8B-B14F-4D97-AF65-F5344CB8AC3E}">
        <p14:creationId xmlns:p14="http://schemas.microsoft.com/office/powerpoint/2010/main" val="150915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7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5" y="379076"/>
            <a:ext cx="6863896" cy="430887"/>
          </a:xfrm>
        </p:spPr>
        <p:txBody>
          <a:bodyPr/>
          <a:lstStyle/>
          <a:p>
            <a:r>
              <a:rPr lang="en-GB" noProof="0" dirty="0">
                <a:solidFill>
                  <a:srgbClr val="FFC000"/>
                </a:solidFill>
              </a:rPr>
              <a:t>PUS-C - standardized service types</a:t>
            </a:r>
          </a:p>
        </p:txBody>
      </p:sp>
      <p:graphicFrame>
        <p:nvGraphicFramePr>
          <p:cNvPr id="4" name="Table 3"/>
          <p:cNvGraphicFramePr>
            <a:graphicFrameLocks noGrp="1"/>
          </p:cNvGraphicFramePr>
          <p:nvPr>
            <p:extLst>
              <p:ext uri="{D42A27DB-BD31-4B8C-83A1-F6EECF244321}">
                <p14:modId xmlns:p14="http://schemas.microsoft.com/office/powerpoint/2010/main" val="4167560897"/>
              </p:ext>
            </p:extLst>
          </p:nvPr>
        </p:nvGraphicFramePr>
        <p:xfrm>
          <a:off x="203200" y="1320800"/>
          <a:ext cx="8401050" cy="3797300"/>
        </p:xfrm>
        <a:graphic>
          <a:graphicData uri="http://purl.oclc.org/ooxml/drawingml/table">
            <a:tbl>
              <a:tblPr firstRow="1" bandRow="1">
                <a:solidFill>
                  <a:srgbClr val="0098DB"/>
                </a:solidFill>
                <a:tableStyleId>{00A15C55-8517-42AA-B614-E9B94910E393}</a:tableStyleId>
              </a:tblPr>
              <a:tblGrid>
                <a:gridCol w="774700">
                  <a:extLst>
                    <a:ext uri="{9D8B030D-6E8A-4147-A177-3AD203B41FA5}">
                      <a16:colId xmlns:a16="http://schemas.microsoft.com/office/drawing/2014/main" val="20000"/>
                    </a:ext>
                  </a:extLst>
                </a:gridCol>
                <a:gridCol w="3422650">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gridCol w="3232150">
                  <a:extLst>
                    <a:ext uri="{9D8B030D-6E8A-4147-A177-3AD203B41FA5}">
                      <a16:colId xmlns:a16="http://schemas.microsoft.com/office/drawing/2014/main" val="20003"/>
                    </a:ext>
                  </a:extLst>
                </a:gridCol>
              </a:tblGrid>
              <a:tr h="292100">
                <a:tc gridSpan="4">
                  <a:txBody>
                    <a:bodyPr/>
                    <a:lstStyle/>
                    <a:p>
                      <a:pPr algn="ctr"/>
                      <a:r>
                        <a:rPr lang="en-GB" sz="1200" dirty="0"/>
                        <a:t>Standardized Service</a:t>
                      </a:r>
                      <a:r>
                        <a:rPr lang="en-GB" sz="1200" baseline="0%" dirty="0"/>
                        <a:t> </a:t>
                      </a:r>
                      <a:r>
                        <a:rPr lang="en-GB" sz="1200" dirty="0"/>
                        <a:t>Types</a:t>
                      </a: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extLst>
                  <a:ext uri="{0D108BD9-81ED-4DB2-BD59-A6C34878D82A}">
                    <a16:rowId xmlns:a16="http://schemas.microsoft.com/office/drawing/2014/main" val="10000"/>
                  </a:ext>
                </a:extLst>
              </a:tr>
              <a:tr h="292100">
                <a:tc>
                  <a:txBody>
                    <a:bodyPr/>
                    <a:lstStyle/>
                    <a:p>
                      <a:r>
                        <a:rPr lang="en-GB" sz="1200" dirty="0"/>
                        <a:t>ST[01]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solidFill>
                      <a:schemeClr val="accent4">
                        <a:tint val="40%"/>
                      </a:schemeClr>
                    </a:solidFill>
                  </a:tcPr>
                </a:tc>
                <a:tc>
                  <a:txBody>
                    <a:bodyPr/>
                    <a:lstStyle/>
                    <a:p>
                      <a:r>
                        <a:rPr lang="en-GB" sz="1200" b="1" kern="1200" baseline="0%" dirty="0">
                          <a:solidFill>
                            <a:schemeClr val="tx1"/>
                          </a:solidFill>
                          <a:latin typeface="+mn-lt"/>
                          <a:ea typeface="+mn-ea"/>
                          <a:cs typeface="+mn-cs"/>
                        </a:rPr>
                        <a:t>request verification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tc>
                  <a:txBody>
                    <a:bodyPr/>
                    <a:lstStyle/>
                    <a:p>
                      <a:pPr marL="0" lvl="0" indent="-279400">
                        <a:buFont typeface="Arial" pitchFamily="34" charset="0"/>
                        <a:buNone/>
                      </a:pPr>
                      <a:r>
                        <a:rPr lang="en-GB" sz="1200" baseline="0%" dirty="0"/>
                        <a:t>ST[13]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solidFill>
                      <a:schemeClr val="accent4">
                        <a:tint val="40%"/>
                      </a:schemeClr>
                    </a:solidFill>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large packet transfer</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ST[02]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r>
                        <a:rPr lang="en-GB" sz="1200" b="1" kern="1200" baseline="0%" dirty="0">
                          <a:solidFill>
                            <a:schemeClr val="tx1"/>
                          </a:solidFill>
                          <a:latin typeface="+mn-lt"/>
                          <a:ea typeface="+mn-ea"/>
                          <a:cs typeface="+mn-cs"/>
                        </a:rPr>
                        <a:t>device access</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real-time forwarding control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92100">
                <a:tc>
                  <a:txBody>
                    <a:bodyPr/>
                    <a:lstStyle/>
                    <a:p>
                      <a:r>
                        <a:rPr lang="en-GB" sz="1200" dirty="0"/>
                        <a:t>ST[03]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housekeeping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on-board storage and retrieval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92100">
                <a:tc>
                  <a:txBody>
                    <a:bodyPr/>
                    <a:lstStyle/>
                    <a:p>
                      <a:r>
                        <a:rPr lang="en-GB" sz="1200" baseline="0%" dirty="0"/>
                        <a:t>ST[04]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parameter statistics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i="1" kern="1200" baseline="0%" dirty="0">
                          <a:solidFill>
                            <a:srgbClr val="FF0000"/>
                          </a:solidFill>
                          <a:latin typeface="+mn-lt"/>
                          <a:ea typeface="+mn-ea"/>
                          <a:cs typeface="+mn-cs"/>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92100">
                <a:tc>
                  <a:txBody>
                    <a:bodyPr/>
                    <a:lstStyle/>
                    <a:p>
                      <a:pPr marL="0" lvl="0" indent="-279400">
                        <a:buFont typeface="Arial" pitchFamily="34" charset="0"/>
                        <a:buNone/>
                      </a:pPr>
                      <a:r>
                        <a:rPr lang="en-GB" sz="1200" baseline="0%" dirty="0"/>
                        <a:t>ST[05]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event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test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5"/>
                  </a:ext>
                </a:extLst>
              </a:tr>
              <a:tr h="292100">
                <a:tc>
                  <a:txBody>
                    <a:bodyPr/>
                    <a:lstStyle/>
                    <a:p>
                      <a:pPr marL="0" lvl="0" indent="-279400">
                        <a:buFont typeface="Arial" pitchFamily="34" charset="0"/>
                        <a:buNone/>
                      </a:pPr>
                      <a:r>
                        <a:rPr lang="en-GB" sz="1200" baseline="0%" dirty="0"/>
                        <a:t>ST[06]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memory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t>ST[18]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on-board control procedure</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6"/>
                  </a:ext>
                </a:extLst>
              </a:tr>
              <a:tr h="292100">
                <a:tc>
                  <a:txBody>
                    <a:bodyPr/>
                    <a:lstStyle/>
                    <a:p>
                      <a:pPr marL="0" lvl="0" indent="-279400">
                        <a:buFont typeface="Arial" pitchFamily="34" charset="0"/>
                        <a:buNone/>
                      </a:pPr>
                      <a:r>
                        <a:rPr lang="en-GB" sz="1200" baseline="0%" dirty="0"/>
                        <a:t>ST[07]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i="1" kern="1200" baseline="0%" dirty="0">
                          <a:solidFill>
                            <a:srgbClr val="FF0000"/>
                          </a:solidFill>
                          <a:latin typeface="+mn-lt"/>
                          <a:ea typeface="+mn-ea"/>
                          <a:cs typeface="+mn-cs"/>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t>ST[19]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r>
                        <a:rPr lang="en-GB" sz="1200" b="1" kern="1200" baseline="0%" dirty="0">
                          <a:solidFill>
                            <a:schemeClr val="tx1"/>
                          </a:solidFill>
                          <a:latin typeface="+mn-lt"/>
                          <a:ea typeface="+mn-ea"/>
                          <a:cs typeface="+mn-cs"/>
                        </a:rPr>
                        <a:t>event-action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7"/>
                  </a:ext>
                </a:extLst>
              </a:tr>
              <a:tr h="292100">
                <a:tc>
                  <a:txBody>
                    <a:bodyPr/>
                    <a:lstStyle/>
                    <a:p>
                      <a:pPr marL="0" lvl="0" indent="-279400">
                        <a:buFont typeface="Arial" pitchFamily="34" charset="0"/>
                        <a:buNone/>
                      </a:pPr>
                      <a:r>
                        <a:rPr lang="en-GB" sz="1200" baseline="0%" dirty="0"/>
                        <a:t>ST[08]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function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solidFill>
                            <a:schemeClr val="tx1"/>
                          </a:solidFill>
                        </a:rPr>
                        <a:t>ST[20]</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parameter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8"/>
                  </a:ext>
                </a:extLst>
              </a:tr>
              <a:tr h="292100">
                <a:tc>
                  <a:txBody>
                    <a:bodyPr/>
                    <a:lstStyle/>
                    <a:p>
                      <a:pPr marL="0" lvl="0" indent="-279400">
                        <a:buFont typeface="Arial" pitchFamily="34" charset="0"/>
                        <a:buNone/>
                      </a:pPr>
                      <a:r>
                        <a:rPr lang="en-GB" sz="1200" baseline="0%" dirty="0"/>
                        <a:t>ST[09]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time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dirty="0">
                          <a:solidFill>
                            <a:schemeClr val="tx1"/>
                          </a:solidFill>
                        </a:rPr>
                        <a:t>ST[21]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request sequencing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9"/>
                  </a:ext>
                </a:extLst>
              </a:tr>
              <a:tr h="292100">
                <a:tc>
                  <a:txBody>
                    <a:bodyPr/>
                    <a:lstStyle/>
                    <a:p>
                      <a:pPr marL="0" lvl="0" indent="-279400">
                        <a:buFont typeface="Arial" pitchFamily="34" charset="0"/>
                        <a:buNone/>
                      </a:pPr>
                      <a:r>
                        <a:rPr lang="en-GB" sz="1200" baseline="0%" dirty="0"/>
                        <a:t>ST[10]</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i="1" baseline="0%" dirty="0">
                          <a:solidFill>
                            <a:srgbClr val="FF0000"/>
                          </a:solidFill>
                        </a:rPr>
                        <a:t>reserved</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r>
                        <a:rPr lang="en-GB" sz="1200" baseline="0%" dirty="0">
                          <a:solidFill>
                            <a:schemeClr val="tx1"/>
                          </a:solidFill>
                        </a:rPr>
                        <a:t>ST[22]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position-based 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0"/>
                  </a:ext>
                </a:extLst>
              </a:tr>
              <a:tr h="292100">
                <a:tc>
                  <a:txBody>
                    <a:bodyPr/>
                    <a:lstStyle/>
                    <a:p>
                      <a:pPr marL="0" lvl="0" indent="-279400">
                        <a:buFont typeface="Arial" pitchFamily="34" charset="0"/>
                        <a:buNone/>
                      </a:pPr>
                      <a:r>
                        <a:rPr lang="en-GB" sz="1200" baseline="0%" dirty="0"/>
                        <a:t>ST[11]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time-based 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buFont typeface="Arial" pitchFamily="34" charset="0"/>
                        <a:buNone/>
                      </a:pPr>
                      <a:r>
                        <a:rPr lang="en-GB" sz="1200" baseline="0%" dirty="0">
                          <a:solidFill>
                            <a:schemeClr val="tx1"/>
                          </a:solidFill>
                        </a:rPr>
                        <a:t>ST[23]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1" kern="1200" baseline="0%" dirty="0">
                          <a:solidFill>
                            <a:schemeClr val="tx1"/>
                          </a:solidFill>
                          <a:latin typeface="+mn-lt"/>
                          <a:ea typeface="+mn-ea"/>
                          <a:cs typeface="+mn-cs"/>
                        </a:rPr>
                        <a:t>file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1"/>
                  </a:ext>
                </a:extLst>
              </a:tr>
              <a:tr h="292100">
                <a:tc>
                  <a:txBody>
                    <a:bodyPr/>
                    <a:lstStyle/>
                    <a:p>
                      <a:pPr marL="0" lvl="0" indent="-279400">
                        <a:buFont typeface="Arial" pitchFamily="34" charset="0"/>
                        <a:buNone/>
                      </a:pPr>
                      <a:r>
                        <a:rPr lang="en-GB" sz="1200" baseline="0%" dirty="0"/>
                        <a:t>ST[12]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solidFill>
                      <a:schemeClr val="accent4">
                        <a:tint val="40%"/>
                      </a:schemeClr>
                    </a:solidFill>
                  </a:tcPr>
                </a:tc>
                <a:tc>
                  <a:txBody>
                    <a:bodyPr/>
                    <a:lstStyle/>
                    <a:p>
                      <a:pPr marL="0" lvl="0" indent="-279400">
                        <a:buFont typeface="Arial" pitchFamily="34" charset="0"/>
                        <a:buNone/>
                      </a:pPr>
                      <a:r>
                        <a:rPr lang="en-GB" sz="1200" b="1" kern="1200" baseline="0%" dirty="0">
                          <a:solidFill>
                            <a:schemeClr val="tx1"/>
                          </a:solidFill>
                          <a:latin typeface="+mn-lt"/>
                          <a:ea typeface="+mn-ea"/>
                          <a:cs typeface="+mn-cs"/>
                        </a:rPr>
                        <a:t>on-board monitoring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buFont typeface="Arial" pitchFamily="34" charset="0"/>
                        <a:buNone/>
                      </a:pPr>
                      <a:endParaRPr lang="en-GB" sz="1200" baseline="0%"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B050"/>
                      </a:solidFill>
                      <a:prstDash val="solid"/>
                      <a:round/>
                      <a:headEnd type="none" w="med" len="med"/>
                      <a:tailEnd type="none" w="med" len="med"/>
                    </a:lnB>
                  </a:tcPr>
                </a:tc>
                <a:tc>
                  <a:txBody>
                    <a:bodyPr/>
                    <a:lstStyle/>
                    <a:p>
                      <a:pPr marL="0" lvl="0" indent="-279400" algn="l" defTabSz="914400" rtl="0" eaLnBrk="1" latinLnBrk="0" hangingPunct="1">
                        <a:buFont typeface="Arial" pitchFamily="34" charset="0"/>
                        <a:buNone/>
                      </a:pPr>
                      <a:endParaRPr lang="en-GB" sz="1200" b="1" kern="1200" dirty="0">
                        <a:solidFill>
                          <a:srgbClr val="C0000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7749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7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Operations – Use cases</a:t>
            </a:r>
          </a:p>
        </p:txBody>
      </p:sp>
      <p:sp>
        <p:nvSpPr>
          <p:cNvPr id="3" name="Content Placeholder 2"/>
          <p:cNvSpPr>
            <a:spLocks noGrp="1"/>
          </p:cNvSpPr>
          <p:nvPr>
            <p:ph idx="1"/>
          </p:nvPr>
        </p:nvSpPr>
        <p:spPr>
          <a:xfrm>
            <a:off x="615950" y="1469571"/>
            <a:ext cx="7905750" cy="399870"/>
          </a:xfrm>
        </p:spPr>
        <p:txBody>
          <a:bodyPr/>
          <a:lstStyle/>
          <a:p>
            <a:pPr marL="0" indent="0">
              <a:buNone/>
            </a:pPr>
            <a:r>
              <a:rPr lang="en-GB" dirty="0"/>
              <a:t>What capabilities do all missions share ?</a:t>
            </a:r>
          </a:p>
        </p:txBody>
      </p:sp>
      <p:graphicFrame>
        <p:nvGraphicFramePr>
          <p:cNvPr id="5" name="Table 4"/>
          <p:cNvGraphicFramePr>
            <a:graphicFrameLocks noGrp="1"/>
          </p:cNvGraphicFramePr>
          <p:nvPr>
            <p:extLst>
              <p:ext uri="{D42A27DB-BD31-4B8C-83A1-F6EECF244321}">
                <p14:modId xmlns:p14="http://schemas.microsoft.com/office/powerpoint/2010/main" val="2532083102"/>
              </p:ext>
            </p:extLst>
          </p:nvPr>
        </p:nvGraphicFramePr>
        <p:xfrm>
          <a:off x="2450892" y="2487865"/>
          <a:ext cx="4114800" cy="2346960"/>
        </p:xfrm>
        <a:graphic>
          <a:graphicData uri="http://purl.oclc.org/ooxml/drawingml/table">
            <a:tbl>
              <a:tblPr/>
              <a:tblGrid>
                <a:gridCol w="4114800">
                  <a:extLst>
                    <a:ext uri="{9D8B030D-6E8A-4147-A177-3AD203B41FA5}">
                      <a16:colId xmlns:a16="http://schemas.microsoft.com/office/drawing/2014/main" val="20000"/>
                    </a:ext>
                  </a:extLst>
                </a:gridCol>
              </a:tblGrid>
              <a:tr h="314960">
                <a:tc>
                  <a:txBody>
                    <a:bodyPr/>
                    <a:lstStyle/>
                    <a:p>
                      <a:pPr algn="ctr"/>
                      <a:r>
                        <a:rPr lang="en-GB" sz="1600" b="1" dirty="0">
                          <a:solidFill>
                            <a:srgbClr val="7030A0"/>
                          </a:solidFill>
                          <a:latin typeface="+mn-lt"/>
                          <a:ea typeface="+mn-ea"/>
                          <a:cs typeface="+mn-cs"/>
                        </a:rPr>
                        <a:t>verifying</a:t>
                      </a:r>
                    </a:p>
                  </a:txBody>
                  <a:tcPr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EE2F8"/>
                    </a:solidFill>
                  </a:tcPr>
                </a:tc>
                <a:extLst>
                  <a:ext uri="{0D108BD9-81ED-4DB2-BD59-A6C34878D82A}">
                    <a16:rowId xmlns:a16="http://schemas.microsoft.com/office/drawing/2014/main" val="10000"/>
                  </a:ext>
                </a:extLst>
              </a:tr>
              <a:tr h="314960">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600" b="1" dirty="0">
                          <a:solidFill>
                            <a:srgbClr val="7030A0"/>
                          </a:solidFill>
                        </a:rPr>
                        <a:t>high level commanding</a:t>
                      </a:r>
                    </a:p>
                  </a:txBody>
                  <a:tcPr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EE2F8"/>
                    </a:solidFill>
                  </a:tcPr>
                </a:tc>
                <a:extLst>
                  <a:ext uri="{0D108BD9-81ED-4DB2-BD59-A6C34878D82A}">
                    <a16:rowId xmlns:a16="http://schemas.microsoft.com/office/drawing/2014/main" val="10001"/>
                  </a:ext>
                </a:extLst>
              </a:tr>
              <a:tr h="314960">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600" b="1" dirty="0">
                          <a:solidFill>
                            <a:srgbClr val="7030A0"/>
                          </a:solidFill>
                        </a:rPr>
                        <a:t>managing</a:t>
                      </a:r>
                      <a:r>
                        <a:rPr lang="en-GB" sz="1600" b="1" baseline="0%" dirty="0">
                          <a:solidFill>
                            <a:srgbClr val="7030A0"/>
                          </a:solidFill>
                        </a:rPr>
                        <a:t> telemetry and data</a:t>
                      </a:r>
                      <a:endParaRPr lang="en-GB" sz="1600" b="1" dirty="0">
                        <a:solidFill>
                          <a:srgbClr val="7030A0"/>
                        </a:solidFill>
                      </a:endParaRPr>
                    </a:p>
                  </a:txBody>
                  <a:tcPr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EE2F8"/>
                    </a:solidFill>
                  </a:tcPr>
                </a:tc>
                <a:extLst>
                  <a:ext uri="{0D108BD9-81ED-4DB2-BD59-A6C34878D82A}">
                    <a16:rowId xmlns:a16="http://schemas.microsoft.com/office/drawing/2014/main" val="10002"/>
                  </a:ext>
                </a:extLst>
              </a:tr>
              <a:tr h="314960">
                <a:tc>
                  <a:txBody>
                    <a:bodyPr/>
                    <a:lstStyle/>
                    <a:p>
                      <a:pPr algn="ctr"/>
                      <a:r>
                        <a:rPr lang="en-GB" sz="1600" b="1" dirty="0">
                          <a:solidFill>
                            <a:srgbClr val="7030A0"/>
                          </a:solidFill>
                        </a:rPr>
                        <a:t>on-board parameters</a:t>
                      </a:r>
                    </a:p>
                  </a:txBody>
                  <a:tcPr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EE2F8"/>
                    </a:solidFill>
                  </a:tcPr>
                </a:tc>
                <a:extLst>
                  <a:ext uri="{0D108BD9-81ED-4DB2-BD59-A6C34878D82A}">
                    <a16:rowId xmlns:a16="http://schemas.microsoft.com/office/drawing/2014/main" val="10003"/>
                  </a:ext>
                </a:extLst>
              </a:tr>
              <a:tr h="314960">
                <a:tc>
                  <a:txBody>
                    <a:bodyPr/>
                    <a:lstStyle/>
                    <a:p>
                      <a:pPr algn="ctr"/>
                      <a:r>
                        <a:rPr lang="en-GB" sz="1600" b="1" dirty="0">
                          <a:solidFill>
                            <a:srgbClr val="7030A0"/>
                          </a:solidFill>
                          <a:latin typeface="+mn-lt"/>
                          <a:ea typeface="+mn-ea"/>
                          <a:cs typeface="+mn-cs"/>
                        </a:rPr>
                        <a:t>FDIR and asynchronous events</a:t>
                      </a:r>
                    </a:p>
                  </a:txBody>
                  <a:tcPr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EE2F8"/>
                    </a:solidFill>
                  </a:tcPr>
                </a:tc>
                <a:extLst>
                  <a:ext uri="{0D108BD9-81ED-4DB2-BD59-A6C34878D82A}">
                    <a16:rowId xmlns:a16="http://schemas.microsoft.com/office/drawing/2014/main" val="10004"/>
                  </a:ext>
                </a:extLst>
              </a:tr>
              <a:tr h="314960">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600" b="1" dirty="0">
                          <a:solidFill>
                            <a:srgbClr val="7030A0"/>
                          </a:solidFill>
                        </a:rPr>
                        <a:t>hardware and software functions</a:t>
                      </a:r>
                    </a:p>
                  </a:txBody>
                  <a:tcPr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EE2F8"/>
                    </a:solidFill>
                  </a:tcPr>
                </a:tc>
                <a:extLst>
                  <a:ext uri="{0D108BD9-81ED-4DB2-BD59-A6C34878D82A}">
                    <a16:rowId xmlns:a16="http://schemas.microsoft.com/office/drawing/2014/main" val="10005"/>
                  </a:ext>
                </a:extLst>
              </a:tr>
              <a:tr h="314960">
                <a:tc>
                  <a:txBody>
                    <a:bodyPr/>
                    <a:lstStyle/>
                    <a:p>
                      <a:pPr marL="0" marR="0" lvl="0" indent="0" algn="ctr" defTabSz="914400" rtl="0" eaLnBrk="1" fontAlgn="auto" latinLnBrk="0" hangingPunct="1">
                        <a:lnSpc>
                          <a:spcPct val="100%"/>
                        </a:lnSpc>
                        <a:spcBef>
                          <a:spcPts val="0"/>
                        </a:spcBef>
                        <a:spcAft>
                          <a:spcPts val="0"/>
                        </a:spcAft>
                        <a:buClrTx/>
                        <a:buSzTx/>
                        <a:buFontTx/>
                        <a:buNone/>
                        <a:tabLst/>
                        <a:defRPr/>
                      </a:pPr>
                      <a:r>
                        <a:rPr lang="en-GB" sz="1600" b="0" dirty="0">
                          <a:solidFill>
                            <a:schemeClr val="tx2">
                              <a:lumMod val="75%"/>
                            </a:schemeClr>
                          </a:solidFill>
                        </a:rPr>
                        <a:t>...</a:t>
                      </a:r>
                    </a:p>
                  </a:txBody>
                  <a:tcPr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EE2F8"/>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0323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7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962" name="Footer Placeholder 1"/>
          <p:cNvSpPr>
            <a:spLocks noGrp="1"/>
          </p:cNvSpPr>
          <p:nvPr>
            <p:ph type="ftr" sz="quarter" idx="4294967295"/>
          </p:nvPr>
        </p:nvSpPr>
        <p:spPr>
          <a:xfrm>
            <a:off x="715963" y="6405563"/>
            <a:ext cx="6526212" cy="23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GB" dirty="0"/>
              <a:t>ESA UNCLASSIFIED – For Official Use</a:t>
            </a:r>
          </a:p>
        </p:txBody>
      </p:sp>
      <p:pic>
        <p:nvPicPr>
          <p:cNvPr id="40963" name="Picture 2" descr="001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pic>
        <p:nvPicPr>
          <p:cNvPr id="40964" name="Picture 19" descr="Logo_Signature_Cover_PPT"/>
          <p:cNvPicPr>
            <a:picLocks noChangeAspect="1" noChangeArrowheads="1"/>
          </p:cNvPicPr>
          <p:nvPr/>
        </p:nvPicPr>
        <p:blipFill>
          <a:blip r:embed="rId4" cstate="print">
            <a:extLst>
              <a:ext uri="{28A0092B-C50C-407E-A947-70E740481C1C}">
                <a14:useLocalDpi xmlns:a14="http://schemas.microsoft.com/office/drawing/2010/main" val="0"/>
              </a:ext>
            </a:extLst>
          </a:blip>
          <a:srcRect t="7.115%"/>
          <a:stretch>
            <a:fillRect/>
          </a:stretch>
        </p:blipFill>
        <p:spPr bwMode="auto">
          <a:xfrm>
            <a:off x="0" y="24765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pic>
      <p:sp>
        <p:nvSpPr>
          <p:cNvPr id="6" name="Rectangle 3"/>
          <p:cNvSpPr>
            <a:spLocks noChangeArrowheads="1"/>
          </p:cNvSpPr>
          <p:nvPr/>
        </p:nvSpPr>
        <p:spPr bwMode="auto">
          <a:xfrm>
            <a:off x="85794" y="4999621"/>
            <a:ext cx="8793710" cy="82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lIns="432000" tIns="36000" rIns="90000" bIns="36000"/>
          <a:lstStyle/>
          <a:p>
            <a:pPr>
              <a:spcBef>
                <a:spcPct val="25%"/>
              </a:spcBef>
              <a:buFont typeface="NotesEsa" pitchFamily="2" charset="0"/>
              <a:buNone/>
            </a:pPr>
            <a:r>
              <a:rPr lang="en-GB" sz="1400" b="1" i="1" dirty="0">
                <a:solidFill>
                  <a:schemeClr val="bg1"/>
                </a:solidFill>
                <a:ea typeface="ＭＳ Ｐゴシック" charset="-128"/>
              </a:rPr>
              <a:t>PUS for </a:t>
            </a:r>
            <a:r>
              <a:rPr lang="en-GB" sz="1400" b="1" i="1" dirty="0">
                <a:solidFill>
                  <a:schemeClr val="bg1"/>
                </a:solidFill>
                <a:ea typeface="ＭＳ Ｐゴシック" charset="-128"/>
                <a:sym typeface="Wingdings" panose="05000000000000000000" pitchFamily="2" charset="2"/>
              </a:rPr>
              <a:t></a:t>
            </a:r>
            <a:endParaRPr lang="en-GB" sz="1400" b="1" i="1" dirty="0">
              <a:solidFill>
                <a:schemeClr val="bg1"/>
              </a:solidFill>
              <a:ea typeface="ＭＳ Ｐゴシック" charset="-128"/>
            </a:endParaRPr>
          </a:p>
          <a:p>
            <a:pPr marL="355600">
              <a:spcBef>
                <a:spcPct val="25%"/>
              </a:spcBef>
              <a:buFont typeface="NotesEsa" pitchFamily="2" charset="0"/>
              <a:buNone/>
            </a:pPr>
            <a:r>
              <a:rPr lang="en-GB" sz="2000" b="1" dirty="0">
                <a:solidFill>
                  <a:schemeClr val="bg1"/>
                </a:solidFill>
                <a:ea typeface="ＭＳ Ｐゴシック" charset="-128"/>
              </a:rPr>
              <a:t>Verifying</a:t>
            </a:r>
          </a:p>
        </p:txBody>
      </p:sp>
    </p:spTree>
    <p:extLst>
      <p:ext uri="{BB962C8B-B14F-4D97-AF65-F5344CB8AC3E}">
        <p14:creationId xmlns:p14="http://schemas.microsoft.com/office/powerpoint/2010/main" val="120095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7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GB" noProof="0" dirty="0">
                <a:solidFill>
                  <a:srgbClr val="7030A0"/>
                </a:solidFill>
              </a:rPr>
              <a:t>SET – </a:t>
            </a:r>
            <a:r>
              <a:rPr lang="en-GB" dirty="0">
                <a:solidFill>
                  <a:srgbClr val="7030A0"/>
                </a:solidFill>
              </a:rPr>
              <a:t>verifying</a:t>
            </a:r>
            <a:endParaRPr lang="en-GB" noProof="0" dirty="0">
              <a:solidFill>
                <a:srgbClr val="7030A0"/>
              </a:solidFill>
            </a:endParaRPr>
          </a:p>
        </p:txBody>
      </p:sp>
      <p:sp>
        <p:nvSpPr>
          <p:cNvPr id="4" name="Text Placeholder 3"/>
          <p:cNvSpPr>
            <a:spLocks noGrp="1"/>
          </p:cNvSpPr>
          <p:nvPr>
            <p:ph type="body" idx="11"/>
          </p:nvPr>
        </p:nvSpPr>
        <p:spPr/>
        <p:txBody>
          <a:bodyPr/>
          <a:lstStyle/>
          <a:p>
            <a:r>
              <a:rPr lang="en-GB" dirty="0"/>
              <a:t>Verifying</a:t>
            </a:r>
          </a:p>
        </p:txBody>
      </p:sp>
      <p:sp>
        <p:nvSpPr>
          <p:cNvPr id="5" name="Content Placeholder 4"/>
          <p:cNvSpPr>
            <a:spLocks noGrp="1"/>
          </p:cNvSpPr>
          <p:nvPr>
            <p:ph sz="quarter" idx="12"/>
          </p:nvPr>
        </p:nvSpPr>
        <p:spPr/>
        <p:txBody>
          <a:bodyPr/>
          <a:lstStyle/>
          <a:p>
            <a:r>
              <a:rPr lang="en-US" dirty="0"/>
              <a:t>The standard service types gathered in this set provide means to verify the uplink of requests.</a:t>
            </a:r>
          </a:p>
          <a:p>
            <a:endParaRPr lang="en-US" dirty="0"/>
          </a:p>
          <a:p>
            <a:r>
              <a:rPr lang="en-US" dirty="0"/>
              <a:t>This set also closes the command loop by including the capability to test the connectivity to command destination, as well as to verify their execution.</a:t>
            </a:r>
          </a:p>
          <a:p>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3873087938"/>
              </p:ext>
            </p:extLst>
          </p:nvPr>
        </p:nvGraphicFramePr>
        <p:xfrm>
          <a:off x="203200" y="1320800"/>
          <a:ext cx="4483101" cy="8763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endParaRPr lang="en-GB"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gradFill>
                      <a:gsLst>
                        <a:gs pos="0%">
                          <a:srgbClr val="7030A0"/>
                        </a:gs>
                        <a:gs pos="20%">
                          <a:srgbClr val="E593F5"/>
                        </a:gs>
                        <a:gs pos="100%">
                          <a:srgbClr val="E593F5"/>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t>ST[01]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tx1"/>
                          </a:solidFill>
                          <a:latin typeface="+mn-lt"/>
                          <a:ea typeface="+mn-ea"/>
                          <a:cs typeface="+mn-cs"/>
                        </a:rPr>
                        <a:t>request verification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ST[17]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GB" sz="1200" b="1" dirty="0">
                          <a:solidFill>
                            <a:schemeClr val="tx1"/>
                          </a:solidFill>
                        </a:rPr>
                        <a:t>test</a:t>
                      </a:r>
                      <a:endParaRPr lang="en-GB" sz="12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9262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7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GB" dirty="0">
                <a:solidFill>
                  <a:srgbClr val="00B050"/>
                </a:solidFill>
              </a:rPr>
              <a:t>ST[17] - Test</a:t>
            </a:r>
          </a:p>
        </p:txBody>
      </p:sp>
      <p:sp>
        <p:nvSpPr>
          <p:cNvPr id="5" name="Text Placeholder 4"/>
          <p:cNvSpPr>
            <a:spLocks noGrp="1"/>
          </p:cNvSpPr>
          <p:nvPr>
            <p:ph type="body" idx="11"/>
          </p:nvPr>
        </p:nvSpPr>
        <p:spPr/>
        <p:txBody>
          <a:bodyPr/>
          <a:lstStyle/>
          <a:p>
            <a:r>
              <a:rPr lang="en-GB" dirty="0"/>
              <a:t>ST[17] scope</a:t>
            </a:r>
          </a:p>
        </p:txBody>
      </p:sp>
      <p:sp>
        <p:nvSpPr>
          <p:cNvPr id="6" name="Content Placeholder 5"/>
          <p:cNvSpPr>
            <a:spLocks noGrp="1"/>
          </p:cNvSpPr>
          <p:nvPr>
            <p:ph sz="quarter" idx="12"/>
          </p:nvPr>
        </p:nvSpPr>
        <p:spPr/>
        <p:txBody>
          <a:bodyPr/>
          <a:lstStyle/>
          <a:p>
            <a:r>
              <a:rPr lang="en-GB" dirty="0"/>
              <a:t>The test service provides the capability to perform a set of end-to-end test functions which can be exercised under ground control (e.g. an are-you-alive function).</a:t>
            </a:r>
          </a:p>
        </p:txBody>
      </p:sp>
      <p:graphicFrame>
        <p:nvGraphicFramePr>
          <p:cNvPr id="7" name="Table 6"/>
          <p:cNvGraphicFramePr>
            <a:graphicFrameLocks noGrp="1"/>
          </p:cNvGraphicFramePr>
          <p:nvPr>
            <p:extLst>
              <p:ext uri="{D42A27DB-BD31-4B8C-83A1-F6EECF244321}">
                <p14:modId xmlns:p14="http://schemas.microsoft.com/office/powerpoint/2010/main" val="1228100831"/>
              </p:ext>
            </p:extLst>
          </p:nvPr>
        </p:nvGraphicFramePr>
        <p:xfrm>
          <a:off x="203200" y="1320800"/>
          <a:ext cx="4483101" cy="8763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dirty="0"/>
                        <a:t>Verifying</a:t>
                      </a:r>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solidFill>
                            <a:schemeClr val="bg1">
                              <a:lumMod val="65%"/>
                            </a:schemeClr>
                          </a:solidFill>
                        </a:rPr>
                        <a:t>ST[01]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request verification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tc>
                  <a:txBody>
                    <a:bodyPr/>
                    <a:lstStyle/>
                    <a:p>
                      <a:pPr marL="0" marR="0" indent="0" algn="l" defTabSz="914400" rtl="0" eaLnBrk="1" fontAlgn="auto" latinLnBrk="0" hangingPunct="1">
                        <a:lnSpc>
                          <a:spcPct val="100%"/>
                        </a:lnSpc>
                        <a:spcBef>
                          <a:spcPts val="0"/>
                        </a:spcBef>
                        <a:spcAft>
                          <a:spcPts val="0"/>
                        </a:spcAft>
                        <a:buClrTx/>
                        <a:buSzTx/>
                        <a:buFontTx/>
                        <a:buNone/>
                        <a:tabLst/>
                        <a:defRPr/>
                      </a:pPr>
                      <a:endParaRPr lang="en-GB" sz="1200" b="1" dirty="0">
                        <a:solidFill>
                          <a:srgbClr val="00B050"/>
                        </a:solidFill>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92100">
                <a:tc>
                  <a:txBody>
                    <a:bodyPr/>
                    <a:lstStyle/>
                    <a:p>
                      <a:r>
                        <a:rPr lang="en-GB" sz="1200" dirty="0"/>
                        <a:t>ST[17]</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r>
                        <a:rPr lang="en-GB" sz="1200" b="1" dirty="0">
                          <a:solidFill>
                            <a:schemeClr val="tx1"/>
                          </a:solidFill>
                        </a:rPr>
                        <a:t>test</a:t>
                      </a:r>
                      <a:endParaRPr lang="en-GB" sz="12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tc>
                  <a:txBody>
                    <a:bodyPr/>
                    <a:lstStyle/>
                    <a:p>
                      <a:pPr marL="0" marR="0" lvl="0" indent="-279400" algn="l" defTabSz="914400" rtl="0" eaLnBrk="1" fontAlgn="auto" latinLnBrk="0" hangingPunct="1">
                        <a:lnSpc>
                          <a:spcPct val="100%"/>
                        </a:lnSpc>
                        <a:spcBef>
                          <a:spcPts val="0"/>
                        </a:spcBef>
                        <a:spcAft>
                          <a:spcPts val="0"/>
                        </a:spcAft>
                        <a:buClrTx/>
                        <a:buSzTx/>
                        <a:buFont typeface="Arial" pitchFamily="34" charset="0"/>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Right Arrow 7"/>
          <p:cNvSpPr/>
          <p:nvPr/>
        </p:nvSpPr>
        <p:spPr>
          <a:xfrm flipH="1">
            <a:off x="4724400" y="199390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Tree>
    <p:extLst>
      <p:ext uri="{BB962C8B-B14F-4D97-AF65-F5344CB8AC3E}">
        <p14:creationId xmlns:p14="http://schemas.microsoft.com/office/powerpoint/2010/main" val="99813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7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ST[17] – Standardized subservice type</a:t>
            </a:r>
          </a:p>
        </p:txBody>
      </p:sp>
      <p:sp>
        <p:nvSpPr>
          <p:cNvPr id="6" name="Text Placeholder 5"/>
          <p:cNvSpPr>
            <a:spLocks noGrp="1"/>
          </p:cNvSpPr>
          <p:nvPr>
            <p:ph type="body" idx="1"/>
          </p:nvPr>
        </p:nvSpPr>
        <p:spPr>
          <a:xfrm>
            <a:off x="447040" y="1531520"/>
            <a:ext cx="5341111" cy="360000"/>
          </a:xfrm>
        </p:spPr>
        <p:txBody>
          <a:bodyPr/>
          <a:lstStyle/>
          <a:p>
            <a:r>
              <a:rPr lang="en-GB" dirty="0"/>
              <a:t>Test subservice</a:t>
            </a:r>
          </a:p>
        </p:txBody>
      </p:sp>
      <p:sp>
        <p:nvSpPr>
          <p:cNvPr id="7" name="Content Placeholder 6"/>
          <p:cNvSpPr>
            <a:spLocks noGrp="1"/>
          </p:cNvSpPr>
          <p:nvPr>
            <p:ph sz="quarter" idx="10"/>
          </p:nvPr>
        </p:nvSpPr>
        <p:spPr>
          <a:xfrm>
            <a:off x="447041" y="1901680"/>
            <a:ext cx="5341111" cy="1879291"/>
          </a:xfrm>
        </p:spPr>
        <p:txBody>
          <a:bodyPr/>
          <a:lstStyle/>
          <a:p>
            <a:r>
              <a:rPr lang="en-GB" dirty="0"/>
              <a:t>The test subservice provides the capability to check that the routes (uplink and downlink) are operational and that the receiving application performs a minimum set of functions (including TC processing)</a:t>
            </a:r>
          </a:p>
          <a:p>
            <a:r>
              <a:rPr lang="en-GB" dirty="0"/>
              <a:t>It also provides the capability to</a:t>
            </a:r>
            <a:r>
              <a:rPr lang="en-US" dirty="0"/>
              <a:t> verify the connectivity between two application processes. The criteria for determining that the connection test is successful is mission dependent (and will vary between application processes)</a:t>
            </a:r>
          </a:p>
          <a:p>
            <a:r>
              <a:rPr lang="en-GB" dirty="0"/>
              <a:t> </a:t>
            </a:r>
          </a:p>
        </p:txBody>
      </p:sp>
      <p:sp>
        <p:nvSpPr>
          <p:cNvPr id="2" name="Rectangle 1"/>
          <p:cNvSpPr/>
          <p:nvPr/>
        </p:nvSpPr>
        <p:spPr>
          <a:xfrm>
            <a:off x="0" y="1155785"/>
            <a:ext cx="1694374" cy="400110"/>
          </a:xfrm>
          <a:prstGeom prst="rect">
            <a:avLst/>
          </a:prstGeom>
          <a:solidFill>
            <a:schemeClr val="bg1"/>
          </a:solidFill>
          <a:ln>
            <a:solidFill>
              <a:srgbClr val="00B050"/>
            </a:solidFill>
          </a:ln>
        </p:spPr>
        <p:txBody>
          <a:bodyPr wrap="none" lIns="91440" tIns="45720" rIns="91440" bIns="45720">
            <a:spAutoFit/>
          </a:bodyPr>
          <a:lstStyle/>
          <a:p>
            <a:pPr algn="ctr"/>
            <a:r>
              <a:rPr lang="en-US" sz="2000" b="0" cap="none" spc="0" dirty="0">
                <a:ln w="0"/>
                <a:solidFill>
                  <a:srgbClr val="00B050"/>
                </a:solidFill>
                <a:effectLst>
                  <a:outerShdw blurRad="38100" dist="19050" dir="2700000" algn="tl" rotWithShape="0">
                    <a:schemeClr val="dk1">
                      <a:alpha val="40%"/>
                    </a:schemeClr>
                  </a:outerShdw>
                </a:effectLst>
              </a:rPr>
              <a:t>Test service</a:t>
            </a:r>
          </a:p>
        </p:txBody>
      </p:sp>
    </p:spTree>
    <p:extLst>
      <p:ext uri="{BB962C8B-B14F-4D97-AF65-F5344CB8AC3E}">
        <p14:creationId xmlns:p14="http://schemas.microsoft.com/office/powerpoint/2010/main" val="428754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
                                          <p:val>
                                            <p:fltVal val="0"/>
                                          </p:val>
                                        </p:tav>
                                      </p:tavLst>
                                    </p:anim>
                                    <p:animEffect transition="in" filter="fade">
                                      <p:cBhvr>
                                        <p:cTn id="16"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p:nvSpPr>
        <p:spPr>
          <a:xfrm>
            <a:off x="3523251" y="2014949"/>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a:ln>
              <a:solidFill>
                <a:srgbClr val="00B0F0"/>
              </a:solidFill>
            </a:ln>
          </p:spPr>
          <p:txBody>
            <a:bodyPr wrap="none" rtlCol="0">
              <a:spAutoFit/>
            </a:bodyPr>
            <a:lstStyle/>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downlink</a:t>
              </a:r>
              <a:endParaRPr lang="en-GB" sz="700" dirty="0">
                <a:solidFill>
                  <a:srgbClr val="FFC000"/>
                </a:solidFill>
              </a:endParaRPr>
            </a:p>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uplink</a:t>
              </a:r>
              <a:endParaRPr lang="en-GB" sz="700" dirty="0">
                <a:solidFill>
                  <a:srgbClr val="FFC000"/>
                </a:solidFill>
              </a:endParaRPr>
            </a:p>
          </p:txBody>
        </p:sp>
      </p:grpSp>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2" name="Title 1"/>
          <p:cNvSpPr>
            <a:spLocks noGrp="1"/>
          </p:cNvSpPr>
          <p:nvPr>
            <p:ph type="title"/>
          </p:nvPr>
        </p:nvSpPr>
        <p:spPr>
          <a:xfrm>
            <a:off x="625475" y="381000"/>
            <a:ext cx="6863896" cy="427038"/>
          </a:xfrm>
        </p:spPr>
        <p:txBody>
          <a:bodyPr/>
          <a:lstStyle/>
          <a:p>
            <a:r>
              <a:rPr lang="en-GB" noProof="0" dirty="0"/>
              <a:t>ST[17] – Important concepts</a:t>
            </a:r>
          </a:p>
        </p:txBody>
      </p:sp>
      <p:sp>
        <p:nvSpPr>
          <p:cNvPr id="30" name="Text Box 25"/>
          <p:cNvSpPr txBox="1"/>
          <p:nvPr/>
        </p:nvSpPr>
        <p:spPr>
          <a:xfrm>
            <a:off x="2155764" y="5158154"/>
            <a:ext cx="916684"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TC[17,1]</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cxnSp>
        <p:nvCxnSpPr>
          <p:cNvPr id="254" name="Elbow Connector 253"/>
          <p:cNvCxnSpPr/>
          <p:nvPr/>
        </p:nvCxnSpPr>
        <p:spPr>
          <a:xfrm rot="5400000" flipH="1" flipV="1">
            <a:off x="2096045" y="2879368"/>
            <a:ext cx="1707054" cy="1165219"/>
          </a:xfrm>
          <a:prstGeom prst="bentConnector3">
            <a:avLst>
              <a:gd name="adj1" fmla="val 100218"/>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rot="16200000" flipH="1">
            <a:off x="4215218" y="2649987"/>
            <a:ext cx="1734646" cy="754516"/>
          </a:xfrm>
          <a:prstGeom prst="bentConnector3">
            <a:avLst>
              <a:gd name="adj1" fmla="val 32"/>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8" name="Elbow Connector 87"/>
          <p:cNvCxnSpPr/>
          <p:nvPr/>
        </p:nvCxnSpPr>
        <p:spPr>
          <a:xfrm rot="5400000">
            <a:off x="1996041" y="2777567"/>
            <a:ext cx="1830865" cy="1241419"/>
          </a:xfrm>
          <a:prstGeom prst="bentConnector3">
            <a:avLst>
              <a:gd name="adj1" fmla="val 109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12" idx="3"/>
          </p:cNvCxnSpPr>
          <p:nvPr/>
        </p:nvCxnSpPr>
        <p:spPr>
          <a:xfrm rot="10800000">
            <a:off x="1648671" y="3438596"/>
            <a:ext cx="3811129" cy="455970"/>
          </a:xfrm>
          <a:prstGeom prst="bentConnector3">
            <a:avLst>
              <a:gd name="adj1" fmla="val 9273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893636" y="3256110"/>
            <a:ext cx="755033" cy="358140"/>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Elbow Connector 44"/>
          <p:cNvCxnSpPr/>
          <p:nvPr/>
        </p:nvCxnSpPr>
        <p:spPr>
          <a:xfrm rot="16200000" flipH="1">
            <a:off x="4215218" y="2652407"/>
            <a:ext cx="1734646" cy="754516"/>
          </a:xfrm>
          <a:prstGeom prst="bentConnector3">
            <a:avLst>
              <a:gd name="adj1" fmla="val 32"/>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a:off x="1648671" y="3438596"/>
            <a:ext cx="3811129" cy="455970"/>
          </a:xfrm>
          <a:prstGeom prst="bentConnector3">
            <a:avLst>
              <a:gd name="adj1" fmla="val 92737"/>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 Box 25"/>
          <p:cNvSpPr txBox="1"/>
          <p:nvPr/>
        </p:nvSpPr>
        <p:spPr>
          <a:xfrm>
            <a:off x="1004031" y="5586653"/>
            <a:ext cx="1030242"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00B050"/>
                </a:solidFill>
                <a:effectLst/>
                <a:uLnTx/>
                <a:uFillTx/>
                <a:latin typeface="Tahoma"/>
                <a:ea typeface="Calibri"/>
                <a:cs typeface="Times New Roman"/>
              </a:rPr>
              <a:t>[17,2]</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4" name="Text Box 25"/>
          <p:cNvSpPr txBox="1"/>
          <p:nvPr/>
        </p:nvSpPr>
        <p:spPr>
          <a:xfrm>
            <a:off x="2649241" y="3526833"/>
            <a:ext cx="916684"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TC[17,1</a:t>
            </a:r>
            <a:r>
              <a:rPr lang="en-GB" sz="1100" b="1" kern="0" dirty="0">
                <a:ln w="9525" cap="rnd" cmpd="sng" algn="ctr">
                  <a:solidFill>
                    <a:srgbClr val="000000"/>
                  </a:solidFill>
                  <a:prstDash val="solid"/>
                  <a:bevel/>
                </a:ln>
                <a:solidFill>
                  <a:srgbClr val="0E181B"/>
                </a:solidFill>
                <a:latin typeface="Tahoma"/>
                <a:ea typeface="Calibri"/>
                <a:cs typeface="Times New Roman"/>
              </a:rPr>
              <a:t>]</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sp>
        <p:nvSpPr>
          <p:cNvPr id="55" name="Text Box 25"/>
          <p:cNvSpPr txBox="1"/>
          <p:nvPr/>
        </p:nvSpPr>
        <p:spPr>
          <a:xfrm>
            <a:off x="3227733" y="3981530"/>
            <a:ext cx="1030242"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00B050"/>
                </a:solidFill>
                <a:effectLst/>
                <a:uLnTx/>
                <a:uFillTx/>
                <a:latin typeface="Tahoma"/>
                <a:ea typeface="Calibri"/>
                <a:cs typeface="Times New Roman"/>
              </a:rPr>
              <a:t>[17,2]</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6" name="TextBox 55"/>
          <p:cNvSpPr txBox="1"/>
          <p:nvPr/>
        </p:nvSpPr>
        <p:spPr>
          <a:xfrm>
            <a:off x="3742854" y="4690974"/>
            <a:ext cx="3773903" cy="590931"/>
          </a:xfrm>
          <a:prstGeom prst="rect">
            <a:avLst/>
          </a:prstGeom>
          <a:noFill/>
        </p:spPr>
        <p:txBody>
          <a:bodyPr wrap="square" rtlCol="0">
            <a:spAutoFit/>
          </a:bodyPr>
          <a:lstStyle/>
          <a:p>
            <a:pPr marL="36573" lvl="0" algn="ctr"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rPr>
              <a:t>TC[17,1] – Perform an are-you-alive connection test</a:t>
            </a:r>
          </a:p>
        </p:txBody>
      </p:sp>
    </p:spTree>
    <p:extLst>
      <p:ext uri="{BB962C8B-B14F-4D97-AF65-F5344CB8AC3E}">
        <p14:creationId xmlns:p14="http://schemas.microsoft.com/office/powerpoint/2010/main" val="384067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500"/>
                                        <p:tgtEl>
                                          <p:spTgt spid="254"/>
                                        </p:tgtEl>
                                      </p:cBhvr>
                                    </p:animEffect>
                                  </p:childTnLst>
                                </p:cTn>
                              </p:par>
                            </p:childTnLst>
                          </p:cTn>
                        </p:par>
                        <p:par>
                          <p:cTn id="12" fill="hold">
                            <p:stCondLst>
                              <p:cond delay="1000"/>
                            </p:stCondLst>
                            <p:childTnLst>
                              <p:par>
                                <p:cTn id="13" presetID="7" presetClass="emph" presetSubtype="10" repeatCount="indefinite" fill="hold" nodeType="afterEffect">
                                  <p:stCondLst>
                                    <p:cond delay="0"/>
                                  </p:stCondLst>
                                  <p:endCondLst>
                                    <p:cond evt="onNext" delay="0">
                                      <p:tgtEl>
                                        <p:sldTgt/>
                                      </p:tgtEl>
                                    </p:cond>
                                  </p:endCondLst>
                                  <p:childTnLst>
                                    <p:animClr clrSpc="hsl" dir="ccw">
                                      <p:cBhvr>
                                        <p:cTn id="14" dur="1000" fill="hold"/>
                                        <p:tgtEl>
                                          <p:spTgt spid="254"/>
                                        </p:tgtEl>
                                        <p:attrNameLst>
                                          <p:attrName>stroke.color</p:attrName>
                                        </p:attrNameLst>
                                      </p:cBhvr>
                                      <p:to>
                                        <a:srgbClr val="FF3300"/>
                                      </p:to>
                                    </p:animClr>
                                    <p:set>
                                      <p:cBhvr>
                                        <p:cTn id="15" dur="1000" fill="hold"/>
                                        <p:tgtEl>
                                          <p:spTgt spid="254"/>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500"/>
                                        <p:tgtEl>
                                          <p:spTgt spid="81"/>
                                        </p:tgtEl>
                                      </p:cBhvr>
                                    </p:animEffect>
                                  </p:childTnLst>
                                </p:cTn>
                              </p:par>
                              <p:par>
                                <p:cTn id="21" presetID="10"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xit" presetSubtype="0" fill="hold" nodeType="withEffect">
                                  <p:stCondLst>
                                    <p:cond delay="0"/>
                                  </p:stCondLst>
                                  <p:childTnLst>
                                    <p:animEffect transition="out" filter="fade">
                                      <p:cBhvr>
                                        <p:cTn id="25" dur="500"/>
                                        <p:tgtEl>
                                          <p:spTgt spid="254"/>
                                        </p:tgtEl>
                                      </p:cBhvr>
                                    </p:animEffect>
                                    <p:set>
                                      <p:cBhvr>
                                        <p:cTn id="26" dur="1" fill="hold">
                                          <p:stCondLst>
                                            <p:cond delay="499"/>
                                          </p:stCondLst>
                                        </p:cTn>
                                        <p:tgtEl>
                                          <p:spTgt spid="254"/>
                                        </p:tgtEl>
                                        <p:attrNameLst>
                                          <p:attrName>style.visibility</p:attrName>
                                        </p:attrNameLst>
                                      </p:cBhvr>
                                      <p:to>
                                        <p:strVal val="hidden"/>
                                      </p:to>
                                    </p:set>
                                  </p:childTnLst>
                                </p:cTn>
                              </p:par>
                            </p:childTnLst>
                          </p:cTn>
                        </p:par>
                        <p:par>
                          <p:cTn id="27" fill="hold">
                            <p:stCondLst>
                              <p:cond delay="500"/>
                            </p:stCondLst>
                            <p:childTnLst>
                              <p:par>
                                <p:cTn id="28" presetID="7" presetClass="emph" presetSubtype="10" repeatCount="indefinite" fill="hold" nodeType="afterEffect">
                                  <p:stCondLst>
                                    <p:cond delay="0"/>
                                  </p:stCondLst>
                                  <p:endCondLst>
                                    <p:cond evt="onNext" delay="0">
                                      <p:tgtEl>
                                        <p:sldTgt/>
                                      </p:tgtEl>
                                    </p:cond>
                                  </p:endCondLst>
                                  <p:childTnLst>
                                    <p:animClr clrSpc="hsl" dir="ccw">
                                      <p:cBhvr>
                                        <p:cTn id="29" dur="1000" fill="hold"/>
                                        <p:tgtEl>
                                          <p:spTgt spid="81"/>
                                        </p:tgtEl>
                                        <p:attrNameLst>
                                          <p:attrName>stroke.color</p:attrName>
                                        </p:attrNameLst>
                                      </p:cBhvr>
                                      <p:to>
                                        <a:srgbClr val="FF3300"/>
                                      </p:to>
                                    </p:animClr>
                                    <p:set>
                                      <p:cBhvr>
                                        <p:cTn id="30" dur="1000" fill="hold"/>
                                        <p:tgtEl>
                                          <p:spTgt spid="81"/>
                                        </p:tgtEl>
                                        <p:attrNameLst>
                                          <p:attrName>stroke.on</p:attrName>
                                        </p:attrNameLst>
                                      </p:cBhvr>
                                      <p:to>
                                        <p:strVal val="true"/>
                                      </p:to>
                                    </p:set>
                                  </p:childTnLst>
                                </p:cTn>
                              </p:par>
                              <p:par>
                                <p:cTn id="31" presetID="7" presetClass="emph" presetSubtype="10" repeatCount="indefinite" fill="hold" nodeType="withEffect">
                                  <p:stCondLst>
                                    <p:cond delay="0"/>
                                  </p:stCondLst>
                                  <p:endCondLst>
                                    <p:cond evt="onNext" delay="0">
                                      <p:tgtEl>
                                        <p:sldTgt/>
                                      </p:tgtEl>
                                    </p:cond>
                                  </p:endCondLst>
                                  <p:childTnLst>
                                    <p:animClr clrSpc="hsl" dir="ccw">
                                      <p:cBhvr>
                                        <p:cTn id="32" dur="1000" fill="hold"/>
                                        <p:tgtEl>
                                          <p:spTgt spid="39"/>
                                        </p:tgtEl>
                                        <p:attrNameLst>
                                          <p:attrName>stroke.color</p:attrName>
                                        </p:attrNameLst>
                                      </p:cBhvr>
                                      <p:to>
                                        <a:srgbClr val="FF3300"/>
                                      </p:to>
                                    </p:animClr>
                                    <p:set>
                                      <p:cBhvr>
                                        <p:cTn id="33" dur="1000" fill="hold"/>
                                        <p:tgtEl>
                                          <p:spTgt spid="39"/>
                                        </p:tgtEl>
                                        <p:attrNameLst>
                                          <p:attrName>stroke.on</p:attrName>
                                        </p:attrNameLst>
                                      </p:cBhvr>
                                      <p:to>
                                        <p:strVal val="true"/>
                                      </p:to>
                                    </p:se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500"/>
                            </p:stCondLst>
                            <p:childTnLst>
                              <p:par>
                                <p:cTn id="43" presetID="7" presetClass="emph" presetSubtype="10" repeatCount="indefinite" fill="hold" nodeType="afterEffect">
                                  <p:stCondLst>
                                    <p:cond delay="0"/>
                                  </p:stCondLst>
                                  <p:childTnLst>
                                    <p:animClr clrSpc="hsl" dir="ccw">
                                      <p:cBhvr>
                                        <p:cTn id="44" dur="1000" fill="hold"/>
                                        <p:tgtEl>
                                          <p:spTgt spid="44"/>
                                        </p:tgtEl>
                                        <p:attrNameLst>
                                          <p:attrName>stroke.color</p:attrName>
                                        </p:attrNameLst>
                                      </p:cBhvr>
                                      <p:to>
                                        <a:srgbClr val="FC1010"/>
                                      </p:to>
                                    </p:animClr>
                                    <p:set>
                                      <p:cBhvr>
                                        <p:cTn id="45" dur="1000" fill="hold"/>
                                        <p:tgtEl>
                                          <p:spTgt spid="44"/>
                                        </p:tgtEl>
                                        <p:attrNameLst>
                                          <p:attrName>stroke.on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par>
                          <p:cTn id="46" fill="hold">
                            <p:stCondLst>
                              <p:cond delay="1500"/>
                            </p:stCondLst>
                            <p:childTnLst>
                              <p:par>
                                <p:cTn id="47" presetID="53" presetClass="exit" presetSubtype="32" fill="hold" grpId="1" nodeType="afterEffect">
                                  <p:stCondLst>
                                    <p:cond delay="0"/>
                                  </p:stCondLst>
                                  <p:childTnLst>
                                    <p:anim calcmode="lin" valueType="num">
                                      <p:cBhvr>
                                        <p:cTn id="48" dur="500"/>
                                        <p:tgtEl>
                                          <p:spTgt spid="44"/>
                                        </p:tgtEl>
                                        <p:attrNameLst>
                                          <p:attrName>ppt_w</p:attrName>
                                        </p:attrNameLst>
                                      </p:cBhvr>
                                      <p:tavLst>
                                        <p:tav tm="0%">
                                          <p:val>
                                            <p:strVal val="ppt_w"/>
                                          </p:val>
                                        </p:tav>
                                        <p:tav tm="100%">
                                          <p:val>
                                            <p:fltVal val="0"/>
                                          </p:val>
                                        </p:tav>
                                      </p:tavLst>
                                    </p:anim>
                                    <p:anim calcmode="lin" valueType="num">
                                      <p:cBhvr>
                                        <p:cTn id="49" dur="500"/>
                                        <p:tgtEl>
                                          <p:spTgt spid="44"/>
                                        </p:tgtEl>
                                        <p:attrNameLst>
                                          <p:attrName>ppt_h</p:attrName>
                                        </p:attrNameLst>
                                      </p:cBhvr>
                                      <p:tavLst>
                                        <p:tav tm="0%">
                                          <p:val>
                                            <p:strVal val="ppt_h"/>
                                          </p:val>
                                        </p:tav>
                                        <p:tav tm="100%">
                                          <p:val>
                                            <p:fltVal val="0"/>
                                          </p:val>
                                        </p:tav>
                                      </p:tavLst>
                                    </p:anim>
                                    <p:animEffect transition="out" filter="fade">
                                      <p:cBhvr>
                                        <p:cTn id="50" dur="500"/>
                                        <p:tgtEl>
                                          <p:spTgt spid="44"/>
                                        </p:tgtEl>
                                      </p:cBhvr>
                                    </p:animEffect>
                                    <p:set>
                                      <p:cBhvr>
                                        <p:cTn id="51" dur="1" fill="hold">
                                          <p:stCondLst>
                                            <p:cond delay="499"/>
                                          </p:stCondLst>
                                        </p:cTn>
                                        <p:tgtEl>
                                          <p:spTgt spid="4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81"/>
                                        </p:tgtEl>
                                      </p:cBhvr>
                                    </p:animEffect>
                                    <p:set>
                                      <p:cBhvr>
                                        <p:cTn id="54" dur="1" fill="hold">
                                          <p:stCondLst>
                                            <p:cond delay="499"/>
                                          </p:stCondLst>
                                        </p:cTn>
                                        <p:tgtEl>
                                          <p:spTgt spid="8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39"/>
                                        </p:tgtEl>
                                      </p:cBhvr>
                                    </p:animEffect>
                                    <p:set>
                                      <p:cBhvr>
                                        <p:cTn id="57" dur="1" fill="hold">
                                          <p:stCondLst>
                                            <p:cond delay="499"/>
                                          </p:stCondLst>
                                        </p:cTn>
                                        <p:tgtEl>
                                          <p:spTgt spid="39"/>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2000"/>
                            </p:stCondLst>
                            <p:childTnLst>
                              <p:par>
                                <p:cTn id="65" presetID="7" presetClass="emph" presetSubtype="10" repeatCount="indefinite" fill="hold" nodeType="afterEffect">
                                  <p:stCondLst>
                                    <p:cond delay="0"/>
                                  </p:stCondLst>
                                  <p:endCondLst>
                                    <p:cond evt="onNext" delay="0">
                                      <p:tgtEl>
                                        <p:sldTgt/>
                                      </p:tgtEl>
                                    </p:cond>
                                  </p:endCondLst>
                                  <p:childTnLst>
                                    <p:animClr clrSpc="hsl" dir="ccw">
                                      <p:cBhvr>
                                        <p:cTn id="66" dur="1000" fill="hold"/>
                                        <p:tgtEl>
                                          <p:spTgt spid="45"/>
                                        </p:tgtEl>
                                        <p:attrNameLst>
                                          <p:attrName>stroke.color</p:attrName>
                                        </p:attrNameLst>
                                      </p:cBhvr>
                                      <p:to>
                                        <a:srgbClr val="FF3300"/>
                                      </p:to>
                                    </p:animClr>
                                    <p:set>
                                      <p:cBhvr>
                                        <p:cTn id="67" dur="1000" fill="hold"/>
                                        <p:tgtEl>
                                          <p:spTgt spid="45"/>
                                        </p:tgtEl>
                                        <p:attrNameLst>
                                          <p:attrName>stroke.on</p:attrName>
                                        </p:attrNameLst>
                                      </p:cBhvr>
                                      <p:to>
                                        <p:strVal val="true"/>
                                      </p:to>
                                    </p:set>
                                  </p:childTnLst>
                                </p:cTn>
                              </p:par>
                              <p:par>
                                <p:cTn id="68" presetID="7" presetClass="emph" presetSubtype="10" repeatCount="indefinite" fill="hold" nodeType="withEffect">
                                  <p:stCondLst>
                                    <p:cond delay="0"/>
                                  </p:stCondLst>
                                  <p:endCondLst>
                                    <p:cond evt="onNext" delay="0">
                                      <p:tgtEl>
                                        <p:sldTgt/>
                                      </p:tgtEl>
                                    </p:cond>
                                  </p:endCondLst>
                                  <p:childTnLst>
                                    <p:animClr clrSpc="hsl" dir="ccw">
                                      <p:cBhvr>
                                        <p:cTn id="69" dur="1000" fill="hold"/>
                                        <p:tgtEl>
                                          <p:spTgt spid="46"/>
                                        </p:tgtEl>
                                        <p:attrNameLst>
                                          <p:attrName>stroke.color</p:attrName>
                                        </p:attrNameLst>
                                      </p:cBhvr>
                                      <p:to>
                                        <a:srgbClr val="FF3300"/>
                                      </p:to>
                                    </p:animClr>
                                    <p:set>
                                      <p:cBhvr>
                                        <p:cTn id="70" dur="1000" fill="hold"/>
                                        <p:tgtEl>
                                          <p:spTgt spid="46"/>
                                        </p:tgtEl>
                                        <p:attrNameLst>
                                          <p:attrName>stroke.on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500"/>
                                        <p:tgtEl>
                                          <p:spTgt spid="88"/>
                                        </p:tgtEl>
                                      </p:cBhvr>
                                    </p:animEffect>
                                  </p:childTnLst>
                                </p:cTn>
                              </p:par>
                              <p:par>
                                <p:cTn id="79" presetID="10" presetClass="exit" presetSubtype="0" fill="hold" nodeType="withEffect">
                                  <p:stCondLst>
                                    <p:cond delay="0"/>
                                  </p:stCondLst>
                                  <p:childTnLst>
                                    <p:animEffect transition="out" filter="fade">
                                      <p:cBhvr>
                                        <p:cTn id="80" dur="500"/>
                                        <p:tgtEl>
                                          <p:spTgt spid="45"/>
                                        </p:tgtEl>
                                      </p:cBhvr>
                                    </p:animEffect>
                                    <p:set>
                                      <p:cBhvr>
                                        <p:cTn id="81" dur="1" fill="hold">
                                          <p:stCondLst>
                                            <p:cond delay="499"/>
                                          </p:stCondLst>
                                        </p:cTn>
                                        <p:tgtEl>
                                          <p:spTgt spid="45"/>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childTnLst>
                          </p:cTn>
                        </p:par>
                        <p:par>
                          <p:cTn id="85" fill="hold">
                            <p:stCondLst>
                              <p:cond delay="500"/>
                            </p:stCondLst>
                            <p:childTnLst>
                              <p:par>
                                <p:cTn id="86" presetID="7" presetClass="emph" presetSubtype="10" repeatCount="indefinite" fill="hold" nodeType="afterEffect">
                                  <p:stCondLst>
                                    <p:cond delay="0"/>
                                  </p:stCondLst>
                                  <p:endCondLst>
                                    <p:cond evt="onNext" delay="0">
                                      <p:tgtEl>
                                        <p:sldTgt/>
                                      </p:tgtEl>
                                    </p:cond>
                                  </p:endCondLst>
                                  <p:childTnLst>
                                    <p:animClr clrSpc="hsl" dir="ccw">
                                      <p:cBhvr>
                                        <p:cTn id="87" dur="1000" fill="hold"/>
                                        <p:tgtEl>
                                          <p:spTgt spid="88"/>
                                        </p:tgtEl>
                                        <p:attrNameLst>
                                          <p:attrName>stroke.color</p:attrName>
                                        </p:attrNameLst>
                                      </p:cBhvr>
                                      <p:to>
                                        <a:srgbClr val="FF3300"/>
                                      </p:to>
                                    </p:animClr>
                                    <p:set>
                                      <p:cBhvr>
                                        <p:cTn id="88" dur="1000" fill="hold"/>
                                        <p:tgtEl>
                                          <p:spTgt spid="88"/>
                                        </p:tgtEl>
                                        <p:attrNameLst>
                                          <p:attrName>stroke.on</p:attrName>
                                        </p:attrNameLst>
                                      </p:cBhvr>
                                      <p:to>
                                        <p:strVal val="true"/>
                                      </p:to>
                                    </p:set>
                                  </p:childTnLst>
                                </p:cTn>
                              </p:par>
                              <p:par>
                                <p:cTn id="89" presetID="10"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4" grpId="0" animBg="1"/>
      <p:bldP spid="44" grpId="1" animBg="1"/>
      <p:bldP spid="52" grpId="0"/>
      <p:bldP spid="54" grpId="0"/>
      <p:bldP spid="55" grpId="0"/>
    </p:bldLst>
  </p:timing>
</p:sld>
</file>

<file path=ppt/slides/slide7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70" name="Group 69"/>
          <p:cNvGrpSpPr/>
          <p:nvPr/>
        </p:nvGrpSpPr>
        <p:grpSpPr>
          <a:xfrm>
            <a:off x="667946" y="1925746"/>
            <a:ext cx="7453869" cy="2057409"/>
            <a:chOff x="667946" y="1925746"/>
            <a:chExt cx="7453869" cy="2057409"/>
          </a:xfrm>
        </p:grpSpPr>
        <p:sp>
          <p:nvSpPr>
            <p:cNvPr id="71" name="TextBox 70"/>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cxnSp>
          <p:nvCxnSpPr>
            <p:cNvPr id="72" name="Straight Connector 71"/>
            <p:cNvCxnSpPr>
              <a:stCxn id="73" idx="3"/>
              <a:endCxn id="7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74" name="Rectangle 7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75" name="Straight Connector 7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45427" y="3382851"/>
              <a:ext cx="15016" cy="51171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p:nvSpPr>
        <p:spPr>
          <a:xfrm>
            <a:off x="3523251" y="2014949"/>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a:ln>
              <a:solidFill>
                <a:srgbClr val="00B0F0"/>
              </a:solidFill>
            </a:ln>
          </p:spPr>
          <p:txBody>
            <a:bodyPr wrap="none" rtlCol="0">
              <a:spAutoFit/>
            </a:bodyPr>
            <a:lstStyle/>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downlink</a:t>
              </a:r>
              <a:endParaRPr lang="en-GB" sz="700" dirty="0">
                <a:solidFill>
                  <a:srgbClr val="FFC000"/>
                </a:solidFill>
              </a:endParaRPr>
            </a:p>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uplink</a:t>
              </a:r>
              <a:endParaRPr lang="en-GB" sz="700" dirty="0">
                <a:solidFill>
                  <a:srgbClr val="FFC000"/>
                </a:solidFill>
              </a:endParaRPr>
            </a:p>
          </p:txBody>
        </p:sp>
      </p:grpSp>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2" name="Title 1"/>
          <p:cNvSpPr>
            <a:spLocks noGrp="1"/>
          </p:cNvSpPr>
          <p:nvPr>
            <p:ph type="title"/>
          </p:nvPr>
        </p:nvSpPr>
        <p:spPr>
          <a:xfrm>
            <a:off x="625475" y="381000"/>
            <a:ext cx="6863896" cy="427038"/>
          </a:xfrm>
        </p:spPr>
        <p:txBody>
          <a:bodyPr/>
          <a:lstStyle/>
          <a:p>
            <a:r>
              <a:rPr lang="en-GB" noProof="0" dirty="0"/>
              <a:t>ST[17] – Important concepts</a:t>
            </a:r>
          </a:p>
        </p:txBody>
      </p:sp>
      <p:sp>
        <p:nvSpPr>
          <p:cNvPr id="30" name="Text Box 25"/>
          <p:cNvSpPr txBox="1"/>
          <p:nvPr/>
        </p:nvSpPr>
        <p:spPr>
          <a:xfrm>
            <a:off x="2155764" y="5158154"/>
            <a:ext cx="916684"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TC[17,3</a:t>
            </a:r>
            <a:r>
              <a:rPr lang="en-GB" sz="1100" b="1" kern="0" dirty="0">
                <a:ln w="9525" cap="rnd" cmpd="sng" algn="ctr">
                  <a:solidFill>
                    <a:srgbClr val="000000"/>
                  </a:solidFill>
                  <a:prstDash val="solid"/>
                  <a:bevel/>
                </a:ln>
                <a:solidFill>
                  <a:srgbClr val="0E181B"/>
                </a:solidFill>
                <a:latin typeface="Tahoma"/>
                <a:ea typeface="Calibri"/>
                <a:cs typeface="Times New Roman"/>
              </a:rPr>
              <a:t>]</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cxnSp>
        <p:nvCxnSpPr>
          <p:cNvPr id="254" name="Elbow Connector 253"/>
          <p:cNvCxnSpPr/>
          <p:nvPr/>
        </p:nvCxnSpPr>
        <p:spPr>
          <a:xfrm rot="5400000" flipH="1" flipV="1">
            <a:off x="2096045" y="2879368"/>
            <a:ext cx="1707054" cy="1165219"/>
          </a:xfrm>
          <a:prstGeom prst="bentConnector3">
            <a:avLst>
              <a:gd name="adj1" fmla="val 100218"/>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rot="16200000" flipH="1">
            <a:off x="4215218" y="2649987"/>
            <a:ext cx="1734646" cy="754516"/>
          </a:xfrm>
          <a:prstGeom prst="bentConnector3">
            <a:avLst>
              <a:gd name="adj1" fmla="val 32"/>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8" name="Elbow Connector 87"/>
          <p:cNvCxnSpPr/>
          <p:nvPr/>
        </p:nvCxnSpPr>
        <p:spPr>
          <a:xfrm rot="5400000">
            <a:off x="1996041" y="2777567"/>
            <a:ext cx="1830865" cy="1241419"/>
          </a:xfrm>
          <a:prstGeom prst="bentConnector3">
            <a:avLst>
              <a:gd name="adj1" fmla="val 109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a:off x="1648671" y="3438596"/>
            <a:ext cx="3811129" cy="455970"/>
          </a:xfrm>
          <a:prstGeom prst="bentConnector3">
            <a:avLst>
              <a:gd name="adj1" fmla="val 9273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893636" y="3256110"/>
            <a:ext cx="755033" cy="358140"/>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Elbow Connector 44"/>
          <p:cNvCxnSpPr/>
          <p:nvPr/>
        </p:nvCxnSpPr>
        <p:spPr>
          <a:xfrm rot="16200000" flipH="1">
            <a:off x="4206156" y="2655714"/>
            <a:ext cx="1734646" cy="754516"/>
          </a:xfrm>
          <a:prstGeom prst="bentConnector3">
            <a:avLst>
              <a:gd name="adj1" fmla="val 32"/>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Text Box 25"/>
          <p:cNvSpPr txBox="1"/>
          <p:nvPr/>
        </p:nvSpPr>
        <p:spPr>
          <a:xfrm>
            <a:off x="1004031" y="5586653"/>
            <a:ext cx="1030242"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00B050"/>
                </a:solidFill>
                <a:effectLst/>
                <a:uLnTx/>
                <a:uFillTx/>
                <a:latin typeface="Tahoma"/>
                <a:ea typeface="Calibri"/>
                <a:cs typeface="Times New Roman"/>
              </a:rPr>
              <a:t>[17,4]</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4" name="Text Box 25"/>
          <p:cNvSpPr txBox="1"/>
          <p:nvPr/>
        </p:nvSpPr>
        <p:spPr>
          <a:xfrm>
            <a:off x="2425994" y="2934312"/>
            <a:ext cx="916684"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TC[17,3</a:t>
            </a:r>
            <a:r>
              <a:rPr lang="en-GB" sz="1100" b="1" kern="0" dirty="0">
                <a:ln w="9525" cap="rnd" cmpd="sng" algn="ctr">
                  <a:solidFill>
                    <a:srgbClr val="000000"/>
                  </a:solidFill>
                  <a:prstDash val="solid"/>
                  <a:bevel/>
                </a:ln>
                <a:solidFill>
                  <a:srgbClr val="0E181B"/>
                </a:solidFill>
                <a:latin typeface="Tahoma"/>
                <a:ea typeface="Calibri"/>
                <a:cs typeface="Times New Roman"/>
              </a:rPr>
              <a:t>]</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sp>
        <p:nvSpPr>
          <p:cNvPr id="55" name="Text Box 25"/>
          <p:cNvSpPr txBox="1"/>
          <p:nvPr/>
        </p:nvSpPr>
        <p:spPr>
          <a:xfrm>
            <a:off x="3599145" y="3331248"/>
            <a:ext cx="1030242"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 </a:t>
            </a:r>
            <a:r>
              <a:rPr kumimoji="0" lang="en-GB" sz="1100" b="1" i="0" u="none" strike="noStrike" kern="0" cap="none" spc="0" normalizeH="0" baseline="0%" noProof="0" dirty="0">
                <a:ln w="9525" cap="rnd" cmpd="sng" algn="ctr">
                  <a:solidFill>
                    <a:srgbClr val="000000"/>
                  </a:solidFill>
                  <a:prstDash val="solid"/>
                  <a:bevel/>
                </a:ln>
                <a:solidFill>
                  <a:srgbClr val="00B050"/>
                </a:solidFill>
                <a:effectLst/>
                <a:uLnTx/>
                <a:uFillTx/>
                <a:latin typeface="Tahoma"/>
                <a:ea typeface="Calibri"/>
                <a:cs typeface="Times New Roman"/>
              </a:rPr>
              <a:t>[17,4]</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6" name="TextBox 55"/>
          <p:cNvSpPr txBox="1"/>
          <p:nvPr/>
        </p:nvSpPr>
        <p:spPr>
          <a:xfrm>
            <a:off x="3742854" y="4690974"/>
            <a:ext cx="3773903" cy="590931"/>
          </a:xfrm>
          <a:prstGeom prst="rect">
            <a:avLst/>
          </a:prstGeom>
          <a:noFill/>
        </p:spPr>
        <p:txBody>
          <a:bodyPr wrap="square" rtlCol="0">
            <a:spAutoFit/>
          </a:bodyPr>
          <a:lstStyle/>
          <a:p>
            <a:pPr marL="36573" lvl="0" algn="ctr"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rPr>
              <a:t>TC[17,3] – Perform an on-board connection test</a:t>
            </a:r>
          </a:p>
        </p:txBody>
      </p:sp>
      <p:sp>
        <p:nvSpPr>
          <p:cNvPr id="40" name="Text Box 25"/>
          <p:cNvSpPr txBox="1"/>
          <p:nvPr/>
        </p:nvSpPr>
        <p:spPr>
          <a:xfrm>
            <a:off x="3257566" y="3983155"/>
            <a:ext cx="2393952"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Message not standardized</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grpSp>
        <p:nvGrpSpPr>
          <p:cNvPr id="66" name="Group 65"/>
          <p:cNvGrpSpPr/>
          <p:nvPr/>
        </p:nvGrpSpPr>
        <p:grpSpPr>
          <a:xfrm>
            <a:off x="6169428" y="1981493"/>
            <a:ext cx="1397616" cy="1401356"/>
            <a:chOff x="6965795" y="1272453"/>
            <a:chExt cx="1397616" cy="1401356"/>
          </a:xfrm>
        </p:grpSpPr>
        <p:sp>
          <p:nvSpPr>
            <p:cNvPr id="67" name="Rectangle 66"/>
            <p:cNvSpPr/>
            <p:nvPr/>
          </p:nvSpPr>
          <p:spPr>
            <a:xfrm>
              <a:off x="6965795" y="1960130"/>
              <a:ext cx="1182030" cy="713679"/>
            </a:xfrm>
            <a:prstGeom prst="rect">
              <a:avLst/>
            </a:prstGeom>
            <a:solidFill>
              <a:srgbClr val="FFDE75"/>
            </a:solidFill>
            <a:ln>
              <a:solidFill>
                <a:srgbClr val="FFC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MMFU</a:t>
              </a:r>
            </a:p>
          </p:txBody>
        </p:sp>
        <p:sp>
          <p:nvSpPr>
            <p:cNvPr id="68" name="Rectangle 67"/>
            <p:cNvSpPr/>
            <p:nvPr/>
          </p:nvSpPr>
          <p:spPr>
            <a:xfrm>
              <a:off x="7181381" y="1272453"/>
              <a:ext cx="1182030"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X-Band link</a:t>
              </a:r>
            </a:p>
            <a:p>
              <a:pPr algn="ctr"/>
              <a:r>
                <a:rPr lang="en-GB" sz="1200" dirty="0">
                  <a:solidFill>
                    <a:srgbClr val="C00000"/>
                  </a:solidFill>
                </a:rPr>
                <a:t>ESRIN</a:t>
              </a:r>
            </a:p>
            <a:p>
              <a:pPr algn="ctr"/>
              <a:r>
                <a:rPr lang="en-GB" sz="600" dirty="0" err="1">
                  <a:solidFill>
                    <a:srgbClr val="C00000"/>
                  </a:solidFill>
                </a:rPr>
                <a:t>uni</a:t>
              </a:r>
              <a:r>
                <a:rPr lang="en-GB" sz="600" dirty="0">
                  <a:solidFill>
                    <a:srgbClr val="C00000"/>
                  </a:solidFill>
                </a:rPr>
                <a:t>-directional</a:t>
              </a:r>
              <a:endParaRPr lang="en-GB" sz="100" dirty="0">
                <a:solidFill>
                  <a:srgbClr val="C00000"/>
                </a:solidFill>
              </a:endParaRPr>
            </a:p>
          </p:txBody>
        </p:sp>
        <p:sp>
          <p:nvSpPr>
            <p:cNvPr id="69" name="Lightning Bolt 68"/>
            <p:cNvSpPr/>
            <p:nvPr/>
          </p:nvSpPr>
          <p:spPr>
            <a:xfrm rot="10527296" flipV="1">
              <a:off x="7569818" y="1861815"/>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46" name="Elbow Connector 45"/>
          <p:cNvCxnSpPr>
            <a:endCxn id="12" idx="3"/>
          </p:cNvCxnSpPr>
          <p:nvPr/>
        </p:nvCxnSpPr>
        <p:spPr>
          <a:xfrm rot="10800000">
            <a:off x="1648671" y="3438597"/>
            <a:ext cx="3811133" cy="455969"/>
          </a:xfrm>
          <a:prstGeom prst="bentConnector3">
            <a:avLst>
              <a:gd name="adj1" fmla="val 9292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7" idx="2"/>
          </p:cNvCxnSpPr>
          <p:nvPr/>
        </p:nvCxnSpPr>
        <p:spPr>
          <a:xfrm rot="5400000">
            <a:off x="5854264" y="2988386"/>
            <a:ext cx="511717" cy="1300643"/>
          </a:xfrm>
          <a:prstGeom prst="bentConnector2">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1648671" y="3438597"/>
            <a:ext cx="3811133" cy="455969"/>
          </a:xfrm>
          <a:prstGeom prst="bentConnector3">
            <a:avLst>
              <a:gd name="adj1" fmla="val 92921"/>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69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500"/>
                                        <p:tgtEl>
                                          <p:spTgt spid="254"/>
                                        </p:tgtEl>
                                      </p:cBhvr>
                                    </p:animEffect>
                                  </p:childTnLst>
                                </p:cTn>
                              </p:par>
                            </p:childTnLst>
                          </p:cTn>
                        </p:par>
                        <p:par>
                          <p:cTn id="12" fill="hold">
                            <p:stCondLst>
                              <p:cond delay="1000"/>
                            </p:stCondLst>
                            <p:childTnLst>
                              <p:par>
                                <p:cTn id="13" presetID="7" presetClass="emph" presetSubtype="10" repeatCount="indefinite" fill="hold" nodeType="afterEffect">
                                  <p:stCondLst>
                                    <p:cond delay="0"/>
                                  </p:stCondLst>
                                  <p:endCondLst>
                                    <p:cond evt="onNext" delay="0">
                                      <p:tgtEl>
                                        <p:sldTgt/>
                                      </p:tgtEl>
                                    </p:cond>
                                  </p:endCondLst>
                                  <p:childTnLst>
                                    <p:animClr clrSpc="hsl" dir="ccw">
                                      <p:cBhvr>
                                        <p:cTn id="14" dur="1000" fill="hold"/>
                                        <p:tgtEl>
                                          <p:spTgt spid="254"/>
                                        </p:tgtEl>
                                        <p:attrNameLst>
                                          <p:attrName>stroke.color</p:attrName>
                                        </p:attrNameLst>
                                      </p:cBhvr>
                                      <p:to>
                                        <a:srgbClr val="FF3300"/>
                                      </p:to>
                                    </p:animClr>
                                    <p:set>
                                      <p:cBhvr>
                                        <p:cTn id="15" dur="1000" fill="hold"/>
                                        <p:tgtEl>
                                          <p:spTgt spid="254"/>
                                        </p:tgtEl>
                                        <p:attrNameLst>
                                          <p:attrName>stroke.on</p:attrName>
                                        </p:attrNameLst>
                                      </p:cBhvr>
                                      <p:to>
                                        <p:strVal val="true"/>
                                      </p:to>
                                    </p:set>
                                  </p:childTnLst>
                                </p:cTn>
                              </p:par>
                              <p:par>
                                <p:cTn id="16" presetID="10"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xit" presetSubtype="0" fill="hold" nodeType="withEffect">
                                  <p:stCondLst>
                                    <p:cond delay="0"/>
                                  </p:stCondLst>
                                  <p:childTnLst>
                                    <p:animEffect transition="out" filter="fade">
                                      <p:cBhvr>
                                        <p:cTn id="28" dur="500"/>
                                        <p:tgtEl>
                                          <p:spTgt spid="254"/>
                                        </p:tgtEl>
                                      </p:cBhvr>
                                    </p:animEffect>
                                    <p:set>
                                      <p:cBhvr>
                                        <p:cTn id="29" dur="1" fill="hold">
                                          <p:stCondLst>
                                            <p:cond delay="499"/>
                                          </p:stCondLst>
                                        </p:cTn>
                                        <p:tgtEl>
                                          <p:spTgt spid="254"/>
                                        </p:tgtEl>
                                        <p:attrNameLst>
                                          <p:attrName>style.visibility</p:attrName>
                                        </p:attrNameLst>
                                      </p:cBhvr>
                                      <p:to>
                                        <p:strVal val="hidden"/>
                                      </p:to>
                                    </p:set>
                                  </p:childTnLst>
                                </p:cTn>
                              </p:par>
                            </p:childTnLst>
                          </p:cTn>
                        </p:par>
                        <p:par>
                          <p:cTn id="30" fill="hold">
                            <p:stCondLst>
                              <p:cond delay="500"/>
                            </p:stCondLst>
                            <p:childTnLst>
                              <p:par>
                                <p:cTn id="31" presetID="7" presetClass="emph" presetSubtype="10" repeatCount="indefinite" fill="hold" nodeType="afterEffect">
                                  <p:stCondLst>
                                    <p:cond delay="0"/>
                                  </p:stCondLst>
                                  <p:endCondLst>
                                    <p:cond evt="onNext" delay="0">
                                      <p:tgtEl>
                                        <p:sldTgt/>
                                      </p:tgtEl>
                                    </p:cond>
                                  </p:endCondLst>
                                  <p:childTnLst>
                                    <p:animClr clrSpc="hsl" dir="ccw">
                                      <p:cBhvr>
                                        <p:cTn id="32" dur="1000" fill="hold"/>
                                        <p:tgtEl>
                                          <p:spTgt spid="81"/>
                                        </p:tgtEl>
                                        <p:attrNameLst>
                                          <p:attrName>stroke.color</p:attrName>
                                        </p:attrNameLst>
                                      </p:cBhvr>
                                      <p:to>
                                        <a:srgbClr val="FF3300"/>
                                      </p:to>
                                    </p:animClr>
                                    <p:set>
                                      <p:cBhvr>
                                        <p:cTn id="33" dur="1000" fill="hold"/>
                                        <p:tgtEl>
                                          <p:spTgt spid="81"/>
                                        </p:tgtEl>
                                        <p:attrNameLst>
                                          <p:attrName>stroke.on</p:attrName>
                                        </p:attrNameLst>
                                      </p:cBhvr>
                                      <p:to>
                                        <p:strVal val="true"/>
                                      </p:to>
                                    </p:set>
                                  </p:childTnLst>
                                </p:cTn>
                              </p:par>
                              <p:par>
                                <p:cTn id="34" presetID="7" presetClass="emph" presetSubtype="10" repeatCount="indefinite" fill="hold" nodeType="withEffect">
                                  <p:stCondLst>
                                    <p:cond delay="0"/>
                                  </p:stCondLst>
                                  <p:endCondLst>
                                    <p:cond evt="onNext" delay="0">
                                      <p:tgtEl>
                                        <p:sldTgt/>
                                      </p:tgtEl>
                                    </p:cond>
                                  </p:endCondLst>
                                  <p:childTnLst>
                                    <p:animClr clrSpc="hsl" dir="ccw">
                                      <p:cBhvr>
                                        <p:cTn id="35" dur="1000" fill="hold"/>
                                        <p:tgtEl>
                                          <p:spTgt spid="39"/>
                                        </p:tgtEl>
                                        <p:attrNameLst>
                                          <p:attrName>stroke.color</p:attrName>
                                        </p:attrNameLst>
                                      </p:cBhvr>
                                      <p:to>
                                        <a:srgbClr val="FF3300"/>
                                      </p:to>
                                    </p:animClr>
                                    <p:set>
                                      <p:cBhvr>
                                        <p:cTn id="36" dur="1000" fill="hold"/>
                                        <p:tgtEl>
                                          <p:spTgt spid="39"/>
                                        </p:tgtEl>
                                        <p:attrNameLst>
                                          <p:attrName>stroke.on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500"/>
                            </p:stCondLst>
                            <p:childTnLst>
                              <p:par>
                                <p:cTn id="43" presetID="7" presetClass="emph" presetSubtype="10" repeatCount="indefinite" fill="hold" nodeType="afterEffect">
                                  <p:stCondLst>
                                    <p:cond delay="0"/>
                                  </p:stCondLst>
                                  <p:childTnLst>
                                    <p:animClr clrSpc="hsl" dir="ccw">
                                      <p:cBhvr>
                                        <p:cTn id="44" dur="1000" fill="hold"/>
                                        <p:tgtEl>
                                          <p:spTgt spid="44"/>
                                        </p:tgtEl>
                                        <p:attrNameLst>
                                          <p:attrName>stroke.color</p:attrName>
                                        </p:attrNameLst>
                                      </p:cBhvr>
                                      <p:to>
                                        <a:srgbClr val="FC1010"/>
                                      </p:to>
                                    </p:animClr>
                                    <p:set>
                                      <p:cBhvr>
                                        <p:cTn id="45" dur="1000" fill="hold"/>
                                        <p:tgtEl>
                                          <p:spTgt spid="44"/>
                                        </p:tgtEl>
                                        <p:attrNameLst>
                                          <p:attrName>stroke.on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53" presetClass="exit" presetSubtype="32" fill="hold" grpId="1" nodeType="clickEffect">
                                  <p:stCondLst>
                                    <p:cond delay="0"/>
                                  </p:stCondLst>
                                  <p:childTnLst>
                                    <p:anim calcmode="lin" valueType="num">
                                      <p:cBhvr>
                                        <p:cTn id="49" dur="500"/>
                                        <p:tgtEl>
                                          <p:spTgt spid="44"/>
                                        </p:tgtEl>
                                        <p:attrNameLst>
                                          <p:attrName>ppt_w</p:attrName>
                                        </p:attrNameLst>
                                      </p:cBhvr>
                                      <p:tavLst>
                                        <p:tav tm="0%">
                                          <p:val>
                                            <p:strVal val="ppt_w"/>
                                          </p:val>
                                        </p:tav>
                                        <p:tav tm="100%">
                                          <p:val>
                                            <p:fltVal val="0"/>
                                          </p:val>
                                        </p:tav>
                                      </p:tavLst>
                                    </p:anim>
                                    <p:anim calcmode="lin" valueType="num">
                                      <p:cBhvr>
                                        <p:cTn id="50" dur="500"/>
                                        <p:tgtEl>
                                          <p:spTgt spid="44"/>
                                        </p:tgtEl>
                                        <p:attrNameLst>
                                          <p:attrName>ppt_h</p:attrName>
                                        </p:attrNameLst>
                                      </p:cBhvr>
                                      <p:tavLst>
                                        <p:tav tm="0%">
                                          <p:val>
                                            <p:strVal val="ppt_h"/>
                                          </p:val>
                                        </p:tav>
                                        <p:tav tm="100%">
                                          <p:val>
                                            <p:fltVal val="0"/>
                                          </p:val>
                                        </p:tav>
                                      </p:tavLst>
                                    </p:anim>
                                    <p:animEffect transition="out" filter="fade">
                                      <p:cBhvr>
                                        <p:cTn id="51" dur="500"/>
                                        <p:tgtEl>
                                          <p:spTgt spid="44"/>
                                        </p:tgtEl>
                                      </p:cBhvr>
                                    </p:animEffect>
                                    <p:set>
                                      <p:cBhvr>
                                        <p:cTn id="52" dur="1" fill="hold">
                                          <p:stCondLst>
                                            <p:cond delay="499"/>
                                          </p:stCondLst>
                                        </p:cTn>
                                        <p:tgtEl>
                                          <p:spTgt spid="44"/>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81"/>
                                        </p:tgtEl>
                                      </p:cBhvr>
                                    </p:animEffect>
                                    <p:set>
                                      <p:cBhvr>
                                        <p:cTn id="55" dur="1" fill="hold">
                                          <p:stCondLst>
                                            <p:cond delay="499"/>
                                          </p:stCondLst>
                                        </p:cTn>
                                        <p:tgtEl>
                                          <p:spTgt spid="8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9"/>
                                        </p:tgtEl>
                                      </p:cBhvr>
                                    </p:animEffect>
                                    <p:set>
                                      <p:cBhvr>
                                        <p:cTn id="58" dur="1" fill="hold">
                                          <p:stCondLst>
                                            <p:cond delay="499"/>
                                          </p:stCondLst>
                                        </p:cTn>
                                        <p:tgtEl>
                                          <p:spTgt spid="39"/>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7" presetClass="emph" presetSubtype="10" repeatCount="indefinite" fill="hold" nodeType="withEffect">
                                  <p:stCondLst>
                                    <p:cond delay="0"/>
                                  </p:stCondLst>
                                  <p:endCondLst>
                                    <p:cond evt="onNext" delay="0">
                                      <p:tgtEl>
                                        <p:sldTgt/>
                                      </p:tgtEl>
                                    </p:cond>
                                  </p:endCondLst>
                                  <p:childTnLst>
                                    <p:animClr clrSpc="hsl" dir="ccw">
                                      <p:cBhvr>
                                        <p:cTn id="71" dur="1000" fill="hold"/>
                                        <p:tgtEl>
                                          <p:spTgt spid="46"/>
                                        </p:tgtEl>
                                        <p:attrNameLst>
                                          <p:attrName>stroke.color</p:attrName>
                                        </p:attrNameLst>
                                      </p:cBhvr>
                                      <p:to>
                                        <a:srgbClr val="FF3300"/>
                                      </p:to>
                                    </p:animClr>
                                    <p:set>
                                      <p:cBhvr>
                                        <p:cTn id="72" dur="1000" fill="hold"/>
                                        <p:tgtEl>
                                          <p:spTgt spid="46"/>
                                        </p:tgtEl>
                                        <p:attrNameLst>
                                          <p:attrName>stroke.on</p:attrName>
                                        </p:attrNameLst>
                                      </p:cBhvr>
                                      <p:to>
                                        <p:strVal val="true"/>
                                      </p:to>
                                    </p:set>
                                  </p:childTnLst>
                                </p:cTn>
                              </p:par>
                              <p:par>
                                <p:cTn id="73" presetID="7" presetClass="emph" presetSubtype="10" repeatCount="indefinite" fill="hold" nodeType="withEffect">
                                  <p:stCondLst>
                                    <p:cond delay="0"/>
                                  </p:stCondLst>
                                  <p:endCondLst>
                                    <p:cond evt="onNext" delay="0">
                                      <p:tgtEl>
                                        <p:sldTgt/>
                                      </p:tgtEl>
                                    </p:cond>
                                  </p:endCondLst>
                                  <p:childTnLst>
                                    <p:animClr clrSpc="hsl" dir="ccw">
                                      <p:cBhvr>
                                        <p:cTn id="74" dur="1000" fill="hold"/>
                                        <p:tgtEl>
                                          <p:spTgt spid="59"/>
                                        </p:tgtEl>
                                        <p:attrNameLst>
                                          <p:attrName>stroke.color</p:attrName>
                                        </p:attrNameLst>
                                      </p:cBhvr>
                                      <p:to>
                                        <a:srgbClr val="FF3300"/>
                                      </p:to>
                                    </p:animClr>
                                    <p:set>
                                      <p:cBhvr>
                                        <p:cTn id="75" dur="1000" fill="hold"/>
                                        <p:tgtEl>
                                          <p:spTgt spid="59"/>
                                        </p:tgtEl>
                                        <p:attrNameLst>
                                          <p:attrName>stroke.on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46"/>
                                        </p:tgtEl>
                                      </p:cBhvr>
                                    </p:animEffect>
                                    <p:set>
                                      <p:cBhvr>
                                        <p:cTn id="80" dur="1" fill="hold">
                                          <p:stCondLst>
                                            <p:cond delay="499"/>
                                          </p:stCondLst>
                                        </p:cTn>
                                        <p:tgtEl>
                                          <p:spTgt spid="4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59"/>
                                        </p:tgtEl>
                                      </p:cBhvr>
                                    </p:animEffect>
                                    <p:set>
                                      <p:cBhvr>
                                        <p:cTn id="83" dur="1" fill="hold">
                                          <p:stCondLst>
                                            <p:cond delay="499"/>
                                          </p:stCondLst>
                                        </p:cTn>
                                        <p:tgtEl>
                                          <p:spTgt spid="5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40"/>
                                        </p:tgtEl>
                                      </p:cBhvr>
                                    </p:animEffect>
                                    <p:set>
                                      <p:cBhvr>
                                        <p:cTn id="86" dur="1" fill="hold">
                                          <p:stCondLst>
                                            <p:cond delay="499"/>
                                          </p:stCondLst>
                                        </p:cTn>
                                        <p:tgtEl>
                                          <p:spTgt spid="40"/>
                                        </p:tgtEl>
                                        <p:attrNameLst>
                                          <p:attrName>style.visibility</p:attrName>
                                        </p:attrNameLst>
                                      </p:cBhvr>
                                      <p:to>
                                        <p:strVal val="hidden"/>
                                      </p:to>
                                    </p:se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childTnLst>
                                </p:cTn>
                              </p:par>
                              <p:par>
                                <p:cTn id="91" presetID="10" presetClass="entr" presetSubtype="0" fill="hold" nodeType="with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childTnLst>
                                </p:cTn>
                              </p:par>
                            </p:childTnLst>
                          </p:cTn>
                        </p:par>
                        <p:par>
                          <p:cTn id="94" fill="hold">
                            <p:stCondLst>
                              <p:cond delay="1000"/>
                            </p:stCondLst>
                            <p:childTnLst>
                              <p:par>
                                <p:cTn id="95" presetID="7" presetClass="emph" presetSubtype="10" repeatCount="indefinite" fill="hold" nodeType="afterEffect">
                                  <p:stCondLst>
                                    <p:cond delay="0"/>
                                  </p:stCondLst>
                                  <p:endCondLst>
                                    <p:cond evt="onNext" delay="0">
                                      <p:tgtEl>
                                        <p:sldTgt/>
                                      </p:tgtEl>
                                    </p:cond>
                                  </p:endCondLst>
                                  <p:childTnLst>
                                    <p:animClr clrSpc="hsl" dir="ccw">
                                      <p:cBhvr>
                                        <p:cTn id="96" dur="1000" fill="hold"/>
                                        <p:tgtEl>
                                          <p:spTgt spid="45"/>
                                        </p:tgtEl>
                                        <p:attrNameLst>
                                          <p:attrName>stroke.color</p:attrName>
                                        </p:attrNameLst>
                                      </p:cBhvr>
                                      <p:to>
                                        <a:srgbClr val="FF3300"/>
                                      </p:to>
                                    </p:animClr>
                                    <p:set>
                                      <p:cBhvr>
                                        <p:cTn id="97" dur="1000" fill="hold"/>
                                        <p:tgtEl>
                                          <p:spTgt spid="45"/>
                                        </p:tgtEl>
                                        <p:attrNameLst>
                                          <p:attrName>stroke.on</p:attrName>
                                        </p:attrNameLst>
                                      </p:cBhvr>
                                      <p:to>
                                        <p:strVal val="true"/>
                                      </p:to>
                                    </p:set>
                                  </p:childTnLst>
                                </p:cTn>
                              </p:par>
                              <p:par>
                                <p:cTn id="98" presetID="7" presetClass="emph" presetSubtype="10" repeatCount="indefinite" fill="hold" nodeType="withEffect">
                                  <p:stCondLst>
                                    <p:cond delay="0"/>
                                  </p:stCondLst>
                                  <p:endCondLst>
                                    <p:cond evt="onNext" delay="0">
                                      <p:tgtEl>
                                        <p:sldTgt/>
                                      </p:tgtEl>
                                    </p:cond>
                                  </p:endCondLst>
                                  <p:childTnLst>
                                    <p:animClr clrSpc="hsl" dir="ccw">
                                      <p:cBhvr>
                                        <p:cTn id="99" dur="1000" fill="hold"/>
                                        <p:tgtEl>
                                          <p:spTgt spid="84"/>
                                        </p:tgtEl>
                                        <p:attrNameLst>
                                          <p:attrName>stroke.color</p:attrName>
                                        </p:attrNameLst>
                                      </p:cBhvr>
                                      <p:to>
                                        <a:srgbClr val="FF3300"/>
                                      </p:to>
                                    </p:animClr>
                                    <p:set>
                                      <p:cBhvr>
                                        <p:cTn id="100" dur="1000" fill="hold"/>
                                        <p:tgtEl>
                                          <p:spTgt spid="84"/>
                                        </p:tgtEl>
                                        <p:attrNameLst>
                                          <p:attrName>stroke.on</p:attrName>
                                        </p:attrNameLst>
                                      </p:cBhvr>
                                      <p:to>
                                        <p:strVal val="true"/>
                                      </p:to>
                                    </p:se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88"/>
                                        </p:tgtEl>
                                        <p:attrNameLst>
                                          <p:attrName>style.visibility</p:attrName>
                                        </p:attrNameLst>
                                      </p:cBhvr>
                                      <p:to>
                                        <p:strVal val="visible"/>
                                      </p:to>
                                    </p:set>
                                    <p:animEffect transition="in" filter="fade">
                                      <p:cBhvr>
                                        <p:cTn id="104" dur="500"/>
                                        <p:tgtEl>
                                          <p:spTgt spid="8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childTnLst>
                          </p:cTn>
                        </p:par>
                        <p:par>
                          <p:cTn id="108" fill="hold">
                            <p:stCondLst>
                              <p:cond delay="2500"/>
                            </p:stCondLst>
                            <p:childTnLst>
                              <p:par>
                                <p:cTn id="109" presetID="7" presetClass="emph" presetSubtype="10" repeatCount="indefinite" fill="hold" nodeType="afterEffect">
                                  <p:stCondLst>
                                    <p:cond delay="0"/>
                                  </p:stCondLst>
                                  <p:endCondLst>
                                    <p:cond evt="onNext" delay="0">
                                      <p:tgtEl>
                                        <p:sldTgt/>
                                      </p:tgtEl>
                                    </p:cond>
                                  </p:endCondLst>
                                  <p:childTnLst>
                                    <p:animClr clrSpc="hsl" dir="ccw">
                                      <p:cBhvr>
                                        <p:cTn id="110" dur="1000" fill="hold"/>
                                        <p:tgtEl>
                                          <p:spTgt spid="88"/>
                                        </p:tgtEl>
                                        <p:attrNameLst>
                                          <p:attrName>stroke.color</p:attrName>
                                        </p:attrNameLst>
                                      </p:cBhvr>
                                      <p:to>
                                        <a:srgbClr val="FF3300"/>
                                      </p:to>
                                    </p:animClr>
                                    <p:set>
                                      <p:cBhvr>
                                        <p:cTn id="111" dur="1000" fill="hold"/>
                                        <p:tgtEl>
                                          <p:spTgt spid="88"/>
                                        </p:tgtEl>
                                        <p:attrNameLst>
                                          <p:attrName>stroke.on</p:attrName>
                                        </p:attrNameLst>
                                      </p:cBhvr>
                                      <p:to>
                                        <p:strVal val="true"/>
                                      </p:to>
                                    </p:set>
                                  </p:childTnLst>
                                </p:cTn>
                              </p:par>
                              <p:par>
                                <p:cTn id="112" presetID="10" presetClass="entr" presetSubtype="0" fill="hold" grpId="0"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4" grpId="0" animBg="1"/>
      <p:bldP spid="44" grpId="1" animBg="1"/>
      <p:bldP spid="52" grpId="0"/>
      <p:bldP spid="54" grpId="0"/>
      <p:bldP spid="55" grpId="0"/>
      <p:bldP spid="40" grpId="0"/>
      <p:bldP spid="40" grpId="1"/>
    </p:bldLst>
  </p:timing>
</p:sld>
</file>

<file path=ppt/slides/slide7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ST[17] – Message types</a:t>
            </a:r>
          </a:p>
        </p:txBody>
      </p:sp>
      <p:graphicFrame>
        <p:nvGraphicFramePr>
          <p:cNvPr id="3" name="Table 2"/>
          <p:cNvGraphicFramePr>
            <a:graphicFrameLocks noGrp="1"/>
          </p:cNvGraphicFramePr>
          <p:nvPr>
            <p:extLst>
              <p:ext uri="{D42A27DB-BD31-4B8C-83A1-F6EECF244321}">
                <p14:modId xmlns:p14="http://schemas.microsoft.com/office/powerpoint/2010/main" val="497195815"/>
              </p:ext>
            </p:extLst>
          </p:nvPr>
        </p:nvGraphicFramePr>
        <p:xfrm>
          <a:off x="447038" y="3028950"/>
          <a:ext cx="8280402" cy="1339850"/>
        </p:xfrm>
        <a:graphic>
          <a:graphicData uri="http://purl.oclc.org/ooxml/drawingml/table">
            <a:tbl>
              <a:tblPr firstRow="1"/>
              <a:tblGrid>
                <a:gridCol w="731522">
                  <a:extLst>
                    <a:ext uri="{9D8B030D-6E8A-4147-A177-3AD203B41FA5}">
                      <a16:colId xmlns:a16="http://schemas.microsoft.com/office/drawing/2014/main" val="20000"/>
                    </a:ext>
                  </a:extLst>
                </a:gridCol>
                <a:gridCol w="701040">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43180">
                  <a:extLst>
                    <a:ext uri="{9D8B030D-6E8A-4147-A177-3AD203B41FA5}">
                      <a16:colId xmlns:a16="http://schemas.microsoft.com/office/drawing/2014/main" val="20003"/>
                    </a:ext>
                  </a:extLst>
                </a:gridCol>
                <a:gridCol w="1853519">
                  <a:extLst>
                    <a:ext uri="{9D8B030D-6E8A-4147-A177-3AD203B41FA5}">
                      <a16:colId xmlns:a16="http://schemas.microsoft.com/office/drawing/2014/main" val="20004"/>
                    </a:ext>
                  </a:extLst>
                </a:gridCol>
                <a:gridCol w="3447461">
                  <a:extLst>
                    <a:ext uri="{9D8B030D-6E8A-4147-A177-3AD203B41FA5}">
                      <a16:colId xmlns:a16="http://schemas.microsoft.com/office/drawing/2014/main" val="20005"/>
                    </a:ext>
                  </a:extLst>
                </a:gridCol>
                <a:gridCol w="1442720">
                  <a:extLst>
                    <a:ext uri="{9D8B030D-6E8A-4147-A177-3AD203B41FA5}">
                      <a16:colId xmlns:a16="http://schemas.microsoft.com/office/drawing/2014/main" val="20006"/>
                    </a:ext>
                  </a:extLst>
                </a:gridCol>
              </a:tblGrid>
              <a:tr h="172720">
                <a:tc>
                  <a:txBody>
                    <a:bodyPr/>
                    <a:lstStyle/>
                    <a:p>
                      <a:pPr algn="ct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6.17.3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8.17.2.1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TC[17,1]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perform an are-you-alive connection test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6.17.3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8.17.2.2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TM[17,2]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are-you-alive connection test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TC[17,1]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6.17.4.2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8.17.2.3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TC[17,3]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perform an on-board connection test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6.17.4.2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8.17.2.4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TM[17,4]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on-board connection test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TC[17,3]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Content Placeholder 2"/>
          <p:cNvSpPr>
            <a:spLocks noGrp="1"/>
          </p:cNvSpPr>
          <p:nvPr>
            <p:ph idx="1"/>
          </p:nvPr>
        </p:nvSpPr>
        <p:spPr>
          <a:xfrm>
            <a:off x="615949" y="2579496"/>
            <a:ext cx="7905750" cy="435430"/>
          </a:xfrm>
        </p:spPr>
        <p:txBody>
          <a:bodyPr/>
          <a:lstStyle/>
          <a:p>
            <a:pPr marL="0" indent="0" algn="ctr">
              <a:buNone/>
            </a:pPr>
            <a:r>
              <a:rPr lang="en-GB" dirty="0">
                <a:solidFill>
                  <a:srgbClr val="FF0000"/>
                </a:solidFill>
              </a:rPr>
              <a:t>Test subservice</a:t>
            </a:r>
          </a:p>
        </p:txBody>
      </p:sp>
    </p:spTree>
    <p:extLst>
      <p:ext uri="{BB962C8B-B14F-4D97-AF65-F5344CB8AC3E}">
        <p14:creationId xmlns:p14="http://schemas.microsoft.com/office/powerpoint/2010/main" val="169040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7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ST[17] – Tailoring &amp; deployment</a:t>
            </a:r>
          </a:p>
        </p:txBody>
      </p:sp>
      <p:sp>
        <p:nvSpPr>
          <p:cNvPr id="9" name="Content Placeholder 8"/>
          <p:cNvSpPr>
            <a:spLocks noGrp="1"/>
          </p:cNvSpPr>
          <p:nvPr>
            <p:ph idx="1"/>
          </p:nvPr>
        </p:nvSpPr>
        <p:spPr/>
        <p:txBody>
          <a:bodyPr/>
          <a:lstStyle/>
          <a:p>
            <a:pPr>
              <a:buFont typeface="Arial" panose="020B0604020202020204" pitchFamily="34" charset="0"/>
              <a:buChar char="•"/>
            </a:pPr>
            <a:r>
              <a:rPr lang="en-GB" dirty="0"/>
              <a:t>Each on-board application process shall host at most one test subservice provider</a:t>
            </a:r>
          </a:p>
          <a:p>
            <a:pPr>
              <a:buFont typeface="Arial" panose="020B0604020202020204" pitchFamily="34" charset="0"/>
              <a:buChar char="•"/>
            </a:pPr>
            <a:r>
              <a:rPr lang="en-GB" dirty="0"/>
              <a:t>It is generally accepted that supporting this subservice is mandatory for all applications.</a:t>
            </a:r>
          </a:p>
          <a:p>
            <a:pPr marL="0" indent="0">
              <a:buNone/>
            </a:pPr>
            <a:endParaRPr lang="en-GB" dirty="0"/>
          </a:p>
        </p:txBody>
      </p:sp>
    </p:spTree>
    <p:extLst>
      <p:ext uri="{BB962C8B-B14F-4D97-AF65-F5344CB8AC3E}">
        <p14:creationId xmlns:p14="http://schemas.microsoft.com/office/powerpoint/2010/main" val="383047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A typical AIV configuration</a:t>
            </a:r>
            <a:endParaRPr lang="en-GB" dirty="0"/>
          </a:p>
        </p:txBody>
      </p:sp>
      <p:graphicFrame>
        <p:nvGraphicFramePr>
          <p:cNvPr id="4" name="Object 3"/>
          <p:cNvGraphicFramePr>
            <a:graphicFrameLocks noChangeAspect="1"/>
          </p:cNvGraphicFramePr>
          <p:nvPr/>
        </p:nvGraphicFramePr>
        <p:xfrm>
          <a:off x="34925" y="1916113"/>
          <a:ext cx="7999413" cy="3722687"/>
        </p:xfrm>
        <a:graphic>
          <a:graphicData uri="http://purl.oclc.org/ooxml/officeDocument/oleObject">
            <mc:AlternateContent xmlns:mc="http://schemas.openxmlformats.org/markup-compatibility/2006">
              <mc:Choice xmlns:v="urn:schemas-microsoft-com:vml" Requires="v">
                <p:oleObj name="Visio" r:id="rId3" imgW="17617420" imgH="8191584" progId="Visio.Drawing.11">
                  <p:embed/>
                </p:oleObj>
              </mc:Choice>
              <mc:Fallback>
                <p:oleObj name="Visio" r:id="rId3" imgW="17617420" imgH="8191584" progId="Visio.Drawing.11">
                  <p:embed/>
                  <p:pic>
                    <p:nvPicPr>
                      <p:cNvPr id="0" name=""/>
                      <p:cNvPicPr>
                        <a:picLocks noChangeAspect="1" noChangeArrowheads="1"/>
                      </p:cNvPicPr>
                      <p:nvPr/>
                    </p:nvPicPr>
                    <p:blipFill>
                      <a:blip r:embed="rId4"/>
                      <a:srcRect/>
                      <a:stretch>
                        <a:fillRect/>
                      </a:stretch>
                    </p:blipFill>
                    <p:spPr bwMode="auto">
                      <a:xfrm>
                        <a:off x="34925" y="1916113"/>
                        <a:ext cx="7999413"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4726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8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ST[17] – Foundation model</a:t>
            </a:r>
          </a:p>
        </p:txBody>
      </p:sp>
      <p:sp>
        <p:nvSpPr>
          <p:cNvPr id="9" name="Content Placeholder 8"/>
          <p:cNvSpPr>
            <a:spLocks noGrp="1"/>
          </p:cNvSpPr>
          <p:nvPr>
            <p:ph idx="1"/>
          </p:nvPr>
        </p:nvSpPr>
        <p:spPr/>
        <p:txBody>
          <a:bodyPr/>
          <a:lstStyle/>
          <a:p>
            <a:pPr fontAlgn="auto">
              <a:lnSpc>
                <a:spcPct val="90%"/>
              </a:lnSpc>
              <a:spcAft>
                <a:spcPts val="0"/>
              </a:spcAft>
            </a:pPr>
            <a:endParaRPr lang="en-GB" noProof="0" dirty="0"/>
          </a:p>
          <a:p>
            <a:pPr marL="0" indent="0" fontAlgn="auto">
              <a:lnSpc>
                <a:spcPct val="90%"/>
              </a:lnSpc>
              <a:spcAft>
                <a:spcPts val="0"/>
              </a:spcAft>
              <a:buNone/>
            </a:pPr>
            <a:endParaRPr lang="en-GB" noProof="0" dirty="0"/>
          </a:p>
          <a:p>
            <a:pPr fontAlgn="auto">
              <a:lnSpc>
                <a:spcPct val="90%"/>
              </a:lnSpc>
              <a:spcAft>
                <a:spcPts val="0"/>
              </a:spcAft>
            </a:pPr>
            <a:endParaRPr lang="en-GB" dirty="0"/>
          </a:p>
          <a:p>
            <a:pPr fontAlgn="auto">
              <a:lnSpc>
                <a:spcPct val="90%"/>
              </a:lnSpc>
              <a:spcAft>
                <a:spcPts val="0"/>
              </a:spcAft>
            </a:pPr>
            <a:endParaRPr lang="en-GB" dirty="0"/>
          </a:p>
          <a:p>
            <a:pPr fontAlgn="auto">
              <a:lnSpc>
                <a:spcPct val="90%"/>
              </a:lnSpc>
              <a:spcAft>
                <a:spcPts val="0"/>
              </a:spcAft>
            </a:pPr>
            <a:endParaRPr lang="en-GB" dirty="0"/>
          </a:p>
          <a:p>
            <a:pPr fontAlgn="auto">
              <a:lnSpc>
                <a:spcPct val="90%"/>
              </a:lnSpc>
              <a:spcAft>
                <a:spcPts val="0"/>
              </a:spcAft>
            </a:pPr>
            <a:endParaRPr lang="en-GB" dirty="0"/>
          </a:p>
          <a:p>
            <a:pPr fontAlgn="auto">
              <a:lnSpc>
                <a:spcPct val="90%"/>
              </a:lnSpc>
              <a:spcAft>
                <a:spcPts val="0"/>
              </a:spcAft>
            </a:pPr>
            <a:endParaRPr lang="en-GB" dirty="0"/>
          </a:p>
          <a:p>
            <a:pPr fontAlgn="auto">
              <a:lnSpc>
                <a:spcPct val="90%"/>
              </a:lnSpc>
              <a:spcAft>
                <a:spcPts val="0"/>
              </a:spcAft>
            </a:pPr>
            <a:endParaRPr lang="en-GB" dirty="0"/>
          </a:p>
          <a:p>
            <a:pPr marL="0" indent="0" fontAlgn="auto">
              <a:lnSpc>
                <a:spcPct val="90%"/>
              </a:lnSpc>
              <a:spcAft>
                <a:spcPts val="0"/>
              </a:spcAft>
              <a:buNone/>
            </a:pPr>
            <a:endParaRPr lang="en-GB" dirty="0"/>
          </a:p>
          <a:p>
            <a:pPr fontAlgn="auto">
              <a:lnSpc>
                <a:spcPct val="90%"/>
              </a:lnSpc>
              <a:spcAft>
                <a:spcPts val="0"/>
              </a:spcAft>
            </a:pPr>
            <a:endParaRPr lang="en-GB" dirty="0"/>
          </a:p>
          <a:p>
            <a:pPr fontAlgn="auto">
              <a:lnSpc>
                <a:spcPct val="90%"/>
              </a:lnSpc>
              <a:spcAft>
                <a:spcPts val="0"/>
              </a:spcAft>
              <a:buFont typeface="Arial" panose="020B0604020202020204" pitchFamily="34" charset="0"/>
              <a:buChar char="•"/>
            </a:pPr>
            <a:r>
              <a:rPr lang="en-GB" noProof="0" dirty="0"/>
              <a:t>2 requests, 2 reports, but one subservice type ?</a:t>
            </a:r>
          </a:p>
          <a:p>
            <a:pPr fontAlgn="auto">
              <a:lnSpc>
                <a:spcPct val="90%"/>
              </a:lnSpc>
              <a:spcAft>
                <a:spcPts val="0"/>
              </a:spcAft>
              <a:buFont typeface="Arial" panose="020B0604020202020204" pitchFamily="34" charset="0"/>
              <a:buChar char="•"/>
            </a:pPr>
            <a:r>
              <a:rPr lang="en-GB" noProof="0" dirty="0"/>
              <a:t>With PUS-A: Common confusion between ‘subservice’ and ‘service subtype’</a:t>
            </a:r>
          </a:p>
          <a:p>
            <a:pPr fontAlgn="auto">
              <a:lnSpc>
                <a:spcPct val="90%"/>
              </a:lnSpc>
              <a:spcAft>
                <a:spcPts val="0"/>
              </a:spcAft>
              <a:buFont typeface="Arial" panose="020B0604020202020204" pitchFamily="34" charset="0"/>
              <a:buChar char="•"/>
            </a:pPr>
            <a:r>
              <a:rPr lang="en-GB" dirty="0"/>
              <a:t>In PUC-C, they are now called ‘subservice type’ and ‘message type’</a:t>
            </a:r>
            <a:endParaRPr lang="en-GB" noProof="0" dirty="0"/>
          </a:p>
          <a:p>
            <a:pPr fontAlgn="auto">
              <a:lnSpc>
                <a:spcPct val="90%"/>
              </a:lnSpc>
              <a:spcAft>
                <a:spcPts val="0"/>
              </a:spcAft>
              <a:buFont typeface="Arial" panose="020B0604020202020204" pitchFamily="34" charset="0"/>
              <a:buChar char="•"/>
            </a:pPr>
            <a:r>
              <a:rPr lang="en-GB" noProof="0" dirty="0"/>
              <a:t>Subservice type is a functional specification concept.</a:t>
            </a:r>
          </a:p>
          <a:p>
            <a:pPr fontAlgn="auto">
              <a:lnSpc>
                <a:spcPct val="90%"/>
              </a:lnSpc>
              <a:spcAft>
                <a:spcPts val="0"/>
              </a:spcAft>
              <a:buFont typeface="Arial" panose="020B0604020202020204" pitchFamily="34" charset="0"/>
              <a:buChar char="•"/>
            </a:pPr>
            <a:r>
              <a:rPr lang="en-GB" noProof="0" dirty="0"/>
              <a:t>Message type is an interface specification concept.</a:t>
            </a:r>
          </a:p>
          <a:p>
            <a:pPr>
              <a:buFont typeface="Arial" panose="020B0604020202020204" pitchFamily="34" charset="0"/>
              <a:buChar char="•"/>
            </a:pPr>
            <a:endParaRPr lang="en-GB" noProof="0" dirty="0"/>
          </a:p>
        </p:txBody>
      </p:sp>
      <p:graphicFrame>
        <p:nvGraphicFramePr>
          <p:cNvPr id="4" name="Table 3"/>
          <p:cNvGraphicFramePr>
            <a:graphicFrameLocks noGrp="1"/>
          </p:cNvGraphicFramePr>
          <p:nvPr>
            <p:extLst>
              <p:ext uri="{D42A27DB-BD31-4B8C-83A1-F6EECF244321}">
                <p14:modId xmlns:p14="http://schemas.microsoft.com/office/powerpoint/2010/main" val="1312130352"/>
              </p:ext>
            </p:extLst>
          </p:nvPr>
        </p:nvGraphicFramePr>
        <p:xfrm>
          <a:off x="447038" y="2241519"/>
          <a:ext cx="8280402" cy="1339850"/>
        </p:xfrm>
        <a:graphic>
          <a:graphicData uri="http://purl.oclc.org/ooxml/drawingml/table">
            <a:tbl>
              <a:tblPr firstRow="1"/>
              <a:tblGrid>
                <a:gridCol w="731522">
                  <a:extLst>
                    <a:ext uri="{9D8B030D-6E8A-4147-A177-3AD203B41FA5}">
                      <a16:colId xmlns:a16="http://schemas.microsoft.com/office/drawing/2014/main" val="20000"/>
                    </a:ext>
                  </a:extLst>
                </a:gridCol>
                <a:gridCol w="701040">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43180">
                  <a:extLst>
                    <a:ext uri="{9D8B030D-6E8A-4147-A177-3AD203B41FA5}">
                      <a16:colId xmlns:a16="http://schemas.microsoft.com/office/drawing/2014/main" val="20003"/>
                    </a:ext>
                  </a:extLst>
                </a:gridCol>
                <a:gridCol w="1853519">
                  <a:extLst>
                    <a:ext uri="{9D8B030D-6E8A-4147-A177-3AD203B41FA5}">
                      <a16:colId xmlns:a16="http://schemas.microsoft.com/office/drawing/2014/main" val="20004"/>
                    </a:ext>
                  </a:extLst>
                </a:gridCol>
                <a:gridCol w="3447461">
                  <a:extLst>
                    <a:ext uri="{9D8B030D-6E8A-4147-A177-3AD203B41FA5}">
                      <a16:colId xmlns:a16="http://schemas.microsoft.com/office/drawing/2014/main" val="20005"/>
                    </a:ext>
                  </a:extLst>
                </a:gridCol>
                <a:gridCol w="1442720">
                  <a:extLst>
                    <a:ext uri="{9D8B030D-6E8A-4147-A177-3AD203B41FA5}">
                      <a16:colId xmlns:a16="http://schemas.microsoft.com/office/drawing/2014/main" val="20006"/>
                    </a:ext>
                  </a:extLst>
                </a:gridCol>
              </a:tblGrid>
              <a:tr h="172720">
                <a:tc>
                  <a:txBody>
                    <a:bodyPr/>
                    <a:lstStyle/>
                    <a:p>
                      <a:pPr algn="ct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5">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6.17.3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8.17.2.1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TC[17,1]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perform an are-you-alive connection test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6.17.3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8.17.2.2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TM[17,2]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hMerge="1">
                  <a:txBody>
                    <a:bodyPr/>
                    <a:lstStyle/>
                    <a:p>
                      <a:pPr>
                        <a:spcAft>
                          <a:spcPts val="0"/>
                        </a:spcAft>
                      </a:pPr>
                      <a:endParaRPr lang="en-GB" sz="1000">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are-you-alive connection test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TC[17,1]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6.17.4.2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8.17.2.3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3">
                  <a:txBody>
                    <a:bodyPr/>
                    <a:lstStyle/>
                    <a:p>
                      <a:pP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TC[17,3]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hMerge="1">
                  <a:txBody>
                    <a:bodyPr/>
                    <a:lstStyle/>
                    <a:p>
                      <a:endParaRPr lang="en-GB"/>
                    </a:p>
                  </a:txBody>
                  <a:tcPr/>
                </a:tc>
                <a:tc hMerge="1">
                  <a:txBody>
                    <a:bodyPr/>
                    <a:lstStyle/>
                    <a:p>
                      <a:endParaRPr lang="en-GB"/>
                    </a:p>
                  </a:txBody>
                  <a:tcPr/>
                </a:tc>
                <a:tc>
                  <a:txBody>
                    <a:bodyPr/>
                    <a:lstStyle/>
                    <a:p>
                      <a:pP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perform an on-board connection test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FBD4B4"/>
                    </a:solidFill>
                  </a:tcPr>
                </a:tc>
                <a:tc>
                  <a:txBody>
                    <a:bodyPr/>
                    <a:lstStyle/>
                    <a:p>
                      <a:pPr algn="ct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6.17.4.2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8.17.2.4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gridSpan="2">
                  <a:txBody>
                    <a:bodyPr/>
                    <a:lstStyle/>
                    <a:p>
                      <a:pPr algn="l">
                        <a:spcAft>
                          <a:spcPts val="0"/>
                        </a:spcAft>
                      </a:pPr>
                      <a:r>
                        <a:rPr lang="en-GB" sz="1000">
                          <a:effectLst/>
                          <a:latin typeface="Palatino Linotype" panose="02040502050505030304" pitchFamily="18" charset="0"/>
                          <a:ea typeface="Times New Roman" panose="02020603050405020304" pitchFamily="18" charset="0"/>
                          <a:cs typeface="Times New Roman" panose="02020603050405020304" pitchFamily="18" charset="0"/>
                        </a:rPr>
                        <a:t> </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hMerge="1">
                  <a:txBody>
                    <a:bodyPr/>
                    <a:lstStyle/>
                    <a:p>
                      <a:endParaRPr lang="en-GB"/>
                    </a:p>
                  </a:txBody>
                  <a:tcPr/>
                </a:tc>
                <a:tc>
                  <a:txBody>
                    <a:bodyPr/>
                    <a:lstStyle/>
                    <a:p>
                      <a:pPr>
                        <a:spcAft>
                          <a:spcPts val="0"/>
                        </a:spcAft>
                      </a:pPr>
                      <a:r>
                        <a:rPr lang="en-GB" sz="1050">
                          <a:effectLst/>
                          <a:latin typeface="Palatino Linotype" panose="02040502050505030304" pitchFamily="18" charset="0"/>
                          <a:ea typeface="Times New Roman" panose="02020603050405020304" pitchFamily="18" charset="0"/>
                          <a:cs typeface="Times New Roman" panose="02020603050405020304" pitchFamily="18" charset="0"/>
                        </a:rPr>
                        <a:t>TM[17,4]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on-board connection test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50" dirty="0">
                          <a:effectLst/>
                          <a:latin typeface="Palatino Linotype" panose="02040502050505030304" pitchFamily="18" charset="0"/>
                          <a:ea typeface="Times New Roman" panose="02020603050405020304" pitchFamily="18" charset="0"/>
                          <a:cs typeface="Times New Roman" panose="02020603050405020304" pitchFamily="18" charset="0"/>
                        </a:rPr>
                        <a:t>TC[17,3] response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Content Placeholder 2"/>
          <p:cNvSpPr txBox="1">
            <a:spLocks/>
          </p:cNvSpPr>
          <p:nvPr/>
        </p:nvSpPr>
        <p:spPr bwMode="auto">
          <a:xfrm>
            <a:off x="615949" y="1792065"/>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a:solidFill>
                  <a:srgbClr val="FF0000"/>
                </a:solidFill>
              </a:rPr>
              <a:t>Test subservice</a:t>
            </a:r>
            <a:endParaRPr lang="en-GB" kern="0" dirty="0">
              <a:solidFill>
                <a:srgbClr val="FF0000"/>
              </a:solidFill>
            </a:endParaRPr>
          </a:p>
        </p:txBody>
      </p:sp>
    </p:spTree>
    <p:extLst>
      <p:ext uri="{BB962C8B-B14F-4D97-AF65-F5344CB8AC3E}">
        <p14:creationId xmlns:p14="http://schemas.microsoft.com/office/powerpoint/2010/main" val="21456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8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ST[17] – PUS-A to PUS-C evolution</a:t>
            </a:r>
          </a:p>
        </p:txBody>
      </p:sp>
      <p:sp>
        <p:nvSpPr>
          <p:cNvPr id="9" name="Content Placeholder 8"/>
          <p:cNvSpPr>
            <a:spLocks noGrp="1"/>
          </p:cNvSpPr>
          <p:nvPr>
            <p:ph idx="1"/>
          </p:nvPr>
        </p:nvSpPr>
        <p:spPr/>
        <p:txBody>
          <a:bodyPr/>
          <a:lstStyle/>
          <a:p>
            <a:pPr marL="36573" indent="0" fontAlgn="auto">
              <a:lnSpc>
                <a:spcPct val="90%"/>
              </a:lnSpc>
              <a:spcAft>
                <a:spcPts val="0"/>
              </a:spcAft>
              <a:buNone/>
            </a:pPr>
            <a:r>
              <a:rPr lang="en-GB" noProof="0" dirty="0">
                <a:solidFill>
                  <a:srgbClr val="00B050"/>
                </a:solidFill>
              </a:rPr>
              <a:t>Added features</a:t>
            </a:r>
            <a:endParaRPr lang="en-GB" noProof="0" dirty="0"/>
          </a:p>
          <a:p>
            <a:pPr>
              <a:lnSpc>
                <a:spcPct val="90%"/>
              </a:lnSpc>
              <a:buFont typeface="Arial" panose="020B0604020202020204" pitchFamily="34" charset="0"/>
              <a:buChar char="•"/>
            </a:pPr>
            <a:r>
              <a:rPr lang="en-GB" sz="1400" dirty="0"/>
              <a:t>TC[17,3] and TM[17,4] </a:t>
            </a:r>
            <a:r>
              <a:rPr lang="en-GB" sz="1400" noProof="0" dirty="0"/>
              <a:t>Perform on-board connection test</a:t>
            </a:r>
            <a:endParaRPr lang="en-GB" sz="1400" dirty="0"/>
          </a:p>
          <a:p>
            <a:pPr marL="36573" lvl="0" indent="0">
              <a:lnSpc>
                <a:spcPct val="90%"/>
              </a:lnSpc>
              <a:spcBef>
                <a:spcPts val="1200"/>
              </a:spcBef>
              <a:buClr>
                <a:srgbClr val="0098DB"/>
              </a:buClr>
              <a:buNone/>
            </a:pPr>
            <a:r>
              <a:rPr lang="en-GB" dirty="0">
                <a:solidFill>
                  <a:srgbClr val="FF0000"/>
                </a:solidFill>
              </a:rPr>
              <a:t>Deleted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r>
              <a:rPr lang="en-GB" dirty="0">
                <a:solidFill>
                  <a:srgbClr val="C4A41C"/>
                </a:solidFill>
              </a:rPr>
              <a:t>Updated features</a:t>
            </a:r>
            <a:endParaRPr lang="en-GB" dirty="0">
              <a:solidFill>
                <a:srgbClr val="4D4F53"/>
              </a:solidFill>
            </a:endParaRPr>
          </a:p>
          <a:p>
            <a:pPr lvl="0">
              <a:lnSpc>
                <a:spcPct val="90%"/>
              </a:lnSpc>
              <a:buClr>
                <a:srgbClr val="0098DB"/>
              </a:buClr>
              <a:buFont typeface="Arial" panose="020B0604020202020204" pitchFamily="34" charset="0"/>
              <a:buChar char="•"/>
            </a:pPr>
            <a:r>
              <a:rPr lang="en-GB" sz="1400" dirty="0">
                <a:solidFill>
                  <a:srgbClr val="4D4F53"/>
                </a:solidFill>
              </a:rPr>
              <a:t>None</a:t>
            </a:r>
            <a:endParaRPr lang="en-GB" dirty="0">
              <a:solidFill>
                <a:srgbClr val="4D4F53"/>
              </a:solidFill>
            </a:endParaRPr>
          </a:p>
          <a:p>
            <a:pPr marL="36573" lvl="0" indent="0">
              <a:lnSpc>
                <a:spcPct val="90%"/>
              </a:lnSpc>
              <a:spcBef>
                <a:spcPts val="1200"/>
              </a:spcBef>
              <a:buClr>
                <a:srgbClr val="0098DB"/>
              </a:buClr>
              <a:buNone/>
            </a:pPr>
            <a:endParaRPr lang="en-GB" dirty="0">
              <a:solidFill>
                <a:srgbClr val="4D4F53"/>
              </a:solidFill>
            </a:endParaRPr>
          </a:p>
          <a:p>
            <a:pPr>
              <a:lnSpc>
                <a:spcPct val="90%"/>
              </a:lnSpc>
              <a:buFont typeface="Arial" panose="020B0604020202020204" pitchFamily="34" charset="0"/>
              <a:buChar char="•"/>
            </a:pPr>
            <a:endParaRPr lang="en-GB" sz="1400" noProof="0" dirty="0"/>
          </a:p>
        </p:txBody>
      </p:sp>
    </p:spTree>
    <p:extLst>
      <p:ext uri="{BB962C8B-B14F-4D97-AF65-F5344CB8AC3E}">
        <p14:creationId xmlns:p14="http://schemas.microsoft.com/office/powerpoint/2010/main" val="29100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8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aphicFrame>
        <p:nvGraphicFramePr>
          <p:cNvPr id="22" name="Table 21"/>
          <p:cNvGraphicFramePr>
            <a:graphicFrameLocks noGrp="1"/>
          </p:cNvGraphicFramePr>
          <p:nvPr>
            <p:extLst>
              <p:ext uri="{D42A27DB-BD31-4B8C-83A1-F6EECF244321}">
                <p14:modId xmlns:p14="http://schemas.microsoft.com/office/powerpoint/2010/main" val="160083979"/>
              </p:ext>
            </p:extLst>
          </p:nvPr>
        </p:nvGraphicFramePr>
        <p:xfrm>
          <a:off x="203200" y="1320800"/>
          <a:ext cx="4483101" cy="876300"/>
        </p:xfrm>
        <a:graphic>
          <a:graphicData uri="http://purl.oclc.org/ooxml/drawingml/table">
            <a:tbl>
              <a:tblPr firstRow="1" bandRow="1">
                <a:solidFill>
                  <a:srgbClr val="0098DB"/>
                </a:solidFill>
                <a:tableStyleId>{00A15C55-8517-42AA-B614-E9B94910E393}</a:tableStyleId>
              </a:tblPr>
              <a:tblGrid>
                <a:gridCol w="819171">
                  <a:extLst>
                    <a:ext uri="{9D8B030D-6E8A-4147-A177-3AD203B41FA5}">
                      <a16:colId xmlns:a16="http://schemas.microsoft.com/office/drawing/2014/main" val="20000"/>
                    </a:ext>
                  </a:extLst>
                </a:gridCol>
                <a:gridCol w="3067029">
                  <a:extLst>
                    <a:ext uri="{9D8B030D-6E8A-4147-A177-3AD203B41FA5}">
                      <a16:colId xmlns:a16="http://schemas.microsoft.com/office/drawing/2014/main" val="20001"/>
                    </a:ext>
                  </a:extLst>
                </a:gridCol>
                <a:gridCol w="596901">
                  <a:extLst>
                    <a:ext uri="{9D8B030D-6E8A-4147-A177-3AD203B41FA5}">
                      <a16:colId xmlns:a16="http://schemas.microsoft.com/office/drawing/2014/main" val="20002"/>
                    </a:ext>
                  </a:extLst>
                </a:gridCol>
              </a:tblGrid>
              <a:tr h="292100">
                <a:tc gridSpan="3">
                  <a:txBody>
                    <a:bodyPr/>
                    <a:lstStyle/>
                    <a:p>
                      <a:r>
                        <a:rPr lang="en-GB" sz="1200" baseline="0%" dirty="0"/>
                        <a:t>Verifying</a:t>
                      </a:r>
                      <a:endParaRPr lang="en-GB" sz="1200"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2100">
                <a:tc>
                  <a:txBody>
                    <a:bodyPr/>
                    <a:lstStyle/>
                    <a:p>
                      <a:r>
                        <a:rPr lang="en-GB" sz="1200" dirty="0"/>
                        <a:t>ST[01]</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r>
                        <a:rPr lang="en-GB" sz="1200" b="1" dirty="0">
                          <a:solidFill>
                            <a:schemeClr val="tx1"/>
                          </a:solidFill>
                        </a:rPr>
                        <a:t>request</a:t>
                      </a:r>
                      <a:r>
                        <a:rPr lang="en-GB" sz="1200" b="1" baseline="0%" dirty="0">
                          <a:solidFill>
                            <a:schemeClr val="tx1"/>
                          </a:solidFill>
                        </a:rPr>
                        <a:t> verification</a:t>
                      </a:r>
                      <a:endParaRPr lang="en-GB" sz="1200" b="1" dirty="0">
                        <a:solidFill>
                          <a:schemeClr val="tx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
                        </a:lnSpc>
                        <a:spcBef>
                          <a:spcPts val="0"/>
                        </a:spcBef>
                        <a:spcAft>
                          <a:spcPts val="0"/>
                        </a:spcAft>
                        <a:buClrTx/>
                        <a:buSzTx/>
                        <a:buFontTx/>
                        <a:buNone/>
                        <a:tabLst/>
                        <a:defRPr/>
                      </a:pPr>
                      <a:r>
                        <a:rPr lang="en-GB" sz="1200" b="1" dirty="0">
                          <a:solidFill>
                            <a:srgbClr val="00B050"/>
                          </a:solidFill>
                        </a:rPr>
                        <a:t>√</a:t>
                      </a: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10001"/>
                  </a:ext>
                </a:extLst>
              </a:tr>
              <a:tr h="292100">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0" kern="1200" dirty="0">
                          <a:solidFill>
                            <a:schemeClr val="bg1">
                              <a:lumMod val="65%"/>
                            </a:schemeClr>
                          </a:solidFill>
                          <a:latin typeface="+mn-lt"/>
                          <a:ea typeface="+mn-ea"/>
                          <a:cs typeface="+mn-cs"/>
                        </a:rPr>
                        <a:t>ST[17]</a:t>
                      </a:r>
                    </a:p>
                  </a:txBody>
                  <a:tcPr>
                    <a:lnL w="5715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0B050"/>
                      </a:solidFill>
                      <a:prstDash val="solid"/>
                      <a:round/>
                      <a:headEnd type="none" w="med" len="med"/>
                      <a:tailEnd type="none" w="med" len="med"/>
                    </a:lnB>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GB" sz="1200" b="1" kern="1200" dirty="0">
                          <a:solidFill>
                            <a:schemeClr val="bg1">
                              <a:lumMod val="65%"/>
                            </a:schemeClr>
                          </a:solidFill>
                          <a:latin typeface="+mn-lt"/>
                          <a:ea typeface="+mn-ea"/>
                          <a:cs typeface="+mn-cs"/>
                        </a:rPr>
                        <a:t>test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0B050"/>
                      </a:solidFill>
                      <a:prstDash val="solid"/>
                      <a:round/>
                      <a:headEnd type="none" w="med" len="med"/>
                      <a:tailEnd type="none" w="med" len="med"/>
                    </a:lnB>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lang="en-GB" sz="1200" b="1" kern="1200" dirty="0">
                        <a:solidFill>
                          <a:schemeClr val="bg1">
                            <a:lumMod val="65%"/>
                          </a:schemeClr>
                        </a:solidFill>
                        <a:latin typeface="+mn-lt"/>
                        <a:ea typeface="+mn-ea"/>
                        <a:cs typeface="+mn-cs"/>
                      </a:endParaRPr>
                    </a:p>
                  </a:txBody>
                  <a:tcPr>
                    <a:lnL w="12700" cap="flat" cmpd="sng" algn="ctr">
                      <a:solidFill>
                        <a:schemeClr val="bg1"/>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Text Placeholder 3"/>
          <p:cNvSpPr>
            <a:spLocks noGrp="1"/>
          </p:cNvSpPr>
          <p:nvPr>
            <p:ph type="body" idx="11"/>
          </p:nvPr>
        </p:nvSpPr>
        <p:spPr/>
        <p:txBody>
          <a:bodyPr/>
          <a:lstStyle/>
          <a:p>
            <a:r>
              <a:rPr lang="en-GB" dirty="0"/>
              <a:t>ST[01</a:t>
            </a:r>
            <a:r>
              <a:rPr lang="en-GB"/>
              <a:t>] scope</a:t>
            </a:r>
            <a:endParaRPr lang="en-GB" dirty="0"/>
          </a:p>
        </p:txBody>
      </p:sp>
      <p:sp>
        <p:nvSpPr>
          <p:cNvPr id="8" name="Content Placeholder 7"/>
          <p:cNvSpPr>
            <a:spLocks noGrp="1"/>
          </p:cNvSpPr>
          <p:nvPr>
            <p:ph sz="quarter" idx="12"/>
          </p:nvPr>
        </p:nvSpPr>
        <p:spPr/>
        <p:txBody>
          <a:bodyPr/>
          <a:lstStyle/>
          <a:p>
            <a:pPr indent="-98425">
              <a:spcBef>
                <a:spcPct val="0%"/>
              </a:spcBef>
            </a:pPr>
            <a:r>
              <a:rPr lang="en-GB" dirty="0">
                <a:solidFill>
                  <a:srgbClr val="000000"/>
                </a:solidFill>
              </a:rPr>
              <a:t>The request verification service concerns:</a:t>
            </a:r>
          </a:p>
          <a:p>
            <a:pPr marL="171450" indent="-171450" algn="just">
              <a:spcBef>
                <a:spcPts val="300"/>
              </a:spcBef>
              <a:buFont typeface="Arial" panose="020B0604020202020204" pitchFamily="34" charset="0"/>
              <a:buChar char="•"/>
            </a:pPr>
            <a:r>
              <a:rPr lang="en-GB" dirty="0">
                <a:solidFill>
                  <a:srgbClr val="000000"/>
                </a:solidFill>
              </a:rPr>
              <a:t>each application process that is involved in the routing of requests to the application processes responsible for their execution, and</a:t>
            </a:r>
          </a:p>
          <a:p>
            <a:pPr marL="171450" indent="-171450" algn="just">
              <a:spcBef>
                <a:spcPts val="300"/>
              </a:spcBef>
              <a:buFont typeface="Arial" panose="020B0604020202020204" pitchFamily="34" charset="0"/>
              <a:buChar char="•"/>
            </a:pPr>
            <a:r>
              <a:rPr lang="en-GB" dirty="0">
                <a:solidFill>
                  <a:srgbClr val="000000"/>
                </a:solidFill>
              </a:rPr>
              <a:t>for each request, the application process responsible for its execution, i.e. the application process that hosts the service that executes the request.</a:t>
            </a:r>
          </a:p>
          <a:p>
            <a:pPr indent="-98425" algn="just">
              <a:spcBef>
                <a:spcPts val="1200"/>
              </a:spcBef>
            </a:pPr>
            <a:r>
              <a:rPr lang="en-GB" dirty="0">
                <a:solidFill>
                  <a:srgbClr val="000000"/>
                </a:solidFill>
              </a:rPr>
              <a:t>The request verification service provides the capability for:</a:t>
            </a:r>
          </a:p>
          <a:p>
            <a:pPr marL="171450" indent="-171450" algn="just">
              <a:spcBef>
                <a:spcPts val="300"/>
              </a:spcBef>
              <a:buFont typeface="Arial" panose="020B0604020202020204" pitchFamily="34" charset="0"/>
              <a:buChar char="•"/>
            </a:pPr>
            <a:r>
              <a:rPr lang="en-GB" dirty="0">
                <a:solidFill>
                  <a:srgbClr val="000000"/>
                </a:solidFill>
              </a:rPr>
              <a:t>checking that a request received on-board has not been corrupted during the ground to space uplink;</a:t>
            </a:r>
          </a:p>
          <a:p>
            <a:pPr marL="171450" indent="-171450" algn="just">
              <a:spcBef>
                <a:spcPts val="300"/>
              </a:spcBef>
              <a:buFont typeface="Arial" panose="020B0604020202020204" pitchFamily="34" charset="0"/>
              <a:buChar char="•"/>
            </a:pPr>
            <a:r>
              <a:rPr lang="en-GB" dirty="0">
                <a:solidFill>
                  <a:srgbClr val="000000"/>
                </a:solidFill>
              </a:rPr>
              <a:t>checking the availability of the application process that is the destination for that request;</a:t>
            </a:r>
          </a:p>
          <a:p>
            <a:pPr marL="171450" indent="-171450" algn="just">
              <a:spcBef>
                <a:spcPts val="300"/>
              </a:spcBef>
              <a:buFont typeface="Arial" panose="020B0604020202020204" pitchFamily="34" charset="0"/>
              <a:buChar char="•"/>
            </a:pPr>
            <a:r>
              <a:rPr lang="en-GB" dirty="0">
                <a:solidFill>
                  <a:srgbClr val="000000"/>
                </a:solidFill>
              </a:rPr>
              <a:t>checking the availability of the service that executes that request;</a:t>
            </a:r>
          </a:p>
          <a:p>
            <a:pPr marL="171450" indent="-171450" algn="just">
              <a:spcBef>
                <a:spcPts val="300"/>
              </a:spcBef>
              <a:buFont typeface="Arial" panose="020B0604020202020204" pitchFamily="34" charset="0"/>
              <a:buChar char="•"/>
            </a:pPr>
            <a:r>
              <a:rPr lang="en-GB" dirty="0">
                <a:solidFill>
                  <a:srgbClr val="000000"/>
                </a:solidFill>
              </a:rPr>
              <a:t>reporting the success or failure of these checks;</a:t>
            </a:r>
          </a:p>
          <a:p>
            <a:pPr marL="171450" indent="-171450" algn="just">
              <a:spcBef>
                <a:spcPts val="300"/>
              </a:spcBef>
              <a:buFont typeface="Arial" panose="020B0604020202020204" pitchFamily="34" charset="0"/>
              <a:buChar char="•"/>
            </a:pPr>
            <a:r>
              <a:rPr lang="en-GB" dirty="0">
                <a:solidFill>
                  <a:srgbClr val="000000"/>
                </a:solidFill>
              </a:rPr>
              <a:t>generating the execution request verification reports on behalf of the service that executes that request.</a:t>
            </a:r>
          </a:p>
        </p:txBody>
      </p:sp>
      <p:sp>
        <p:nvSpPr>
          <p:cNvPr id="5" name="Right Arrow 4"/>
          <p:cNvSpPr/>
          <p:nvPr/>
        </p:nvSpPr>
        <p:spPr>
          <a:xfrm flipH="1">
            <a:off x="4724400" y="1699260"/>
            <a:ext cx="289560" cy="160020"/>
          </a:xfrm>
          <a:prstGeom prst="rightArrow">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FFFFFF"/>
              </a:solidFill>
            </a:endParaRPr>
          </a:p>
        </p:txBody>
      </p:sp>
      <p:sp>
        <p:nvSpPr>
          <p:cNvPr id="9" name="Title 8"/>
          <p:cNvSpPr>
            <a:spLocks noGrp="1"/>
          </p:cNvSpPr>
          <p:nvPr>
            <p:ph type="title"/>
          </p:nvPr>
        </p:nvSpPr>
        <p:spPr>
          <a:solidFill>
            <a:schemeClr val="bg1"/>
          </a:solidFill>
        </p:spPr>
        <p:txBody>
          <a:bodyPr/>
          <a:lstStyle/>
          <a:p>
            <a:r>
              <a:rPr lang="en-GB" dirty="0">
                <a:solidFill>
                  <a:srgbClr val="00B050"/>
                </a:solidFill>
              </a:rPr>
              <a:t>ST[01] – Request verification</a:t>
            </a:r>
          </a:p>
        </p:txBody>
      </p:sp>
    </p:spTree>
    <p:extLst>
      <p:ext uri="{BB962C8B-B14F-4D97-AF65-F5344CB8AC3E}">
        <p14:creationId xmlns:p14="http://schemas.microsoft.com/office/powerpoint/2010/main" val="229370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8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ST[01] – Verification for all requests</a:t>
            </a:r>
            <a:endParaRPr lang="en-GB" noProof="0" dirty="0">
              <a:solidFill>
                <a:srgbClr val="FFC000"/>
              </a:solidFill>
            </a:endParaRPr>
          </a:p>
        </p:txBody>
      </p:sp>
      <p:sp>
        <p:nvSpPr>
          <p:cNvPr id="5" name="Content Placeholder 4"/>
          <p:cNvSpPr>
            <a:spLocks noGrp="1"/>
          </p:cNvSpPr>
          <p:nvPr>
            <p:ph idx="1"/>
          </p:nvPr>
        </p:nvSpPr>
        <p:spPr>
          <a:xfrm>
            <a:off x="615950" y="1469570"/>
            <a:ext cx="7905750" cy="1219201"/>
          </a:xfrm>
        </p:spPr>
        <p:txBody>
          <a:bodyPr/>
          <a:lstStyle/>
          <a:p>
            <a:pPr marL="0" indent="0" algn="ctr">
              <a:buNone/>
            </a:pPr>
            <a:r>
              <a:rPr lang="en-GB" dirty="0"/>
              <a:t>ST[01] – Request verification</a:t>
            </a:r>
          </a:p>
          <a:p>
            <a:pPr marL="0" indent="0" algn="ctr">
              <a:buNone/>
            </a:pPr>
            <a:r>
              <a:rPr lang="en-GB" dirty="0"/>
              <a:t>a service type that provides the capability to report the routing, acceptance and execution of each request independently of its type</a:t>
            </a:r>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953216433"/>
              </p:ext>
            </p:extLst>
          </p:nvPr>
        </p:nvGraphicFramePr>
        <p:xfrm>
          <a:off x="366486" y="2808512"/>
          <a:ext cx="8401050" cy="3001686"/>
        </p:xfrm>
        <a:graphic>
          <a:graphicData uri="http://purl.oclc.org/ooxml/drawingml/table">
            <a:tbl>
              <a:tblPr bandRow="1">
                <a:solidFill>
                  <a:srgbClr val="0098DB"/>
                </a:solidFill>
                <a:tableStyleId>{00A15C55-8517-42AA-B614-E9B94910E393}</a:tableStyleId>
              </a:tblPr>
              <a:tblGrid>
                <a:gridCol w="774700">
                  <a:extLst>
                    <a:ext uri="{9D8B030D-6E8A-4147-A177-3AD203B41FA5}">
                      <a16:colId xmlns:a16="http://schemas.microsoft.com/office/drawing/2014/main" val="20000"/>
                    </a:ext>
                  </a:extLst>
                </a:gridCol>
                <a:gridCol w="3422650">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gridCol w="3232150">
                  <a:extLst>
                    <a:ext uri="{9D8B030D-6E8A-4147-A177-3AD203B41FA5}">
                      <a16:colId xmlns:a16="http://schemas.microsoft.com/office/drawing/2014/main" val="20003"/>
                    </a:ext>
                  </a:extLst>
                </a:gridCol>
              </a:tblGrid>
              <a:tr h="258486">
                <a:tc gridSpan="4">
                  <a:txBody>
                    <a:bodyPr/>
                    <a:lstStyle/>
                    <a:p>
                      <a:pPr algn="ctr"/>
                      <a:endParaRPr lang="en-GB" sz="100" b="0" dirty="0">
                        <a:solidFill>
                          <a:srgbClr val="0070C0"/>
                        </a:solidFill>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tc hMerge="1">
                  <a:txBody>
                    <a:bodyPr/>
                    <a:lstStyle/>
                    <a:p>
                      <a:endParaRPr lang="en-GB" dirty="0"/>
                    </a:p>
                  </a:txBody>
                  <a:tcPr>
                    <a:lnL w="57150" cap="flat" cmpd="sng" algn="ctr">
                      <a:solidFill>
                        <a:srgbClr val="00B050"/>
                      </a:solidFill>
                      <a:prstDash val="solid"/>
                      <a:round/>
                      <a:headEnd type="none" w="med" len="med"/>
                      <a:tailEnd type="none" w="med" len="med"/>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gradFill>
                      <a:gsLst>
                        <a:gs pos="0%">
                          <a:srgbClr val="92D050"/>
                        </a:gs>
                        <a:gs pos="50%">
                          <a:srgbClr val="00B050"/>
                        </a:gs>
                        <a:gs pos="100%">
                          <a:srgbClr val="92D050"/>
                        </a:gs>
                      </a:gsLst>
                      <a:lin ang="5400000" scaled="0"/>
                    </a:gradFill>
                  </a:tcPr>
                </a:tc>
                <a:extLst>
                  <a:ext uri="{0D108BD9-81ED-4DB2-BD59-A6C34878D82A}">
                    <a16:rowId xmlns:a16="http://schemas.microsoft.com/office/drawing/2014/main" val="10000"/>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device access</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real-time forwarding control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10001"/>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housekeeping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on-board storage and retrieval</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2"/>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ST[04]</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parameter statistics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ST[17]</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kern="1200" baseline="0%" dirty="0">
                          <a:solidFill>
                            <a:srgbClr val="0070C0"/>
                          </a:solidFill>
                          <a:latin typeface="+mn-lt"/>
                          <a:ea typeface="+mn-ea"/>
                          <a:cs typeface="+mn-cs"/>
                        </a:rPr>
                        <a:t>test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3"/>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ST[05]</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event reporting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kern="1200" baseline="0%" dirty="0">
                          <a:solidFill>
                            <a:srgbClr val="0070C0"/>
                          </a:solidFill>
                          <a:latin typeface="+mn-lt"/>
                          <a:ea typeface="+mn-ea"/>
                          <a:cs typeface="+mn-cs"/>
                        </a:rPr>
                        <a:t>on-board control procedure</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4"/>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ST[06]</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memory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event-action</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5"/>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ST[08]</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function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ST[20]</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parameter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6"/>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ST[09]</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i="1" kern="1200" baseline="0%" dirty="0">
                          <a:solidFill>
                            <a:srgbClr val="0070C0"/>
                          </a:solidFill>
                          <a:latin typeface="+mn-lt"/>
                          <a:ea typeface="+mn-ea"/>
                          <a:cs typeface="+mn-cs"/>
                        </a:rPr>
                        <a:t>time</a:t>
                      </a:r>
                      <a:r>
                        <a:rPr lang="en-GB" sz="1200" b="0" kern="1200" baseline="0%" dirty="0">
                          <a:solidFill>
                            <a:srgbClr val="0070C0"/>
                          </a:solidFill>
                          <a:latin typeface="+mn-lt"/>
                          <a:ea typeface="+mn-ea"/>
                          <a:cs typeface="+mn-cs"/>
                        </a:rPr>
                        <a:t> </a:t>
                      </a:r>
                      <a:r>
                        <a:rPr lang="en-GB" sz="1200" b="0" i="1" kern="1200" baseline="0%" dirty="0">
                          <a:solidFill>
                            <a:srgbClr val="0070C0"/>
                          </a:solidFill>
                          <a:latin typeface="+mn-lt"/>
                          <a:ea typeface="+mn-ea"/>
                          <a:cs typeface="+mn-cs"/>
                        </a:rPr>
                        <a:t>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ST[21]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request sequencing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7"/>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ST[11]</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time-based 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ST[22]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position-based scheduling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8"/>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ST[12]</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buFont typeface="Arial" pitchFamily="34" charset="0"/>
                        <a:buNone/>
                      </a:pPr>
                      <a:r>
                        <a:rPr lang="en-GB" sz="1200" b="0" kern="1200" baseline="0%" dirty="0">
                          <a:solidFill>
                            <a:srgbClr val="0070C0"/>
                          </a:solidFill>
                          <a:latin typeface="+mn-lt"/>
                          <a:ea typeface="+mn-ea"/>
                          <a:cs typeface="+mn-cs"/>
                        </a:rPr>
                        <a:t>on-board monitoring</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ST[23]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file management</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09"/>
                  </a:ext>
                </a:extLst>
              </a:tr>
              <a:tr h="258486">
                <a:tc>
                  <a:txBody>
                    <a:bodyPr/>
                    <a:lstStyle/>
                    <a:p>
                      <a:pPr marL="0" lvl="0" indent="-279400" algn="l" defTabSz="914400" rtl="0" eaLnBrk="1" latinLnBrk="0" hangingPunct="1">
                        <a:buFont typeface="Arial" pitchFamily="34" charset="0"/>
                        <a:buNone/>
                      </a:pPr>
                      <a:r>
                        <a:rPr lang="en-GB" sz="1200" b="0" kern="1200" baseline="0%" dirty="0">
                          <a:solidFill>
                            <a:srgbClr val="0070C0"/>
                          </a:solidFill>
                          <a:latin typeface="+mn-lt"/>
                          <a:ea typeface="+mn-ea"/>
                          <a:cs typeface="+mn-cs"/>
                        </a:rPr>
                        <a:t>ST[13]</a:t>
                      </a:r>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solidFill>
                      <a:schemeClr val="accent4">
                        <a:tint val="40%"/>
                      </a:schemeClr>
                    </a:solidFill>
                  </a:tcPr>
                </a:tc>
                <a:tc>
                  <a:txBody>
                    <a:bodyPr/>
                    <a:lstStyle/>
                    <a:p>
                      <a:pPr marL="0" lvl="0" indent="-279400" algn="l" defTabSz="914400" rtl="0" eaLnBrk="1" latinLnBrk="0" hangingPunct="1">
                        <a:buFont typeface="Arial" pitchFamily="34" charset="0"/>
                        <a:buNone/>
                      </a:pPr>
                      <a:r>
                        <a:rPr lang="en-GB" sz="1200" b="0" i="1" kern="1200" baseline="0%" dirty="0">
                          <a:solidFill>
                            <a:srgbClr val="0070C0"/>
                          </a:solidFill>
                          <a:latin typeface="+mn-lt"/>
                          <a:ea typeface="+mn-ea"/>
                          <a:cs typeface="+mn-cs"/>
                        </a:rPr>
                        <a:t>large packet transfer</a:t>
                      </a: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tc gridSpan="2">
                  <a:txBody>
                    <a:bodyPr/>
                    <a:lstStyle/>
                    <a:p>
                      <a:pPr marL="0" lvl="0" indent="-279400" algn="l" defTabSz="914400" rtl="0" eaLnBrk="1" latinLnBrk="0" hangingPunct="1">
                        <a:buFont typeface="Arial" pitchFamily="34" charset="0"/>
                        <a:buNone/>
                      </a:pPr>
                      <a:r>
                        <a:rPr lang="en-GB" sz="1200" b="1" i="1" kern="1200" baseline="0%" dirty="0">
                          <a:solidFill>
                            <a:srgbClr val="C00000"/>
                          </a:solidFill>
                          <a:latin typeface="+mn-lt"/>
                          <a:ea typeface="+mn-ea"/>
                          <a:cs typeface="+mn-cs"/>
                        </a:rPr>
                        <a:t>+ any mission/project/product/... specifics</a:t>
                      </a: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solidFill>
                      <a:schemeClr val="accent4">
                        <a:tint val="40%"/>
                      </a:schemeClr>
                    </a:solidFill>
                  </a:tcPr>
                </a:tc>
                <a:tc hMerge="1">
                  <a:txBody>
                    <a:bodyPr/>
                    <a:lstStyle/>
                    <a:p>
                      <a:endParaRPr lang="en-GB" sz="1200" b="0" kern="1200" baseline="0%" dirty="0">
                        <a:solidFill>
                          <a:srgbClr val="0070C0"/>
                        </a:solidFill>
                        <a:latin typeface="+mn-lt"/>
                        <a:ea typeface="+mn-ea"/>
                        <a:cs typeface="+mn-cs"/>
                      </a:endParaRPr>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0307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8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ST[01] – Standardized subservice types</a:t>
            </a:r>
          </a:p>
        </p:txBody>
      </p:sp>
      <p:sp>
        <p:nvSpPr>
          <p:cNvPr id="5" name="Text Placeholder 4"/>
          <p:cNvSpPr>
            <a:spLocks noGrp="1"/>
          </p:cNvSpPr>
          <p:nvPr>
            <p:ph type="body" idx="1"/>
          </p:nvPr>
        </p:nvSpPr>
        <p:spPr/>
        <p:txBody>
          <a:bodyPr/>
          <a:lstStyle/>
          <a:p>
            <a:r>
              <a:rPr lang="en-GB" dirty="0"/>
              <a:t>routing and reporting</a:t>
            </a:r>
          </a:p>
        </p:txBody>
      </p:sp>
      <p:sp>
        <p:nvSpPr>
          <p:cNvPr id="6" name="Content Placeholder 5"/>
          <p:cNvSpPr>
            <a:spLocks noGrp="1"/>
          </p:cNvSpPr>
          <p:nvPr>
            <p:ph sz="quarter" idx="10"/>
          </p:nvPr>
        </p:nvSpPr>
        <p:spPr/>
        <p:txBody>
          <a:bodyPr/>
          <a:lstStyle/>
          <a:p>
            <a:r>
              <a:rPr lang="en-US" dirty="0"/>
              <a:t>The routing and reporting subservice type provides the capability to check that the conditions required to pursue the routing of a request are fulfilled. This includes checking the integrity of the request during its routing to the application process that is responsible for executing it.</a:t>
            </a:r>
            <a:endParaRPr lang="en-GB" dirty="0"/>
          </a:p>
        </p:txBody>
      </p:sp>
      <p:sp>
        <p:nvSpPr>
          <p:cNvPr id="7" name="Text Placeholder 6"/>
          <p:cNvSpPr>
            <a:spLocks noGrp="1"/>
          </p:cNvSpPr>
          <p:nvPr>
            <p:ph type="body" idx="11"/>
          </p:nvPr>
        </p:nvSpPr>
        <p:spPr/>
        <p:txBody>
          <a:bodyPr/>
          <a:lstStyle/>
          <a:p>
            <a:r>
              <a:rPr lang="en-GB" dirty="0"/>
              <a:t>acceptance reporting</a:t>
            </a:r>
          </a:p>
        </p:txBody>
      </p:sp>
      <p:sp>
        <p:nvSpPr>
          <p:cNvPr id="8" name="Content Placeholder 7"/>
          <p:cNvSpPr>
            <a:spLocks noGrp="1"/>
          </p:cNvSpPr>
          <p:nvPr>
            <p:ph sz="quarter" idx="12"/>
          </p:nvPr>
        </p:nvSpPr>
        <p:spPr/>
        <p:txBody>
          <a:bodyPr/>
          <a:lstStyle/>
          <a:p>
            <a:r>
              <a:rPr lang="en-US" dirty="0"/>
              <a:t>The acceptance and reporting subservice type provides the capability to check the acceptance of a request prior to its distribution to the service addressed by that request. This subservice type provides the means to report the successful or failed acceptance of each received request.</a:t>
            </a:r>
          </a:p>
          <a:p>
            <a:endParaRPr lang="en-GB" dirty="0"/>
          </a:p>
        </p:txBody>
      </p:sp>
      <p:sp>
        <p:nvSpPr>
          <p:cNvPr id="9" name="Text Placeholder 8"/>
          <p:cNvSpPr>
            <a:spLocks noGrp="1"/>
          </p:cNvSpPr>
          <p:nvPr>
            <p:ph type="body" idx="13"/>
          </p:nvPr>
        </p:nvSpPr>
        <p:spPr>
          <a:xfrm>
            <a:off x="2509519" y="3884880"/>
            <a:ext cx="3957320" cy="360000"/>
          </a:xfrm>
        </p:spPr>
        <p:txBody>
          <a:bodyPr/>
          <a:lstStyle/>
          <a:p>
            <a:r>
              <a:rPr lang="en-GB" dirty="0"/>
              <a:t>execution reporting</a:t>
            </a:r>
          </a:p>
        </p:txBody>
      </p:sp>
      <p:sp>
        <p:nvSpPr>
          <p:cNvPr id="10" name="Content Placeholder 9"/>
          <p:cNvSpPr>
            <a:spLocks noGrp="1"/>
          </p:cNvSpPr>
          <p:nvPr>
            <p:ph sz="quarter" idx="14"/>
          </p:nvPr>
        </p:nvSpPr>
        <p:spPr>
          <a:xfrm>
            <a:off x="447040" y="4244880"/>
            <a:ext cx="8082279" cy="1796560"/>
          </a:xfrm>
        </p:spPr>
        <p:txBody>
          <a:bodyPr/>
          <a:lstStyle/>
          <a:p>
            <a:r>
              <a:rPr lang="en-US" dirty="0"/>
              <a:t>Each subservice of type "execution reporting" is hosted by an application process that hosts subservice providers responsible for executing requests. It receives the request execution notifications issued by the subservice providers and provides the means to generate the corresponding execution verification reports on behalf of those subservice providers.</a:t>
            </a:r>
          </a:p>
          <a:p>
            <a:r>
              <a:rPr lang="en-US" dirty="0"/>
              <a:t>Each request execution notification indicates a request execution stage, which can be a start of execution, a progress of execution or a completion of execution. The notification also indicates whether that execution stage succeeded or failed and, in case of failure, the reason for such failure.</a:t>
            </a:r>
            <a:endParaRPr lang="en-GB" dirty="0"/>
          </a:p>
        </p:txBody>
      </p:sp>
      <p:sp>
        <p:nvSpPr>
          <p:cNvPr id="11" name="Rectangle 10"/>
          <p:cNvSpPr/>
          <p:nvPr/>
        </p:nvSpPr>
        <p:spPr>
          <a:xfrm>
            <a:off x="0" y="1180392"/>
            <a:ext cx="3717172" cy="400110"/>
          </a:xfrm>
          <a:prstGeom prst="rect">
            <a:avLst/>
          </a:prstGeom>
          <a:solidFill>
            <a:schemeClr val="bg1"/>
          </a:solidFill>
          <a:ln>
            <a:solidFill>
              <a:srgbClr val="00B050"/>
            </a:solidFill>
          </a:ln>
        </p:spPr>
        <p:txBody>
          <a:bodyPr wrap="none" lIns="91440" tIns="45720" rIns="91440" bIns="45720">
            <a:spAutoFit/>
          </a:bodyPr>
          <a:lstStyle/>
          <a:p>
            <a:pPr algn="ctr"/>
            <a:r>
              <a:rPr lang="en-US" sz="2000" b="0" cap="none" spc="0" dirty="0">
                <a:ln w="0"/>
                <a:solidFill>
                  <a:srgbClr val="00B050"/>
                </a:solidFill>
                <a:effectLst>
                  <a:outerShdw blurRad="38100" dist="19050" dir="2700000" algn="tl" rotWithShape="0">
                    <a:schemeClr val="dk1">
                      <a:alpha val="40%"/>
                    </a:schemeClr>
                  </a:outerShdw>
                </a:effectLst>
              </a:rPr>
              <a:t>Request verification service</a:t>
            </a:r>
          </a:p>
        </p:txBody>
      </p:sp>
    </p:spTree>
    <p:extLst>
      <p:ext uri="{BB962C8B-B14F-4D97-AF65-F5344CB8AC3E}">
        <p14:creationId xmlns:p14="http://schemas.microsoft.com/office/powerpoint/2010/main" val="262893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p:cTn id="15" dur="1000" fill="hold"/>
                                        <p:tgtEl>
                                          <p:spTgt spid="8">
                                            <p:txEl>
                                              <p:pRg st="0" end="0"/>
                                            </p:txEl>
                                          </p:spTgt>
                                        </p:tgtEl>
                                        <p:attrNameLst>
                                          <p:attrName>ppt_w</p:attrName>
                                        </p:attrNameLst>
                                      </p:cBhvr>
                                      <p:tavLst>
                                        <p:tav tm="0%">
                                          <p:val>
                                            <p:fltVal val="0"/>
                                          </p:val>
                                        </p:tav>
                                        <p:tav tm="100%">
                                          <p:val>
                                            <p:strVal val="#ppt_w"/>
                                          </p:val>
                                        </p:tav>
                                      </p:tavLst>
                                    </p:anim>
                                    <p:anim calcmode="lin" valueType="num">
                                      <p:cBhvr>
                                        <p:cTn id="16" dur="1000" fill="hold"/>
                                        <p:tgtEl>
                                          <p:spTgt spid="8">
                                            <p:txEl>
                                              <p:pRg st="0" end="0"/>
                                            </p:txEl>
                                          </p:spTgt>
                                        </p:tgtEl>
                                        <p:attrNameLst>
                                          <p:attrName>ppt_h</p:attrName>
                                        </p:attrNameLst>
                                      </p:cBhvr>
                                      <p:tavLst>
                                        <p:tav tm="0%">
                                          <p:val>
                                            <p:fltVal val="0"/>
                                          </p:val>
                                        </p:tav>
                                        <p:tav tm="100%">
                                          <p:val>
                                            <p:strVal val="#ppt_h"/>
                                          </p:val>
                                        </p:tav>
                                      </p:tavLst>
                                    </p:anim>
                                    <p:anim calcmode="lin" valueType="num">
                                      <p:cBhvr>
                                        <p:cTn id="17" dur="1000" fill="hold"/>
                                        <p:tgtEl>
                                          <p:spTgt spid="8">
                                            <p:txEl>
                                              <p:pRg st="0" end="0"/>
                                            </p:txEl>
                                          </p:spTgt>
                                        </p:tgtEl>
                                        <p:attrNameLst>
                                          <p:attrName>style.rotation</p:attrName>
                                        </p:attrNameLst>
                                      </p:cBhvr>
                                      <p:tavLst>
                                        <p:tav tm="0%">
                                          <p:val>
                                            <p:fltVal val="90"/>
                                          </p:val>
                                        </p:tav>
                                        <p:tav tm="100%">
                                          <p:val>
                                            <p:fltVal val="0"/>
                                          </p:val>
                                        </p:tav>
                                      </p:tavLst>
                                    </p:anim>
                                    <p:animEffect transition="in" filter="fade">
                                      <p:cBhvr>
                                        <p:cTn id="18" dur="10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p:cTn id="23" dur="1000" fill="hold"/>
                                        <p:tgtEl>
                                          <p:spTgt spid="10">
                                            <p:txEl>
                                              <p:pRg st="0" end="0"/>
                                            </p:txEl>
                                          </p:spTgt>
                                        </p:tgtEl>
                                        <p:attrNameLst>
                                          <p:attrName>ppt_w</p:attrName>
                                        </p:attrNameLst>
                                      </p:cBhvr>
                                      <p:tavLst>
                                        <p:tav tm="0%">
                                          <p:val>
                                            <p:fltVal val="0"/>
                                          </p:val>
                                        </p:tav>
                                        <p:tav tm="100%">
                                          <p:val>
                                            <p:strVal val="#ppt_w"/>
                                          </p:val>
                                        </p:tav>
                                      </p:tavLst>
                                    </p:anim>
                                    <p:anim calcmode="lin" valueType="num">
                                      <p:cBhvr>
                                        <p:cTn id="24" dur="1000" fill="hold"/>
                                        <p:tgtEl>
                                          <p:spTgt spid="10">
                                            <p:txEl>
                                              <p:pRg st="0" end="0"/>
                                            </p:txEl>
                                          </p:spTgt>
                                        </p:tgtEl>
                                        <p:attrNameLst>
                                          <p:attrName>ppt_h</p:attrName>
                                        </p:attrNameLst>
                                      </p:cBhvr>
                                      <p:tavLst>
                                        <p:tav tm="0%">
                                          <p:val>
                                            <p:fltVal val="0"/>
                                          </p:val>
                                        </p:tav>
                                        <p:tav tm="100%">
                                          <p:val>
                                            <p:strVal val="#ppt_h"/>
                                          </p:val>
                                        </p:tav>
                                      </p:tavLst>
                                    </p:anim>
                                    <p:anim calcmode="lin" valueType="num">
                                      <p:cBhvr>
                                        <p:cTn id="25" dur="1000" fill="hold"/>
                                        <p:tgtEl>
                                          <p:spTgt spid="10">
                                            <p:txEl>
                                              <p:pRg st="0" end="0"/>
                                            </p:txEl>
                                          </p:spTgt>
                                        </p:tgtEl>
                                        <p:attrNameLst>
                                          <p:attrName>style.rotation</p:attrName>
                                        </p:attrNameLst>
                                      </p:cBhvr>
                                      <p:tavLst>
                                        <p:tav tm="0%">
                                          <p:val>
                                            <p:fltVal val="90"/>
                                          </p:val>
                                        </p:tav>
                                        <p:tav tm="100%">
                                          <p:val>
                                            <p:fltVal val="0"/>
                                          </p:val>
                                        </p:tav>
                                      </p:tavLst>
                                    </p:anim>
                                    <p:animEffect transition="in" filter="fade">
                                      <p:cBhvr>
                                        <p:cTn id="26" dur="1000"/>
                                        <p:tgtEl>
                                          <p:spTgt spid="10">
                                            <p:txEl>
                                              <p:pRg st="0" end="0"/>
                                            </p:txEl>
                                          </p:spTgt>
                                        </p:tgtEl>
                                      </p:cBhvr>
                                    </p:animEffect>
                                  </p:childTnLst>
                                </p:cTn>
                              </p:par>
                              <p:par>
                                <p:cTn id="27" presetID="31" presetClass="entr" presetSubtype="0"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 calcmode="lin" valueType="num">
                                      <p:cBhvr>
                                        <p:cTn id="29" dur="1000" fill="hold"/>
                                        <p:tgtEl>
                                          <p:spTgt spid="10">
                                            <p:txEl>
                                              <p:pRg st="1" end="1"/>
                                            </p:txEl>
                                          </p:spTgt>
                                        </p:tgtEl>
                                        <p:attrNameLst>
                                          <p:attrName>ppt_w</p:attrName>
                                        </p:attrNameLst>
                                      </p:cBhvr>
                                      <p:tavLst>
                                        <p:tav tm="0%">
                                          <p:val>
                                            <p:fltVal val="0"/>
                                          </p:val>
                                        </p:tav>
                                        <p:tav tm="100%">
                                          <p:val>
                                            <p:strVal val="#ppt_w"/>
                                          </p:val>
                                        </p:tav>
                                      </p:tavLst>
                                    </p:anim>
                                    <p:anim calcmode="lin" valueType="num">
                                      <p:cBhvr>
                                        <p:cTn id="30" dur="1000" fill="hold"/>
                                        <p:tgtEl>
                                          <p:spTgt spid="10">
                                            <p:txEl>
                                              <p:pRg st="1" end="1"/>
                                            </p:txEl>
                                          </p:spTgt>
                                        </p:tgtEl>
                                        <p:attrNameLst>
                                          <p:attrName>ppt_h</p:attrName>
                                        </p:attrNameLst>
                                      </p:cBhvr>
                                      <p:tavLst>
                                        <p:tav tm="0%">
                                          <p:val>
                                            <p:fltVal val="0"/>
                                          </p:val>
                                        </p:tav>
                                        <p:tav tm="100%">
                                          <p:val>
                                            <p:strVal val="#ppt_h"/>
                                          </p:val>
                                        </p:tav>
                                      </p:tavLst>
                                    </p:anim>
                                    <p:anim calcmode="lin" valueType="num">
                                      <p:cBhvr>
                                        <p:cTn id="31" dur="1000" fill="hold"/>
                                        <p:tgtEl>
                                          <p:spTgt spid="10">
                                            <p:txEl>
                                              <p:pRg st="1" end="1"/>
                                            </p:txEl>
                                          </p:spTgt>
                                        </p:tgtEl>
                                        <p:attrNameLst>
                                          <p:attrName>style.rotation</p:attrName>
                                        </p:attrNameLst>
                                      </p:cBhvr>
                                      <p:tavLst>
                                        <p:tav tm="0%">
                                          <p:val>
                                            <p:fltVal val="90"/>
                                          </p:val>
                                        </p:tav>
                                        <p:tav tm="100%">
                                          <p:val>
                                            <p:fltVal val="0"/>
                                          </p:val>
                                        </p:tav>
                                      </p:tavLst>
                                    </p:anim>
                                    <p:animEffect transition="in" filter="fade">
                                      <p:cBhvr>
                                        <p:cTn id="32"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ST[01] – Overview</a:t>
            </a:r>
          </a:p>
        </p:txBody>
      </p:sp>
      <p:sp>
        <p:nvSpPr>
          <p:cNvPr id="9" name="Content Placeholder 8"/>
          <p:cNvSpPr>
            <a:spLocks noGrp="1"/>
          </p:cNvSpPr>
          <p:nvPr>
            <p:ph idx="1"/>
          </p:nvPr>
        </p:nvSpPr>
        <p:spPr/>
        <p:txBody>
          <a:bodyPr/>
          <a:lstStyle/>
          <a:p>
            <a:pPr>
              <a:buFont typeface="Arial" panose="020B0604020202020204" pitchFamily="34" charset="0"/>
              <a:buChar char="•"/>
            </a:pPr>
            <a:endParaRPr lang="en-GB" noProof="0" dirty="0"/>
          </a:p>
          <a:p>
            <a:pPr>
              <a:buFont typeface="Arial" panose="020B0604020202020204" pitchFamily="34" charset="0"/>
              <a:buChar char="•"/>
            </a:pPr>
            <a:endParaRPr lang="en-GB" dirty="0"/>
          </a:p>
          <a:p>
            <a:pPr>
              <a:buFont typeface="Arial" panose="020B0604020202020204" pitchFamily="34" charset="0"/>
              <a:buChar char="•"/>
            </a:pPr>
            <a:r>
              <a:rPr lang="en-GB" noProof="0" dirty="0"/>
              <a:t>Processes routing/acceptance/execution notifications, successful or failed, and generates the corresponding reports</a:t>
            </a:r>
          </a:p>
          <a:p>
            <a:pPr>
              <a:buFont typeface="Arial" panose="020B0604020202020204" pitchFamily="34" charset="0"/>
              <a:buChar char="•"/>
            </a:pPr>
            <a:endParaRPr lang="en-GB" noProof="0" dirty="0"/>
          </a:p>
          <a:p>
            <a:pPr>
              <a:buFont typeface="Arial" panose="020B0604020202020204" pitchFamily="34" charset="0"/>
              <a:buChar char="•"/>
            </a:pPr>
            <a:r>
              <a:rPr lang="en-GB" noProof="0" dirty="0"/>
              <a:t>Closes the loop at ground level</a:t>
            </a:r>
          </a:p>
          <a:p>
            <a:pPr>
              <a:buFont typeface="Arial" panose="020B0604020202020204" pitchFamily="34" charset="0"/>
              <a:buChar char="•"/>
            </a:pPr>
            <a:endParaRPr lang="en-GB" noProof="0" dirty="0"/>
          </a:p>
          <a:p>
            <a:pPr>
              <a:buFont typeface="Arial" panose="020B0604020202020204" pitchFamily="34" charset="0"/>
              <a:buChar char="•"/>
            </a:pPr>
            <a:r>
              <a:rPr lang="en-GB" noProof="0" dirty="0"/>
              <a:t>Provides detailed knowledge of the execution status of a request and failure conditions</a:t>
            </a:r>
          </a:p>
          <a:p>
            <a:pPr>
              <a:buFont typeface="Arial" panose="020B0604020202020204" pitchFamily="34" charset="0"/>
              <a:buChar char="•"/>
            </a:pPr>
            <a:endParaRPr lang="en-GB" noProof="0" dirty="0"/>
          </a:p>
        </p:txBody>
      </p:sp>
    </p:spTree>
    <p:extLst>
      <p:ext uri="{BB962C8B-B14F-4D97-AF65-F5344CB8AC3E}">
        <p14:creationId xmlns:p14="http://schemas.microsoft.com/office/powerpoint/2010/main" val="349367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8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p:nvSpPr>
        <p:spPr>
          <a:xfrm>
            <a:off x="3523251" y="2014949"/>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a:ln>
              <a:solidFill>
                <a:srgbClr val="00B0F0"/>
              </a:solidFill>
            </a:ln>
          </p:spPr>
          <p:txBody>
            <a:bodyPr wrap="none" rtlCol="0">
              <a:spAutoFit/>
            </a:bodyPr>
            <a:lstStyle/>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downlink</a:t>
              </a:r>
              <a:endParaRPr lang="en-GB" sz="700" dirty="0">
                <a:solidFill>
                  <a:srgbClr val="FFC000"/>
                </a:solidFill>
              </a:endParaRPr>
            </a:p>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uplink</a:t>
              </a:r>
              <a:endParaRPr lang="en-GB" sz="700" dirty="0">
                <a:solidFill>
                  <a:srgbClr val="FFC000"/>
                </a:solidFill>
              </a:endParaRPr>
            </a:p>
          </p:txBody>
        </p:sp>
      </p:grpSp>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2" name="Title 1"/>
          <p:cNvSpPr>
            <a:spLocks noGrp="1"/>
          </p:cNvSpPr>
          <p:nvPr>
            <p:ph type="title"/>
          </p:nvPr>
        </p:nvSpPr>
        <p:spPr>
          <a:xfrm>
            <a:off x="625475" y="381000"/>
            <a:ext cx="6863896" cy="427038"/>
          </a:xfrm>
        </p:spPr>
        <p:txBody>
          <a:bodyPr/>
          <a:lstStyle/>
          <a:p>
            <a:r>
              <a:rPr lang="en-GB" noProof="0" dirty="0"/>
              <a:t>ST[01] – Verification stages</a:t>
            </a:r>
          </a:p>
        </p:txBody>
      </p:sp>
      <p:sp>
        <p:nvSpPr>
          <p:cNvPr id="28" name="Rectangle 7"/>
          <p:cNvSpPr txBox="1">
            <a:spLocks noChangeArrowheads="1"/>
          </p:cNvSpPr>
          <p:nvPr/>
        </p:nvSpPr>
        <p:spPr>
          <a:xfrm>
            <a:off x="179513" y="1268760"/>
            <a:ext cx="8308615" cy="478567"/>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36573" marR="0" lvl="0" indent="0"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r>
              <a:rPr kumimoji="0" lang="en-GB" sz="2800" b="0" i="0" u="none" strike="noStrike" kern="1200" cap="none" spc="0" normalizeH="0" baseline="0%" noProof="0" dirty="0">
                <a:ln>
                  <a:noFill/>
                </a:ln>
                <a:solidFill>
                  <a:srgbClr val="002060"/>
                </a:solidFill>
                <a:effectLst/>
                <a:uLnTx/>
                <a:uFillTx/>
                <a:latin typeface="Tahoma" pitchFamily="34" charset="0"/>
                <a:ea typeface="+mn-ea"/>
                <a:cs typeface="Tahoma" pitchFamily="34" charset="0"/>
              </a:rPr>
              <a:t>Example: “Change payload mode” request</a:t>
            </a:r>
          </a:p>
          <a:p>
            <a:pPr marL="36573" marR="0" lvl="0" indent="0" algn="r"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endParaRPr lang="en-GB" sz="2800" dirty="0"/>
          </a:p>
        </p:txBody>
      </p:sp>
      <p:sp>
        <p:nvSpPr>
          <p:cNvPr id="29" name="Text Box 25"/>
          <p:cNvSpPr txBox="1"/>
          <p:nvPr/>
        </p:nvSpPr>
        <p:spPr>
          <a:xfrm>
            <a:off x="1049214" y="5695421"/>
            <a:ext cx="939875" cy="28120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FF0000"/>
                </a:solidFill>
                <a:effectLst/>
                <a:uLnTx/>
                <a:uFillTx/>
                <a:latin typeface="Tahoma"/>
                <a:ea typeface="Calibri"/>
                <a:cs typeface="Times New Roman"/>
              </a:rPr>
              <a:t>[1,10]</a:t>
            </a:r>
            <a:endParaRPr kumimoji="0" lang="en-GB" sz="1100" b="0" i="0" u="none" strike="noStrike" kern="0" cap="none" spc="0" normalizeH="0" baseline="0%" noProof="0" dirty="0">
              <a:ln>
                <a:noFill/>
              </a:ln>
              <a:solidFill>
                <a:srgbClr val="002060"/>
              </a:solidFill>
              <a:effectLst/>
              <a:uLnTx/>
              <a:uFillTx/>
              <a:latin typeface="Times New Roman"/>
              <a:ea typeface="Times New Roman"/>
            </a:endParaRPr>
          </a:p>
        </p:txBody>
      </p:sp>
      <p:sp>
        <p:nvSpPr>
          <p:cNvPr id="30" name="Text Box 25"/>
          <p:cNvSpPr txBox="1"/>
          <p:nvPr/>
        </p:nvSpPr>
        <p:spPr>
          <a:xfrm>
            <a:off x="2155764" y="5158154"/>
            <a:ext cx="916684"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TC[8,1]</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cxnSp>
        <p:nvCxnSpPr>
          <p:cNvPr id="254" name="Elbow Connector 253"/>
          <p:cNvCxnSpPr/>
          <p:nvPr/>
        </p:nvCxnSpPr>
        <p:spPr>
          <a:xfrm rot="5400000" flipH="1" flipV="1">
            <a:off x="2096045" y="2879368"/>
            <a:ext cx="1707054" cy="1165219"/>
          </a:xfrm>
          <a:prstGeom prst="bentConnector3">
            <a:avLst>
              <a:gd name="adj1" fmla="val 100218"/>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rot="16200000" flipH="1">
            <a:off x="4532413" y="2332792"/>
            <a:ext cx="1100255" cy="754516"/>
          </a:xfrm>
          <a:prstGeom prst="bentConnector3">
            <a:avLst>
              <a:gd name="adj1" fmla="val 654"/>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3" descr="C:\Users\abx\AppData\Local\Microsoft\Windows\Temporary Internet Files\Content.IE5\BTKZ039J\120px-Red_x_lar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2198" y="3241128"/>
            <a:ext cx="295200" cy="295200"/>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Elbow Connector 87"/>
          <p:cNvCxnSpPr/>
          <p:nvPr/>
        </p:nvCxnSpPr>
        <p:spPr>
          <a:xfrm rot="5400000">
            <a:off x="1996041" y="2777567"/>
            <a:ext cx="1830865" cy="1241419"/>
          </a:xfrm>
          <a:prstGeom prst="bentConnector3">
            <a:avLst>
              <a:gd name="adj1" fmla="val 109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200775" y="2217663"/>
            <a:ext cx="2447925" cy="424732"/>
          </a:xfrm>
          <a:prstGeom prst="rect">
            <a:avLst/>
          </a:prstGeom>
          <a:noFill/>
        </p:spPr>
        <p:txBody>
          <a:bodyPr wrap="square" rtlCol="0">
            <a:spAutoFit/>
          </a:bodyPr>
          <a:lstStyle/>
          <a:p>
            <a:pPr marL="36573" lvl="0" algn="r" fontAlgn="auto">
              <a:lnSpc>
                <a:spcPct val="90%"/>
              </a:lnSpc>
              <a:spcBef>
                <a:spcPct val="20%"/>
              </a:spcBef>
              <a:spcAft>
                <a:spcPts val="0"/>
              </a:spcAft>
              <a:buClr>
                <a:srgbClr val="D5E3FF">
                  <a:lumMod val="75%"/>
                </a:srgbClr>
              </a:buClr>
              <a:buSzPct val="80%"/>
              <a:defRPr/>
            </a:pPr>
            <a:r>
              <a:rPr lang="en-GB" sz="2400" dirty="0">
                <a:solidFill>
                  <a:srgbClr val="002060"/>
                </a:solidFill>
                <a:latin typeface="Tahoma" pitchFamily="34" charset="0"/>
                <a:cs typeface="Tahoma" pitchFamily="34" charset="0"/>
              </a:rPr>
              <a:t>Stage: Routing</a:t>
            </a:r>
          </a:p>
        </p:txBody>
      </p:sp>
      <p:sp>
        <p:nvSpPr>
          <p:cNvPr id="36" name="TextBox 35"/>
          <p:cNvSpPr txBox="1"/>
          <p:nvPr/>
        </p:nvSpPr>
        <p:spPr>
          <a:xfrm>
            <a:off x="3658550" y="4434621"/>
            <a:ext cx="4601530" cy="1865126"/>
          </a:xfrm>
          <a:prstGeom prst="rect">
            <a:avLst/>
          </a:prstGeom>
          <a:noFill/>
        </p:spPr>
        <p:txBody>
          <a:bodyPr wrap="square" rtlCol="0">
            <a:spAutoFit/>
          </a:bodyPr>
          <a:lstStyle/>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rPr>
              <a:t>Why TM[1,10] ?</a:t>
            </a:r>
          </a:p>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sym typeface="Wingdings" panose="05000000000000000000" pitchFamily="2" charset="2"/>
              </a:rPr>
              <a:t> Latest addition to this service !</a:t>
            </a:r>
          </a:p>
          <a:p>
            <a:pPr marL="36573" lvl="0" fontAlgn="auto">
              <a:lnSpc>
                <a:spcPct val="90%"/>
              </a:lnSpc>
              <a:spcBef>
                <a:spcPct val="20%"/>
              </a:spcBef>
              <a:spcAft>
                <a:spcPts val="0"/>
              </a:spcAft>
              <a:buClr>
                <a:srgbClr val="D5E3FF">
                  <a:lumMod val="75%"/>
                </a:srgbClr>
              </a:buClr>
              <a:buSzPct val="80%"/>
              <a:defRPr/>
            </a:pPr>
            <a:endParaRPr lang="en-GB" dirty="0">
              <a:solidFill>
                <a:srgbClr val="002060"/>
              </a:solidFill>
              <a:latin typeface="Tahoma" pitchFamily="34" charset="0"/>
              <a:cs typeface="Tahoma" pitchFamily="34" charset="0"/>
              <a:sym typeface="Wingdings" panose="05000000000000000000" pitchFamily="2" charset="2"/>
            </a:endParaRPr>
          </a:p>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sym typeface="Wingdings" panose="05000000000000000000" pitchFamily="2" charset="2"/>
              </a:rPr>
              <a:t>Why no TM[1,9] successful routing ?</a:t>
            </a:r>
          </a:p>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sym typeface="Wingdings" panose="05000000000000000000" pitchFamily="2" charset="2"/>
              </a:rPr>
              <a:t> Potentially numerous nodes</a:t>
            </a:r>
          </a:p>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sym typeface="Wingdings" panose="05000000000000000000" pitchFamily="2" charset="2"/>
              </a:rPr>
              <a:t> No more selection bit available </a:t>
            </a:r>
            <a:r>
              <a:rPr lang="en-GB" dirty="0">
                <a:solidFill>
                  <a:srgbClr val="002060"/>
                </a:solidFill>
                <a:latin typeface="Tahoma" pitchFamily="34" charset="0"/>
                <a:cs typeface="Tahoma" pitchFamily="34" charset="0"/>
              </a:rPr>
              <a:t> </a:t>
            </a:r>
          </a:p>
        </p:txBody>
      </p:sp>
    </p:spTree>
    <p:extLst>
      <p:ext uri="{BB962C8B-B14F-4D97-AF65-F5344CB8AC3E}">
        <p14:creationId xmlns:p14="http://schemas.microsoft.com/office/powerpoint/2010/main" val="242853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500"/>
                                        <p:tgtEl>
                                          <p:spTgt spid="254"/>
                                        </p:tgtEl>
                                      </p:cBhvr>
                                    </p:animEffect>
                                  </p:childTnLst>
                                </p:cTn>
                              </p:par>
                            </p:childTnLst>
                          </p:cTn>
                        </p:par>
                        <p:par>
                          <p:cTn id="12" fill="hold">
                            <p:stCondLst>
                              <p:cond delay="1000"/>
                            </p:stCondLst>
                            <p:childTnLst>
                              <p:par>
                                <p:cTn id="13" presetID="7" presetClass="emph" presetSubtype="10" repeatCount="indefinite" fill="hold" nodeType="afterEffect">
                                  <p:stCondLst>
                                    <p:cond delay="0"/>
                                  </p:stCondLst>
                                  <p:endCondLst>
                                    <p:cond evt="onNext" delay="0">
                                      <p:tgtEl>
                                        <p:sldTgt/>
                                      </p:tgtEl>
                                    </p:cond>
                                  </p:endCondLst>
                                  <p:childTnLst>
                                    <p:animClr clrSpc="hsl" dir="ccw">
                                      <p:cBhvr>
                                        <p:cTn id="14" dur="1000" fill="hold"/>
                                        <p:tgtEl>
                                          <p:spTgt spid="254"/>
                                        </p:tgtEl>
                                        <p:attrNameLst>
                                          <p:attrName>stroke.color</p:attrName>
                                        </p:attrNameLst>
                                      </p:cBhvr>
                                      <p:to>
                                        <a:srgbClr val="FF3300"/>
                                      </p:to>
                                    </p:animClr>
                                    <p:set>
                                      <p:cBhvr>
                                        <p:cTn id="15" dur="1000" fill="hold"/>
                                        <p:tgtEl>
                                          <p:spTgt spid="254"/>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500"/>
                                        <p:tgtEl>
                                          <p:spTgt spid="81"/>
                                        </p:tgtEl>
                                      </p:cBhvr>
                                    </p:animEffect>
                                  </p:childTnLst>
                                </p:cTn>
                              </p:par>
                              <p:par>
                                <p:cTn id="21" presetID="10" presetClass="exit" presetSubtype="0" fill="hold" nodeType="withEffect">
                                  <p:stCondLst>
                                    <p:cond delay="0"/>
                                  </p:stCondLst>
                                  <p:childTnLst>
                                    <p:animEffect transition="out" filter="fade">
                                      <p:cBhvr>
                                        <p:cTn id="22" dur="500"/>
                                        <p:tgtEl>
                                          <p:spTgt spid="254"/>
                                        </p:tgtEl>
                                      </p:cBhvr>
                                    </p:animEffect>
                                    <p:set>
                                      <p:cBhvr>
                                        <p:cTn id="23" dur="1" fill="hold">
                                          <p:stCondLst>
                                            <p:cond delay="499"/>
                                          </p:stCondLst>
                                        </p:cTn>
                                        <p:tgtEl>
                                          <p:spTgt spid="254"/>
                                        </p:tgtEl>
                                        <p:attrNameLst>
                                          <p:attrName>style.visibility</p:attrName>
                                        </p:attrNameLst>
                                      </p:cBhvr>
                                      <p:to>
                                        <p:strVal val="hidden"/>
                                      </p:to>
                                    </p:set>
                                  </p:childTnLst>
                                </p:cTn>
                              </p:par>
                            </p:childTnLst>
                          </p:cTn>
                        </p:par>
                        <p:par>
                          <p:cTn id="24" fill="hold">
                            <p:stCondLst>
                              <p:cond delay="500"/>
                            </p:stCondLst>
                            <p:childTnLst>
                              <p:par>
                                <p:cTn id="25" presetID="7" presetClass="emph" presetSubtype="10" repeatCount="indefinite" fill="hold" nodeType="afterEffect">
                                  <p:stCondLst>
                                    <p:cond delay="0"/>
                                  </p:stCondLst>
                                  <p:endCondLst>
                                    <p:cond evt="onNext" delay="0">
                                      <p:tgtEl>
                                        <p:sldTgt/>
                                      </p:tgtEl>
                                    </p:cond>
                                  </p:endCondLst>
                                  <p:childTnLst>
                                    <p:animClr clrSpc="hsl" dir="ccw">
                                      <p:cBhvr>
                                        <p:cTn id="26" dur="1000" fill="hold"/>
                                        <p:tgtEl>
                                          <p:spTgt spid="81"/>
                                        </p:tgtEl>
                                        <p:attrNameLst>
                                          <p:attrName>stroke.color</p:attrName>
                                        </p:attrNameLst>
                                      </p:cBhvr>
                                      <p:to>
                                        <a:srgbClr val="FF3300"/>
                                      </p:to>
                                    </p:animClr>
                                    <p:set>
                                      <p:cBhvr>
                                        <p:cTn id="27" dur="1000" fill="hold"/>
                                        <p:tgtEl>
                                          <p:spTgt spid="81"/>
                                        </p:tgtEl>
                                        <p:attrNameLst>
                                          <p:attrName>stroke.on</p:attrName>
                                        </p:attrNameLst>
                                      </p:cBhvr>
                                      <p:to>
                                        <p:strVal val="true"/>
                                      </p:to>
                                    </p:set>
                                  </p:childTnLst>
                                </p:cTn>
                              </p:par>
                            </p:childTnLst>
                          </p:cTn>
                        </p:par>
                        <p:par>
                          <p:cTn id="28" fill="hold">
                            <p:stCondLst>
                              <p:cond delay="1500"/>
                            </p:stCondLst>
                            <p:childTnLst>
                              <p:par>
                                <p:cTn id="29" presetID="14" presetClass="entr" presetSubtype="10" fill="hold" nodeType="afterEffect">
                                  <p:stCondLst>
                                    <p:cond delay="2000"/>
                                  </p:stCondLst>
                                  <p:childTnLst>
                                    <p:set>
                                      <p:cBhvr>
                                        <p:cTn id="30" dur="1" fill="hold">
                                          <p:stCondLst>
                                            <p:cond delay="0"/>
                                          </p:stCondLst>
                                        </p:cTn>
                                        <p:tgtEl>
                                          <p:spTgt spid="87"/>
                                        </p:tgtEl>
                                        <p:attrNameLst>
                                          <p:attrName>style.visibility</p:attrName>
                                        </p:attrNameLst>
                                      </p:cBhvr>
                                      <p:to>
                                        <p:strVal val="visible"/>
                                      </p:to>
                                    </p:set>
                                    <p:animEffect transition="in" filter="randombar(horizontal)">
                                      <p:cBhvr>
                                        <p:cTn id="31" dur="500"/>
                                        <p:tgtEl>
                                          <p:spTgt spid="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par>
                                <p:cTn id="37" presetID="10" presetClass="exit" presetSubtype="0" fill="hold" nodeType="withEffect">
                                  <p:stCondLst>
                                    <p:cond delay="0"/>
                                  </p:stCondLst>
                                  <p:childTnLst>
                                    <p:animEffect transition="out" filter="fade">
                                      <p:cBhvr>
                                        <p:cTn id="38" dur="500"/>
                                        <p:tgtEl>
                                          <p:spTgt spid="81"/>
                                        </p:tgtEl>
                                      </p:cBhvr>
                                    </p:animEffect>
                                    <p:set>
                                      <p:cBhvr>
                                        <p:cTn id="39" dur="1" fill="hold">
                                          <p:stCondLst>
                                            <p:cond delay="499"/>
                                          </p:stCondLst>
                                        </p:cTn>
                                        <p:tgtEl>
                                          <p:spTgt spid="81"/>
                                        </p:tgtEl>
                                        <p:attrNameLst>
                                          <p:attrName>style.visibility</p:attrName>
                                        </p:attrNameLst>
                                      </p:cBhvr>
                                      <p:to>
                                        <p:strVal val="hidden"/>
                                      </p:to>
                                    </p:set>
                                  </p:childTnLst>
                                </p:cTn>
                              </p:par>
                            </p:childTnLst>
                          </p:cTn>
                        </p:par>
                        <p:par>
                          <p:cTn id="40" fill="hold">
                            <p:stCondLst>
                              <p:cond delay="500"/>
                            </p:stCondLst>
                            <p:childTnLst>
                              <p:par>
                                <p:cTn id="41" presetID="7" presetClass="emph" presetSubtype="10" repeatCount="indefinite" fill="hold" nodeType="afterEffect">
                                  <p:stCondLst>
                                    <p:cond delay="0"/>
                                  </p:stCondLst>
                                  <p:endCondLst>
                                    <p:cond evt="onNext" delay="0">
                                      <p:tgtEl>
                                        <p:sldTgt/>
                                      </p:tgtEl>
                                    </p:cond>
                                  </p:endCondLst>
                                  <p:childTnLst>
                                    <p:animClr clrSpc="hsl" dir="ccw">
                                      <p:cBhvr>
                                        <p:cTn id="42" dur="1000" fill="hold"/>
                                        <p:tgtEl>
                                          <p:spTgt spid="88"/>
                                        </p:tgtEl>
                                        <p:attrNameLst>
                                          <p:attrName>stroke.color</p:attrName>
                                        </p:attrNameLst>
                                      </p:cBhvr>
                                      <p:to>
                                        <a:srgbClr val="FF3300"/>
                                      </p:to>
                                    </p:animClr>
                                    <p:set>
                                      <p:cBhvr>
                                        <p:cTn id="43" dur="1000" fill="hold"/>
                                        <p:tgtEl>
                                          <p:spTgt spid="88"/>
                                        </p:tgtEl>
                                        <p:attrNameLst>
                                          <p:attrName>stroke.on</p:attrName>
                                        </p:attrNameLst>
                                      </p:cBhvr>
                                      <p:to>
                                        <p:strVal val="true"/>
                                      </p:to>
                                    </p:set>
                                  </p:childTnLst>
                                </p:cTn>
                              </p:par>
                            </p:childTnLst>
                          </p:cTn>
                        </p:par>
                        <p:par>
                          <p:cTn id="44" fill="hold">
                            <p:stCondLst>
                              <p:cond delay="1500"/>
                            </p:stCondLst>
                            <p:childTnLst>
                              <p:par>
                                <p:cTn id="45" presetID="10" presetClass="entr" presetSubtype="0" fill="hold" grpId="0" nodeType="afterEffect">
                                  <p:stCondLst>
                                    <p:cond delay="20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fade">
                                      <p:cBhvr>
                                        <p:cTn id="52" dur="500"/>
                                        <p:tgtEl>
                                          <p:spTgt spid="3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xEl>
                                              <p:pRg st="1" end="1"/>
                                            </p:txEl>
                                          </p:spTgt>
                                        </p:tgtEl>
                                        <p:attrNameLst>
                                          <p:attrName>style.visibility</p:attrName>
                                        </p:attrNameLst>
                                      </p:cBhvr>
                                      <p:to>
                                        <p:strVal val="visible"/>
                                      </p:to>
                                    </p:set>
                                    <p:animEffect transition="in" filter="fade">
                                      <p:cBhvr>
                                        <p:cTn id="57" dur="500"/>
                                        <p:tgtEl>
                                          <p:spTgt spid="3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6">
                                            <p:txEl>
                                              <p:pRg st="3" end="3"/>
                                            </p:txEl>
                                          </p:spTgt>
                                        </p:tgtEl>
                                        <p:attrNameLst>
                                          <p:attrName>style.visibility</p:attrName>
                                        </p:attrNameLst>
                                      </p:cBhvr>
                                      <p:to>
                                        <p:strVal val="visible"/>
                                      </p:to>
                                    </p:set>
                                    <p:animEffect transition="in" filter="fade">
                                      <p:cBhvr>
                                        <p:cTn id="62" dur="500"/>
                                        <p:tgtEl>
                                          <p:spTgt spid="3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6">
                                            <p:txEl>
                                              <p:pRg st="4" end="4"/>
                                            </p:txEl>
                                          </p:spTgt>
                                        </p:tgtEl>
                                        <p:attrNameLst>
                                          <p:attrName>style.visibility</p:attrName>
                                        </p:attrNameLst>
                                      </p:cBhvr>
                                      <p:to>
                                        <p:strVal val="visible"/>
                                      </p:to>
                                    </p:set>
                                    <p:animEffect transition="in" filter="fade">
                                      <p:cBhvr>
                                        <p:cTn id="67" dur="500"/>
                                        <p:tgtEl>
                                          <p:spTgt spid="36">
                                            <p:txEl>
                                              <p:pRg st="4" end="4"/>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xEl>
                                              <p:pRg st="5" end="5"/>
                                            </p:txEl>
                                          </p:spTgt>
                                        </p:tgtEl>
                                        <p:attrNameLst>
                                          <p:attrName>style.visibility</p:attrName>
                                        </p:attrNameLst>
                                      </p:cBhvr>
                                      <p:to>
                                        <p:strVal val="visible"/>
                                      </p:to>
                                    </p:set>
                                    <p:animEffect transition="in" filter="fade">
                                      <p:cBhvr>
                                        <p:cTn id="70" dur="500"/>
                                        <p:tgtEl>
                                          <p:spTgt spid="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6" grpId="0" uiExpand="1" build="p"/>
    </p:bldLst>
  </p:timing>
</p:sld>
</file>

<file path=ppt/slides/slide8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p:nvSpPr>
        <p:spPr>
          <a:xfrm>
            <a:off x="3523251" y="2014949"/>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a:ln>
              <a:solidFill>
                <a:srgbClr val="00B0F0"/>
              </a:solidFill>
            </a:ln>
          </p:spPr>
          <p:txBody>
            <a:bodyPr wrap="none" rtlCol="0">
              <a:spAutoFit/>
            </a:bodyPr>
            <a:lstStyle/>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downlink</a:t>
              </a:r>
              <a:endParaRPr lang="en-GB" sz="700" dirty="0">
                <a:solidFill>
                  <a:srgbClr val="FFC000"/>
                </a:solidFill>
              </a:endParaRPr>
            </a:p>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uplink</a:t>
              </a:r>
              <a:endParaRPr lang="en-GB" sz="700" dirty="0">
                <a:solidFill>
                  <a:srgbClr val="FFC000"/>
                </a:solidFill>
              </a:endParaRPr>
            </a:p>
          </p:txBody>
        </p:sp>
      </p:grpSp>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2" name="Title 1"/>
          <p:cNvSpPr>
            <a:spLocks noGrp="1"/>
          </p:cNvSpPr>
          <p:nvPr>
            <p:ph type="title"/>
          </p:nvPr>
        </p:nvSpPr>
        <p:spPr>
          <a:xfrm>
            <a:off x="625475" y="381000"/>
            <a:ext cx="6863896" cy="427038"/>
          </a:xfrm>
        </p:spPr>
        <p:txBody>
          <a:bodyPr/>
          <a:lstStyle/>
          <a:p>
            <a:r>
              <a:rPr lang="en-GB" noProof="0" dirty="0"/>
              <a:t>ST[01] – Verification stages</a:t>
            </a:r>
          </a:p>
        </p:txBody>
      </p:sp>
      <p:sp>
        <p:nvSpPr>
          <p:cNvPr id="28" name="Rectangle 7"/>
          <p:cNvSpPr txBox="1">
            <a:spLocks noChangeArrowheads="1"/>
          </p:cNvSpPr>
          <p:nvPr/>
        </p:nvSpPr>
        <p:spPr>
          <a:xfrm>
            <a:off x="179513" y="1268760"/>
            <a:ext cx="8308615" cy="478567"/>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36573" marR="0" lvl="0" indent="0"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r>
              <a:rPr kumimoji="0" lang="en-GB" sz="2800" b="0" i="0" u="none" strike="noStrike" kern="1200" cap="none" spc="0" normalizeH="0" baseline="0%" noProof="0" dirty="0">
                <a:ln>
                  <a:noFill/>
                </a:ln>
                <a:solidFill>
                  <a:srgbClr val="002060"/>
                </a:solidFill>
                <a:effectLst/>
                <a:uLnTx/>
                <a:uFillTx/>
                <a:latin typeface="Tahoma" pitchFamily="34" charset="0"/>
                <a:ea typeface="+mn-ea"/>
                <a:cs typeface="Tahoma" pitchFamily="34" charset="0"/>
              </a:rPr>
              <a:t>Example: “Change payload mode” request</a:t>
            </a:r>
          </a:p>
          <a:p>
            <a:pPr marL="36573" marR="0" lvl="0" indent="0" algn="r"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endParaRPr lang="en-GB" sz="2800" dirty="0"/>
          </a:p>
        </p:txBody>
      </p:sp>
      <p:sp>
        <p:nvSpPr>
          <p:cNvPr id="30" name="Text Box 25"/>
          <p:cNvSpPr txBox="1"/>
          <p:nvPr/>
        </p:nvSpPr>
        <p:spPr>
          <a:xfrm>
            <a:off x="2155764" y="5158154"/>
            <a:ext cx="916684"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TC[8,1</a:t>
            </a:r>
            <a:r>
              <a:rPr lang="en-GB" sz="1100" b="1" kern="0" dirty="0">
                <a:ln w="9525" cap="rnd" cmpd="sng" algn="ctr">
                  <a:solidFill>
                    <a:srgbClr val="000000"/>
                  </a:solidFill>
                  <a:prstDash val="solid"/>
                  <a:bevel/>
                </a:ln>
                <a:solidFill>
                  <a:srgbClr val="0E181B"/>
                </a:solidFill>
                <a:latin typeface="Tahoma"/>
                <a:ea typeface="Calibri"/>
                <a:cs typeface="Times New Roman"/>
              </a:rPr>
              <a:t>]</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cxnSp>
        <p:nvCxnSpPr>
          <p:cNvPr id="254" name="Elbow Connector 253"/>
          <p:cNvCxnSpPr/>
          <p:nvPr/>
        </p:nvCxnSpPr>
        <p:spPr>
          <a:xfrm rot="5400000" flipH="1" flipV="1">
            <a:off x="2096045" y="2879368"/>
            <a:ext cx="1707054" cy="1165219"/>
          </a:xfrm>
          <a:prstGeom prst="bentConnector3">
            <a:avLst>
              <a:gd name="adj1" fmla="val 100218"/>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rot="16200000" flipH="1">
            <a:off x="4215218" y="2649987"/>
            <a:ext cx="1734646" cy="754516"/>
          </a:xfrm>
          <a:prstGeom prst="bentConnector3">
            <a:avLst>
              <a:gd name="adj1" fmla="val 32"/>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8" name="Elbow Connector 87"/>
          <p:cNvCxnSpPr/>
          <p:nvPr/>
        </p:nvCxnSpPr>
        <p:spPr>
          <a:xfrm rot="5400000">
            <a:off x="1996041" y="2777567"/>
            <a:ext cx="1830865" cy="1241419"/>
          </a:xfrm>
          <a:prstGeom prst="bentConnector3">
            <a:avLst>
              <a:gd name="adj1" fmla="val 109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00725" y="2217663"/>
            <a:ext cx="2847975" cy="424732"/>
          </a:xfrm>
          <a:prstGeom prst="rect">
            <a:avLst/>
          </a:prstGeom>
          <a:noFill/>
        </p:spPr>
        <p:txBody>
          <a:bodyPr wrap="square" rtlCol="0">
            <a:spAutoFit/>
          </a:bodyPr>
          <a:lstStyle/>
          <a:p>
            <a:pPr marL="36573" lvl="0" algn="r" fontAlgn="auto">
              <a:lnSpc>
                <a:spcPct val="90%"/>
              </a:lnSpc>
              <a:spcBef>
                <a:spcPct val="20%"/>
              </a:spcBef>
              <a:spcAft>
                <a:spcPts val="0"/>
              </a:spcAft>
              <a:buClr>
                <a:srgbClr val="D5E3FF">
                  <a:lumMod val="75%"/>
                </a:srgbClr>
              </a:buClr>
              <a:buSzPct val="80%"/>
              <a:defRPr/>
            </a:pPr>
            <a:r>
              <a:rPr lang="en-GB" sz="2400" dirty="0">
                <a:solidFill>
                  <a:srgbClr val="002060"/>
                </a:solidFill>
                <a:latin typeface="Tahoma" pitchFamily="34" charset="0"/>
                <a:cs typeface="Tahoma" pitchFamily="34" charset="0"/>
              </a:rPr>
              <a:t>Stage: Acceptance</a:t>
            </a:r>
          </a:p>
        </p:txBody>
      </p:sp>
      <p:cxnSp>
        <p:nvCxnSpPr>
          <p:cNvPr id="39" name="Elbow Connector 38"/>
          <p:cNvCxnSpPr>
            <a:endCxn id="12" idx="3"/>
          </p:cNvCxnSpPr>
          <p:nvPr/>
        </p:nvCxnSpPr>
        <p:spPr>
          <a:xfrm rot="10800000">
            <a:off x="1648671" y="3438596"/>
            <a:ext cx="3811129" cy="455970"/>
          </a:xfrm>
          <a:prstGeom prst="bentConnector3">
            <a:avLst>
              <a:gd name="adj1" fmla="val 9273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893636" y="3256110"/>
            <a:ext cx="755033" cy="358140"/>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Elbow Connector 44"/>
          <p:cNvCxnSpPr/>
          <p:nvPr/>
        </p:nvCxnSpPr>
        <p:spPr>
          <a:xfrm rot="16200000" flipH="1">
            <a:off x="4215218" y="2652407"/>
            <a:ext cx="1734646" cy="754516"/>
          </a:xfrm>
          <a:prstGeom prst="bentConnector3">
            <a:avLst>
              <a:gd name="adj1" fmla="val 32"/>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a:off x="1648671" y="3438596"/>
            <a:ext cx="3811129" cy="455970"/>
          </a:xfrm>
          <a:prstGeom prst="bentConnector3">
            <a:avLst>
              <a:gd name="adj1" fmla="val 92737"/>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145415" y="4542766"/>
            <a:ext cx="4891139" cy="369332"/>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Existing service ?</a:t>
            </a:r>
          </a:p>
        </p:txBody>
      </p:sp>
      <p:pic>
        <p:nvPicPr>
          <p:cNvPr id="48"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7501" y="4583932"/>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abx\AppData\Local\Microsoft\Windows\Temporary Internet Files\Content.IE5\BTKZ039J\120px-Red_x_larg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5415" y="4579832"/>
            <a:ext cx="295200" cy="295200"/>
          </a:xfrm>
          <a:prstGeom prst="rect">
            <a:avLst/>
          </a:prstGeom>
          <a:noFill/>
          <a:extLst>
            <a:ext uri="{909E8E84-426E-40DD-AFC4-6F175D3DCCD1}">
              <a14:hiddenFill xmlns:a14="http://schemas.microsoft.com/office/drawing/2010/main">
                <a:solidFill>
                  <a:srgbClr val="FFFFFF"/>
                </a:solidFill>
              </a14:hiddenFill>
            </a:ext>
          </a:extLst>
        </p:spPr>
      </p:pic>
      <p:sp>
        <p:nvSpPr>
          <p:cNvPr id="51" name="Text Box 25"/>
          <p:cNvSpPr txBox="1"/>
          <p:nvPr/>
        </p:nvSpPr>
        <p:spPr>
          <a:xfrm>
            <a:off x="893636" y="5598227"/>
            <a:ext cx="828331"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FF0000"/>
                </a:solidFill>
                <a:effectLst/>
                <a:uLnTx/>
                <a:uFillTx/>
                <a:latin typeface="Tahoma"/>
                <a:ea typeface="Calibri"/>
                <a:cs typeface="Times New Roman"/>
              </a:rPr>
              <a:t>[1,2</a:t>
            </a:r>
            <a:r>
              <a:rPr lang="en-GB" sz="1100" b="1" kern="0" dirty="0">
                <a:ln w="9525" cap="rnd" cmpd="sng" algn="ctr">
                  <a:solidFill>
                    <a:srgbClr val="000000"/>
                  </a:solidFill>
                  <a:prstDash val="solid"/>
                  <a:bevel/>
                </a:ln>
                <a:solidFill>
                  <a:srgbClr val="FF0000"/>
                </a:solidFill>
                <a:latin typeface="Tahoma"/>
                <a:ea typeface="Calibri"/>
                <a:cs typeface="Times New Roman"/>
              </a:rPr>
              <a:t>]</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2" name="Text Box 25"/>
          <p:cNvSpPr txBox="1"/>
          <p:nvPr/>
        </p:nvSpPr>
        <p:spPr>
          <a:xfrm>
            <a:off x="893636" y="5859684"/>
            <a:ext cx="820892"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00B050"/>
                </a:solidFill>
                <a:effectLst/>
                <a:uLnTx/>
                <a:uFillTx/>
                <a:latin typeface="Tahoma"/>
                <a:ea typeface="Calibri"/>
                <a:cs typeface="Times New Roman"/>
              </a:rPr>
              <a:t>1,1]</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3" name="TextBox 52"/>
          <p:cNvSpPr txBox="1"/>
          <p:nvPr/>
        </p:nvSpPr>
        <p:spPr>
          <a:xfrm>
            <a:off x="3523251" y="4101341"/>
            <a:ext cx="2847975" cy="341632"/>
          </a:xfrm>
          <a:prstGeom prst="rect">
            <a:avLst/>
          </a:prstGeom>
          <a:noFill/>
        </p:spPr>
        <p:txBody>
          <a:bodyPr wrap="square" rtlCol="0">
            <a:spAutoFit/>
          </a:bodyPr>
          <a:lstStyle/>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rPr>
              <a:t>TC Execution Profile</a:t>
            </a:r>
          </a:p>
        </p:txBody>
      </p:sp>
      <p:sp>
        <p:nvSpPr>
          <p:cNvPr id="54" name="Text Box 25"/>
          <p:cNvSpPr txBox="1"/>
          <p:nvPr/>
        </p:nvSpPr>
        <p:spPr>
          <a:xfrm>
            <a:off x="2155763" y="5408732"/>
            <a:ext cx="989651"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TC[200,1</a:t>
            </a:r>
            <a:r>
              <a:rPr lang="en-GB" sz="1100" b="1" kern="0" dirty="0">
                <a:ln w="9525" cap="rnd" cmpd="sng" algn="ctr">
                  <a:solidFill>
                    <a:srgbClr val="000000"/>
                  </a:solidFill>
                  <a:prstDash val="solid"/>
                  <a:bevel/>
                </a:ln>
                <a:solidFill>
                  <a:srgbClr val="0E181B"/>
                </a:solidFill>
                <a:latin typeface="Tahoma"/>
                <a:ea typeface="Calibri"/>
                <a:cs typeface="Times New Roman"/>
              </a:rPr>
              <a:t>]</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cxnSp>
        <p:nvCxnSpPr>
          <p:cNvPr id="4" name="Straight Connector 3"/>
          <p:cNvCxnSpPr/>
          <p:nvPr/>
        </p:nvCxnSpPr>
        <p:spPr>
          <a:xfrm flipV="1">
            <a:off x="2229322" y="5199233"/>
            <a:ext cx="785931" cy="209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5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500"/>
                                        <p:tgtEl>
                                          <p:spTgt spid="254"/>
                                        </p:tgtEl>
                                      </p:cBhvr>
                                    </p:animEffect>
                                  </p:childTnLst>
                                </p:cTn>
                              </p:par>
                            </p:childTnLst>
                          </p:cTn>
                        </p:par>
                        <p:par>
                          <p:cTn id="12" fill="hold">
                            <p:stCondLst>
                              <p:cond delay="1000"/>
                            </p:stCondLst>
                            <p:childTnLst>
                              <p:par>
                                <p:cTn id="13" presetID="7" presetClass="emph" presetSubtype="10" repeatCount="indefinite" fill="hold" nodeType="afterEffect">
                                  <p:stCondLst>
                                    <p:cond delay="0"/>
                                  </p:stCondLst>
                                  <p:endCondLst>
                                    <p:cond evt="onNext" delay="0">
                                      <p:tgtEl>
                                        <p:sldTgt/>
                                      </p:tgtEl>
                                    </p:cond>
                                  </p:endCondLst>
                                  <p:childTnLst>
                                    <p:animClr clrSpc="hsl" dir="ccw">
                                      <p:cBhvr>
                                        <p:cTn id="14" dur="1000" fill="hold"/>
                                        <p:tgtEl>
                                          <p:spTgt spid="254"/>
                                        </p:tgtEl>
                                        <p:attrNameLst>
                                          <p:attrName>stroke.color</p:attrName>
                                        </p:attrNameLst>
                                      </p:cBhvr>
                                      <p:to>
                                        <a:srgbClr val="FF3300"/>
                                      </p:to>
                                    </p:animClr>
                                    <p:set>
                                      <p:cBhvr>
                                        <p:cTn id="15" dur="1000" fill="hold"/>
                                        <p:tgtEl>
                                          <p:spTgt spid="254"/>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500"/>
                                        <p:tgtEl>
                                          <p:spTgt spid="81"/>
                                        </p:tgtEl>
                                      </p:cBhvr>
                                    </p:animEffect>
                                  </p:childTnLst>
                                </p:cTn>
                              </p:par>
                              <p:par>
                                <p:cTn id="21" presetID="10"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xit" presetSubtype="0" fill="hold" nodeType="withEffect">
                                  <p:stCondLst>
                                    <p:cond delay="0"/>
                                  </p:stCondLst>
                                  <p:childTnLst>
                                    <p:animEffect transition="out" filter="fade">
                                      <p:cBhvr>
                                        <p:cTn id="25" dur="500"/>
                                        <p:tgtEl>
                                          <p:spTgt spid="254"/>
                                        </p:tgtEl>
                                      </p:cBhvr>
                                    </p:animEffect>
                                    <p:set>
                                      <p:cBhvr>
                                        <p:cTn id="26" dur="1" fill="hold">
                                          <p:stCondLst>
                                            <p:cond delay="499"/>
                                          </p:stCondLst>
                                        </p:cTn>
                                        <p:tgtEl>
                                          <p:spTgt spid="254"/>
                                        </p:tgtEl>
                                        <p:attrNameLst>
                                          <p:attrName>style.visibility</p:attrName>
                                        </p:attrNameLst>
                                      </p:cBhvr>
                                      <p:to>
                                        <p:strVal val="hidden"/>
                                      </p:to>
                                    </p:set>
                                  </p:childTnLst>
                                </p:cTn>
                              </p:par>
                            </p:childTnLst>
                          </p:cTn>
                        </p:par>
                        <p:par>
                          <p:cTn id="27" fill="hold">
                            <p:stCondLst>
                              <p:cond delay="500"/>
                            </p:stCondLst>
                            <p:childTnLst>
                              <p:par>
                                <p:cTn id="28" presetID="7" presetClass="emph" presetSubtype="10" repeatCount="indefinite" fill="hold" nodeType="afterEffect">
                                  <p:stCondLst>
                                    <p:cond delay="0"/>
                                  </p:stCondLst>
                                  <p:endCondLst>
                                    <p:cond evt="onNext" delay="0">
                                      <p:tgtEl>
                                        <p:sldTgt/>
                                      </p:tgtEl>
                                    </p:cond>
                                  </p:endCondLst>
                                  <p:childTnLst>
                                    <p:animClr clrSpc="hsl" dir="ccw">
                                      <p:cBhvr>
                                        <p:cTn id="29" dur="1000" fill="hold"/>
                                        <p:tgtEl>
                                          <p:spTgt spid="81"/>
                                        </p:tgtEl>
                                        <p:attrNameLst>
                                          <p:attrName>stroke.color</p:attrName>
                                        </p:attrNameLst>
                                      </p:cBhvr>
                                      <p:to>
                                        <a:srgbClr val="FF3300"/>
                                      </p:to>
                                    </p:animClr>
                                    <p:set>
                                      <p:cBhvr>
                                        <p:cTn id="30" dur="1000" fill="hold"/>
                                        <p:tgtEl>
                                          <p:spTgt spid="81"/>
                                        </p:tgtEl>
                                        <p:attrNameLst>
                                          <p:attrName>stroke.on</p:attrName>
                                        </p:attrNameLst>
                                      </p:cBhvr>
                                      <p:to>
                                        <p:strVal val="true"/>
                                      </p:to>
                                    </p:set>
                                  </p:childTnLst>
                                </p:cTn>
                              </p:par>
                              <p:par>
                                <p:cTn id="31" presetID="7" presetClass="emph" presetSubtype="10" repeatCount="indefinite" fill="hold" nodeType="withEffect">
                                  <p:stCondLst>
                                    <p:cond delay="0"/>
                                  </p:stCondLst>
                                  <p:endCondLst>
                                    <p:cond evt="onNext" delay="0">
                                      <p:tgtEl>
                                        <p:sldTgt/>
                                      </p:tgtEl>
                                    </p:cond>
                                  </p:endCondLst>
                                  <p:childTnLst>
                                    <p:animClr clrSpc="hsl" dir="ccw">
                                      <p:cBhvr>
                                        <p:cTn id="32" dur="1000" fill="hold"/>
                                        <p:tgtEl>
                                          <p:spTgt spid="39"/>
                                        </p:tgtEl>
                                        <p:attrNameLst>
                                          <p:attrName>stroke.color</p:attrName>
                                        </p:attrNameLst>
                                      </p:cBhvr>
                                      <p:to>
                                        <a:srgbClr val="FF3300"/>
                                      </p:to>
                                    </p:animClr>
                                    <p:set>
                                      <p:cBhvr>
                                        <p:cTn id="33" dur="1000" fill="hold"/>
                                        <p:tgtEl>
                                          <p:spTgt spid="39"/>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500"/>
                            </p:stCondLst>
                            <p:childTnLst>
                              <p:par>
                                <p:cTn id="45" presetID="7" presetClass="emph" presetSubtype="10" repeatCount="indefinite" fill="hold" nodeType="afterEffect">
                                  <p:stCondLst>
                                    <p:cond delay="0"/>
                                  </p:stCondLst>
                                  <p:childTnLst>
                                    <p:animClr clrSpc="hsl" dir="ccw">
                                      <p:cBhvr>
                                        <p:cTn id="46" dur="1000" fill="hold"/>
                                        <p:tgtEl>
                                          <p:spTgt spid="44"/>
                                        </p:tgtEl>
                                        <p:attrNameLst>
                                          <p:attrName>stroke.color</p:attrName>
                                        </p:attrNameLst>
                                      </p:cBhvr>
                                      <p:to>
                                        <a:srgbClr val="FC1010"/>
                                      </p:to>
                                    </p:animClr>
                                    <p:set>
                                      <p:cBhvr>
                                        <p:cTn id="47" dur="1000" fill="hold"/>
                                        <p:tgtEl>
                                          <p:spTgt spid="44"/>
                                        </p:tgtEl>
                                        <p:attrNameLst>
                                          <p:attrName>stroke.on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randombar(horizontal)">
                                      <p:cBhvr>
                                        <p:cTn id="52" dur="1000"/>
                                        <p:tgtEl>
                                          <p:spTgt spid="49"/>
                                        </p:tgtEl>
                                      </p:cBhvr>
                                    </p:animEffect>
                                  </p:childTnLst>
                                </p:cTn>
                              </p:par>
                            </p:childTnLst>
                          </p:cTn>
                        </p:par>
                        <p:par>
                          <p:cTn id="53" fill="hold">
                            <p:stCondLst>
                              <p:cond delay="1000"/>
                            </p:stCondLst>
                            <p:childTnLst>
                              <p:par>
                                <p:cTn id="54" presetID="53" presetClass="exit" presetSubtype="32" fill="hold" grpId="1" nodeType="afterEffect">
                                  <p:stCondLst>
                                    <p:cond delay="0"/>
                                  </p:stCondLst>
                                  <p:childTnLst>
                                    <p:anim calcmode="lin" valueType="num">
                                      <p:cBhvr>
                                        <p:cTn id="55" dur="500"/>
                                        <p:tgtEl>
                                          <p:spTgt spid="44"/>
                                        </p:tgtEl>
                                        <p:attrNameLst>
                                          <p:attrName>ppt_w</p:attrName>
                                        </p:attrNameLst>
                                      </p:cBhvr>
                                      <p:tavLst>
                                        <p:tav tm="0%">
                                          <p:val>
                                            <p:strVal val="ppt_w"/>
                                          </p:val>
                                        </p:tav>
                                        <p:tav tm="100%">
                                          <p:val>
                                            <p:fltVal val="0"/>
                                          </p:val>
                                        </p:tav>
                                      </p:tavLst>
                                    </p:anim>
                                    <p:anim calcmode="lin" valueType="num">
                                      <p:cBhvr>
                                        <p:cTn id="56" dur="500"/>
                                        <p:tgtEl>
                                          <p:spTgt spid="44"/>
                                        </p:tgtEl>
                                        <p:attrNameLst>
                                          <p:attrName>ppt_h</p:attrName>
                                        </p:attrNameLst>
                                      </p:cBhvr>
                                      <p:tavLst>
                                        <p:tav tm="0%">
                                          <p:val>
                                            <p:strVal val="ppt_h"/>
                                          </p:val>
                                        </p:tav>
                                        <p:tav tm="100%">
                                          <p:val>
                                            <p:fltVal val="0"/>
                                          </p:val>
                                        </p:tav>
                                      </p:tavLst>
                                    </p:anim>
                                    <p:animEffect transition="out" filter="fade">
                                      <p:cBhvr>
                                        <p:cTn id="57" dur="500"/>
                                        <p:tgtEl>
                                          <p:spTgt spid="44"/>
                                        </p:tgtEl>
                                      </p:cBhvr>
                                    </p:animEffect>
                                    <p:set>
                                      <p:cBhvr>
                                        <p:cTn id="58" dur="1" fill="hold">
                                          <p:stCondLst>
                                            <p:cond delay="499"/>
                                          </p:stCondLst>
                                        </p:cTn>
                                        <p:tgtEl>
                                          <p:spTgt spid="4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81"/>
                                        </p:tgtEl>
                                      </p:cBhvr>
                                    </p:animEffect>
                                    <p:set>
                                      <p:cBhvr>
                                        <p:cTn id="61" dur="1" fill="hold">
                                          <p:stCondLst>
                                            <p:cond delay="499"/>
                                          </p:stCondLst>
                                        </p:cTn>
                                        <p:tgtEl>
                                          <p:spTgt spid="8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9"/>
                                        </p:tgtEl>
                                      </p:cBhvr>
                                    </p:animEffect>
                                    <p:set>
                                      <p:cBhvr>
                                        <p:cTn id="64" dur="1" fill="hold">
                                          <p:stCondLst>
                                            <p:cond delay="499"/>
                                          </p:stCondLst>
                                        </p:cTn>
                                        <p:tgtEl>
                                          <p:spTgt spid="39"/>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par>
                          <p:cTn id="71" fill="hold">
                            <p:stCondLst>
                              <p:cond delay="1500"/>
                            </p:stCondLst>
                            <p:childTnLst>
                              <p:par>
                                <p:cTn id="72" presetID="7" presetClass="emph" presetSubtype="10" repeatCount="indefinite" fill="hold" nodeType="afterEffect">
                                  <p:stCondLst>
                                    <p:cond delay="0"/>
                                  </p:stCondLst>
                                  <p:endCondLst>
                                    <p:cond evt="onNext" delay="0">
                                      <p:tgtEl>
                                        <p:sldTgt/>
                                      </p:tgtEl>
                                    </p:cond>
                                  </p:endCondLst>
                                  <p:childTnLst>
                                    <p:animClr clrSpc="hsl" dir="ccw">
                                      <p:cBhvr>
                                        <p:cTn id="73" dur="1000" fill="hold"/>
                                        <p:tgtEl>
                                          <p:spTgt spid="45"/>
                                        </p:tgtEl>
                                        <p:attrNameLst>
                                          <p:attrName>stroke.color</p:attrName>
                                        </p:attrNameLst>
                                      </p:cBhvr>
                                      <p:to>
                                        <a:srgbClr val="FF3300"/>
                                      </p:to>
                                    </p:animClr>
                                    <p:set>
                                      <p:cBhvr>
                                        <p:cTn id="74" dur="1000" fill="hold"/>
                                        <p:tgtEl>
                                          <p:spTgt spid="45"/>
                                        </p:tgtEl>
                                        <p:attrNameLst>
                                          <p:attrName>stroke.on</p:attrName>
                                        </p:attrNameLst>
                                      </p:cBhvr>
                                      <p:to>
                                        <p:strVal val="true"/>
                                      </p:to>
                                    </p:set>
                                  </p:childTnLst>
                                </p:cTn>
                              </p:par>
                              <p:par>
                                <p:cTn id="75" presetID="7" presetClass="emph" presetSubtype="10" repeatCount="indefinite" fill="hold" nodeType="withEffect">
                                  <p:stCondLst>
                                    <p:cond delay="0"/>
                                  </p:stCondLst>
                                  <p:endCondLst>
                                    <p:cond evt="onNext" delay="0">
                                      <p:tgtEl>
                                        <p:sldTgt/>
                                      </p:tgtEl>
                                    </p:cond>
                                  </p:endCondLst>
                                  <p:childTnLst>
                                    <p:animClr clrSpc="hsl" dir="ccw">
                                      <p:cBhvr>
                                        <p:cTn id="76" dur="1000" fill="hold"/>
                                        <p:tgtEl>
                                          <p:spTgt spid="46"/>
                                        </p:tgtEl>
                                        <p:attrNameLst>
                                          <p:attrName>stroke.color</p:attrName>
                                        </p:attrNameLst>
                                      </p:cBhvr>
                                      <p:to>
                                        <a:srgbClr val="FF3300"/>
                                      </p:to>
                                    </p:animClr>
                                    <p:set>
                                      <p:cBhvr>
                                        <p:cTn id="77" dur="1000" fill="hold"/>
                                        <p:tgtEl>
                                          <p:spTgt spid="46"/>
                                        </p:tgtEl>
                                        <p:attrNameLst>
                                          <p:attrName>stroke.on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10" presetClass="exit" presetSubtype="0" fill="hold" nodeType="withEffect">
                                  <p:stCondLst>
                                    <p:cond delay="0"/>
                                  </p:stCondLst>
                                  <p:childTnLst>
                                    <p:animEffect transition="out" filter="fade">
                                      <p:cBhvr>
                                        <p:cTn id="84" dur="500"/>
                                        <p:tgtEl>
                                          <p:spTgt spid="45"/>
                                        </p:tgtEl>
                                      </p:cBhvr>
                                    </p:animEffect>
                                    <p:set>
                                      <p:cBhvr>
                                        <p:cTn id="85" dur="1" fill="hold">
                                          <p:stCondLst>
                                            <p:cond delay="499"/>
                                          </p:stCondLst>
                                        </p:cTn>
                                        <p:tgtEl>
                                          <p:spTgt spid="45"/>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46"/>
                                        </p:tgtEl>
                                      </p:cBhvr>
                                    </p:animEffect>
                                    <p:set>
                                      <p:cBhvr>
                                        <p:cTn id="88" dur="1" fill="hold">
                                          <p:stCondLst>
                                            <p:cond delay="499"/>
                                          </p:stCondLst>
                                        </p:cTn>
                                        <p:tgtEl>
                                          <p:spTgt spid="46"/>
                                        </p:tgtEl>
                                        <p:attrNameLst>
                                          <p:attrName>style.visibility</p:attrName>
                                        </p:attrNameLst>
                                      </p:cBhvr>
                                      <p:to>
                                        <p:strVal val="hidden"/>
                                      </p:to>
                                    </p:set>
                                  </p:childTnLst>
                                </p:cTn>
                              </p:par>
                            </p:childTnLst>
                          </p:cTn>
                        </p:par>
                        <p:par>
                          <p:cTn id="89" fill="hold">
                            <p:stCondLst>
                              <p:cond delay="500"/>
                            </p:stCondLst>
                            <p:childTnLst>
                              <p:par>
                                <p:cTn id="90" presetID="7" presetClass="emph" presetSubtype="10" repeatCount="indefinite" fill="hold" nodeType="afterEffect">
                                  <p:stCondLst>
                                    <p:cond delay="0"/>
                                  </p:stCondLst>
                                  <p:endCondLst>
                                    <p:cond evt="onNext" delay="0">
                                      <p:tgtEl>
                                        <p:sldTgt/>
                                      </p:tgtEl>
                                    </p:cond>
                                  </p:endCondLst>
                                  <p:childTnLst>
                                    <p:animClr clrSpc="hsl" dir="ccw">
                                      <p:cBhvr>
                                        <p:cTn id="91" dur="1000" fill="hold"/>
                                        <p:tgtEl>
                                          <p:spTgt spid="88"/>
                                        </p:tgtEl>
                                        <p:attrNameLst>
                                          <p:attrName>stroke.color</p:attrName>
                                        </p:attrNameLst>
                                      </p:cBhvr>
                                      <p:to>
                                        <a:srgbClr val="FF3300"/>
                                      </p:to>
                                    </p:animClr>
                                    <p:set>
                                      <p:cBhvr>
                                        <p:cTn id="92" dur="1000" fill="hold"/>
                                        <p:tgtEl>
                                          <p:spTgt spid="88"/>
                                        </p:tgtEl>
                                        <p:attrNameLst>
                                          <p:attrName>stroke.on</p:attrName>
                                        </p:attrNameLst>
                                      </p:cBhvr>
                                      <p:to>
                                        <p:strVal val="true"/>
                                      </p:to>
                                    </p:se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xit" presetSubtype="10" fill="hold" nodeType="clickEffect">
                                  <p:stCondLst>
                                    <p:cond delay="0"/>
                                  </p:stCondLst>
                                  <p:childTnLst>
                                    <p:animEffect transition="out" filter="randombar(horizontal)">
                                      <p:cBhvr>
                                        <p:cTn id="100" dur="500"/>
                                        <p:tgtEl>
                                          <p:spTgt spid="49"/>
                                        </p:tgtEl>
                                      </p:cBhvr>
                                    </p:animEffect>
                                    <p:set>
                                      <p:cBhvr>
                                        <p:cTn id="101" dur="1" fill="hold">
                                          <p:stCondLst>
                                            <p:cond delay="499"/>
                                          </p:stCondLst>
                                        </p:cTn>
                                        <p:tgtEl>
                                          <p:spTgt spid="49"/>
                                        </p:tgtEl>
                                        <p:attrNameLst>
                                          <p:attrName>style.visibility</p:attrName>
                                        </p:attrNameLst>
                                      </p:cBhvr>
                                      <p:to>
                                        <p:strVal val="hidden"/>
                                      </p:to>
                                    </p:set>
                                  </p:childTnLst>
                                </p:cTn>
                              </p:par>
                              <p:par>
                                <p:cTn id="102" presetID="14" presetClass="entr" presetSubtype="10" fill="hold" nodeType="with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randombar(horizontal)">
                                      <p:cBhvr>
                                        <p:cTn id="104" dur="500"/>
                                        <p:tgtEl>
                                          <p:spTgt spid="4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childTnLst>
                          </p:cTn>
                        </p:par>
                        <p:par>
                          <p:cTn id="108" fill="hold">
                            <p:stCondLst>
                              <p:cond delay="500"/>
                            </p:stCondLst>
                            <p:childTnLst>
                              <p:par>
                                <p:cTn id="109" presetID="10" presetClass="exit" presetSubtype="0" fill="hold" grpId="1" nodeType="afterEffect">
                                  <p:stCondLst>
                                    <p:cond delay="0"/>
                                  </p:stCondLst>
                                  <p:childTnLst>
                                    <p:animEffect transition="out" filter="fade">
                                      <p:cBhvr>
                                        <p:cTn id="110" dur="500"/>
                                        <p:tgtEl>
                                          <p:spTgt spid="51"/>
                                        </p:tgtEl>
                                      </p:cBhvr>
                                    </p:animEffect>
                                    <p:set>
                                      <p:cBhvr>
                                        <p:cTn id="111" dur="1" fill="hold">
                                          <p:stCondLst>
                                            <p:cond delay="499"/>
                                          </p:stCondLst>
                                        </p:cTn>
                                        <p:tgtEl>
                                          <p:spTgt spid="51"/>
                                        </p:tgtEl>
                                        <p:attrNameLst>
                                          <p:attrName>style.visibility</p:attrName>
                                        </p:attrNameLst>
                                      </p:cBhvr>
                                      <p:to>
                                        <p:strVal val="hidden"/>
                                      </p:to>
                                    </p:set>
                                  </p:childTnLst>
                                </p:cTn>
                              </p:par>
                              <p:par>
                                <p:cTn id="112" presetID="10" presetClass="entr" presetSubtype="0" fill="hold" grpId="0"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500"/>
                                        <p:tgtEl>
                                          <p:spTgt spid="52"/>
                                        </p:tgtEl>
                                      </p:cBhvr>
                                    </p:animEffect>
                                  </p:childTnLst>
                                </p:cTn>
                              </p:par>
                              <p:par>
                                <p:cTn id="115" presetID="22" presetClass="entr" presetSubtype="4" fill="hold" nodeType="withEffect">
                                  <p:stCondLst>
                                    <p:cond delay="0"/>
                                  </p:stCondLst>
                                  <p:childTnLst>
                                    <p:set>
                                      <p:cBhvr>
                                        <p:cTn id="116" dur="1" fill="hold">
                                          <p:stCondLst>
                                            <p:cond delay="0"/>
                                          </p:stCondLst>
                                        </p:cTn>
                                        <p:tgtEl>
                                          <p:spTgt spid="4"/>
                                        </p:tgtEl>
                                        <p:attrNameLst>
                                          <p:attrName>style.visibility</p:attrName>
                                        </p:attrNameLst>
                                      </p:cBhvr>
                                      <p:to>
                                        <p:strVal val="visible"/>
                                      </p:to>
                                    </p:set>
                                    <p:animEffect transition="in" filter="wipe(down)">
                                      <p:cBhvr>
                                        <p:cTn id="1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4" grpId="0" animBg="1"/>
      <p:bldP spid="44" grpId="1" animBg="1"/>
      <p:bldP spid="47" grpId="0"/>
      <p:bldP spid="51" grpId="0"/>
      <p:bldP spid="51" grpId="1"/>
      <p:bldP spid="52" grpId="0"/>
      <p:bldP spid="54" grpId="0"/>
    </p:bldLst>
  </p:timing>
</p:sld>
</file>

<file path=ppt/slides/slide8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a:off x="1648671" y="3438596"/>
            <a:ext cx="3811129" cy="455970"/>
          </a:xfrm>
          <a:prstGeom prst="bentConnector3">
            <a:avLst>
              <a:gd name="adj1" fmla="val 92737"/>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16200000" flipH="1">
            <a:off x="4215218" y="2652407"/>
            <a:ext cx="1734646" cy="754516"/>
          </a:xfrm>
          <a:prstGeom prst="bentConnector3">
            <a:avLst>
              <a:gd name="adj1" fmla="val 32"/>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p:nvSpPr>
        <p:spPr>
          <a:xfrm>
            <a:off x="3523251" y="2014949"/>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a:ln>
              <a:solidFill>
                <a:srgbClr val="00B0F0"/>
              </a:solidFill>
            </a:ln>
          </p:spPr>
          <p:txBody>
            <a:bodyPr wrap="none" rtlCol="0">
              <a:spAutoFit/>
            </a:bodyPr>
            <a:lstStyle/>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downlink</a:t>
              </a:r>
              <a:endParaRPr lang="en-GB" sz="700" dirty="0">
                <a:solidFill>
                  <a:srgbClr val="FFC000"/>
                </a:solidFill>
              </a:endParaRPr>
            </a:p>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uplink</a:t>
              </a:r>
              <a:endParaRPr lang="en-GB" sz="700" dirty="0">
                <a:solidFill>
                  <a:srgbClr val="FFC000"/>
                </a:solidFill>
              </a:endParaRPr>
            </a:p>
          </p:txBody>
        </p:sp>
      </p:grpSp>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2" name="Title 1"/>
          <p:cNvSpPr>
            <a:spLocks noGrp="1"/>
          </p:cNvSpPr>
          <p:nvPr>
            <p:ph type="title"/>
          </p:nvPr>
        </p:nvSpPr>
        <p:spPr>
          <a:xfrm>
            <a:off x="625475" y="381000"/>
            <a:ext cx="6863896" cy="427038"/>
          </a:xfrm>
        </p:spPr>
        <p:txBody>
          <a:bodyPr/>
          <a:lstStyle/>
          <a:p>
            <a:r>
              <a:rPr lang="en-GB" noProof="0" dirty="0"/>
              <a:t>ST[01] – Verification stages</a:t>
            </a:r>
          </a:p>
        </p:txBody>
      </p:sp>
      <p:sp>
        <p:nvSpPr>
          <p:cNvPr id="28" name="Rectangle 7"/>
          <p:cNvSpPr txBox="1">
            <a:spLocks noChangeArrowheads="1"/>
          </p:cNvSpPr>
          <p:nvPr/>
        </p:nvSpPr>
        <p:spPr>
          <a:xfrm>
            <a:off x="179513" y="1268760"/>
            <a:ext cx="8308615" cy="478567"/>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36573" marR="0" lvl="0" indent="0"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r>
              <a:rPr kumimoji="0" lang="en-GB" sz="2800" b="0" i="0" u="none" strike="noStrike" kern="1200" cap="none" spc="0" normalizeH="0" baseline="0%" noProof="0" dirty="0">
                <a:ln>
                  <a:noFill/>
                </a:ln>
                <a:solidFill>
                  <a:srgbClr val="002060"/>
                </a:solidFill>
                <a:effectLst/>
                <a:uLnTx/>
                <a:uFillTx/>
                <a:latin typeface="Tahoma" pitchFamily="34" charset="0"/>
                <a:ea typeface="+mn-ea"/>
                <a:cs typeface="Tahoma" pitchFamily="34" charset="0"/>
              </a:rPr>
              <a:t>Example: “Change payload mode” request</a:t>
            </a:r>
          </a:p>
          <a:p>
            <a:pPr marL="36573" marR="0" lvl="0" indent="0" algn="r"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endParaRPr lang="en-GB" sz="2800" dirty="0"/>
          </a:p>
        </p:txBody>
      </p:sp>
      <p:sp>
        <p:nvSpPr>
          <p:cNvPr id="30" name="Text Box 25"/>
          <p:cNvSpPr txBox="1"/>
          <p:nvPr/>
        </p:nvSpPr>
        <p:spPr>
          <a:xfrm>
            <a:off x="2155764" y="5158154"/>
            <a:ext cx="987486"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TC[200,1</a:t>
            </a:r>
            <a:r>
              <a:rPr lang="en-GB" sz="1100" b="1" kern="0" dirty="0">
                <a:ln w="9525" cap="rnd" cmpd="sng" algn="ctr">
                  <a:solidFill>
                    <a:srgbClr val="000000"/>
                  </a:solidFill>
                  <a:prstDash val="solid"/>
                  <a:bevel/>
                </a:ln>
                <a:solidFill>
                  <a:srgbClr val="0E181B"/>
                </a:solidFill>
                <a:latin typeface="Tahoma"/>
                <a:ea typeface="Calibri"/>
                <a:cs typeface="Times New Roman"/>
              </a:rPr>
              <a:t>]</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cxnSp>
        <p:nvCxnSpPr>
          <p:cNvPr id="88" name="Elbow Connector 87"/>
          <p:cNvCxnSpPr/>
          <p:nvPr/>
        </p:nvCxnSpPr>
        <p:spPr>
          <a:xfrm rot="5400000">
            <a:off x="1996041" y="2777567"/>
            <a:ext cx="1830865" cy="1241419"/>
          </a:xfrm>
          <a:prstGeom prst="bentConnector3">
            <a:avLst>
              <a:gd name="adj1" fmla="val 109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00725" y="2217663"/>
            <a:ext cx="2847975" cy="757130"/>
          </a:xfrm>
          <a:prstGeom prst="rect">
            <a:avLst/>
          </a:prstGeom>
          <a:noFill/>
        </p:spPr>
        <p:txBody>
          <a:bodyPr wrap="square" rtlCol="0">
            <a:spAutoFit/>
          </a:bodyPr>
          <a:lstStyle/>
          <a:p>
            <a:pPr marL="36573" lvl="0" algn="r" fontAlgn="auto">
              <a:lnSpc>
                <a:spcPct val="90%"/>
              </a:lnSpc>
              <a:spcBef>
                <a:spcPct val="20%"/>
              </a:spcBef>
              <a:spcAft>
                <a:spcPts val="0"/>
              </a:spcAft>
              <a:buClr>
                <a:srgbClr val="D5E3FF">
                  <a:lumMod val="75%"/>
                </a:srgbClr>
              </a:buClr>
              <a:buSzPct val="80%"/>
              <a:defRPr/>
            </a:pPr>
            <a:r>
              <a:rPr lang="en-GB" sz="2400" dirty="0">
                <a:solidFill>
                  <a:srgbClr val="002060"/>
                </a:solidFill>
                <a:latin typeface="Tahoma" pitchFamily="34" charset="0"/>
                <a:cs typeface="Tahoma" pitchFamily="34" charset="0"/>
              </a:rPr>
              <a:t>Stage: Start of Execution</a:t>
            </a:r>
          </a:p>
        </p:txBody>
      </p:sp>
      <p:sp>
        <p:nvSpPr>
          <p:cNvPr id="44" name="Oval 43"/>
          <p:cNvSpPr/>
          <p:nvPr/>
        </p:nvSpPr>
        <p:spPr>
          <a:xfrm>
            <a:off x="893636" y="3256110"/>
            <a:ext cx="755033" cy="358140"/>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3143250" y="4542766"/>
            <a:ext cx="5257800" cy="646331"/>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Existing service ?</a:t>
            </a:r>
          </a:p>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Current mode allows transition to new mode ?</a:t>
            </a:r>
          </a:p>
        </p:txBody>
      </p:sp>
      <p:pic>
        <p:nvPicPr>
          <p:cNvPr id="48"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715" y="4580147"/>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abx\AppData\Local\Microsoft\Windows\Temporary Internet Files\Content.IE5\BTKZ039J\120px-Red_x_larg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3250" y="4855565"/>
            <a:ext cx="295200" cy="295200"/>
          </a:xfrm>
          <a:prstGeom prst="rect">
            <a:avLst/>
          </a:prstGeom>
          <a:noFill/>
          <a:extLst>
            <a:ext uri="{909E8E84-426E-40DD-AFC4-6F175D3DCCD1}">
              <a14:hiddenFill xmlns:a14="http://schemas.microsoft.com/office/drawing/2010/main">
                <a:solidFill>
                  <a:srgbClr val="FFFFFF"/>
                </a:solidFill>
              </a14:hiddenFill>
            </a:ext>
          </a:extLst>
        </p:spPr>
      </p:pic>
      <p:sp>
        <p:nvSpPr>
          <p:cNvPr id="51" name="Text Box 25"/>
          <p:cNvSpPr txBox="1"/>
          <p:nvPr/>
        </p:nvSpPr>
        <p:spPr>
          <a:xfrm>
            <a:off x="894882" y="5601199"/>
            <a:ext cx="828331"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FF0000"/>
                </a:solidFill>
                <a:effectLst/>
                <a:uLnTx/>
                <a:uFillTx/>
                <a:latin typeface="Tahoma"/>
                <a:ea typeface="Calibri"/>
                <a:cs typeface="Times New Roman"/>
              </a:rPr>
              <a:t>1,4</a:t>
            </a:r>
            <a:r>
              <a:rPr lang="en-GB" sz="1100" b="1" kern="0" dirty="0">
                <a:ln w="9525" cap="rnd" cmpd="sng" algn="ctr">
                  <a:solidFill>
                    <a:srgbClr val="000000"/>
                  </a:solidFill>
                  <a:prstDash val="solid"/>
                  <a:bevel/>
                </a:ln>
                <a:solidFill>
                  <a:srgbClr val="FF0000"/>
                </a:solidFill>
                <a:latin typeface="Tahoma"/>
                <a:ea typeface="Calibri"/>
                <a:cs typeface="Times New Roman"/>
              </a:rPr>
              <a:t>]</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2" name="Text Box 25"/>
          <p:cNvSpPr txBox="1"/>
          <p:nvPr/>
        </p:nvSpPr>
        <p:spPr>
          <a:xfrm>
            <a:off x="898400" y="5862656"/>
            <a:ext cx="820892"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00B050"/>
                </a:solidFill>
                <a:effectLst/>
                <a:uLnTx/>
                <a:uFillTx/>
                <a:latin typeface="Tahoma"/>
                <a:ea typeface="Calibri"/>
                <a:cs typeface="Times New Roman"/>
              </a:rPr>
              <a:t>[1,3</a:t>
            </a:r>
            <a:r>
              <a:rPr lang="en-GB" sz="1100" b="1" kern="0" dirty="0">
                <a:ln w="9525" cap="rnd" cmpd="sng" algn="ctr">
                  <a:solidFill>
                    <a:srgbClr val="000000"/>
                  </a:solidFill>
                  <a:prstDash val="solid"/>
                  <a:bevel/>
                </a:ln>
                <a:solidFill>
                  <a:srgbClr val="00B050"/>
                </a:solidFill>
                <a:latin typeface="Tahoma"/>
                <a:ea typeface="Calibri"/>
                <a:cs typeface="Times New Roman"/>
              </a:rPr>
              <a:t>]</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pic>
        <p:nvPicPr>
          <p:cNvPr id="43"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5336" y="4856406"/>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523251" y="4101341"/>
            <a:ext cx="2847975" cy="341632"/>
          </a:xfrm>
          <a:prstGeom prst="rect">
            <a:avLst/>
          </a:prstGeom>
          <a:noFill/>
        </p:spPr>
        <p:txBody>
          <a:bodyPr wrap="square" rtlCol="0">
            <a:spAutoFit/>
          </a:bodyPr>
          <a:lstStyle/>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rPr>
              <a:t>TC Execution Profile</a:t>
            </a:r>
          </a:p>
        </p:txBody>
      </p:sp>
    </p:spTree>
    <p:extLst>
      <p:ext uri="{BB962C8B-B14F-4D97-AF65-F5344CB8AC3E}">
        <p14:creationId xmlns:p14="http://schemas.microsoft.com/office/powerpoint/2010/main" val="2489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1" end="1"/>
                                            </p:txEl>
                                          </p:spTgt>
                                        </p:tgtEl>
                                        <p:attrNameLst>
                                          <p:attrName>style.visibility</p:attrName>
                                        </p:attrNameLst>
                                      </p:cBhvr>
                                      <p:to>
                                        <p:strVal val="visible"/>
                                      </p:to>
                                    </p:set>
                                    <p:animEffect transition="in" filter="fade">
                                      <p:cBhvr>
                                        <p:cTn id="7" dur="500"/>
                                        <p:tgtEl>
                                          <p:spTgt spid="47">
                                            <p:txEl>
                                              <p:pRg st="1" end="1"/>
                                            </p:txEl>
                                          </p:spTgt>
                                        </p:tgtEl>
                                      </p:cBhvr>
                                    </p:animEffect>
                                  </p:childTnLst>
                                </p:cTn>
                              </p:par>
                            </p:childTnLst>
                          </p:cTn>
                        </p:par>
                        <p:par>
                          <p:cTn id="8" fill="hold">
                            <p:stCondLst>
                              <p:cond delay="500"/>
                            </p:stCondLst>
                            <p:childTnLst>
                              <p:par>
                                <p:cTn id="9" presetID="7" presetClass="emph" presetSubtype="10" repeatCount="indefinite" fill="hold" nodeType="afterEffect">
                                  <p:stCondLst>
                                    <p:cond delay="0"/>
                                  </p:stCondLst>
                                  <p:childTnLst>
                                    <p:animClr clrSpc="hsl" dir="ccw">
                                      <p:cBhvr>
                                        <p:cTn id="10" dur="1000" fill="hold"/>
                                        <p:tgtEl>
                                          <p:spTgt spid="44"/>
                                        </p:tgtEl>
                                        <p:attrNameLst>
                                          <p:attrName>stroke.color</p:attrName>
                                        </p:attrNameLst>
                                      </p:cBhvr>
                                      <p:to>
                                        <a:srgbClr val="FC1010"/>
                                      </p:to>
                                    </p:animClr>
                                    <p:set>
                                      <p:cBhvr>
                                        <p:cTn id="11" dur="1000" fill="hold"/>
                                        <p:tgtEl>
                                          <p:spTgt spid="44"/>
                                        </p:tgtEl>
                                        <p:attrNameLst>
                                          <p:attrName>stroke.on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randombar(horizontal)">
                                      <p:cBhvr>
                                        <p:cTn id="16" dur="500"/>
                                        <p:tgtEl>
                                          <p:spTgt spid="49"/>
                                        </p:tgtEl>
                                      </p:cBhvr>
                                    </p:animEffect>
                                  </p:childTnLst>
                                </p:cTn>
                              </p:par>
                            </p:childTnLst>
                          </p:cTn>
                        </p:par>
                        <p:par>
                          <p:cTn id="17" fill="hold">
                            <p:stCondLst>
                              <p:cond delay="500"/>
                            </p:stCondLst>
                            <p:childTnLst>
                              <p:par>
                                <p:cTn id="18" presetID="53" presetClass="exit" presetSubtype="32" fill="hold" grpId="0" nodeType="afterEffect">
                                  <p:stCondLst>
                                    <p:cond delay="0"/>
                                  </p:stCondLst>
                                  <p:childTnLst>
                                    <p:anim calcmode="lin" valueType="num">
                                      <p:cBhvr>
                                        <p:cTn id="19" dur="1000"/>
                                        <p:tgtEl>
                                          <p:spTgt spid="44"/>
                                        </p:tgtEl>
                                        <p:attrNameLst>
                                          <p:attrName>ppt_w</p:attrName>
                                        </p:attrNameLst>
                                      </p:cBhvr>
                                      <p:tavLst>
                                        <p:tav tm="0%">
                                          <p:val>
                                            <p:strVal val="ppt_w"/>
                                          </p:val>
                                        </p:tav>
                                        <p:tav tm="100%">
                                          <p:val>
                                            <p:fltVal val="0"/>
                                          </p:val>
                                        </p:tav>
                                      </p:tavLst>
                                    </p:anim>
                                    <p:anim calcmode="lin" valueType="num">
                                      <p:cBhvr>
                                        <p:cTn id="20" dur="1000"/>
                                        <p:tgtEl>
                                          <p:spTgt spid="44"/>
                                        </p:tgtEl>
                                        <p:attrNameLst>
                                          <p:attrName>ppt_h</p:attrName>
                                        </p:attrNameLst>
                                      </p:cBhvr>
                                      <p:tavLst>
                                        <p:tav tm="0%">
                                          <p:val>
                                            <p:strVal val="ppt_h"/>
                                          </p:val>
                                        </p:tav>
                                        <p:tav tm="100%">
                                          <p:val>
                                            <p:fltVal val="0"/>
                                          </p:val>
                                        </p:tav>
                                      </p:tavLst>
                                    </p:anim>
                                    <p:animEffect transition="out" filter="fade">
                                      <p:cBhvr>
                                        <p:cTn id="21" dur="1000"/>
                                        <p:tgtEl>
                                          <p:spTgt spid="44"/>
                                        </p:tgtEl>
                                      </p:cBhvr>
                                    </p:animEffect>
                                    <p:set>
                                      <p:cBhvr>
                                        <p:cTn id="22" dur="1" fill="hold">
                                          <p:stCondLst>
                                            <p:cond delay="999"/>
                                          </p:stCondLst>
                                        </p:cTn>
                                        <p:tgtEl>
                                          <p:spTgt spid="4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1500"/>
                            </p:stCondLst>
                            <p:childTnLst>
                              <p:par>
                                <p:cTn id="30" presetID="7" presetClass="emph" presetSubtype="10" repeatCount="indefinite" fill="hold" nodeType="afterEffect">
                                  <p:stCondLst>
                                    <p:cond delay="0"/>
                                  </p:stCondLst>
                                  <p:endCondLst>
                                    <p:cond evt="onNext" delay="0">
                                      <p:tgtEl>
                                        <p:sldTgt/>
                                      </p:tgtEl>
                                    </p:cond>
                                  </p:endCondLst>
                                  <p:childTnLst>
                                    <p:animClr clrSpc="hsl" dir="ccw">
                                      <p:cBhvr>
                                        <p:cTn id="31" dur="1000" fill="hold"/>
                                        <p:tgtEl>
                                          <p:spTgt spid="45"/>
                                        </p:tgtEl>
                                        <p:attrNameLst>
                                          <p:attrName>stroke.color</p:attrName>
                                        </p:attrNameLst>
                                      </p:cBhvr>
                                      <p:to>
                                        <a:srgbClr val="FF3300"/>
                                      </p:to>
                                    </p:animClr>
                                    <p:set>
                                      <p:cBhvr>
                                        <p:cTn id="32" dur="1000" fill="hold"/>
                                        <p:tgtEl>
                                          <p:spTgt spid="45"/>
                                        </p:tgtEl>
                                        <p:attrNameLst>
                                          <p:attrName>stroke.on</p:attrName>
                                        </p:attrNameLst>
                                      </p:cBhvr>
                                      <p:to>
                                        <p:strVal val="true"/>
                                      </p:to>
                                    </p:set>
                                  </p:childTnLst>
                                </p:cTn>
                              </p:par>
                              <p:par>
                                <p:cTn id="33" presetID="7" presetClass="emph" presetSubtype="10" repeatCount="indefinite" fill="hold" nodeType="withEffect">
                                  <p:stCondLst>
                                    <p:cond delay="0"/>
                                  </p:stCondLst>
                                  <p:endCondLst>
                                    <p:cond evt="onNext" delay="0">
                                      <p:tgtEl>
                                        <p:sldTgt/>
                                      </p:tgtEl>
                                    </p:cond>
                                  </p:endCondLst>
                                  <p:childTnLst>
                                    <p:animClr clrSpc="hsl" dir="ccw">
                                      <p:cBhvr>
                                        <p:cTn id="34" dur="1000" fill="hold"/>
                                        <p:tgtEl>
                                          <p:spTgt spid="46"/>
                                        </p:tgtEl>
                                        <p:attrNameLst>
                                          <p:attrName>stroke.color</p:attrName>
                                        </p:attrNameLst>
                                      </p:cBhvr>
                                      <p:to>
                                        <a:srgbClr val="FF3300"/>
                                      </p:to>
                                    </p:animClr>
                                    <p:set>
                                      <p:cBhvr>
                                        <p:cTn id="35" dur="1000" fill="hold"/>
                                        <p:tgtEl>
                                          <p:spTgt spid="46"/>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fade">
                                      <p:cBhvr>
                                        <p:cTn id="40" dur="500"/>
                                        <p:tgtEl>
                                          <p:spTgt spid="88"/>
                                        </p:tgtEl>
                                      </p:cBhvr>
                                    </p:animEffect>
                                  </p:childTnLst>
                                </p:cTn>
                              </p:par>
                              <p:par>
                                <p:cTn id="41" presetID="10" presetClass="exit" presetSubtype="0" fill="hold" nodeType="withEffect">
                                  <p:stCondLst>
                                    <p:cond delay="0"/>
                                  </p:stCondLst>
                                  <p:childTnLst>
                                    <p:animEffect transition="out" filter="fade">
                                      <p:cBhvr>
                                        <p:cTn id="42" dur="500"/>
                                        <p:tgtEl>
                                          <p:spTgt spid="45"/>
                                        </p:tgtEl>
                                      </p:cBhvr>
                                    </p:animEffect>
                                    <p:set>
                                      <p:cBhvr>
                                        <p:cTn id="43" dur="1" fill="hold">
                                          <p:stCondLst>
                                            <p:cond delay="499"/>
                                          </p:stCondLst>
                                        </p:cTn>
                                        <p:tgtEl>
                                          <p:spTgt spid="4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46"/>
                                        </p:tgtEl>
                                      </p:cBhvr>
                                    </p:animEffect>
                                    <p:set>
                                      <p:cBhvr>
                                        <p:cTn id="46" dur="1" fill="hold">
                                          <p:stCondLst>
                                            <p:cond delay="499"/>
                                          </p:stCondLst>
                                        </p:cTn>
                                        <p:tgtEl>
                                          <p:spTgt spid="46"/>
                                        </p:tgtEl>
                                        <p:attrNameLst>
                                          <p:attrName>style.visibility</p:attrName>
                                        </p:attrNameLst>
                                      </p:cBhvr>
                                      <p:to>
                                        <p:strVal val="hidden"/>
                                      </p:to>
                                    </p:set>
                                  </p:childTnLst>
                                </p:cTn>
                              </p:par>
                            </p:childTnLst>
                          </p:cTn>
                        </p:par>
                        <p:par>
                          <p:cTn id="47" fill="hold">
                            <p:stCondLst>
                              <p:cond delay="500"/>
                            </p:stCondLst>
                            <p:childTnLst>
                              <p:par>
                                <p:cTn id="48" presetID="7" presetClass="emph" presetSubtype="10" repeatCount="indefinite" fill="hold" nodeType="afterEffect">
                                  <p:stCondLst>
                                    <p:cond delay="0"/>
                                  </p:stCondLst>
                                  <p:endCondLst>
                                    <p:cond evt="onNext" delay="0">
                                      <p:tgtEl>
                                        <p:sldTgt/>
                                      </p:tgtEl>
                                    </p:cond>
                                  </p:endCondLst>
                                  <p:childTnLst>
                                    <p:animClr clrSpc="hsl" dir="ccw">
                                      <p:cBhvr>
                                        <p:cTn id="49" dur="1000" fill="hold"/>
                                        <p:tgtEl>
                                          <p:spTgt spid="88"/>
                                        </p:tgtEl>
                                        <p:attrNameLst>
                                          <p:attrName>stroke.color</p:attrName>
                                        </p:attrNameLst>
                                      </p:cBhvr>
                                      <p:to>
                                        <a:srgbClr val="FF3300"/>
                                      </p:to>
                                    </p:animClr>
                                    <p:set>
                                      <p:cBhvr>
                                        <p:cTn id="50" dur="1000" fill="hold"/>
                                        <p:tgtEl>
                                          <p:spTgt spid="88"/>
                                        </p:tgtEl>
                                        <p:attrNameLst>
                                          <p:attrName>stroke.on</p:attrName>
                                        </p:attrNameLst>
                                      </p:cBhvr>
                                      <p:to>
                                        <p:strVal val="true"/>
                                      </p:to>
                                    </p:se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xit" presetSubtype="10" fill="hold" nodeType="clickEffect">
                                  <p:stCondLst>
                                    <p:cond delay="0"/>
                                  </p:stCondLst>
                                  <p:childTnLst>
                                    <p:animEffect transition="out" filter="randombar(horizontal)">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childTnLst>
                          </p:cTn>
                        </p:par>
                        <p:par>
                          <p:cTn id="60" fill="hold">
                            <p:stCondLst>
                              <p:cond delay="500"/>
                            </p:stCondLst>
                            <p:childTnLst>
                              <p:par>
                                <p:cTn id="61" presetID="10" presetClass="exit" presetSubtype="0" fill="hold" grpId="1" nodeType="afterEffect">
                                  <p:stCondLst>
                                    <p:cond delay="0"/>
                                  </p:stCondLst>
                                  <p:childTnLst>
                                    <p:animEffect transition="out" filter="fade">
                                      <p:cBhvr>
                                        <p:cTn id="62" dur="500"/>
                                        <p:tgtEl>
                                          <p:spTgt spid="51"/>
                                        </p:tgtEl>
                                      </p:cBhvr>
                                    </p:animEffect>
                                    <p:set>
                                      <p:cBhvr>
                                        <p:cTn id="63" dur="1" fill="hold">
                                          <p:stCondLst>
                                            <p:cond delay="499"/>
                                          </p:stCondLst>
                                        </p:cTn>
                                        <p:tgtEl>
                                          <p:spTgt spid="51"/>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par>
                                <p:cTn id="67" presetID="14" presetClass="entr" presetSubtype="1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1" grpId="0"/>
      <p:bldP spid="51" grpId="1"/>
      <p:bldP spid="52" grpId="0"/>
    </p:bldLst>
  </p:timing>
</p:sld>
</file>

<file path=ppt/slides/slide8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a:off x="1648671" y="3438596"/>
            <a:ext cx="3811129" cy="455970"/>
          </a:xfrm>
          <a:prstGeom prst="bentConnector3">
            <a:avLst>
              <a:gd name="adj1" fmla="val 92737"/>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16200000" flipH="1">
            <a:off x="4215218" y="2652407"/>
            <a:ext cx="1734646" cy="754516"/>
          </a:xfrm>
          <a:prstGeom prst="bentConnector3">
            <a:avLst>
              <a:gd name="adj1" fmla="val 32"/>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p:nvSpPr>
        <p:spPr>
          <a:xfrm>
            <a:off x="3523251" y="2014949"/>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a:ln>
              <a:solidFill>
                <a:srgbClr val="00B0F0"/>
              </a:solidFill>
            </a:ln>
          </p:spPr>
          <p:txBody>
            <a:bodyPr wrap="none" rtlCol="0">
              <a:spAutoFit/>
            </a:bodyPr>
            <a:lstStyle/>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downlink</a:t>
              </a:r>
              <a:endParaRPr lang="en-GB" sz="700" dirty="0">
                <a:solidFill>
                  <a:srgbClr val="FFC000"/>
                </a:solidFill>
              </a:endParaRPr>
            </a:p>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uplink</a:t>
              </a:r>
              <a:endParaRPr lang="en-GB" sz="700" dirty="0">
                <a:solidFill>
                  <a:srgbClr val="FFC000"/>
                </a:solidFill>
              </a:endParaRPr>
            </a:p>
          </p:txBody>
        </p:sp>
      </p:grpSp>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2" name="Title 1"/>
          <p:cNvSpPr>
            <a:spLocks noGrp="1"/>
          </p:cNvSpPr>
          <p:nvPr>
            <p:ph type="title"/>
          </p:nvPr>
        </p:nvSpPr>
        <p:spPr>
          <a:xfrm>
            <a:off x="625475" y="381000"/>
            <a:ext cx="6863896" cy="427038"/>
          </a:xfrm>
        </p:spPr>
        <p:txBody>
          <a:bodyPr/>
          <a:lstStyle/>
          <a:p>
            <a:r>
              <a:rPr lang="en-GB" noProof="0" dirty="0"/>
              <a:t>ST[01] – Verification stages</a:t>
            </a:r>
          </a:p>
        </p:txBody>
      </p:sp>
      <p:sp>
        <p:nvSpPr>
          <p:cNvPr id="28" name="Rectangle 7"/>
          <p:cNvSpPr txBox="1">
            <a:spLocks noChangeArrowheads="1"/>
          </p:cNvSpPr>
          <p:nvPr/>
        </p:nvSpPr>
        <p:spPr>
          <a:xfrm>
            <a:off x="179513" y="1268760"/>
            <a:ext cx="8308615" cy="478567"/>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36573" marR="0" lvl="0" indent="0"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r>
              <a:rPr kumimoji="0" lang="en-GB" sz="2800" b="0" i="0" u="none" strike="noStrike" kern="1200" cap="none" spc="0" normalizeH="0" baseline="0%" noProof="0" dirty="0">
                <a:ln>
                  <a:noFill/>
                </a:ln>
                <a:solidFill>
                  <a:srgbClr val="002060"/>
                </a:solidFill>
                <a:effectLst/>
                <a:uLnTx/>
                <a:uFillTx/>
                <a:latin typeface="Tahoma" pitchFamily="34" charset="0"/>
                <a:ea typeface="+mn-ea"/>
                <a:cs typeface="Tahoma" pitchFamily="34" charset="0"/>
              </a:rPr>
              <a:t>Example: “Change payload mode” request</a:t>
            </a:r>
          </a:p>
          <a:p>
            <a:pPr marL="36573" marR="0" lvl="0" indent="0" algn="r"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endParaRPr lang="en-GB" sz="2800" dirty="0"/>
          </a:p>
        </p:txBody>
      </p:sp>
      <p:sp>
        <p:nvSpPr>
          <p:cNvPr id="30" name="Text Box 25"/>
          <p:cNvSpPr txBox="1"/>
          <p:nvPr/>
        </p:nvSpPr>
        <p:spPr>
          <a:xfrm>
            <a:off x="2155764" y="5158154"/>
            <a:ext cx="987486"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TC[200,1</a:t>
            </a:r>
            <a:r>
              <a:rPr lang="en-GB" sz="1100" b="1" kern="0" dirty="0">
                <a:ln w="9525" cap="rnd" cmpd="sng" algn="ctr">
                  <a:solidFill>
                    <a:srgbClr val="000000"/>
                  </a:solidFill>
                  <a:prstDash val="solid"/>
                  <a:bevel/>
                </a:ln>
                <a:solidFill>
                  <a:srgbClr val="0E181B"/>
                </a:solidFill>
                <a:latin typeface="Tahoma"/>
                <a:ea typeface="Calibri"/>
                <a:cs typeface="Times New Roman"/>
              </a:rPr>
              <a:t>]</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cxnSp>
        <p:nvCxnSpPr>
          <p:cNvPr id="88" name="Elbow Connector 87"/>
          <p:cNvCxnSpPr/>
          <p:nvPr/>
        </p:nvCxnSpPr>
        <p:spPr>
          <a:xfrm rot="5400000">
            <a:off x="1996041" y="2777567"/>
            <a:ext cx="1830865" cy="1241419"/>
          </a:xfrm>
          <a:prstGeom prst="bentConnector3">
            <a:avLst>
              <a:gd name="adj1" fmla="val 109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00725" y="2217663"/>
            <a:ext cx="2847975" cy="757130"/>
          </a:xfrm>
          <a:prstGeom prst="rect">
            <a:avLst/>
          </a:prstGeom>
          <a:noFill/>
        </p:spPr>
        <p:txBody>
          <a:bodyPr wrap="square" rtlCol="0">
            <a:spAutoFit/>
          </a:bodyPr>
          <a:lstStyle/>
          <a:p>
            <a:pPr marL="36573" lvl="0" algn="r" fontAlgn="auto">
              <a:lnSpc>
                <a:spcPct val="90%"/>
              </a:lnSpc>
              <a:spcBef>
                <a:spcPct val="20%"/>
              </a:spcBef>
              <a:spcAft>
                <a:spcPts val="0"/>
              </a:spcAft>
              <a:buClr>
                <a:srgbClr val="D5E3FF">
                  <a:lumMod val="75%"/>
                </a:srgbClr>
              </a:buClr>
              <a:buSzPct val="80%"/>
              <a:defRPr/>
            </a:pPr>
            <a:r>
              <a:rPr lang="en-GB" sz="2400" dirty="0">
                <a:solidFill>
                  <a:srgbClr val="002060"/>
                </a:solidFill>
                <a:latin typeface="Tahoma" pitchFamily="34" charset="0"/>
                <a:cs typeface="Tahoma" pitchFamily="34" charset="0"/>
              </a:rPr>
              <a:t>Stage: Progress &amp; Completion</a:t>
            </a:r>
          </a:p>
        </p:txBody>
      </p:sp>
      <p:sp>
        <p:nvSpPr>
          <p:cNvPr id="44" name="Oval 43"/>
          <p:cNvSpPr/>
          <p:nvPr/>
        </p:nvSpPr>
        <p:spPr>
          <a:xfrm>
            <a:off x="893636" y="3256110"/>
            <a:ext cx="755033" cy="358140"/>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3143250" y="4542766"/>
            <a:ext cx="5219700" cy="1754326"/>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Existing service ?</a:t>
            </a:r>
          </a:p>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Current mode allows transition to new mode ?</a:t>
            </a:r>
          </a:p>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Execution steps:</a:t>
            </a:r>
          </a:p>
          <a:p>
            <a:pPr marL="742950" lvl="1" indent="-285750" fontAlgn="auto">
              <a:spcBef>
                <a:spcPts val="0"/>
              </a:spcBef>
              <a:spcAft>
                <a:spcPts val="0"/>
              </a:spcAft>
              <a:buFont typeface="Arial" panose="020B0604020202020204" pitchFamily="34" charset="0"/>
              <a:buChar char="•"/>
            </a:pPr>
            <a:r>
              <a:rPr lang="en-GB" dirty="0">
                <a:solidFill>
                  <a:srgbClr val="0E181B"/>
                </a:solidFill>
                <a:latin typeface="Arial"/>
              </a:rPr>
              <a:t>Preheat</a:t>
            </a:r>
          </a:p>
          <a:p>
            <a:pPr marL="742950" lvl="1" indent="-285750" fontAlgn="auto">
              <a:spcBef>
                <a:spcPts val="0"/>
              </a:spcBef>
              <a:spcAft>
                <a:spcPts val="0"/>
              </a:spcAft>
              <a:buFont typeface="Arial" panose="020B0604020202020204" pitchFamily="34" charset="0"/>
              <a:buChar char="•"/>
            </a:pPr>
            <a:r>
              <a:rPr lang="en-GB" dirty="0">
                <a:solidFill>
                  <a:srgbClr val="0E181B"/>
                </a:solidFill>
                <a:latin typeface="Arial"/>
              </a:rPr>
              <a:t>Activate imaging subsystem</a:t>
            </a:r>
          </a:p>
          <a:p>
            <a:pPr lvl="1" fontAlgn="auto">
              <a:spcBef>
                <a:spcPts val="0"/>
              </a:spcBef>
              <a:spcAft>
                <a:spcPts val="0"/>
              </a:spcAft>
            </a:pPr>
            <a:r>
              <a:rPr lang="en-GB" dirty="0">
                <a:solidFill>
                  <a:srgbClr val="C00000"/>
                </a:solidFill>
                <a:latin typeface="Arial"/>
                <a:sym typeface="Wingdings" panose="05000000000000000000" pitchFamily="2" charset="2"/>
              </a:rPr>
              <a:t> error activating, abort execution</a:t>
            </a:r>
            <a:endParaRPr lang="en-GB" dirty="0">
              <a:solidFill>
                <a:srgbClr val="C00000"/>
              </a:solidFill>
              <a:latin typeface="Arial"/>
            </a:endParaRPr>
          </a:p>
        </p:txBody>
      </p:sp>
      <p:pic>
        <p:nvPicPr>
          <p:cNvPr id="48"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715" y="4580147"/>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5336" y="4856406"/>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523251" y="4101341"/>
            <a:ext cx="2847975" cy="341632"/>
          </a:xfrm>
          <a:prstGeom prst="rect">
            <a:avLst/>
          </a:prstGeom>
          <a:noFill/>
        </p:spPr>
        <p:txBody>
          <a:bodyPr wrap="square" rtlCol="0">
            <a:spAutoFit/>
          </a:bodyPr>
          <a:lstStyle/>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rPr>
              <a:t>TC Execution Profile</a:t>
            </a:r>
          </a:p>
        </p:txBody>
      </p:sp>
      <p:pic>
        <p:nvPicPr>
          <p:cNvPr id="42"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1850" y="5366385"/>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C:\Users\abx\AppData\Local\Microsoft\Windows\Temporary Internet Files\Content.IE5\BTKZ039J\120px-Red_x_larg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7927" y="5682207"/>
            <a:ext cx="295200" cy="2952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 Box 25"/>
          <p:cNvSpPr txBox="1"/>
          <p:nvPr/>
        </p:nvSpPr>
        <p:spPr>
          <a:xfrm>
            <a:off x="893636" y="5609830"/>
            <a:ext cx="1447800"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00B050"/>
                </a:solidFill>
                <a:effectLst/>
                <a:uLnTx/>
                <a:uFillTx/>
                <a:latin typeface="Tahoma"/>
                <a:ea typeface="Calibri"/>
                <a:cs typeface="Times New Roman"/>
              </a:rPr>
              <a:t>[1,5] – step 1</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8" name="Text Box 25"/>
          <p:cNvSpPr txBox="1"/>
          <p:nvPr/>
        </p:nvSpPr>
        <p:spPr>
          <a:xfrm>
            <a:off x="893636" y="5871287"/>
            <a:ext cx="1447800"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lang="en-GB" sz="1100" b="1" kern="0" dirty="0">
                <a:ln w="9525" cap="rnd" cmpd="sng" algn="ctr">
                  <a:solidFill>
                    <a:srgbClr val="000000"/>
                  </a:solidFill>
                  <a:prstDash val="solid"/>
                  <a:bevel/>
                </a:ln>
                <a:solidFill>
                  <a:prstClr val="white"/>
                </a:solidFill>
                <a:latin typeface="Tahoma"/>
                <a:ea typeface="Calibri"/>
                <a:cs typeface="Times New Roman"/>
              </a:rPr>
              <a:t>TM</a:t>
            </a:r>
            <a:r>
              <a:rPr lang="en-GB" sz="1100" b="1" kern="0" dirty="0">
                <a:ln w="9525" cap="rnd" cmpd="sng" algn="ctr">
                  <a:solidFill>
                    <a:srgbClr val="000000"/>
                  </a:solidFill>
                  <a:prstDash val="solid"/>
                  <a:bevel/>
                </a:ln>
                <a:solidFill>
                  <a:srgbClr val="FF0000"/>
                </a:solidFill>
                <a:latin typeface="Tahoma"/>
                <a:ea typeface="Calibri"/>
                <a:cs typeface="Times New Roman"/>
              </a:rPr>
              <a:t>[1,6] – step 2</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9" name="Text Box 25"/>
          <p:cNvSpPr txBox="1"/>
          <p:nvPr/>
        </p:nvSpPr>
        <p:spPr>
          <a:xfrm>
            <a:off x="893636" y="6144820"/>
            <a:ext cx="875148"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FF0000"/>
                </a:solidFill>
                <a:effectLst/>
                <a:uLnTx/>
                <a:uFillTx/>
                <a:latin typeface="Tahoma"/>
                <a:ea typeface="Calibri"/>
                <a:cs typeface="Times New Roman"/>
              </a:rPr>
              <a:t>[1,8</a:t>
            </a:r>
            <a:r>
              <a:rPr lang="en-GB" sz="1100" b="1" kern="0" dirty="0">
                <a:ln w="9525" cap="rnd" cmpd="sng" algn="ctr">
                  <a:solidFill>
                    <a:srgbClr val="000000"/>
                  </a:solidFill>
                  <a:prstDash val="solid"/>
                  <a:bevel/>
                </a:ln>
                <a:solidFill>
                  <a:srgbClr val="FF0000"/>
                </a:solidFill>
                <a:latin typeface="Tahoma"/>
                <a:ea typeface="Calibri"/>
                <a:cs typeface="Times New Roman"/>
              </a:rPr>
              <a:t>]</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Tree>
    <p:extLst>
      <p:ext uri="{BB962C8B-B14F-4D97-AF65-F5344CB8AC3E}">
        <p14:creationId xmlns:p14="http://schemas.microsoft.com/office/powerpoint/2010/main" val="349860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2" end="2"/>
                                            </p:txEl>
                                          </p:spTgt>
                                        </p:tgtEl>
                                        <p:attrNameLst>
                                          <p:attrName>style.visibility</p:attrName>
                                        </p:attrNameLst>
                                      </p:cBhvr>
                                      <p:to>
                                        <p:strVal val="visible"/>
                                      </p:to>
                                    </p:set>
                                    <p:animEffect transition="in" filter="fade">
                                      <p:cBhvr>
                                        <p:cTn id="7" dur="500"/>
                                        <p:tgtEl>
                                          <p:spTgt spid="47">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xEl>
                                              <p:pRg st="3" end="3"/>
                                            </p:txEl>
                                          </p:spTgt>
                                        </p:tgtEl>
                                        <p:attrNameLst>
                                          <p:attrName>style.visibility</p:attrName>
                                        </p:attrNameLst>
                                      </p:cBhvr>
                                      <p:to>
                                        <p:strVal val="visible"/>
                                      </p:to>
                                    </p:set>
                                    <p:animEffect transition="in" filter="fade">
                                      <p:cBhvr>
                                        <p:cTn id="11" dur="500"/>
                                        <p:tgtEl>
                                          <p:spTgt spid="47">
                                            <p:txEl>
                                              <p:pRg st="3" end="3"/>
                                            </p:txEl>
                                          </p:spTgt>
                                        </p:tgtEl>
                                      </p:cBhvr>
                                    </p:animEffect>
                                  </p:childTnLst>
                                </p:cTn>
                              </p:par>
                            </p:childTnLst>
                          </p:cTn>
                        </p:par>
                        <p:par>
                          <p:cTn id="12" fill="hold">
                            <p:stCondLst>
                              <p:cond delay="1500"/>
                            </p:stCondLst>
                            <p:childTnLst>
                              <p:par>
                                <p:cTn id="13" presetID="7" presetClass="emph" presetSubtype="10" repeatCount="indefinite" fill="hold" nodeType="afterEffect">
                                  <p:stCondLst>
                                    <p:cond delay="0"/>
                                  </p:stCondLst>
                                  <p:childTnLst>
                                    <p:animClr clrSpc="hsl" dir="ccw">
                                      <p:cBhvr>
                                        <p:cTn id="14" dur="1000" fill="hold"/>
                                        <p:tgtEl>
                                          <p:spTgt spid="44"/>
                                        </p:tgtEl>
                                        <p:attrNameLst>
                                          <p:attrName>stroke.color</p:attrName>
                                        </p:attrNameLst>
                                      </p:cBhvr>
                                      <p:to>
                                        <a:srgbClr val="FC1010"/>
                                      </p:to>
                                    </p:animClr>
                                    <p:set>
                                      <p:cBhvr>
                                        <p:cTn id="15" dur="1000" fill="hold"/>
                                        <p:tgtEl>
                                          <p:spTgt spid="44"/>
                                        </p:tgtEl>
                                        <p:attrNameLst>
                                          <p:attrName>stroke.on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0" nodeType="clickEffect">
                                  <p:stCondLst>
                                    <p:cond delay="0"/>
                                  </p:stCondLst>
                                  <p:childTnLst>
                                    <p:anim calcmode="lin" valueType="num">
                                      <p:cBhvr>
                                        <p:cTn id="19" dur="1000"/>
                                        <p:tgtEl>
                                          <p:spTgt spid="44"/>
                                        </p:tgtEl>
                                        <p:attrNameLst>
                                          <p:attrName>ppt_w</p:attrName>
                                        </p:attrNameLst>
                                      </p:cBhvr>
                                      <p:tavLst>
                                        <p:tav tm="0%">
                                          <p:val>
                                            <p:strVal val="ppt_w"/>
                                          </p:val>
                                        </p:tav>
                                        <p:tav tm="100%">
                                          <p:val>
                                            <p:fltVal val="0"/>
                                          </p:val>
                                        </p:tav>
                                      </p:tavLst>
                                    </p:anim>
                                    <p:anim calcmode="lin" valueType="num">
                                      <p:cBhvr>
                                        <p:cTn id="20" dur="1000"/>
                                        <p:tgtEl>
                                          <p:spTgt spid="44"/>
                                        </p:tgtEl>
                                        <p:attrNameLst>
                                          <p:attrName>ppt_h</p:attrName>
                                        </p:attrNameLst>
                                      </p:cBhvr>
                                      <p:tavLst>
                                        <p:tav tm="0%">
                                          <p:val>
                                            <p:strVal val="ppt_h"/>
                                          </p:val>
                                        </p:tav>
                                        <p:tav tm="100%">
                                          <p:val>
                                            <p:fltVal val="0"/>
                                          </p:val>
                                        </p:tav>
                                      </p:tavLst>
                                    </p:anim>
                                    <p:animEffect transition="out" filter="fade">
                                      <p:cBhvr>
                                        <p:cTn id="21" dur="1000"/>
                                        <p:tgtEl>
                                          <p:spTgt spid="44"/>
                                        </p:tgtEl>
                                      </p:cBhvr>
                                    </p:animEffect>
                                    <p:set>
                                      <p:cBhvr>
                                        <p:cTn id="22" dur="1" fill="hold">
                                          <p:stCondLst>
                                            <p:cond delay="999"/>
                                          </p:stCondLst>
                                        </p:cTn>
                                        <p:tgtEl>
                                          <p:spTgt spid="44"/>
                                        </p:tgtEl>
                                        <p:attrNameLst>
                                          <p:attrName>style.visibility</p:attrName>
                                        </p:attrNameLst>
                                      </p:cBhvr>
                                      <p:to>
                                        <p:strVal val="hidden"/>
                                      </p:to>
                                    </p:set>
                                  </p:childTnLst>
                                </p:cTn>
                              </p:par>
                            </p:childTnLst>
                          </p:cTn>
                        </p:par>
                        <p:par>
                          <p:cTn id="23" fill="hold">
                            <p:stCondLst>
                              <p:cond delay="1000"/>
                            </p:stCondLst>
                            <p:childTnLst>
                              <p:par>
                                <p:cTn id="24" presetID="14" presetClass="entr" presetSubtype="10"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randombar(horizontal)">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childTnLst>
                          </p:cTn>
                        </p:par>
                        <p:par>
                          <p:cTn id="37" fill="hold">
                            <p:stCondLst>
                              <p:cond delay="2000"/>
                            </p:stCondLst>
                            <p:childTnLst>
                              <p:par>
                                <p:cTn id="38" presetID="7" presetClass="emph" presetSubtype="10" repeatCount="indefinite" fill="hold" nodeType="afterEffect">
                                  <p:stCondLst>
                                    <p:cond delay="0"/>
                                  </p:stCondLst>
                                  <p:endCondLst>
                                    <p:cond evt="onNext" delay="0">
                                      <p:tgtEl>
                                        <p:sldTgt/>
                                      </p:tgtEl>
                                    </p:cond>
                                  </p:endCondLst>
                                  <p:childTnLst>
                                    <p:animClr clrSpc="hsl" dir="ccw">
                                      <p:cBhvr>
                                        <p:cTn id="39" dur="1000" fill="hold"/>
                                        <p:tgtEl>
                                          <p:spTgt spid="45"/>
                                        </p:tgtEl>
                                        <p:attrNameLst>
                                          <p:attrName>stroke.color</p:attrName>
                                        </p:attrNameLst>
                                      </p:cBhvr>
                                      <p:to>
                                        <a:srgbClr val="FF3300"/>
                                      </p:to>
                                    </p:animClr>
                                    <p:set>
                                      <p:cBhvr>
                                        <p:cTn id="40" dur="1000" fill="hold"/>
                                        <p:tgtEl>
                                          <p:spTgt spid="45"/>
                                        </p:tgtEl>
                                        <p:attrNameLst>
                                          <p:attrName>stroke.on</p:attrName>
                                        </p:attrNameLst>
                                      </p:cBhvr>
                                      <p:to>
                                        <p:strVal val="true"/>
                                      </p:to>
                                    </p:set>
                                  </p:childTnLst>
                                </p:cTn>
                              </p:par>
                              <p:par>
                                <p:cTn id="41" presetID="7" presetClass="emph" presetSubtype="10" repeatCount="indefinite" fill="hold" nodeType="withEffect">
                                  <p:stCondLst>
                                    <p:cond delay="0"/>
                                  </p:stCondLst>
                                  <p:endCondLst>
                                    <p:cond evt="onNext" delay="0">
                                      <p:tgtEl>
                                        <p:sldTgt/>
                                      </p:tgtEl>
                                    </p:cond>
                                  </p:endCondLst>
                                  <p:childTnLst>
                                    <p:animClr clrSpc="hsl" dir="ccw">
                                      <p:cBhvr>
                                        <p:cTn id="42" dur="1000" fill="hold"/>
                                        <p:tgtEl>
                                          <p:spTgt spid="46"/>
                                        </p:tgtEl>
                                        <p:attrNameLst>
                                          <p:attrName>stroke.color</p:attrName>
                                        </p:attrNameLst>
                                      </p:cBhvr>
                                      <p:to>
                                        <a:srgbClr val="FF3300"/>
                                      </p:to>
                                    </p:animClr>
                                    <p:set>
                                      <p:cBhvr>
                                        <p:cTn id="43" dur="1000" fill="hold"/>
                                        <p:tgtEl>
                                          <p:spTgt spid="46"/>
                                        </p:tgtEl>
                                        <p:attrNameLst>
                                          <p:attrName>stroke.on</p:attrName>
                                        </p:attrNameLst>
                                      </p:cBhvr>
                                      <p:to>
                                        <p:strVal val="true"/>
                                      </p:to>
                                    </p:set>
                                  </p:childTnLst>
                                </p:cTn>
                              </p:par>
                              <p:par>
                                <p:cTn id="44" presetID="7" presetClass="emph" presetSubtype="10" repeatCount="indefinite" fill="hold" nodeType="withEffect">
                                  <p:stCondLst>
                                    <p:cond delay="0"/>
                                  </p:stCondLst>
                                  <p:endCondLst>
                                    <p:cond evt="onNext" delay="0">
                                      <p:tgtEl>
                                        <p:sldTgt/>
                                      </p:tgtEl>
                                    </p:cond>
                                  </p:endCondLst>
                                  <p:childTnLst>
                                    <p:animClr clrSpc="hsl" dir="ccw">
                                      <p:cBhvr>
                                        <p:cTn id="45" dur="1000" fill="hold"/>
                                        <p:tgtEl>
                                          <p:spTgt spid="88"/>
                                        </p:tgtEl>
                                        <p:attrNameLst>
                                          <p:attrName>stroke.color</p:attrName>
                                        </p:attrNameLst>
                                      </p:cBhvr>
                                      <p:to>
                                        <a:srgbClr val="FF3300"/>
                                      </p:to>
                                    </p:animClr>
                                    <p:set>
                                      <p:cBhvr>
                                        <p:cTn id="46" dur="1000" fill="hold"/>
                                        <p:tgtEl>
                                          <p:spTgt spid="88"/>
                                        </p:tgtEl>
                                        <p:attrNameLst>
                                          <p:attrName>stroke.on</p:attrName>
                                        </p:attrNameLst>
                                      </p:cBhvr>
                                      <p:to>
                                        <p:strVal val="true"/>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childTnLst>
                          </p:cTn>
                        </p:par>
                        <p:par>
                          <p:cTn id="51" fill="hold">
                            <p:stCondLst>
                              <p:cond delay="3500"/>
                            </p:stCondLst>
                            <p:childTnLst>
                              <p:par>
                                <p:cTn id="52" presetID="53" presetClass="entr" presetSubtype="16" fill="hold" nodeType="afterEffect">
                                  <p:stCondLst>
                                    <p:cond delay="0"/>
                                  </p:stCondLst>
                                  <p:childTnLst>
                                    <p:set>
                                      <p:cBhvr>
                                        <p:cTn id="53" dur="1" fill="hold">
                                          <p:stCondLst>
                                            <p:cond delay="0"/>
                                          </p:stCondLst>
                                        </p:cTn>
                                        <p:tgtEl>
                                          <p:spTgt spid="47">
                                            <p:txEl>
                                              <p:pRg st="4" end="4"/>
                                            </p:txEl>
                                          </p:spTgt>
                                        </p:tgtEl>
                                        <p:attrNameLst>
                                          <p:attrName>style.visibility</p:attrName>
                                        </p:attrNameLst>
                                      </p:cBhvr>
                                      <p:to>
                                        <p:strVal val="visible"/>
                                      </p:to>
                                    </p:set>
                                    <p:anim calcmode="lin" valueType="num">
                                      <p:cBhvr>
                                        <p:cTn id="54" dur="500" fill="hold"/>
                                        <p:tgtEl>
                                          <p:spTgt spid="47">
                                            <p:txEl>
                                              <p:pRg st="4" end="4"/>
                                            </p:txEl>
                                          </p:spTgt>
                                        </p:tgtEl>
                                        <p:attrNameLst>
                                          <p:attrName>ppt_w</p:attrName>
                                        </p:attrNameLst>
                                      </p:cBhvr>
                                      <p:tavLst>
                                        <p:tav tm="0%">
                                          <p:val>
                                            <p:fltVal val="0"/>
                                          </p:val>
                                        </p:tav>
                                        <p:tav tm="100%">
                                          <p:val>
                                            <p:strVal val="#ppt_w"/>
                                          </p:val>
                                        </p:tav>
                                      </p:tavLst>
                                    </p:anim>
                                    <p:anim calcmode="lin" valueType="num">
                                      <p:cBhvr>
                                        <p:cTn id="55" dur="500" fill="hold"/>
                                        <p:tgtEl>
                                          <p:spTgt spid="47">
                                            <p:txEl>
                                              <p:pRg st="4" end="4"/>
                                            </p:txEl>
                                          </p:spTgt>
                                        </p:tgtEl>
                                        <p:attrNameLst>
                                          <p:attrName>ppt_h</p:attrName>
                                        </p:attrNameLst>
                                      </p:cBhvr>
                                      <p:tavLst>
                                        <p:tav tm="0%">
                                          <p:val>
                                            <p:fltVal val="0"/>
                                          </p:val>
                                        </p:tav>
                                        <p:tav tm="100%">
                                          <p:val>
                                            <p:strVal val="#ppt_h"/>
                                          </p:val>
                                        </p:tav>
                                      </p:tavLst>
                                    </p:anim>
                                    <p:animEffect transition="in" filter="fade">
                                      <p:cBhvr>
                                        <p:cTn id="56" dur="500"/>
                                        <p:tgtEl>
                                          <p:spTgt spid="47">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randombar(horizontal)">
                                      <p:cBhvr>
                                        <p:cTn id="61" dur="500"/>
                                        <p:tgtEl>
                                          <p:spTgt spid="53"/>
                                        </p:tgtEl>
                                      </p:cBhvr>
                                    </p:animEffect>
                                  </p:childTnLst>
                                </p:cTn>
                              </p:par>
                            </p:childTnLst>
                          </p:cTn>
                        </p:par>
                        <p:par>
                          <p:cTn id="62" fill="hold">
                            <p:stCondLst>
                              <p:cond delay="500"/>
                            </p:stCondLst>
                            <p:childTnLst>
                              <p:par>
                                <p:cTn id="63" presetID="45" presetClass="entr" presetSubtype="0" fill="hold" nodeType="afterEffect">
                                  <p:stCondLst>
                                    <p:cond delay="0"/>
                                  </p:stCondLst>
                                  <p:childTnLst>
                                    <p:set>
                                      <p:cBhvr>
                                        <p:cTn id="64" dur="1" fill="hold">
                                          <p:stCondLst>
                                            <p:cond delay="0"/>
                                          </p:stCondLst>
                                        </p:cTn>
                                        <p:tgtEl>
                                          <p:spTgt spid="47">
                                            <p:txEl>
                                              <p:pRg st="5" end="5"/>
                                            </p:txEl>
                                          </p:spTgt>
                                        </p:tgtEl>
                                        <p:attrNameLst>
                                          <p:attrName>style.visibility</p:attrName>
                                        </p:attrNameLst>
                                      </p:cBhvr>
                                      <p:to>
                                        <p:strVal val="visible"/>
                                      </p:to>
                                    </p:set>
                                    <p:animEffect transition="in" filter="fade">
                                      <p:cBhvr>
                                        <p:cTn id="65" dur="2000"/>
                                        <p:tgtEl>
                                          <p:spTgt spid="47">
                                            <p:txEl>
                                              <p:pRg st="5" end="5"/>
                                            </p:txEl>
                                          </p:spTgt>
                                        </p:tgtEl>
                                      </p:cBhvr>
                                    </p:animEffect>
                                    <p:anim calcmode="lin" valueType="num">
                                      <p:cBhvr>
                                        <p:cTn id="66" dur="2000" fill="hold"/>
                                        <p:tgtEl>
                                          <p:spTgt spid="47">
                                            <p:txEl>
                                              <p:pRg st="5" end="5"/>
                                            </p:txEl>
                                          </p:spTgt>
                                        </p:tgtEl>
                                        <p:attrNameLst>
                                          <p:attrName>ppt_w</p:attrName>
                                        </p:attrNameLst>
                                      </p:cBhvr>
                                      <p:tavLst>
                                        <p:tav tm="0%" fmla="#ppt_w*sin(2.5*pi*$)">
                                          <p:val>
                                            <p:fltVal val="0"/>
                                          </p:val>
                                        </p:tav>
                                        <p:tav tm="100%">
                                          <p:val>
                                            <p:fltVal val="1"/>
                                          </p:val>
                                        </p:tav>
                                      </p:tavLst>
                                    </p:anim>
                                    <p:anim calcmode="lin" valueType="num">
                                      <p:cBhvr>
                                        <p:cTn id="67" dur="2000" fill="hold"/>
                                        <p:tgtEl>
                                          <p:spTgt spid="47">
                                            <p:txEl>
                                              <p:pRg st="5" end="5"/>
                                            </p:txEl>
                                          </p:spTgt>
                                        </p:tgtEl>
                                        <p:attrNameLst>
                                          <p:attrName>ppt_h</p:attrName>
                                        </p:attrNameLst>
                                      </p:cBhvr>
                                      <p:tavLst>
                                        <p:tav tm="0%">
                                          <p:val>
                                            <p:strVal val="#ppt_h"/>
                                          </p:val>
                                        </p:tav>
                                        <p:tav tm="100%">
                                          <p:val>
                                            <p:strVal val="#ppt_h"/>
                                          </p:val>
                                        </p:tav>
                                      </p:tavLst>
                                    </p:anim>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childTnLst>
                          </p:cTn>
                        </p:par>
                        <p:par>
                          <p:cTn id="72" fill="hold">
                            <p:stCondLst>
                              <p:cond delay="3000"/>
                            </p:stCondLst>
                            <p:childTnLst>
                              <p:par>
                                <p:cTn id="73" presetID="10" presetClass="entr" presetSubtype="0" fill="hold" grpId="0" nodeType="afterEffect">
                                  <p:stCondLst>
                                    <p:cond delay="10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A typical operations configuration</a:t>
            </a:r>
            <a:endParaRPr lang="en-GB" dirty="0"/>
          </a:p>
        </p:txBody>
      </p:sp>
      <p:graphicFrame>
        <p:nvGraphicFramePr>
          <p:cNvPr id="4" name="Object 3"/>
          <p:cNvGraphicFramePr>
            <a:graphicFrameLocks noChangeAspect="1"/>
          </p:cNvGraphicFramePr>
          <p:nvPr/>
        </p:nvGraphicFramePr>
        <p:xfrm>
          <a:off x="250825" y="1916113"/>
          <a:ext cx="7999413" cy="3722687"/>
        </p:xfrm>
        <a:graphic>
          <a:graphicData uri="http://purl.oclc.org/ooxml/officeDocument/oleObject">
            <mc:AlternateContent xmlns:mc="http://schemas.openxmlformats.org/markup-compatibility/2006">
              <mc:Choice xmlns:v="urn:schemas-microsoft-com:vml" Requires="v">
                <p:oleObj name="Visio" r:id="rId3" imgW="17629813" imgH="8203423" progId="Visio.Drawing.11">
                  <p:embed/>
                </p:oleObj>
              </mc:Choice>
              <mc:Fallback>
                <p:oleObj name="Visio" r:id="rId3" imgW="17629813" imgH="820342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916113"/>
                        <a:ext cx="7999413"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2666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9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a:off x="1648671" y="3438596"/>
            <a:ext cx="3811129" cy="455970"/>
          </a:xfrm>
          <a:prstGeom prst="bentConnector3">
            <a:avLst>
              <a:gd name="adj1" fmla="val 92737"/>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16200000" flipH="1">
            <a:off x="4215218" y="2652407"/>
            <a:ext cx="1734646" cy="754516"/>
          </a:xfrm>
          <a:prstGeom prst="bentConnector3">
            <a:avLst>
              <a:gd name="adj1" fmla="val 32"/>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p:nvSpPr>
        <p:spPr>
          <a:xfrm>
            <a:off x="3523251" y="2014949"/>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a:ln>
              <a:solidFill>
                <a:srgbClr val="00B0F0"/>
              </a:solidFill>
            </a:ln>
          </p:spPr>
          <p:txBody>
            <a:bodyPr wrap="none" rtlCol="0">
              <a:spAutoFit/>
            </a:bodyPr>
            <a:lstStyle/>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downlink</a:t>
              </a:r>
              <a:endParaRPr lang="en-GB" sz="700" dirty="0">
                <a:solidFill>
                  <a:srgbClr val="FFC000"/>
                </a:solidFill>
              </a:endParaRPr>
            </a:p>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uplink</a:t>
              </a:r>
              <a:endParaRPr lang="en-GB" sz="700" dirty="0">
                <a:solidFill>
                  <a:srgbClr val="FFC000"/>
                </a:solidFill>
              </a:endParaRPr>
            </a:p>
          </p:txBody>
        </p:sp>
      </p:grpSp>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2" name="Title 1"/>
          <p:cNvSpPr>
            <a:spLocks noGrp="1"/>
          </p:cNvSpPr>
          <p:nvPr>
            <p:ph type="title"/>
          </p:nvPr>
        </p:nvSpPr>
        <p:spPr>
          <a:xfrm>
            <a:off x="625475" y="381000"/>
            <a:ext cx="6863896" cy="427038"/>
          </a:xfrm>
        </p:spPr>
        <p:txBody>
          <a:bodyPr/>
          <a:lstStyle/>
          <a:p>
            <a:r>
              <a:rPr lang="en-GB" noProof="0" dirty="0"/>
              <a:t>ST[01] – Verification stages</a:t>
            </a:r>
          </a:p>
        </p:txBody>
      </p:sp>
      <p:sp>
        <p:nvSpPr>
          <p:cNvPr id="28" name="Rectangle 7"/>
          <p:cNvSpPr txBox="1">
            <a:spLocks noChangeArrowheads="1"/>
          </p:cNvSpPr>
          <p:nvPr/>
        </p:nvSpPr>
        <p:spPr>
          <a:xfrm>
            <a:off x="179513" y="1268760"/>
            <a:ext cx="8308615" cy="478567"/>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36573" marR="0" lvl="0" indent="0"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r>
              <a:rPr kumimoji="0" lang="en-GB" sz="2800" b="0" i="0" u="none" strike="noStrike" kern="1200" cap="none" spc="0" normalizeH="0" baseline="0%" noProof="0" dirty="0">
                <a:ln>
                  <a:noFill/>
                </a:ln>
                <a:solidFill>
                  <a:srgbClr val="002060"/>
                </a:solidFill>
                <a:effectLst/>
                <a:uLnTx/>
                <a:uFillTx/>
                <a:latin typeface="Tahoma" pitchFamily="34" charset="0"/>
                <a:ea typeface="+mn-ea"/>
                <a:cs typeface="Tahoma" pitchFamily="34" charset="0"/>
              </a:rPr>
              <a:t>Example: “Change payload mode” request</a:t>
            </a:r>
          </a:p>
          <a:p>
            <a:pPr marL="36573" marR="0" lvl="0" indent="0" algn="r"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endParaRPr lang="en-GB" sz="2800" dirty="0"/>
          </a:p>
        </p:txBody>
      </p:sp>
      <p:sp>
        <p:nvSpPr>
          <p:cNvPr id="30" name="Text Box 25"/>
          <p:cNvSpPr txBox="1"/>
          <p:nvPr/>
        </p:nvSpPr>
        <p:spPr>
          <a:xfrm>
            <a:off x="2155764" y="5158154"/>
            <a:ext cx="987486"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TC[200,1</a:t>
            </a:r>
            <a:r>
              <a:rPr lang="en-GB" sz="1100" b="1" kern="0" dirty="0">
                <a:ln w="9525" cap="rnd" cmpd="sng" algn="ctr">
                  <a:solidFill>
                    <a:srgbClr val="000000"/>
                  </a:solidFill>
                  <a:prstDash val="solid"/>
                  <a:bevel/>
                </a:ln>
                <a:solidFill>
                  <a:srgbClr val="0E181B"/>
                </a:solidFill>
                <a:latin typeface="Tahoma"/>
                <a:ea typeface="Calibri"/>
                <a:cs typeface="Times New Roman"/>
              </a:rPr>
              <a:t>]</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cxnSp>
        <p:nvCxnSpPr>
          <p:cNvPr id="88" name="Elbow Connector 87"/>
          <p:cNvCxnSpPr/>
          <p:nvPr/>
        </p:nvCxnSpPr>
        <p:spPr>
          <a:xfrm rot="5400000">
            <a:off x="1996041" y="2777567"/>
            <a:ext cx="1830865" cy="1241419"/>
          </a:xfrm>
          <a:prstGeom prst="bentConnector3">
            <a:avLst>
              <a:gd name="adj1" fmla="val 109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00725" y="2217663"/>
            <a:ext cx="2847975" cy="757130"/>
          </a:xfrm>
          <a:prstGeom prst="rect">
            <a:avLst/>
          </a:prstGeom>
          <a:noFill/>
        </p:spPr>
        <p:txBody>
          <a:bodyPr wrap="square" rtlCol="0">
            <a:spAutoFit/>
          </a:bodyPr>
          <a:lstStyle/>
          <a:p>
            <a:pPr marL="36573" lvl="0" algn="r" fontAlgn="auto">
              <a:lnSpc>
                <a:spcPct val="90%"/>
              </a:lnSpc>
              <a:spcBef>
                <a:spcPct val="20%"/>
              </a:spcBef>
              <a:spcAft>
                <a:spcPts val="0"/>
              </a:spcAft>
              <a:buClr>
                <a:srgbClr val="D5E3FF">
                  <a:lumMod val="75%"/>
                </a:srgbClr>
              </a:buClr>
              <a:buSzPct val="80%"/>
              <a:defRPr/>
            </a:pPr>
            <a:r>
              <a:rPr lang="en-GB" sz="2400" dirty="0">
                <a:solidFill>
                  <a:srgbClr val="002060"/>
                </a:solidFill>
                <a:latin typeface="Tahoma" pitchFamily="34" charset="0"/>
                <a:cs typeface="Tahoma" pitchFamily="34" charset="0"/>
              </a:rPr>
              <a:t>Stage: Progress &amp; Completion</a:t>
            </a:r>
          </a:p>
        </p:txBody>
      </p:sp>
      <p:sp>
        <p:nvSpPr>
          <p:cNvPr id="44" name="Oval 43"/>
          <p:cNvSpPr/>
          <p:nvPr/>
        </p:nvSpPr>
        <p:spPr>
          <a:xfrm>
            <a:off x="893636" y="3256110"/>
            <a:ext cx="755033" cy="358140"/>
          </a:xfrm>
          <a:prstGeom prst="ellipse">
            <a:avLst/>
          </a:prstGeom>
          <a:noFill/>
          <a:ln w="28575">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3143250" y="4542766"/>
            <a:ext cx="5219700" cy="2031325"/>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Existing service ?</a:t>
            </a:r>
          </a:p>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Current mode allows transition to new mode ?</a:t>
            </a:r>
          </a:p>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Execution steps:</a:t>
            </a:r>
          </a:p>
          <a:p>
            <a:pPr marL="742950" lvl="1" indent="-285750" fontAlgn="auto">
              <a:spcBef>
                <a:spcPts val="0"/>
              </a:spcBef>
              <a:spcAft>
                <a:spcPts val="0"/>
              </a:spcAft>
              <a:buFont typeface="Arial" panose="020B0604020202020204" pitchFamily="34" charset="0"/>
              <a:buChar char="•"/>
            </a:pPr>
            <a:r>
              <a:rPr lang="en-GB" dirty="0">
                <a:solidFill>
                  <a:srgbClr val="0E181B"/>
                </a:solidFill>
                <a:latin typeface="Arial"/>
              </a:rPr>
              <a:t>Preheat</a:t>
            </a:r>
          </a:p>
          <a:p>
            <a:pPr marL="742950" lvl="1" indent="-285750" fontAlgn="auto">
              <a:spcBef>
                <a:spcPts val="0"/>
              </a:spcBef>
              <a:spcAft>
                <a:spcPts val="0"/>
              </a:spcAft>
              <a:buFont typeface="Arial" panose="020B0604020202020204" pitchFamily="34" charset="0"/>
              <a:buChar char="•"/>
            </a:pPr>
            <a:r>
              <a:rPr lang="en-GB" dirty="0">
                <a:solidFill>
                  <a:srgbClr val="0E181B"/>
                </a:solidFill>
                <a:latin typeface="Arial"/>
              </a:rPr>
              <a:t>Activate imaging subsystem</a:t>
            </a:r>
          </a:p>
          <a:p>
            <a:pPr lvl="1" fontAlgn="auto">
              <a:spcBef>
                <a:spcPts val="0"/>
              </a:spcBef>
              <a:spcAft>
                <a:spcPts val="0"/>
              </a:spcAft>
            </a:pPr>
            <a:r>
              <a:rPr lang="en-GB" dirty="0">
                <a:solidFill>
                  <a:srgbClr val="C00000"/>
                </a:solidFill>
                <a:latin typeface="Arial"/>
                <a:sym typeface="Wingdings" panose="05000000000000000000" pitchFamily="2" charset="2"/>
              </a:rPr>
              <a:t> </a:t>
            </a:r>
            <a:r>
              <a:rPr lang="en-GB" dirty="0">
                <a:solidFill>
                  <a:srgbClr val="C00000"/>
                </a:solidFill>
                <a:latin typeface="Arial"/>
              </a:rPr>
              <a:t>error activating </a:t>
            </a:r>
            <a:r>
              <a:rPr lang="en-GB" dirty="0">
                <a:solidFill>
                  <a:srgbClr val="00B050"/>
                </a:solidFill>
                <a:latin typeface="Arial"/>
              </a:rPr>
              <a:t>but</a:t>
            </a:r>
            <a:r>
              <a:rPr lang="en-GB" dirty="0">
                <a:solidFill>
                  <a:srgbClr val="C00000"/>
                </a:solidFill>
                <a:latin typeface="Arial"/>
              </a:rPr>
              <a:t> </a:t>
            </a:r>
            <a:r>
              <a:rPr lang="en-GB" dirty="0">
                <a:solidFill>
                  <a:srgbClr val="00B050"/>
                </a:solidFill>
                <a:latin typeface="Arial"/>
              </a:rPr>
              <a:t>continue</a:t>
            </a:r>
          </a:p>
          <a:p>
            <a:pPr marL="742950" lvl="1" indent="-285750" fontAlgn="auto">
              <a:spcBef>
                <a:spcPts val="0"/>
              </a:spcBef>
              <a:spcAft>
                <a:spcPts val="0"/>
              </a:spcAft>
              <a:buFont typeface="Arial" panose="020B0604020202020204" pitchFamily="34" charset="0"/>
              <a:buChar char="•"/>
            </a:pPr>
            <a:r>
              <a:rPr lang="en-GB" dirty="0">
                <a:solidFill>
                  <a:srgbClr val="0E181B"/>
                </a:solidFill>
                <a:latin typeface="Arial"/>
              </a:rPr>
              <a:t>Configure payload</a:t>
            </a:r>
          </a:p>
        </p:txBody>
      </p:sp>
      <p:pic>
        <p:nvPicPr>
          <p:cNvPr id="48"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715" y="4580147"/>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5336" y="4856406"/>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523251" y="4101341"/>
            <a:ext cx="2847975" cy="341632"/>
          </a:xfrm>
          <a:prstGeom prst="rect">
            <a:avLst/>
          </a:prstGeom>
          <a:noFill/>
        </p:spPr>
        <p:txBody>
          <a:bodyPr wrap="square" rtlCol="0">
            <a:spAutoFit/>
          </a:bodyPr>
          <a:lstStyle/>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rPr>
              <a:t>TC Execution Profile</a:t>
            </a:r>
          </a:p>
        </p:txBody>
      </p:sp>
      <p:pic>
        <p:nvPicPr>
          <p:cNvPr id="42"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1850" y="5366385"/>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C:\Users\abx\AppData\Local\Microsoft\Windows\Temporary Internet Files\Content.IE5\BTKZ039J\120px-Red_x_larg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7927" y="5682207"/>
            <a:ext cx="295200" cy="2952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6570" y="6204671"/>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56" name="Text Box 25"/>
          <p:cNvSpPr txBox="1"/>
          <p:nvPr/>
        </p:nvSpPr>
        <p:spPr>
          <a:xfrm>
            <a:off x="893636" y="6132744"/>
            <a:ext cx="1453692"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fontAlgn="auto">
              <a:lnSpc>
                <a:spcPct val="115%"/>
              </a:lnSpc>
              <a:spcBef>
                <a:spcPts val="0"/>
              </a:spcBef>
              <a:spcAft>
                <a:spcPts val="0"/>
              </a:spcAft>
              <a:defRPr/>
            </a:pPr>
            <a:r>
              <a:rPr lang="en-GB" sz="1100" b="1" kern="0" dirty="0">
                <a:ln w="9525" cap="rnd" cmpd="sng" algn="ctr">
                  <a:solidFill>
                    <a:srgbClr val="000000"/>
                  </a:solidFill>
                  <a:prstDash val="solid"/>
                  <a:bevel/>
                </a:ln>
                <a:solidFill>
                  <a:prstClr val="white"/>
                </a:solidFill>
                <a:latin typeface="Tahoma"/>
                <a:ea typeface="Calibri"/>
                <a:cs typeface="Times New Roman"/>
              </a:rPr>
              <a:t>TM</a:t>
            </a:r>
            <a:r>
              <a:rPr lang="en-GB" sz="1100" b="1" kern="0" dirty="0">
                <a:ln w="9525" cap="rnd" cmpd="sng" algn="ctr">
                  <a:solidFill>
                    <a:srgbClr val="000000"/>
                  </a:solidFill>
                  <a:prstDash val="solid"/>
                  <a:bevel/>
                </a:ln>
                <a:solidFill>
                  <a:srgbClr val="00B050"/>
                </a:solidFill>
                <a:latin typeface="Tahoma"/>
                <a:ea typeface="Calibri"/>
                <a:cs typeface="Times New Roman"/>
              </a:rPr>
              <a:t>[1,5] – step 3</a:t>
            </a:r>
            <a:endParaRPr lang="en-GB" sz="1100" kern="0" dirty="0">
              <a:solidFill>
                <a:srgbClr val="FF0000"/>
              </a:solidFill>
              <a:latin typeface="Times New Roman"/>
              <a:ea typeface="Times New Roman"/>
            </a:endParaRPr>
          </a:p>
          <a:p>
            <a:pPr marL="0" marR="0" lvl="0" indent="0" algn="ctr" defTabSz="914400" eaLnBrk="1" fontAlgn="auto" latinLnBrk="0" hangingPunct="1">
              <a:lnSpc>
                <a:spcPct val="115%"/>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7" name="Text Box 25"/>
          <p:cNvSpPr txBox="1"/>
          <p:nvPr/>
        </p:nvSpPr>
        <p:spPr>
          <a:xfrm>
            <a:off x="893636" y="5609830"/>
            <a:ext cx="1447800"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00B050"/>
                </a:solidFill>
                <a:effectLst/>
                <a:uLnTx/>
                <a:uFillTx/>
                <a:latin typeface="Tahoma"/>
                <a:ea typeface="Calibri"/>
                <a:cs typeface="Times New Roman"/>
              </a:rPr>
              <a:t>[1,5] – step 1</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8" name="Text Box 25"/>
          <p:cNvSpPr txBox="1"/>
          <p:nvPr/>
        </p:nvSpPr>
        <p:spPr>
          <a:xfrm>
            <a:off x="893636" y="5871287"/>
            <a:ext cx="1447800"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lang="en-GB" sz="1100" b="1" kern="0" dirty="0">
                <a:ln w="9525" cap="rnd" cmpd="sng" algn="ctr">
                  <a:solidFill>
                    <a:srgbClr val="000000"/>
                  </a:solidFill>
                  <a:prstDash val="solid"/>
                  <a:bevel/>
                </a:ln>
                <a:solidFill>
                  <a:prstClr val="white"/>
                </a:solidFill>
                <a:latin typeface="Tahoma"/>
                <a:ea typeface="Calibri"/>
                <a:cs typeface="Times New Roman"/>
              </a:rPr>
              <a:t>TM</a:t>
            </a:r>
            <a:r>
              <a:rPr lang="en-GB" sz="1100" b="1" kern="0" dirty="0">
                <a:ln w="9525" cap="rnd" cmpd="sng" algn="ctr">
                  <a:solidFill>
                    <a:srgbClr val="000000"/>
                  </a:solidFill>
                  <a:prstDash val="solid"/>
                  <a:bevel/>
                </a:ln>
                <a:solidFill>
                  <a:srgbClr val="FF0000"/>
                </a:solidFill>
                <a:latin typeface="Tahoma"/>
                <a:ea typeface="Calibri"/>
                <a:cs typeface="Times New Roman"/>
              </a:rPr>
              <a:t>[1,6] – step 2</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9" name="Text Box 25"/>
          <p:cNvSpPr txBox="1"/>
          <p:nvPr/>
        </p:nvSpPr>
        <p:spPr>
          <a:xfrm>
            <a:off x="893636" y="6394201"/>
            <a:ext cx="875148"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FF0000"/>
                </a:solidFill>
                <a:effectLst/>
                <a:uLnTx/>
                <a:uFillTx/>
                <a:latin typeface="Tahoma"/>
                <a:ea typeface="Calibri"/>
                <a:cs typeface="Times New Roman"/>
              </a:rPr>
              <a:t>[1,8]</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Tree>
    <p:extLst>
      <p:ext uri="{BB962C8B-B14F-4D97-AF65-F5344CB8AC3E}">
        <p14:creationId xmlns:p14="http://schemas.microsoft.com/office/powerpoint/2010/main" val="29397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2" end="2"/>
                                            </p:txEl>
                                          </p:spTgt>
                                        </p:tgtEl>
                                        <p:attrNameLst>
                                          <p:attrName>style.visibility</p:attrName>
                                        </p:attrNameLst>
                                      </p:cBhvr>
                                      <p:to>
                                        <p:strVal val="visible"/>
                                      </p:to>
                                    </p:set>
                                    <p:animEffect transition="in" filter="fade">
                                      <p:cBhvr>
                                        <p:cTn id="7" dur="500"/>
                                        <p:tgtEl>
                                          <p:spTgt spid="47">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xEl>
                                              <p:pRg st="3" end="3"/>
                                            </p:txEl>
                                          </p:spTgt>
                                        </p:tgtEl>
                                        <p:attrNameLst>
                                          <p:attrName>style.visibility</p:attrName>
                                        </p:attrNameLst>
                                      </p:cBhvr>
                                      <p:to>
                                        <p:strVal val="visible"/>
                                      </p:to>
                                    </p:set>
                                    <p:animEffect transition="in" filter="fade">
                                      <p:cBhvr>
                                        <p:cTn id="11" dur="500"/>
                                        <p:tgtEl>
                                          <p:spTgt spid="47">
                                            <p:txEl>
                                              <p:pRg st="3" end="3"/>
                                            </p:txEl>
                                          </p:spTgt>
                                        </p:tgtEl>
                                      </p:cBhvr>
                                    </p:animEffect>
                                  </p:childTnLst>
                                </p:cTn>
                              </p:par>
                            </p:childTnLst>
                          </p:cTn>
                        </p:par>
                        <p:par>
                          <p:cTn id="12" fill="hold">
                            <p:stCondLst>
                              <p:cond delay="1500"/>
                            </p:stCondLst>
                            <p:childTnLst>
                              <p:par>
                                <p:cTn id="13" presetID="7" presetClass="emph" presetSubtype="10" repeatCount="indefinite" fill="hold" nodeType="afterEffect">
                                  <p:stCondLst>
                                    <p:cond delay="0"/>
                                  </p:stCondLst>
                                  <p:childTnLst>
                                    <p:animClr clrSpc="hsl" dir="ccw">
                                      <p:cBhvr>
                                        <p:cTn id="14" dur="1000" fill="hold"/>
                                        <p:tgtEl>
                                          <p:spTgt spid="44"/>
                                        </p:tgtEl>
                                        <p:attrNameLst>
                                          <p:attrName>stroke.color</p:attrName>
                                        </p:attrNameLst>
                                      </p:cBhvr>
                                      <p:to>
                                        <a:srgbClr val="FC1010"/>
                                      </p:to>
                                    </p:animClr>
                                    <p:set>
                                      <p:cBhvr>
                                        <p:cTn id="15" dur="1000" fill="hold"/>
                                        <p:tgtEl>
                                          <p:spTgt spid="44"/>
                                        </p:tgtEl>
                                        <p:attrNameLst>
                                          <p:attrName>stroke.on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0" nodeType="clickEffect">
                                  <p:stCondLst>
                                    <p:cond delay="0"/>
                                  </p:stCondLst>
                                  <p:childTnLst>
                                    <p:anim calcmode="lin" valueType="num">
                                      <p:cBhvr>
                                        <p:cTn id="19" dur="1000"/>
                                        <p:tgtEl>
                                          <p:spTgt spid="44"/>
                                        </p:tgtEl>
                                        <p:attrNameLst>
                                          <p:attrName>ppt_w</p:attrName>
                                        </p:attrNameLst>
                                      </p:cBhvr>
                                      <p:tavLst>
                                        <p:tav tm="0%">
                                          <p:val>
                                            <p:strVal val="ppt_w"/>
                                          </p:val>
                                        </p:tav>
                                        <p:tav tm="100%">
                                          <p:val>
                                            <p:fltVal val="0"/>
                                          </p:val>
                                        </p:tav>
                                      </p:tavLst>
                                    </p:anim>
                                    <p:anim calcmode="lin" valueType="num">
                                      <p:cBhvr>
                                        <p:cTn id="20" dur="1000"/>
                                        <p:tgtEl>
                                          <p:spTgt spid="44"/>
                                        </p:tgtEl>
                                        <p:attrNameLst>
                                          <p:attrName>ppt_h</p:attrName>
                                        </p:attrNameLst>
                                      </p:cBhvr>
                                      <p:tavLst>
                                        <p:tav tm="0%">
                                          <p:val>
                                            <p:strVal val="ppt_h"/>
                                          </p:val>
                                        </p:tav>
                                        <p:tav tm="100%">
                                          <p:val>
                                            <p:fltVal val="0"/>
                                          </p:val>
                                        </p:tav>
                                      </p:tavLst>
                                    </p:anim>
                                    <p:animEffect transition="out" filter="fade">
                                      <p:cBhvr>
                                        <p:cTn id="21" dur="1000"/>
                                        <p:tgtEl>
                                          <p:spTgt spid="44"/>
                                        </p:tgtEl>
                                      </p:cBhvr>
                                    </p:animEffect>
                                    <p:set>
                                      <p:cBhvr>
                                        <p:cTn id="22" dur="1" fill="hold">
                                          <p:stCondLst>
                                            <p:cond delay="999"/>
                                          </p:stCondLst>
                                        </p:cTn>
                                        <p:tgtEl>
                                          <p:spTgt spid="44"/>
                                        </p:tgtEl>
                                        <p:attrNameLst>
                                          <p:attrName>style.visibility</p:attrName>
                                        </p:attrNameLst>
                                      </p:cBhvr>
                                      <p:to>
                                        <p:strVal val="hidden"/>
                                      </p:to>
                                    </p:set>
                                  </p:childTnLst>
                                </p:cTn>
                              </p:par>
                            </p:childTnLst>
                          </p:cTn>
                        </p:par>
                        <p:par>
                          <p:cTn id="23" fill="hold">
                            <p:stCondLst>
                              <p:cond delay="1000"/>
                            </p:stCondLst>
                            <p:childTnLst>
                              <p:par>
                                <p:cTn id="24" presetID="14" presetClass="entr" presetSubtype="10"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randombar(horizontal)">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childTnLst>
                          </p:cTn>
                        </p:par>
                        <p:par>
                          <p:cTn id="37" fill="hold">
                            <p:stCondLst>
                              <p:cond delay="2000"/>
                            </p:stCondLst>
                            <p:childTnLst>
                              <p:par>
                                <p:cTn id="38" presetID="7" presetClass="emph" presetSubtype="10" repeatCount="indefinite" fill="hold" nodeType="afterEffect">
                                  <p:stCondLst>
                                    <p:cond delay="0"/>
                                  </p:stCondLst>
                                  <p:endCondLst>
                                    <p:cond evt="onNext" delay="0">
                                      <p:tgtEl>
                                        <p:sldTgt/>
                                      </p:tgtEl>
                                    </p:cond>
                                  </p:endCondLst>
                                  <p:childTnLst>
                                    <p:animClr clrSpc="hsl" dir="ccw">
                                      <p:cBhvr>
                                        <p:cTn id="39" dur="1000" fill="hold"/>
                                        <p:tgtEl>
                                          <p:spTgt spid="45"/>
                                        </p:tgtEl>
                                        <p:attrNameLst>
                                          <p:attrName>stroke.color</p:attrName>
                                        </p:attrNameLst>
                                      </p:cBhvr>
                                      <p:to>
                                        <a:srgbClr val="FF3300"/>
                                      </p:to>
                                    </p:animClr>
                                    <p:set>
                                      <p:cBhvr>
                                        <p:cTn id="40" dur="1000" fill="hold"/>
                                        <p:tgtEl>
                                          <p:spTgt spid="45"/>
                                        </p:tgtEl>
                                        <p:attrNameLst>
                                          <p:attrName>stroke.on</p:attrName>
                                        </p:attrNameLst>
                                      </p:cBhvr>
                                      <p:to>
                                        <p:strVal val="true"/>
                                      </p:to>
                                    </p:set>
                                  </p:childTnLst>
                                </p:cTn>
                              </p:par>
                              <p:par>
                                <p:cTn id="41" presetID="7" presetClass="emph" presetSubtype="10" repeatCount="indefinite" fill="hold" nodeType="withEffect">
                                  <p:stCondLst>
                                    <p:cond delay="0"/>
                                  </p:stCondLst>
                                  <p:endCondLst>
                                    <p:cond evt="onNext" delay="0">
                                      <p:tgtEl>
                                        <p:sldTgt/>
                                      </p:tgtEl>
                                    </p:cond>
                                  </p:endCondLst>
                                  <p:childTnLst>
                                    <p:animClr clrSpc="hsl" dir="ccw">
                                      <p:cBhvr>
                                        <p:cTn id="42" dur="1000" fill="hold"/>
                                        <p:tgtEl>
                                          <p:spTgt spid="46"/>
                                        </p:tgtEl>
                                        <p:attrNameLst>
                                          <p:attrName>stroke.color</p:attrName>
                                        </p:attrNameLst>
                                      </p:cBhvr>
                                      <p:to>
                                        <a:srgbClr val="FF3300"/>
                                      </p:to>
                                    </p:animClr>
                                    <p:set>
                                      <p:cBhvr>
                                        <p:cTn id="43" dur="1000" fill="hold"/>
                                        <p:tgtEl>
                                          <p:spTgt spid="46"/>
                                        </p:tgtEl>
                                        <p:attrNameLst>
                                          <p:attrName>stroke.on</p:attrName>
                                        </p:attrNameLst>
                                      </p:cBhvr>
                                      <p:to>
                                        <p:strVal val="true"/>
                                      </p:to>
                                    </p:set>
                                  </p:childTnLst>
                                </p:cTn>
                              </p:par>
                              <p:par>
                                <p:cTn id="44" presetID="7" presetClass="emph" presetSubtype="10" repeatCount="indefinite" fill="hold" nodeType="withEffect">
                                  <p:stCondLst>
                                    <p:cond delay="0"/>
                                  </p:stCondLst>
                                  <p:endCondLst>
                                    <p:cond evt="onNext" delay="0">
                                      <p:tgtEl>
                                        <p:sldTgt/>
                                      </p:tgtEl>
                                    </p:cond>
                                  </p:endCondLst>
                                  <p:childTnLst>
                                    <p:animClr clrSpc="hsl" dir="ccw">
                                      <p:cBhvr>
                                        <p:cTn id="45" dur="1000" fill="hold"/>
                                        <p:tgtEl>
                                          <p:spTgt spid="88"/>
                                        </p:tgtEl>
                                        <p:attrNameLst>
                                          <p:attrName>stroke.color</p:attrName>
                                        </p:attrNameLst>
                                      </p:cBhvr>
                                      <p:to>
                                        <a:srgbClr val="FF3300"/>
                                      </p:to>
                                    </p:animClr>
                                    <p:set>
                                      <p:cBhvr>
                                        <p:cTn id="46" dur="1000" fill="hold"/>
                                        <p:tgtEl>
                                          <p:spTgt spid="88"/>
                                        </p:tgtEl>
                                        <p:attrNameLst>
                                          <p:attrName>stroke.on</p:attrName>
                                        </p:attrNameLst>
                                      </p:cBhvr>
                                      <p:to>
                                        <p:strVal val="true"/>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47">
                                            <p:txEl>
                                              <p:pRg st="4" end="4"/>
                                            </p:txEl>
                                          </p:spTgt>
                                        </p:tgtEl>
                                        <p:attrNameLst>
                                          <p:attrName>style.visibility</p:attrName>
                                        </p:attrNameLst>
                                      </p:cBhvr>
                                      <p:to>
                                        <p:strVal val="visible"/>
                                      </p:to>
                                    </p:set>
                                    <p:animEffect transition="in" filter="randombar(horizontal)">
                                      <p:cBhvr>
                                        <p:cTn id="55" dur="500"/>
                                        <p:tgtEl>
                                          <p:spTgt spid="47">
                                            <p:txEl>
                                              <p:pRg st="4" end="4"/>
                                            </p:txEl>
                                          </p:spTgt>
                                        </p:tgtEl>
                                      </p:cBhvr>
                                    </p:animEffect>
                                  </p:childTnLst>
                                </p:cTn>
                              </p:par>
                            </p:childTnLst>
                          </p:cTn>
                        </p:par>
                        <p:par>
                          <p:cTn id="56" fill="hold">
                            <p:stCondLst>
                              <p:cond delay="500"/>
                            </p:stCondLst>
                            <p:childTnLst>
                              <p:par>
                                <p:cTn id="57" presetID="14" presetClass="entr" presetSubtype="10" fill="hold" nodeType="afterEffect">
                                  <p:stCondLst>
                                    <p:cond delay="1000"/>
                                  </p:stCondLst>
                                  <p:childTnLst>
                                    <p:set>
                                      <p:cBhvr>
                                        <p:cTn id="58" dur="1" fill="hold">
                                          <p:stCondLst>
                                            <p:cond delay="0"/>
                                          </p:stCondLst>
                                        </p:cTn>
                                        <p:tgtEl>
                                          <p:spTgt spid="53"/>
                                        </p:tgtEl>
                                        <p:attrNameLst>
                                          <p:attrName>style.visibility</p:attrName>
                                        </p:attrNameLst>
                                      </p:cBhvr>
                                      <p:to>
                                        <p:strVal val="visible"/>
                                      </p:to>
                                    </p:set>
                                    <p:animEffect transition="in" filter="randombar(horizontal)">
                                      <p:cBhvr>
                                        <p:cTn id="59" dur="2000"/>
                                        <p:tgtEl>
                                          <p:spTgt spid="53"/>
                                        </p:tgtEl>
                                      </p:cBhvr>
                                    </p:animEffect>
                                  </p:childTnLst>
                                </p:cTn>
                              </p:par>
                            </p:childTnLst>
                          </p:cTn>
                        </p:par>
                        <p:par>
                          <p:cTn id="60" fill="hold">
                            <p:stCondLst>
                              <p:cond delay="3500"/>
                            </p:stCondLst>
                            <p:childTnLst>
                              <p:par>
                                <p:cTn id="61" presetID="45" presetClass="entr" presetSubtype="0" fill="hold" nodeType="afterEffect">
                                  <p:stCondLst>
                                    <p:cond delay="0"/>
                                  </p:stCondLst>
                                  <p:childTnLst>
                                    <p:set>
                                      <p:cBhvr>
                                        <p:cTn id="62" dur="1" fill="hold">
                                          <p:stCondLst>
                                            <p:cond delay="0"/>
                                          </p:stCondLst>
                                        </p:cTn>
                                        <p:tgtEl>
                                          <p:spTgt spid="47">
                                            <p:txEl>
                                              <p:pRg st="5" end="5"/>
                                            </p:txEl>
                                          </p:spTgt>
                                        </p:tgtEl>
                                        <p:attrNameLst>
                                          <p:attrName>style.visibility</p:attrName>
                                        </p:attrNameLst>
                                      </p:cBhvr>
                                      <p:to>
                                        <p:strVal val="visible"/>
                                      </p:to>
                                    </p:set>
                                    <p:animEffect transition="in" filter="fade">
                                      <p:cBhvr>
                                        <p:cTn id="63" dur="2000"/>
                                        <p:tgtEl>
                                          <p:spTgt spid="47">
                                            <p:txEl>
                                              <p:pRg st="5" end="5"/>
                                            </p:txEl>
                                          </p:spTgt>
                                        </p:tgtEl>
                                      </p:cBhvr>
                                    </p:animEffect>
                                    <p:anim calcmode="lin" valueType="num">
                                      <p:cBhvr>
                                        <p:cTn id="64" dur="2000" fill="hold"/>
                                        <p:tgtEl>
                                          <p:spTgt spid="47">
                                            <p:txEl>
                                              <p:pRg st="5" end="5"/>
                                            </p:txEl>
                                          </p:spTgt>
                                        </p:tgtEl>
                                        <p:attrNameLst>
                                          <p:attrName>ppt_w</p:attrName>
                                        </p:attrNameLst>
                                      </p:cBhvr>
                                      <p:tavLst>
                                        <p:tav tm="0%" fmla="#ppt_w*sin(2.5*pi*$)">
                                          <p:val>
                                            <p:fltVal val="0"/>
                                          </p:val>
                                        </p:tav>
                                        <p:tav tm="100%">
                                          <p:val>
                                            <p:fltVal val="1"/>
                                          </p:val>
                                        </p:tav>
                                      </p:tavLst>
                                    </p:anim>
                                    <p:anim calcmode="lin" valueType="num">
                                      <p:cBhvr>
                                        <p:cTn id="65" dur="2000" fill="hold"/>
                                        <p:tgtEl>
                                          <p:spTgt spid="47">
                                            <p:txEl>
                                              <p:pRg st="5" end="5"/>
                                            </p:txEl>
                                          </p:spTgt>
                                        </p:tgtEl>
                                        <p:attrNameLst>
                                          <p:attrName>ppt_h</p:attrName>
                                        </p:attrNameLst>
                                      </p:cBhvr>
                                      <p:tavLst>
                                        <p:tav tm="0%">
                                          <p:val>
                                            <p:strVal val="#ppt_h"/>
                                          </p:val>
                                        </p:tav>
                                        <p:tav tm="100%">
                                          <p:val>
                                            <p:strVal val="#ppt_h"/>
                                          </p:val>
                                        </p:tav>
                                      </p:tavLst>
                                    </p:anim>
                                  </p:childTnLst>
                                </p:cTn>
                              </p:par>
                            </p:childTnLst>
                          </p:cTn>
                        </p:par>
                        <p:par>
                          <p:cTn id="66" fill="hold">
                            <p:stCondLst>
                              <p:cond delay="5500"/>
                            </p:stCondLst>
                            <p:childTnLst>
                              <p:par>
                                <p:cTn id="67" presetID="10" presetClass="entr" presetSubtype="0"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47">
                                            <p:txEl>
                                              <p:pRg st="6" end="6"/>
                                            </p:txEl>
                                          </p:spTgt>
                                        </p:tgtEl>
                                        <p:attrNameLst>
                                          <p:attrName>style.visibility</p:attrName>
                                        </p:attrNameLst>
                                      </p:cBhvr>
                                      <p:to>
                                        <p:strVal val="visible"/>
                                      </p:to>
                                    </p:set>
                                    <p:animEffect transition="in" filter="randombar(horizontal)">
                                      <p:cBhvr>
                                        <p:cTn id="74" dur="500"/>
                                        <p:tgtEl>
                                          <p:spTgt spid="47">
                                            <p:txEl>
                                              <p:pRg st="6" end="6"/>
                                            </p:txEl>
                                          </p:spTgt>
                                        </p:tgtEl>
                                      </p:cBhvr>
                                    </p:animEffect>
                                  </p:childTnLst>
                                </p:cTn>
                              </p:par>
                            </p:childTnLst>
                          </p:cTn>
                        </p:par>
                        <p:par>
                          <p:cTn id="75" fill="hold">
                            <p:stCondLst>
                              <p:cond delay="500"/>
                            </p:stCondLst>
                            <p:childTnLst>
                              <p:par>
                                <p:cTn id="76" presetID="14" presetClass="entr" presetSubtype="10" fill="hold" nodeType="afterEffect">
                                  <p:stCondLst>
                                    <p:cond delay="1000"/>
                                  </p:stCondLst>
                                  <p:childTnLst>
                                    <p:set>
                                      <p:cBhvr>
                                        <p:cTn id="77" dur="1" fill="hold">
                                          <p:stCondLst>
                                            <p:cond delay="0"/>
                                          </p:stCondLst>
                                        </p:cTn>
                                        <p:tgtEl>
                                          <p:spTgt spid="55"/>
                                        </p:tgtEl>
                                        <p:attrNameLst>
                                          <p:attrName>style.visibility</p:attrName>
                                        </p:attrNameLst>
                                      </p:cBhvr>
                                      <p:to>
                                        <p:strVal val="visible"/>
                                      </p:to>
                                    </p:set>
                                    <p:animEffect transition="in" filter="randombar(horizontal)">
                                      <p:cBhvr>
                                        <p:cTn id="78" dur="500"/>
                                        <p:tgtEl>
                                          <p:spTgt spid="55"/>
                                        </p:tgtEl>
                                      </p:cBhvr>
                                    </p:animEffect>
                                  </p:childTnLst>
                                </p:cTn>
                              </p:par>
                            </p:childTnLst>
                          </p:cTn>
                        </p:par>
                        <p:par>
                          <p:cTn id="79" fill="hold">
                            <p:stCondLst>
                              <p:cond delay="2000"/>
                            </p:stCondLst>
                            <p:childTnLst>
                              <p:par>
                                <p:cTn id="80" presetID="10" presetClass="entr" presetSubtype="0" fill="hold" grpId="0" nodeType="after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childTnLst>
                          </p:cTn>
                        </p:par>
                        <p:par>
                          <p:cTn id="83" fill="hold">
                            <p:stCondLst>
                              <p:cond delay="2500"/>
                            </p:stCondLst>
                            <p:childTnLst>
                              <p:par>
                                <p:cTn id="84" presetID="10" presetClass="entr" presetSubtype="0" fill="hold" grpId="0" nodeType="afterEffect">
                                  <p:stCondLst>
                                    <p:cond delay="100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6" grpId="0"/>
      <p:bldP spid="57" grpId="0"/>
      <p:bldP spid="58" grpId="0"/>
      <p:bldP spid="59" grpId="0"/>
    </p:bldLst>
  </p:timing>
</p:sld>
</file>

<file path=ppt/slides/slide9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49"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1850" y="5660853"/>
            <a:ext cx="317914" cy="294468"/>
          </a:xfrm>
          <a:prstGeom prst="rect">
            <a:avLst/>
          </a:prstGeom>
          <a:noFill/>
          <a:extLst>
            <a:ext uri="{909E8E84-426E-40DD-AFC4-6F175D3DCCD1}">
              <a14:hiddenFill xmlns:a14="http://schemas.microsoft.com/office/drawing/2010/main">
                <a:solidFill>
                  <a:srgbClr val="FFFFFF"/>
                </a:solidFill>
              </a14:hiddenFill>
            </a:ext>
          </a:extLst>
        </p:spPr>
      </p:pic>
      <p:cxnSp>
        <p:nvCxnSpPr>
          <p:cNvPr id="239" name="Straight Connector 238"/>
          <p:cNvCxnSpPr/>
          <p:nvPr/>
        </p:nvCxnSpPr>
        <p:spPr>
          <a:xfrm flipV="1">
            <a:off x="1658834" y="3435180"/>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4705281" y="2159923"/>
            <a:ext cx="7545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459798" y="2171379"/>
            <a:ext cx="0" cy="172318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33" idx="3"/>
            <a:endCxn id="234" idx="1"/>
          </p:cNvCxnSpPr>
          <p:nvPr/>
        </p:nvCxnSpPr>
        <p:spPr>
          <a:xfrm>
            <a:off x="838932" y="3894566"/>
            <a:ext cx="711189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a:off x="1648671" y="3438596"/>
            <a:ext cx="3811129" cy="455970"/>
          </a:xfrm>
          <a:prstGeom prst="bentConnector3">
            <a:avLst>
              <a:gd name="adj1" fmla="val 92737"/>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16200000" flipH="1">
            <a:off x="4215218" y="2652407"/>
            <a:ext cx="1734646" cy="754516"/>
          </a:xfrm>
          <a:prstGeom prst="bentConnector3">
            <a:avLst>
              <a:gd name="adj1" fmla="val 32"/>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898400" y="1747327"/>
            <a:ext cx="750270" cy="1869688"/>
            <a:chOff x="898400" y="1750733"/>
            <a:chExt cx="750270" cy="1869688"/>
          </a:xfrm>
        </p:grpSpPr>
        <p:sp>
          <p:nvSpPr>
            <p:cNvPr id="9" name="Rectangle 8"/>
            <p:cNvSpPr/>
            <p:nvPr/>
          </p:nvSpPr>
          <p:spPr>
            <a:xfrm>
              <a:off x="898400" y="1750733"/>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ATLID</a:t>
              </a:r>
            </a:p>
          </p:txBody>
        </p:sp>
        <p:sp>
          <p:nvSpPr>
            <p:cNvPr id="10" name="Rectangle 9"/>
            <p:cNvSpPr/>
            <p:nvPr/>
          </p:nvSpPr>
          <p:spPr>
            <a:xfrm>
              <a:off x="898400" y="2255016"/>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BBR</a:t>
              </a:r>
            </a:p>
          </p:txBody>
        </p:sp>
        <p:sp>
          <p:nvSpPr>
            <p:cNvPr id="11" name="Rectangle 10"/>
            <p:cNvSpPr/>
            <p:nvPr/>
          </p:nvSpPr>
          <p:spPr>
            <a:xfrm>
              <a:off x="898400" y="2759299"/>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CPR</a:t>
              </a:r>
            </a:p>
          </p:txBody>
        </p:sp>
        <p:sp>
          <p:nvSpPr>
            <p:cNvPr id="12" name="Rectangle 11"/>
            <p:cNvSpPr/>
            <p:nvPr/>
          </p:nvSpPr>
          <p:spPr>
            <a:xfrm>
              <a:off x="898400" y="3263582"/>
              <a:ext cx="750270" cy="356839"/>
            </a:xfrm>
            <a:prstGeom prst="rect">
              <a:avLst/>
            </a:prstGeom>
            <a:solidFill>
              <a:srgbClr val="FFFF00"/>
            </a:solidFill>
            <a:ln>
              <a:solidFill>
                <a:srgbClr val="90A73B"/>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MSI</a:t>
              </a:r>
            </a:p>
          </p:txBody>
        </p:sp>
      </p:grpSp>
      <p:sp>
        <p:nvSpPr>
          <p:cNvPr id="16" name="Rectangle 15"/>
          <p:cNvSpPr/>
          <p:nvPr/>
        </p:nvSpPr>
        <p:spPr>
          <a:xfrm>
            <a:off x="1255232" y="4315502"/>
            <a:ext cx="1241504" cy="579870"/>
          </a:xfrm>
          <a:prstGeom prst="rect">
            <a:avLst/>
          </a:prstGeom>
          <a:solidFill>
            <a:srgbClr val="FFDE7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S-Band Transponder</a:t>
            </a:r>
            <a:endParaRPr lang="en-GB" sz="600" dirty="0">
              <a:solidFill>
                <a:schemeClr val="tx1"/>
              </a:solidFill>
            </a:endParaRPr>
          </a:p>
        </p:txBody>
      </p:sp>
      <p:sp>
        <p:nvSpPr>
          <p:cNvPr id="17" name="Rectangle 16"/>
          <p:cNvSpPr/>
          <p:nvPr/>
        </p:nvSpPr>
        <p:spPr>
          <a:xfrm>
            <a:off x="898400" y="5003165"/>
            <a:ext cx="1241504" cy="579870"/>
          </a:xfrm>
          <a:prstGeom prst="rect">
            <a:avLst/>
          </a:prstGeom>
          <a:solidFill>
            <a:srgbClr val="FFDE75"/>
          </a:solidFill>
          <a:ln>
            <a:solidFill>
              <a:srgbClr val="FFDE75"/>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rPr>
              <a:t>S-</a:t>
            </a:r>
            <a:r>
              <a:rPr lang="en-GB" sz="1200" dirty="0" err="1">
                <a:solidFill>
                  <a:srgbClr val="C00000"/>
                </a:solidFill>
              </a:rPr>
              <a:t>Bandlink</a:t>
            </a:r>
            <a:endParaRPr lang="en-GB" sz="1200" dirty="0">
              <a:solidFill>
                <a:srgbClr val="C00000"/>
              </a:solidFill>
            </a:endParaRPr>
          </a:p>
          <a:p>
            <a:pPr algn="ctr"/>
            <a:r>
              <a:rPr lang="en-GB" sz="1200" dirty="0">
                <a:solidFill>
                  <a:srgbClr val="C00000"/>
                </a:solidFill>
              </a:rPr>
              <a:t>ESOC</a:t>
            </a:r>
          </a:p>
          <a:p>
            <a:pPr algn="ctr"/>
            <a:r>
              <a:rPr lang="en-GB" sz="600" dirty="0">
                <a:solidFill>
                  <a:srgbClr val="C00000"/>
                </a:solidFill>
              </a:rPr>
              <a:t>bi-directional</a:t>
            </a:r>
            <a:endParaRPr lang="en-GB" sz="100" dirty="0">
              <a:solidFill>
                <a:srgbClr val="C00000"/>
              </a:solidFill>
            </a:endParaRPr>
          </a:p>
        </p:txBody>
      </p:sp>
      <p:sp>
        <p:nvSpPr>
          <p:cNvPr id="21" name="Lightning Bolt 20"/>
          <p:cNvSpPr/>
          <p:nvPr/>
        </p:nvSpPr>
        <p:spPr>
          <a:xfrm rot="10800000" flipV="1">
            <a:off x="1681629" y="4912098"/>
            <a:ext cx="189570" cy="74342"/>
          </a:xfrm>
          <a:prstGeom prst="lightningBolt">
            <a:avLst/>
          </a:prstGeom>
          <a:solidFill>
            <a:srgbClr val="C00000"/>
          </a:solidFill>
          <a:ln>
            <a:solidFill>
              <a:srgbClr val="C0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p:nvSpPr>
        <p:spPr>
          <a:xfrm>
            <a:off x="3523251" y="2014949"/>
            <a:ext cx="1182030" cy="713679"/>
          </a:xfrm>
          <a:prstGeom prst="rect">
            <a:avLst/>
          </a:prstGeom>
          <a:solidFill>
            <a:srgbClr val="CCFFCC"/>
          </a:solidFill>
          <a:ln>
            <a:solidFill>
              <a:srgbClr val="008542"/>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On-board computer</a:t>
            </a:r>
          </a:p>
        </p:txBody>
      </p:sp>
      <p:grpSp>
        <p:nvGrpSpPr>
          <p:cNvPr id="250" name="Group 249"/>
          <p:cNvGrpSpPr/>
          <p:nvPr/>
        </p:nvGrpSpPr>
        <p:grpSpPr>
          <a:xfrm>
            <a:off x="2290763" y="2261038"/>
            <a:ext cx="1241419" cy="2054463"/>
            <a:chOff x="2290763" y="2261038"/>
            <a:chExt cx="1241419" cy="2054463"/>
          </a:xfrm>
        </p:grpSpPr>
        <p:grpSp>
          <p:nvGrpSpPr>
            <p:cNvPr id="249" name="Group 248"/>
            <p:cNvGrpSpPr/>
            <p:nvPr/>
          </p:nvGrpSpPr>
          <p:grpSpPr>
            <a:xfrm>
              <a:off x="2290763" y="2445502"/>
              <a:ext cx="1241419" cy="1869999"/>
              <a:chOff x="2290763" y="2445502"/>
              <a:chExt cx="1241419" cy="1869999"/>
            </a:xfrm>
          </p:grpSpPr>
          <p:cxnSp>
            <p:nvCxnSpPr>
              <p:cNvPr id="173" name="Elbow Connector 172"/>
              <p:cNvCxnSpPr/>
              <p:nvPr/>
            </p:nvCxnSpPr>
            <p:spPr>
              <a:xfrm rot="5400000">
                <a:off x="2013604" y="2804060"/>
                <a:ext cx="1786806" cy="1232488"/>
              </a:xfrm>
              <a:prstGeom prst="bentConnector3">
                <a:avLst>
                  <a:gd name="adj1" fmla="val -1175"/>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rot="5400000">
                <a:off x="2014573" y="2797893"/>
                <a:ext cx="1869999" cy="1165218"/>
              </a:xfrm>
              <a:prstGeom prst="bentConnector3">
                <a:avLst>
                  <a:gd name="adj1" fmla="val 7469"/>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2768585" y="2261038"/>
              <a:ext cx="582211" cy="523220"/>
            </a:xfrm>
            <a:prstGeom prst="rect">
              <a:avLst/>
            </a:prstGeom>
            <a:noFill/>
            <a:ln>
              <a:solidFill>
                <a:srgbClr val="00B0F0"/>
              </a:solidFill>
            </a:ln>
          </p:spPr>
          <p:txBody>
            <a:bodyPr wrap="none" rtlCol="0">
              <a:spAutoFit/>
            </a:bodyPr>
            <a:lstStyle/>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downlink</a:t>
              </a:r>
              <a:endParaRPr lang="en-GB" sz="700" dirty="0">
                <a:solidFill>
                  <a:srgbClr val="FFC000"/>
                </a:solidFill>
              </a:endParaRPr>
            </a:p>
            <a:p>
              <a:pPr algn="ctr">
                <a:lnSpc>
                  <a:spcPct val="200%"/>
                </a:lnSpc>
              </a:pPr>
              <a:r>
                <a:rPr lang="en-GB" sz="700" dirty="0">
                  <a:ln w="0"/>
                  <a:solidFill>
                    <a:schemeClr val="accent1"/>
                  </a:solidFill>
                  <a:effectLst>
                    <a:outerShdw blurRad="38100" dist="25400" dir="5400000" algn="ctr" rotWithShape="0">
                      <a:srgbClr val="6E747A">
                        <a:alpha val="43%"/>
                      </a:srgbClr>
                    </a:outerShdw>
                  </a:effectLst>
                </a:rPr>
                <a:t>uplink</a:t>
              </a:r>
              <a:endParaRPr lang="en-GB" sz="700" dirty="0">
                <a:solidFill>
                  <a:srgbClr val="FFC000"/>
                </a:solidFill>
              </a:endParaRPr>
            </a:p>
          </p:txBody>
        </p:sp>
      </p:grpSp>
      <p:sp>
        <p:nvSpPr>
          <p:cNvPr id="226" name="TextBox 225"/>
          <p:cNvSpPr txBox="1"/>
          <p:nvPr/>
        </p:nvSpPr>
        <p:spPr>
          <a:xfrm>
            <a:off x="3742854" y="3732398"/>
            <a:ext cx="1013419" cy="200055"/>
          </a:xfrm>
          <a:prstGeom prst="rect">
            <a:avLst/>
          </a:prstGeom>
          <a:noFill/>
        </p:spPr>
        <p:txBody>
          <a:bodyPr wrap="none" rtlCol="0">
            <a:spAutoFit/>
          </a:bodyPr>
          <a:lstStyle/>
          <a:p>
            <a:pPr algn="ctr"/>
            <a:r>
              <a:rPr lang="en-GB" sz="700" dirty="0">
                <a:solidFill>
                  <a:srgbClr val="FF0000"/>
                </a:solidFill>
              </a:rPr>
              <a:t>MIL-STD 1553 P/L</a:t>
            </a:r>
          </a:p>
        </p:txBody>
      </p:sp>
      <p:sp>
        <p:nvSpPr>
          <p:cNvPr id="233" name="Rectangle 232"/>
          <p:cNvSpPr/>
          <p:nvPr/>
        </p:nvSpPr>
        <p:spPr>
          <a:xfrm>
            <a:off x="667946"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sp>
        <p:nvSpPr>
          <p:cNvPr id="234" name="Rectangle 233"/>
          <p:cNvSpPr/>
          <p:nvPr/>
        </p:nvSpPr>
        <p:spPr>
          <a:xfrm>
            <a:off x="7950829" y="3805977"/>
            <a:ext cx="170986" cy="177178"/>
          </a:xfrm>
          <a:prstGeom prst="rect">
            <a:avLst/>
          </a:prstGeom>
          <a:noFill/>
          <a:ln>
            <a:solidFill>
              <a:schemeClr val="bg1">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tx1"/>
                </a:solidFill>
              </a:rPr>
              <a:t>T</a:t>
            </a:r>
          </a:p>
        </p:txBody>
      </p:sp>
      <p:cxnSp>
        <p:nvCxnSpPr>
          <p:cNvPr id="235" name="Straight Connector 234"/>
          <p:cNvCxnSpPr/>
          <p:nvPr/>
        </p:nvCxnSpPr>
        <p:spPr>
          <a:xfrm flipV="1">
            <a:off x="1648670" y="1925746"/>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23878" y="1925746"/>
            <a:ext cx="0" cy="196882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653605" y="243404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652185" y="2989138"/>
            <a:ext cx="245617"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2" name="Title 1"/>
          <p:cNvSpPr>
            <a:spLocks noGrp="1"/>
          </p:cNvSpPr>
          <p:nvPr>
            <p:ph type="title"/>
          </p:nvPr>
        </p:nvSpPr>
        <p:spPr>
          <a:xfrm>
            <a:off x="625475" y="381000"/>
            <a:ext cx="6863896" cy="427038"/>
          </a:xfrm>
        </p:spPr>
        <p:txBody>
          <a:bodyPr/>
          <a:lstStyle/>
          <a:p>
            <a:r>
              <a:rPr lang="en-GB" noProof="0" dirty="0"/>
              <a:t>ST[01] – Verification stages</a:t>
            </a:r>
          </a:p>
        </p:txBody>
      </p:sp>
      <p:sp>
        <p:nvSpPr>
          <p:cNvPr id="28" name="Rectangle 7"/>
          <p:cNvSpPr txBox="1">
            <a:spLocks noChangeArrowheads="1"/>
          </p:cNvSpPr>
          <p:nvPr/>
        </p:nvSpPr>
        <p:spPr>
          <a:xfrm>
            <a:off x="179513" y="1268760"/>
            <a:ext cx="8308615" cy="478567"/>
          </a:xfrm>
          <a:prstGeom prst="rect">
            <a:avLst/>
          </a:prstGeom>
          <a:noFill/>
        </p:spPr>
        <p:txBody>
          <a:bodyPr/>
          <a:lstStyle>
            <a:lvl1pPr marL="420591" indent="-384018" algn="l" rtl="0" eaLnBrk="1" latinLnBrk="0" hangingPunct="1">
              <a:spcBef>
                <a:spcPct val="20%"/>
              </a:spcBef>
              <a:buClr>
                <a:schemeClr val="accent1">
                  <a:lumMod val="75%"/>
                </a:schemeClr>
              </a:buClr>
              <a:buSzPct val="80%"/>
              <a:buFont typeface="Tahoma" pitchFamily="34" charset="0"/>
              <a:buChar char="●"/>
              <a:defRPr kumimoji="0" sz="3000" kern="1200">
                <a:solidFill>
                  <a:srgbClr val="002060"/>
                </a:solidFill>
                <a:latin typeface="Tahoma" pitchFamily="34" charset="0"/>
                <a:ea typeface="+mn-ea"/>
                <a:cs typeface="Tahoma" pitchFamily="34" charset="0"/>
              </a:defRPr>
            </a:lvl1pPr>
            <a:lvl2pPr marL="722320" indent="-274299" algn="l" rtl="0" eaLnBrk="1" latinLnBrk="0" hangingPunct="1">
              <a:spcBef>
                <a:spcPct val="20%"/>
              </a:spcBef>
              <a:buClr>
                <a:schemeClr val="accent1">
                  <a:lumMod val="75%"/>
                </a:schemeClr>
              </a:buClr>
              <a:buSzPct val="90%"/>
              <a:buFont typeface="Tahoma" pitchFamily="34" charset="0"/>
              <a:buChar char="●"/>
              <a:defRPr kumimoji="0" sz="2600" kern="1200">
                <a:solidFill>
                  <a:srgbClr val="002060"/>
                </a:solidFill>
                <a:latin typeface="Tahoma" pitchFamily="34" charset="0"/>
                <a:ea typeface="+mn-ea"/>
                <a:cs typeface="Tahoma" pitchFamily="34" charset="0"/>
              </a:defRPr>
            </a:lvl2pPr>
            <a:lvl3pPr marL="1005762" indent="-256012" algn="l" rtl="0" eaLnBrk="1" latinLnBrk="0" hangingPunct="1">
              <a:spcBef>
                <a:spcPct val="20%"/>
              </a:spcBef>
              <a:buClr>
                <a:schemeClr val="accent1">
                  <a:lumMod val="75%"/>
                </a:schemeClr>
              </a:buClr>
              <a:buSzPct val="85%"/>
              <a:buFont typeface="Tahoma" pitchFamily="34" charset="0"/>
              <a:buChar char="●"/>
              <a:defRPr kumimoji="0" sz="2400" kern="1200">
                <a:solidFill>
                  <a:srgbClr val="002060"/>
                </a:solidFill>
                <a:latin typeface="Tahoma" pitchFamily="34" charset="0"/>
                <a:ea typeface="+mn-ea"/>
                <a:cs typeface="Tahoma" pitchFamily="34" charset="0"/>
              </a:defRPr>
            </a:lvl3pPr>
            <a:lvl4pPr marL="1280061" indent="-237726" algn="l" rtl="0" eaLnBrk="1" latinLnBrk="0" hangingPunct="1">
              <a:spcBef>
                <a:spcPct val="20%"/>
              </a:spcBef>
              <a:buClr>
                <a:schemeClr val="accent1">
                  <a:lumMod val="75%"/>
                </a:schemeClr>
              </a:buClr>
              <a:buSzPct val="90%"/>
              <a:buFont typeface="Tahoma" pitchFamily="34" charset="0"/>
              <a:buChar char="●"/>
              <a:defRPr kumimoji="0" sz="2000" kern="1200">
                <a:solidFill>
                  <a:srgbClr val="002060"/>
                </a:solidFill>
                <a:latin typeface="Tahoma" pitchFamily="34" charset="0"/>
                <a:ea typeface="+mn-ea"/>
                <a:cs typeface="Tahoma" pitchFamily="34" charset="0"/>
              </a:defRPr>
            </a:lvl4pPr>
            <a:lvl5pPr marL="1490357" marR="0" indent="-182866" algn="l" defTabSz="914400" rtl="0" eaLnBrk="1" fontAlgn="auto" latinLnBrk="0" hangingPunct="1">
              <a:lnSpc>
                <a:spcPct val="100%"/>
              </a:lnSpc>
              <a:spcBef>
                <a:spcPct val="20%"/>
              </a:spcBef>
              <a:spcAft>
                <a:spcPts val="0"/>
              </a:spcAft>
              <a:buClr>
                <a:schemeClr val="accent1">
                  <a:lumMod val="75%"/>
                </a:schemeClr>
              </a:buClr>
              <a:buSzPct val="75%"/>
              <a:buFont typeface="Tahoma" pitchFamily="34" charset="0"/>
              <a:buNone/>
              <a:tabLst/>
              <a:defRPr kumimoji="0" sz="2000" kern="1200">
                <a:solidFill>
                  <a:srgbClr val="002060"/>
                </a:solidFill>
                <a:latin typeface="Tahoma" pitchFamily="34" charset="0"/>
                <a:ea typeface="+mn-ea"/>
                <a:cs typeface="Tahoma" pitchFamily="34" charset="0"/>
              </a:defRPr>
            </a:lvl5pPr>
            <a:lvl6pPr marL="1700652" indent="-182866" algn="l" rtl="0" eaLnBrk="1" latinLnBrk="0" hangingPunct="1">
              <a:spcBef>
                <a:spcPct val="20%"/>
              </a:spcBef>
              <a:buClr>
                <a:schemeClr val="accent5"/>
              </a:buClr>
              <a:buFont typeface="Arial"/>
              <a:buChar char="-"/>
              <a:defRPr kumimoji="0" sz="2000" kern="1200" baseline="0%">
                <a:solidFill>
                  <a:srgbClr val="002060"/>
                </a:solidFill>
                <a:latin typeface="+mn-lt"/>
                <a:ea typeface="+mn-ea"/>
                <a:cs typeface="+mn-cs"/>
              </a:defRPr>
            </a:lvl6pPr>
            <a:lvl7pPr marL="1920092" indent="-182866" algn="l" rtl="0" eaLnBrk="1" latinLnBrk="0" hangingPunct="1">
              <a:spcBef>
                <a:spcPct val="20%"/>
              </a:spcBef>
              <a:buClr>
                <a:schemeClr val="accent6"/>
              </a:buClr>
              <a:buSzPct val="100%"/>
              <a:buFont typeface="Arial"/>
              <a:buChar char="•"/>
              <a:defRPr kumimoji="0" sz="1800" kern="1200" baseline="0%">
                <a:solidFill>
                  <a:srgbClr val="002060"/>
                </a:solidFill>
                <a:latin typeface="+mn-lt"/>
                <a:ea typeface="+mn-ea"/>
                <a:cs typeface="+mn-cs"/>
              </a:defRPr>
            </a:lvl7pPr>
            <a:lvl8pPr marL="2139531" indent="-182866" algn="l" rtl="0" eaLnBrk="1" latinLnBrk="0" hangingPunct="1">
              <a:spcBef>
                <a:spcPct val="20%"/>
              </a:spcBef>
              <a:buClr>
                <a:schemeClr val="accent6"/>
              </a:buClr>
              <a:buFont typeface="Arial"/>
              <a:buChar char="▪"/>
              <a:defRPr kumimoji="0" sz="1600" kern="1200">
                <a:solidFill>
                  <a:srgbClr val="002060"/>
                </a:solidFill>
                <a:latin typeface="+mn-lt"/>
                <a:ea typeface="+mn-ea"/>
                <a:cs typeface="+mn-cs"/>
              </a:defRPr>
            </a:lvl8pPr>
            <a:lvl9pPr marL="2331539" indent="-182866" algn="l" rtl="0" eaLnBrk="1" latinLnBrk="0" hangingPunct="1">
              <a:spcBef>
                <a:spcPct val="20%"/>
              </a:spcBef>
              <a:buClr>
                <a:schemeClr val="accent6"/>
              </a:buClr>
              <a:buFont typeface="Arial"/>
              <a:buNone/>
              <a:defRPr kumimoji="0" sz="1600" kern="1200">
                <a:solidFill>
                  <a:srgbClr val="002060"/>
                </a:solidFill>
                <a:latin typeface="+mn-lt"/>
                <a:ea typeface="+mn-ea"/>
                <a:cs typeface="+mn-cs"/>
              </a:defRPr>
            </a:lvl9pPr>
          </a:lstStyle>
          <a:p>
            <a:pPr marL="36573" marR="0" lvl="0" indent="0" algn="l"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r>
              <a:rPr kumimoji="0" lang="en-GB" sz="2800" b="0" i="0" u="none" strike="noStrike" kern="1200" cap="none" spc="0" normalizeH="0" baseline="0%" noProof="0" dirty="0">
                <a:ln>
                  <a:noFill/>
                </a:ln>
                <a:solidFill>
                  <a:srgbClr val="002060"/>
                </a:solidFill>
                <a:effectLst/>
                <a:uLnTx/>
                <a:uFillTx/>
                <a:latin typeface="Tahoma" pitchFamily="34" charset="0"/>
                <a:ea typeface="+mn-ea"/>
                <a:cs typeface="Tahoma" pitchFamily="34" charset="0"/>
              </a:rPr>
              <a:t>Example: “Change payload mode” request</a:t>
            </a:r>
          </a:p>
          <a:p>
            <a:pPr marL="36573" marR="0" lvl="0" indent="0" algn="r" defTabSz="914400" rtl="0" eaLnBrk="1" fontAlgn="auto" latinLnBrk="0" hangingPunct="1">
              <a:lnSpc>
                <a:spcPct val="90%"/>
              </a:lnSpc>
              <a:spcBef>
                <a:spcPct val="20%"/>
              </a:spcBef>
              <a:spcAft>
                <a:spcPts val="0"/>
              </a:spcAft>
              <a:buClr>
                <a:srgbClr val="D5E3FF">
                  <a:lumMod val="75%"/>
                </a:srgbClr>
              </a:buClr>
              <a:buSzPct val="80%"/>
              <a:buFont typeface="Tahoma" pitchFamily="34" charset="0"/>
              <a:buNone/>
              <a:tabLst/>
              <a:defRPr/>
            </a:pPr>
            <a:endParaRPr lang="en-GB" sz="2800" dirty="0"/>
          </a:p>
        </p:txBody>
      </p:sp>
      <p:sp>
        <p:nvSpPr>
          <p:cNvPr id="30" name="Text Box 25"/>
          <p:cNvSpPr txBox="1"/>
          <p:nvPr/>
        </p:nvSpPr>
        <p:spPr>
          <a:xfrm>
            <a:off x="2155764" y="5158154"/>
            <a:ext cx="987486" cy="31231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srgbClr val="0E181B"/>
                </a:solidFill>
                <a:effectLst/>
                <a:uLnTx/>
                <a:uFillTx/>
                <a:latin typeface="Tahoma"/>
                <a:ea typeface="Calibri"/>
                <a:cs typeface="Times New Roman"/>
              </a:rPr>
              <a:t>TC[200,1</a:t>
            </a:r>
            <a:r>
              <a:rPr lang="en-GB" sz="1100" b="1" kern="0" dirty="0">
                <a:ln w="9525" cap="rnd" cmpd="sng" algn="ctr">
                  <a:solidFill>
                    <a:srgbClr val="000000"/>
                  </a:solidFill>
                  <a:prstDash val="solid"/>
                  <a:bevel/>
                </a:ln>
                <a:solidFill>
                  <a:srgbClr val="0E181B"/>
                </a:solidFill>
                <a:latin typeface="Tahoma"/>
                <a:ea typeface="Calibri"/>
                <a:cs typeface="Times New Roman"/>
              </a:rPr>
              <a:t>]</a:t>
            </a:r>
            <a:endParaRPr kumimoji="0" lang="en-GB" sz="1100" b="0" i="0" u="none" strike="noStrike" kern="0" cap="none" spc="0" normalizeH="0" baseline="0%" noProof="0" dirty="0">
              <a:ln>
                <a:noFill/>
              </a:ln>
              <a:solidFill>
                <a:srgbClr val="0E181B"/>
              </a:solidFill>
              <a:effectLst/>
              <a:uLnTx/>
              <a:uFillTx/>
              <a:latin typeface="Times New Roman"/>
              <a:ea typeface="Times New Roman"/>
            </a:endParaRPr>
          </a:p>
        </p:txBody>
      </p:sp>
      <p:cxnSp>
        <p:nvCxnSpPr>
          <p:cNvPr id="88" name="Elbow Connector 87"/>
          <p:cNvCxnSpPr/>
          <p:nvPr/>
        </p:nvCxnSpPr>
        <p:spPr>
          <a:xfrm rot="5400000">
            <a:off x="1996041" y="2777567"/>
            <a:ext cx="1830865" cy="1241419"/>
          </a:xfrm>
          <a:prstGeom prst="bentConnector3">
            <a:avLst>
              <a:gd name="adj1" fmla="val 1097"/>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00725" y="2217663"/>
            <a:ext cx="2847975" cy="757130"/>
          </a:xfrm>
          <a:prstGeom prst="rect">
            <a:avLst/>
          </a:prstGeom>
          <a:noFill/>
        </p:spPr>
        <p:txBody>
          <a:bodyPr wrap="square" rtlCol="0">
            <a:spAutoFit/>
          </a:bodyPr>
          <a:lstStyle/>
          <a:p>
            <a:pPr marL="36573" lvl="0" algn="r" fontAlgn="auto">
              <a:lnSpc>
                <a:spcPct val="90%"/>
              </a:lnSpc>
              <a:spcBef>
                <a:spcPct val="20%"/>
              </a:spcBef>
              <a:spcAft>
                <a:spcPts val="0"/>
              </a:spcAft>
              <a:buClr>
                <a:srgbClr val="D5E3FF">
                  <a:lumMod val="75%"/>
                </a:srgbClr>
              </a:buClr>
              <a:buSzPct val="80%"/>
              <a:defRPr/>
            </a:pPr>
            <a:r>
              <a:rPr lang="en-GB" sz="2400" dirty="0">
                <a:solidFill>
                  <a:srgbClr val="002060"/>
                </a:solidFill>
                <a:latin typeface="Tahoma" pitchFamily="34" charset="0"/>
                <a:cs typeface="Tahoma" pitchFamily="34" charset="0"/>
              </a:rPr>
              <a:t>Stage: Progress &amp; Completion</a:t>
            </a:r>
          </a:p>
        </p:txBody>
      </p:sp>
      <p:sp>
        <p:nvSpPr>
          <p:cNvPr id="47" name="TextBox 46"/>
          <p:cNvSpPr txBox="1"/>
          <p:nvPr/>
        </p:nvSpPr>
        <p:spPr>
          <a:xfrm>
            <a:off x="3143250" y="4542766"/>
            <a:ext cx="5219700" cy="1754326"/>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Existing service ?</a:t>
            </a:r>
          </a:p>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Current mode allows transition to new mode ?</a:t>
            </a:r>
          </a:p>
          <a:p>
            <a:pPr marL="285750" indent="-285750" fontAlgn="auto">
              <a:spcBef>
                <a:spcPts val="0"/>
              </a:spcBef>
              <a:spcAft>
                <a:spcPts val="0"/>
              </a:spcAft>
              <a:buFont typeface="Arial" panose="020B0604020202020204" pitchFamily="34" charset="0"/>
              <a:buChar char="•"/>
            </a:pPr>
            <a:r>
              <a:rPr lang="en-GB" dirty="0">
                <a:solidFill>
                  <a:srgbClr val="0E181B"/>
                </a:solidFill>
                <a:latin typeface="Arial"/>
              </a:rPr>
              <a:t>Execution steps:</a:t>
            </a:r>
          </a:p>
          <a:p>
            <a:pPr marL="742950" lvl="1" indent="-285750" fontAlgn="auto">
              <a:spcBef>
                <a:spcPts val="0"/>
              </a:spcBef>
              <a:spcAft>
                <a:spcPts val="0"/>
              </a:spcAft>
              <a:buFont typeface="Arial" panose="020B0604020202020204" pitchFamily="34" charset="0"/>
              <a:buChar char="•"/>
            </a:pPr>
            <a:r>
              <a:rPr lang="en-GB" dirty="0">
                <a:solidFill>
                  <a:srgbClr val="0E181B"/>
                </a:solidFill>
                <a:latin typeface="Arial"/>
              </a:rPr>
              <a:t>Preheat</a:t>
            </a:r>
          </a:p>
          <a:p>
            <a:pPr marL="742950" lvl="1" indent="-285750" fontAlgn="auto">
              <a:spcBef>
                <a:spcPts val="0"/>
              </a:spcBef>
              <a:spcAft>
                <a:spcPts val="0"/>
              </a:spcAft>
              <a:buFont typeface="Arial" panose="020B0604020202020204" pitchFamily="34" charset="0"/>
              <a:buChar char="•"/>
            </a:pPr>
            <a:r>
              <a:rPr lang="en-GB" dirty="0">
                <a:solidFill>
                  <a:srgbClr val="0E181B"/>
                </a:solidFill>
                <a:latin typeface="Arial"/>
              </a:rPr>
              <a:t>Activate subsystem</a:t>
            </a:r>
          </a:p>
          <a:p>
            <a:pPr marL="742950" lvl="1" indent="-285750" fontAlgn="auto">
              <a:spcBef>
                <a:spcPts val="0"/>
              </a:spcBef>
              <a:spcAft>
                <a:spcPts val="0"/>
              </a:spcAft>
              <a:buFont typeface="Arial" panose="020B0604020202020204" pitchFamily="34" charset="0"/>
              <a:buChar char="•"/>
            </a:pPr>
            <a:r>
              <a:rPr lang="en-GB" dirty="0">
                <a:solidFill>
                  <a:srgbClr val="0E181B"/>
                </a:solidFill>
                <a:latin typeface="Arial"/>
              </a:rPr>
              <a:t>Configure payload</a:t>
            </a:r>
          </a:p>
        </p:txBody>
      </p:sp>
      <p:pic>
        <p:nvPicPr>
          <p:cNvPr id="48"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715" y="4580147"/>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5336" y="4856406"/>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523251" y="4101341"/>
            <a:ext cx="2847975" cy="341632"/>
          </a:xfrm>
          <a:prstGeom prst="rect">
            <a:avLst/>
          </a:prstGeom>
          <a:noFill/>
        </p:spPr>
        <p:txBody>
          <a:bodyPr wrap="square" rtlCol="0">
            <a:spAutoFit/>
          </a:bodyPr>
          <a:lstStyle/>
          <a:p>
            <a:pPr marL="36573" lvl="0" fontAlgn="auto">
              <a:lnSpc>
                <a:spcPct val="90%"/>
              </a:lnSpc>
              <a:spcBef>
                <a:spcPct val="20%"/>
              </a:spcBef>
              <a:spcAft>
                <a:spcPts val="0"/>
              </a:spcAft>
              <a:buClr>
                <a:srgbClr val="D5E3FF">
                  <a:lumMod val="75%"/>
                </a:srgbClr>
              </a:buClr>
              <a:buSzPct val="80%"/>
              <a:defRPr/>
            </a:pPr>
            <a:r>
              <a:rPr lang="en-GB" dirty="0">
                <a:solidFill>
                  <a:srgbClr val="002060"/>
                </a:solidFill>
                <a:latin typeface="Tahoma" pitchFamily="34" charset="0"/>
                <a:cs typeface="Tahoma" pitchFamily="34" charset="0"/>
              </a:rPr>
              <a:t>TC Execution Profile</a:t>
            </a:r>
          </a:p>
        </p:txBody>
      </p:sp>
      <p:pic>
        <p:nvPicPr>
          <p:cNvPr id="42"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1850" y="5366385"/>
            <a:ext cx="317914" cy="29446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Users\abx\AppData\Local\Microsoft\Windows\Temporary Internet Files\Content.IE5\5RK4O32O\raemi-Check-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1850" y="5927553"/>
            <a:ext cx="317914" cy="294468"/>
          </a:xfrm>
          <a:prstGeom prst="rect">
            <a:avLst/>
          </a:prstGeom>
          <a:noFill/>
          <a:extLst>
            <a:ext uri="{909E8E84-426E-40DD-AFC4-6F175D3DCCD1}">
              <a14:hiddenFill xmlns:a14="http://schemas.microsoft.com/office/drawing/2010/main">
                <a:solidFill>
                  <a:srgbClr val="FFFFFF"/>
                </a:solidFill>
              </a14:hiddenFill>
            </a:ext>
          </a:extLst>
        </p:spPr>
      </p:pic>
      <p:sp>
        <p:nvSpPr>
          <p:cNvPr id="56" name="Text Box 25"/>
          <p:cNvSpPr txBox="1"/>
          <p:nvPr/>
        </p:nvSpPr>
        <p:spPr>
          <a:xfrm>
            <a:off x="893636" y="6132744"/>
            <a:ext cx="1453692"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fontAlgn="auto">
              <a:lnSpc>
                <a:spcPct val="115%"/>
              </a:lnSpc>
              <a:spcBef>
                <a:spcPts val="0"/>
              </a:spcBef>
              <a:spcAft>
                <a:spcPts val="0"/>
              </a:spcAft>
              <a:defRPr/>
            </a:pPr>
            <a:r>
              <a:rPr lang="en-GB" sz="1100" b="1" kern="0" dirty="0">
                <a:ln w="9525" cap="rnd" cmpd="sng" algn="ctr">
                  <a:solidFill>
                    <a:srgbClr val="000000"/>
                  </a:solidFill>
                  <a:prstDash val="solid"/>
                  <a:bevel/>
                </a:ln>
                <a:solidFill>
                  <a:prstClr val="white"/>
                </a:solidFill>
                <a:latin typeface="Tahoma"/>
                <a:ea typeface="Calibri"/>
                <a:cs typeface="Times New Roman"/>
              </a:rPr>
              <a:t>TM</a:t>
            </a:r>
            <a:r>
              <a:rPr lang="en-GB" sz="1100" b="1" kern="0" dirty="0">
                <a:ln w="9525" cap="rnd" cmpd="sng" algn="ctr">
                  <a:solidFill>
                    <a:srgbClr val="000000"/>
                  </a:solidFill>
                  <a:prstDash val="solid"/>
                  <a:bevel/>
                </a:ln>
                <a:solidFill>
                  <a:srgbClr val="00B050"/>
                </a:solidFill>
                <a:latin typeface="Tahoma"/>
                <a:ea typeface="Calibri"/>
                <a:cs typeface="Times New Roman"/>
              </a:rPr>
              <a:t>[1,5] – step 3</a:t>
            </a:r>
            <a:endParaRPr lang="en-GB" sz="1100" kern="0" dirty="0">
              <a:solidFill>
                <a:srgbClr val="FF0000"/>
              </a:solidFill>
              <a:latin typeface="Times New Roman"/>
              <a:ea typeface="Times New Roman"/>
            </a:endParaRPr>
          </a:p>
          <a:p>
            <a:pPr marL="0" marR="0" lvl="0" indent="0" algn="ctr" defTabSz="914400" eaLnBrk="1" fontAlgn="auto" latinLnBrk="0" hangingPunct="1">
              <a:lnSpc>
                <a:spcPct val="115%"/>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7" name="Text Box 25"/>
          <p:cNvSpPr txBox="1"/>
          <p:nvPr/>
        </p:nvSpPr>
        <p:spPr>
          <a:xfrm>
            <a:off x="893636" y="5609830"/>
            <a:ext cx="1447800"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
              </a:lnSpc>
              <a:spcBef>
                <a:spcPts val="0"/>
              </a:spcBef>
              <a:spcAft>
                <a:spcPts val="0"/>
              </a:spcAft>
              <a:buClrTx/>
              <a:buSzTx/>
              <a:buFontTx/>
              <a:buNone/>
              <a:tabLst/>
              <a:defRPr/>
            </a:pPr>
            <a:r>
              <a:rPr kumimoji="0" lang="en-GB" sz="1100" b="1" i="0" u="none" strike="noStrike" kern="0" cap="none" spc="0" normalizeH="0" baseline="0%" noProof="0" dirty="0">
                <a:ln w="9525" cap="rnd" cmpd="sng" algn="ctr">
                  <a:solidFill>
                    <a:srgbClr val="000000"/>
                  </a:solidFill>
                  <a:prstDash val="solid"/>
                  <a:bevel/>
                </a:ln>
                <a:solidFill>
                  <a:prstClr val="white"/>
                </a:solidFill>
                <a:effectLst/>
                <a:uLnTx/>
                <a:uFillTx/>
                <a:latin typeface="Tahoma"/>
                <a:ea typeface="Calibri"/>
                <a:cs typeface="Times New Roman"/>
              </a:rPr>
              <a:t>TM</a:t>
            </a:r>
            <a:r>
              <a:rPr kumimoji="0" lang="en-GB" sz="1100" b="1" i="0" u="none" strike="noStrike" kern="0" cap="none" spc="0" normalizeH="0" baseline="0%" noProof="0" dirty="0">
                <a:ln w="9525" cap="rnd" cmpd="sng" algn="ctr">
                  <a:solidFill>
                    <a:srgbClr val="000000"/>
                  </a:solidFill>
                  <a:prstDash val="solid"/>
                  <a:bevel/>
                </a:ln>
                <a:solidFill>
                  <a:srgbClr val="00B050"/>
                </a:solidFill>
                <a:effectLst/>
                <a:uLnTx/>
                <a:uFillTx/>
                <a:latin typeface="Tahoma"/>
                <a:ea typeface="Calibri"/>
                <a:cs typeface="Times New Roman"/>
              </a:rPr>
              <a:t>[1,5] – step 1</a:t>
            </a:r>
            <a:endParaRPr kumimoji="0" lang="en-GB" sz="1100" b="0" i="0" u="none" strike="noStrike" kern="0" cap="none" spc="0" normalizeH="0" baseline="0%" noProof="0" dirty="0">
              <a:ln>
                <a:noFill/>
              </a:ln>
              <a:solidFill>
                <a:srgbClr val="FF0000"/>
              </a:solidFill>
              <a:effectLst/>
              <a:uLnTx/>
              <a:uFillTx/>
              <a:latin typeface="Times New Roman"/>
              <a:ea typeface="Times New Roman"/>
            </a:endParaRPr>
          </a:p>
        </p:txBody>
      </p:sp>
      <p:sp>
        <p:nvSpPr>
          <p:cNvPr id="58" name="Text Box 25"/>
          <p:cNvSpPr txBox="1"/>
          <p:nvPr/>
        </p:nvSpPr>
        <p:spPr>
          <a:xfrm>
            <a:off x="893636" y="5871287"/>
            <a:ext cx="1447800"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fontAlgn="auto">
              <a:lnSpc>
                <a:spcPct val="115%"/>
              </a:lnSpc>
              <a:spcBef>
                <a:spcPts val="0"/>
              </a:spcBef>
              <a:spcAft>
                <a:spcPts val="0"/>
              </a:spcAft>
              <a:defRPr/>
            </a:pPr>
            <a:r>
              <a:rPr lang="en-GB" sz="1100" b="1" kern="0" dirty="0">
                <a:ln w="9525" cap="rnd" cmpd="sng" algn="ctr">
                  <a:solidFill>
                    <a:srgbClr val="000000"/>
                  </a:solidFill>
                  <a:prstDash val="solid"/>
                  <a:bevel/>
                </a:ln>
                <a:solidFill>
                  <a:prstClr val="white"/>
                </a:solidFill>
                <a:latin typeface="Tahoma"/>
                <a:ea typeface="Calibri"/>
                <a:cs typeface="Times New Roman"/>
              </a:rPr>
              <a:t>TM</a:t>
            </a:r>
            <a:r>
              <a:rPr lang="en-GB" sz="1100" b="1" kern="0" dirty="0">
                <a:ln w="9525" cap="rnd" cmpd="sng" algn="ctr">
                  <a:solidFill>
                    <a:srgbClr val="000000"/>
                  </a:solidFill>
                  <a:prstDash val="solid"/>
                  <a:bevel/>
                </a:ln>
                <a:solidFill>
                  <a:srgbClr val="00B050"/>
                </a:solidFill>
                <a:latin typeface="Tahoma"/>
                <a:ea typeface="Calibri"/>
                <a:cs typeface="Times New Roman"/>
              </a:rPr>
              <a:t>[1,5] – step 2</a:t>
            </a:r>
            <a:endParaRPr lang="en-GB" sz="1100" kern="0" dirty="0">
              <a:solidFill>
                <a:srgbClr val="FF0000"/>
              </a:solidFill>
              <a:latin typeface="Times New Roman"/>
              <a:ea typeface="Times New Roman"/>
            </a:endParaRPr>
          </a:p>
        </p:txBody>
      </p:sp>
      <p:sp>
        <p:nvSpPr>
          <p:cNvPr id="59" name="Text Box 25"/>
          <p:cNvSpPr txBox="1"/>
          <p:nvPr/>
        </p:nvSpPr>
        <p:spPr>
          <a:xfrm>
            <a:off x="893636" y="6394201"/>
            <a:ext cx="875148" cy="261457"/>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fontAlgn="auto">
              <a:lnSpc>
                <a:spcPct val="115%"/>
              </a:lnSpc>
              <a:spcBef>
                <a:spcPts val="0"/>
              </a:spcBef>
              <a:spcAft>
                <a:spcPts val="0"/>
              </a:spcAft>
              <a:defRPr/>
            </a:pPr>
            <a:r>
              <a:rPr lang="en-GB" sz="1100" b="1" kern="0" dirty="0">
                <a:ln w="9525" cap="rnd" cmpd="sng" algn="ctr">
                  <a:solidFill>
                    <a:srgbClr val="000000"/>
                  </a:solidFill>
                  <a:prstDash val="solid"/>
                  <a:bevel/>
                </a:ln>
                <a:solidFill>
                  <a:prstClr val="white"/>
                </a:solidFill>
                <a:latin typeface="Tahoma"/>
                <a:ea typeface="Calibri"/>
                <a:cs typeface="Times New Roman"/>
              </a:rPr>
              <a:t>TM</a:t>
            </a:r>
            <a:r>
              <a:rPr lang="en-GB" sz="1100" b="1" kern="0" dirty="0">
                <a:ln w="9525" cap="rnd" cmpd="sng" algn="ctr">
                  <a:solidFill>
                    <a:srgbClr val="000000"/>
                  </a:solidFill>
                  <a:prstDash val="solid"/>
                  <a:bevel/>
                </a:ln>
                <a:solidFill>
                  <a:srgbClr val="00B050"/>
                </a:solidFill>
                <a:latin typeface="Tahoma"/>
                <a:ea typeface="Calibri"/>
                <a:cs typeface="Times New Roman"/>
              </a:rPr>
              <a:t>[1,7]</a:t>
            </a:r>
            <a:endParaRPr lang="en-GB" sz="1100" kern="0" dirty="0">
              <a:solidFill>
                <a:srgbClr val="FF0000"/>
              </a:solidFill>
              <a:latin typeface="Times New Roman"/>
              <a:ea typeface="Times New Roman"/>
            </a:endParaRPr>
          </a:p>
        </p:txBody>
      </p:sp>
    </p:spTree>
    <p:extLst>
      <p:ext uri="{BB962C8B-B14F-4D97-AF65-F5344CB8AC3E}">
        <p14:creationId xmlns:p14="http://schemas.microsoft.com/office/powerpoint/2010/main" val="18696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9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0" name="Rounded Rectangle 49"/>
          <p:cNvSpPr/>
          <p:nvPr/>
        </p:nvSpPr>
        <p:spPr>
          <a:xfrm>
            <a:off x="972075" y="1673818"/>
            <a:ext cx="1404504"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Routing APID</a:t>
            </a:r>
          </a:p>
        </p:txBody>
      </p:sp>
      <p:sp>
        <p:nvSpPr>
          <p:cNvPr id="127" name="Rounded Rectangle 126"/>
          <p:cNvSpPr/>
          <p:nvPr/>
        </p:nvSpPr>
        <p:spPr>
          <a:xfrm>
            <a:off x="3779520" y="1673818"/>
            <a:ext cx="5049520"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Destination APID</a:t>
            </a:r>
          </a:p>
        </p:txBody>
      </p:sp>
      <p:sp>
        <p:nvSpPr>
          <p:cNvPr id="11" name="Rounded Rectangle 10"/>
          <p:cNvSpPr/>
          <p:nvPr/>
        </p:nvSpPr>
        <p:spPr>
          <a:xfrm>
            <a:off x="913271" y="4469880"/>
            <a:ext cx="2532431" cy="1071899"/>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r>
              <a:rPr lang="en-GB" sz="1000" b="1" dirty="0">
                <a:solidFill>
                  <a:schemeClr val="tx1"/>
                </a:solidFill>
              </a:rPr>
              <a:t> ground application process  </a:t>
            </a:r>
          </a:p>
        </p:txBody>
      </p:sp>
      <p:cxnSp>
        <p:nvCxnSpPr>
          <p:cNvPr id="145" name="Straight Connector 144"/>
          <p:cNvCxnSpPr/>
          <p:nvPr/>
        </p:nvCxnSpPr>
        <p:spPr>
          <a:xfrm>
            <a:off x="916560" y="2895643"/>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146" name="Straight Connector 145"/>
          <p:cNvCxnSpPr/>
          <p:nvPr/>
        </p:nvCxnSpPr>
        <p:spPr>
          <a:xfrm>
            <a:off x="916560" y="4334674"/>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sp>
        <p:nvSpPr>
          <p:cNvPr id="70" name="Title 69"/>
          <p:cNvSpPr>
            <a:spLocks noGrp="1"/>
          </p:cNvSpPr>
          <p:nvPr>
            <p:ph type="title"/>
          </p:nvPr>
        </p:nvSpPr>
        <p:spPr/>
        <p:txBody>
          <a:bodyPr/>
          <a:lstStyle/>
          <a:p>
            <a:r>
              <a:rPr lang="en-GB" dirty="0"/>
              <a:t>ST[01] – Who is responsible ?</a:t>
            </a:r>
          </a:p>
        </p:txBody>
      </p:sp>
      <p:sp>
        <p:nvSpPr>
          <p:cNvPr id="98" name="TextBox 97"/>
          <p:cNvSpPr txBox="1"/>
          <p:nvPr/>
        </p:nvSpPr>
        <p:spPr>
          <a:xfrm>
            <a:off x="8181567" y="2709861"/>
            <a:ext cx="960260" cy="200055"/>
          </a:xfrm>
          <a:prstGeom prst="rect">
            <a:avLst/>
          </a:prstGeom>
          <a:noFill/>
        </p:spPr>
        <p:txBody>
          <a:bodyPr wrap="square" rtlCol="0">
            <a:spAutoFit/>
          </a:bodyPr>
          <a:lstStyle/>
          <a:p>
            <a:r>
              <a:rPr lang="en-GB" sz="700" b="1" dirty="0">
                <a:ln w="0">
                  <a:noFill/>
                  <a:prstDash val="solid"/>
                </a:ln>
                <a:solidFill>
                  <a:srgbClr val="D0103A"/>
                </a:solidFill>
              </a:rPr>
              <a:t>Space Segment</a:t>
            </a:r>
          </a:p>
        </p:txBody>
      </p:sp>
      <p:sp>
        <p:nvSpPr>
          <p:cNvPr id="99" name="TextBox 98"/>
          <p:cNvSpPr txBox="1"/>
          <p:nvPr/>
        </p:nvSpPr>
        <p:spPr>
          <a:xfrm>
            <a:off x="8113196" y="4383207"/>
            <a:ext cx="1030892" cy="200055"/>
          </a:xfrm>
          <a:prstGeom prst="rect">
            <a:avLst/>
          </a:prstGeom>
          <a:noFill/>
        </p:spPr>
        <p:txBody>
          <a:bodyPr wrap="square" rtlCol="0">
            <a:spAutoFit/>
          </a:bodyPr>
          <a:lstStyle/>
          <a:p>
            <a:r>
              <a:rPr lang="en-GB" sz="700" b="1" dirty="0">
                <a:ln w="0">
                  <a:noFill/>
                  <a:prstDash val="solid"/>
                </a:ln>
                <a:solidFill>
                  <a:srgbClr val="D0103A"/>
                </a:solidFill>
              </a:rPr>
              <a:t>Ground</a:t>
            </a:r>
            <a:r>
              <a:rPr lang="en-GB" sz="700" b="1" dirty="0">
                <a:ln w="12700">
                  <a:noFill/>
                  <a:prstDash val="solid"/>
                </a:ln>
                <a:solidFill>
                  <a:srgbClr val="D0103A"/>
                </a:solidFill>
                <a:effectLst>
                  <a:outerShdw blurRad="41275" dist="20320" dir="1800000" algn="tl" rotWithShape="0">
                    <a:srgbClr val="000000">
                      <a:alpha val="40%"/>
                    </a:srgbClr>
                  </a:outerShdw>
                </a:effectLst>
              </a:rPr>
              <a:t> </a:t>
            </a:r>
            <a:r>
              <a:rPr lang="en-GB" sz="700" b="1" dirty="0">
                <a:ln w="0">
                  <a:noFill/>
                  <a:prstDash val="solid"/>
                </a:ln>
                <a:solidFill>
                  <a:srgbClr val="D0103A"/>
                </a:solidFill>
              </a:rPr>
              <a:t>Segment</a:t>
            </a:r>
          </a:p>
        </p:txBody>
      </p:sp>
      <p:cxnSp>
        <p:nvCxnSpPr>
          <p:cNvPr id="37" name="Straight Arrow Connector 36"/>
          <p:cNvCxnSpPr>
            <a:stCxn id="123" idx="2"/>
            <a:endCxn id="86" idx="0"/>
          </p:cNvCxnSpPr>
          <p:nvPr/>
        </p:nvCxnSpPr>
        <p:spPr>
          <a:xfrm>
            <a:off x="1659412" y="2730766"/>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68" name="Group 67"/>
          <p:cNvGrpSpPr/>
          <p:nvPr/>
        </p:nvGrpSpPr>
        <p:grpSpPr>
          <a:xfrm>
            <a:off x="1254682" y="3147705"/>
            <a:ext cx="506219" cy="843690"/>
            <a:chOff x="2077642" y="3147705"/>
            <a:chExt cx="506219" cy="843690"/>
          </a:xfrm>
        </p:grpSpPr>
        <p:sp>
          <p:nvSpPr>
            <p:cNvPr id="45" name="Up Arrow 44"/>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49" name="TextBox 48"/>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sp>
        <p:nvSpPr>
          <p:cNvPr id="123" name="Rounded Rectangle 122"/>
          <p:cNvSpPr/>
          <p:nvPr/>
        </p:nvSpPr>
        <p:spPr>
          <a:xfrm>
            <a:off x="1227084" y="2200103"/>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Routing &amp; Reporting Subservice</a:t>
            </a:r>
          </a:p>
        </p:txBody>
      </p:sp>
      <p:sp>
        <p:nvSpPr>
          <p:cNvPr id="86" name="Rounded Rectangle 85"/>
          <p:cNvSpPr/>
          <p:nvPr/>
        </p:nvSpPr>
        <p:spPr>
          <a:xfrm>
            <a:off x="1227084" y="4569248"/>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subservice user</a:t>
            </a:r>
          </a:p>
        </p:txBody>
      </p:sp>
      <p:sp>
        <p:nvSpPr>
          <p:cNvPr id="52" name="Rounded Rectangle 51"/>
          <p:cNvSpPr/>
          <p:nvPr/>
        </p:nvSpPr>
        <p:spPr>
          <a:xfrm>
            <a:off x="3951020"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Acceptance &amp; Reporting Subservice</a:t>
            </a:r>
          </a:p>
        </p:txBody>
      </p:sp>
      <p:sp>
        <p:nvSpPr>
          <p:cNvPr id="55" name="Rounded Rectangle 54"/>
          <p:cNvSpPr/>
          <p:nvPr/>
        </p:nvSpPr>
        <p:spPr>
          <a:xfrm>
            <a:off x="5719045"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71" name="Rounded Rectangle 70"/>
          <p:cNvSpPr/>
          <p:nvPr/>
        </p:nvSpPr>
        <p:spPr>
          <a:xfrm>
            <a:off x="7862620"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Execution Reporting Subservice</a:t>
            </a:r>
          </a:p>
        </p:txBody>
      </p:sp>
      <p:cxnSp>
        <p:nvCxnSpPr>
          <p:cNvPr id="72" name="Straight Arrow Connector 71"/>
          <p:cNvCxnSpPr>
            <a:stCxn id="52" idx="1"/>
            <a:endCxn id="123" idx="3"/>
          </p:cNvCxnSpPr>
          <p:nvPr/>
        </p:nvCxnSpPr>
        <p:spPr>
          <a:xfrm flipH="1">
            <a:off x="2091740" y="2465435"/>
            <a:ext cx="1859280"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73" name="Group 72"/>
          <p:cNvGrpSpPr/>
          <p:nvPr/>
        </p:nvGrpSpPr>
        <p:grpSpPr>
          <a:xfrm rot="5400000">
            <a:off x="2842277" y="1908186"/>
            <a:ext cx="506219" cy="843690"/>
            <a:chOff x="2077642" y="3147705"/>
            <a:chExt cx="506219" cy="843690"/>
          </a:xfrm>
        </p:grpSpPr>
        <p:sp>
          <p:nvSpPr>
            <p:cNvPr id="74" name="Up Arrow 73"/>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75" name="TextBox 74"/>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cxnSp>
        <p:nvCxnSpPr>
          <p:cNvPr id="76" name="Straight Arrow Connector 75"/>
          <p:cNvCxnSpPr>
            <a:stCxn id="55" idx="1"/>
            <a:endCxn id="52" idx="3"/>
          </p:cNvCxnSpPr>
          <p:nvPr/>
        </p:nvCxnSpPr>
        <p:spPr>
          <a:xfrm flipH="1">
            <a:off x="4815676" y="2465435"/>
            <a:ext cx="903369"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79" name="TextBox 78"/>
          <p:cNvSpPr txBox="1"/>
          <p:nvPr/>
        </p:nvSpPr>
        <p:spPr>
          <a:xfrm>
            <a:off x="4912880" y="2367697"/>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cxnSp>
        <p:nvCxnSpPr>
          <p:cNvPr id="80" name="Straight Arrow Connector 79"/>
          <p:cNvCxnSpPr/>
          <p:nvPr/>
        </p:nvCxnSpPr>
        <p:spPr>
          <a:xfrm flipH="1">
            <a:off x="6583702" y="2264805"/>
            <a:ext cx="1278918" cy="6715"/>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H="1">
            <a:off x="6583702" y="2452688"/>
            <a:ext cx="1278918"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6583701" y="2609301"/>
            <a:ext cx="1278919"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6740560" y="2357713"/>
            <a:ext cx="965200" cy="215444"/>
          </a:xfrm>
          <a:prstGeom prst="rect">
            <a:avLst/>
          </a:prstGeom>
          <a:solidFill>
            <a:srgbClr val="FFAA11"/>
          </a:solidFill>
          <a:ln w="28575">
            <a:noFill/>
          </a:ln>
        </p:spPr>
        <p:txBody>
          <a:bodyPr wrap="square" rtlCol="0">
            <a:spAutoFit/>
          </a:bodyPr>
          <a:lstStyle/>
          <a:p>
            <a:r>
              <a:rPr lang="en-GB" sz="800" b="1" dirty="0"/>
              <a:t>notifications</a:t>
            </a:r>
            <a:endParaRPr lang="en-GB" sz="1100" b="1" dirty="0"/>
          </a:p>
        </p:txBody>
      </p:sp>
      <p:sp>
        <p:nvSpPr>
          <p:cNvPr id="84" name="TextBox 83"/>
          <p:cNvSpPr txBox="1"/>
          <p:nvPr/>
        </p:nvSpPr>
        <p:spPr>
          <a:xfrm>
            <a:off x="2008094" y="3275744"/>
            <a:ext cx="6719182" cy="707886"/>
          </a:xfrm>
          <a:prstGeom prst="rect">
            <a:avLst/>
          </a:prstGeom>
          <a:noFill/>
        </p:spPr>
        <p:txBody>
          <a:bodyPr wrap="square" rtlCol="0">
            <a:spAutoFit/>
          </a:bodyPr>
          <a:lstStyle/>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Routes request to destination APID</a:t>
            </a:r>
          </a:p>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Generates TM[1,10] failed routing report</a:t>
            </a:r>
          </a:p>
        </p:txBody>
      </p:sp>
    </p:spTree>
    <p:extLst>
      <p:ext uri="{BB962C8B-B14F-4D97-AF65-F5344CB8AC3E}">
        <p14:creationId xmlns:p14="http://schemas.microsoft.com/office/powerpoint/2010/main" val="352058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123"/>
                                        </p:tgtEl>
                                      </p:cBhvr>
                                    </p:animEffect>
                                    <p:animScale>
                                      <p:cBhvr>
                                        <p:cTn id="7" dur="500" autoRev="1" fill="hold"/>
                                        <p:tgtEl>
                                          <p:spTgt spid="123"/>
                                        </p:tgtEl>
                                      </p:cBhvr>
                                      <p:by x="105%" y="105%"/>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9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0" name="Rounded Rectangle 49"/>
          <p:cNvSpPr/>
          <p:nvPr/>
        </p:nvSpPr>
        <p:spPr>
          <a:xfrm>
            <a:off x="972075" y="1673818"/>
            <a:ext cx="1404504"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Routing APID</a:t>
            </a:r>
          </a:p>
        </p:txBody>
      </p:sp>
      <p:sp>
        <p:nvSpPr>
          <p:cNvPr id="127" name="Rounded Rectangle 126"/>
          <p:cNvSpPr/>
          <p:nvPr/>
        </p:nvSpPr>
        <p:spPr>
          <a:xfrm>
            <a:off x="3779520" y="1673818"/>
            <a:ext cx="5049520"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Destination APID</a:t>
            </a:r>
          </a:p>
        </p:txBody>
      </p:sp>
      <p:sp>
        <p:nvSpPr>
          <p:cNvPr id="11" name="Rounded Rectangle 10"/>
          <p:cNvSpPr/>
          <p:nvPr/>
        </p:nvSpPr>
        <p:spPr>
          <a:xfrm>
            <a:off x="913271" y="4469880"/>
            <a:ext cx="2532431" cy="1071899"/>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r>
              <a:rPr lang="en-GB" sz="1000" b="1" dirty="0">
                <a:solidFill>
                  <a:schemeClr val="tx1"/>
                </a:solidFill>
              </a:rPr>
              <a:t> ground application process  </a:t>
            </a:r>
          </a:p>
        </p:txBody>
      </p:sp>
      <p:cxnSp>
        <p:nvCxnSpPr>
          <p:cNvPr id="145" name="Straight Connector 144"/>
          <p:cNvCxnSpPr/>
          <p:nvPr/>
        </p:nvCxnSpPr>
        <p:spPr>
          <a:xfrm>
            <a:off x="916560" y="2895643"/>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146" name="Straight Connector 145"/>
          <p:cNvCxnSpPr/>
          <p:nvPr/>
        </p:nvCxnSpPr>
        <p:spPr>
          <a:xfrm>
            <a:off x="916560" y="4334674"/>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sp>
        <p:nvSpPr>
          <p:cNvPr id="70" name="Title 69"/>
          <p:cNvSpPr>
            <a:spLocks noGrp="1"/>
          </p:cNvSpPr>
          <p:nvPr>
            <p:ph type="title"/>
          </p:nvPr>
        </p:nvSpPr>
        <p:spPr/>
        <p:txBody>
          <a:bodyPr/>
          <a:lstStyle/>
          <a:p>
            <a:r>
              <a:rPr lang="en-GB" dirty="0"/>
              <a:t>ST[01] – Who is responsible ?</a:t>
            </a:r>
          </a:p>
        </p:txBody>
      </p:sp>
      <p:sp>
        <p:nvSpPr>
          <p:cNvPr id="98" name="TextBox 97"/>
          <p:cNvSpPr txBox="1"/>
          <p:nvPr/>
        </p:nvSpPr>
        <p:spPr>
          <a:xfrm>
            <a:off x="8181567" y="2709861"/>
            <a:ext cx="960260" cy="200055"/>
          </a:xfrm>
          <a:prstGeom prst="rect">
            <a:avLst/>
          </a:prstGeom>
          <a:noFill/>
        </p:spPr>
        <p:txBody>
          <a:bodyPr wrap="square" rtlCol="0">
            <a:spAutoFit/>
          </a:bodyPr>
          <a:lstStyle/>
          <a:p>
            <a:r>
              <a:rPr lang="en-GB" sz="700" b="1" dirty="0">
                <a:ln w="0">
                  <a:noFill/>
                  <a:prstDash val="solid"/>
                </a:ln>
                <a:solidFill>
                  <a:srgbClr val="D0103A"/>
                </a:solidFill>
              </a:rPr>
              <a:t>Space Segment</a:t>
            </a:r>
          </a:p>
        </p:txBody>
      </p:sp>
      <p:sp>
        <p:nvSpPr>
          <p:cNvPr id="99" name="TextBox 98"/>
          <p:cNvSpPr txBox="1"/>
          <p:nvPr/>
        </p:nvSpPr>
        <p:spPr>
          <a:xfrm>
            <a:off x="8113196" y="4383207"/>
            <a:ext cx="1030892" cy="200055"/>
          </a:xfrm>
          <a:prstGeom prst="rect">
            <a:avLst/>
          </a:prstGeom>
          <a:noFill/>
        </p:spPr>
        <p:txBody>
          <a:bodyPr wrap="square" rtlCol="0">
            <a:spAutoFit/>
          </a:bodyPr>
          <a:lstStyle/>
          <a:p>
            <a:r>
              <a:rPr lang="en-GB" sz="700" b="1" dirty="0">
                <a:ln w="0">
                  <a:noFill/>
                  <a:prstDash val="solid"/>
                </a:ln>
                <a:solidFill>
                  <a:srgbClr val="D0103A"/>
                </a:solidFill>
              </a:rPr>
              <a:t>Ground</a:t>
            </a:r>
            <a:r>
              <a:rPr lang="en-GB" sz="700" b="1" dirty="0">
                <a:ln w="12700">
                  <a:noFill/>
                  <a:prstDash val="solid"/>
                </a:ln>
                <a:solidFill>
                  <a:srgbClr val="D0103A"/>
                </a:solidFill>
                <a:effectLst>
                  <a:outerShdw blurRad="41275" dist="20320" dir="1800000" algn="tl" rotWithShape="0">
                    <a:srgbClr val="000000">
                      <a:alpha val="40%"/>
                    </a:srgbClr>
                  </a:outerShdw>
                </a:effectLst>
              </a:rPr>
              <a:t> </a:t>
            </a:r>
            <a:r>
              <a:rPr lang="en-GB" sz="700" b="1" dirty="0">
                <a:ln w="0">
                  <a:noFill/>
                  <a:prstDash val="solid"/>
                </a:ln>
                <a:solidFill>
                  <a:srgbClr val="D0103A"/>
                </a:solidFill>
              </a:rPr>
              <a:t>Segment</a:t>
            </a:r>
          </a:p>
        </p:txBody>
      </p:sp>
      <p:cxnSp>
        <p:nvCxnSpPr>
          <p:cNvPr id="37" name="Straight Arrow Connector 36"/>
          <p:cNvCxnSpPr>
            <a:stCxn id="123" idx="2"/>
            <a:endCxn id="86" idx="0"/>
          </p:cNvCxnSpPr>
          <p:nvPr/>
        </p:nvCxnSpPr>
        <p:spPr>
          <a:xfrm>
            <a:off x="1659412" y="2730766"/>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68" name="Group 67"/>
          <p:cNvGrpSpPr/>
          <p:nvPr/>
        </p:nvGrpSpPr>
        <p:grpSpPr>
          <a:xfrm>
            <a:off x="1254682" y="3147705"/>
            <a:ext cx="506219" cy="843690"/>
            <a:chOff x="2077642" y="3147705"/>
            <a:chExt cx="506219" cy="843690"/>
          </a:xfrm>
        </p:grpSpPr>
        <p:sp>
          <p:nvSpPr>
            <p:cNvPr id="45" name="Up Arrow 44"/>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49" name="TextBox 48"/>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sp>
        <p:nvSpPr>
          <p:cNvPr id="123" name="Rounded Rectangle 122"/>
          <p:cNvSpPr/>
          <p:nvPr/>
        </p:nvSpPr>
        <p:spPr>
          <a:xfrm>
            <a:off x="1227084"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Routing &amp; Reporting Subservice</a:t>
            </a:r>
          </a:p>
        </p:txBody>
      </p:sp>
      <p:sp>
        <p:nvSpPr>
          <p:cNvPr id="86" name="Rounded Rectangle 85"/>
          <p:cNvSpPr/>
          <p:nvPr/>
        </p:nvSpPr>
        <p:spPr>
          <a:xfrm>
            <a:off x="1227084" y="4569248"/>
            <a:ext cx="864656" cy="530663"/>
          </a:xfrm>
          <a:prstGeom prst="roundRect">
            <a:avLst/>
          </a:prstGeom>
          <a:solidFill>
            <a:srgbClr val="00B0F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subservice user</a:t>
            </a:r>
          </a:p>
        </p:txBody>
      </p:sp>
      <p:sp>
        <p:nvSpPr>
          <p:cNvPr id="52" name="Rounded Rectangle 51"/>
          <p:cNvSpPr/>
          <p:nvPr/>
        </p:nvSpPr>
        <p:spPr>
          <a:xfrm>
            <a:off x="3951020" y="2200103"/>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Acceptance &amp; Reporting Subservice</a:t>
            </a:r>
          </a:p>
        </p:txBody>
      </p:sp>
      <p:sp>
        <p:nvSpPr>
          <p:cNvPr id="55" name="Rounded Rectangle 54"/>
          <p:cNvSpPr/>
          <p:nvPr/>
        </p:nvSpPr>
        <p:spPr>
          <a:xfrm>
            <a:off x="5719045" y="2200103"/>
            <a:ext cx="864656" cy="530663"/>
          </a:xfrm>
          <a:prstGeom prst="roundRect">
            <a:avLst/>
          </a:prstGeom>
          <a:solidFill>
            <a:srgbClr val="00B0F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71" name="Rounded Rectangle 70"/>
          <p:cNvSpPr/>
          <p:nvPr/>
        </p:nvSpPr>
        <p:spPr>
          <a:xfrm>
            <a:off x="7862620"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Execution Reporting Subservice</a:t>
            </a:r>
          </a:p>
        </p:txBody>
      </p:sp>
      <p:cxnSp>
        <p:nvCxnSpPr>
          <p:cNvPr id="72" name="Straight Arrow Connector 71"/>
          <p:cNvCxnSpPr>
            <a:stCxn id="52" idx="1"/>
            <a:endCxn id="123" idx="3"/>
          </p:cNvCxnSpPr>
          <p:nvPr/>
        </p:nvCxnSpPr>
        <p:spPr>
          <a:xfrm flipH="1">
            <a:off x="2091740" y="2465435"/>
            <a:ext cx="1859280"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73" name="Group 72"/>
          <p:cNvGrpSpPr/>
          <p:nvPr/>
        </p:nvGrpSpPr>
        <p:grpSpPr>
          <a:xfrm rot="5400000">
            <a:off x="2842277" y="1908186"/>
            <a:ext cx="506219" cy="843690"/>
            <a:chOff x="2077642" y="3147705"/>
            <a:chExt cx="506219" cy="843690"/>
          </a:xfrm>
        </p:grpSpPr>
        <p:sp>
          <p:nvSpPr>
            <p:cNvPr id="74" name="Up Arrow 73"/>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75" name="TextBox 74"/>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cxnSp>
        <p:nvCxnSpPr>
          <p:cNvPr id="76" name="Straight Arrow Connector 75"/>
          <p:cNvCxnSpPr>
            <a:stCxn id="55" idx="1"/>
            <a:endCxn id="52" idx="3"/>
          </p:cNvCxnSpPr>
          <p:nvPr/>
        </p:nvCxnSpPr>
        <p:spPr>
          <a:xfrm flipH="1">
            <a:off x="4815676" y="2465435"/>
            <a:ext cx="903369"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79" name="TextBox 78"/>
          <p:cNvSpPr txBox="1"/>
          <p:nvPr/>
        </p:nvSpPr>
        <p:spPr>
          <a:xfrm>
            <a:off x="4912880" y="2367697"/>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cxnSp>
        <p:nvCxnSpPr>
          <p:cNvPr id="80" name="Straight Arrow Connector 79"/>
          <p:cNvCxnSpPr/>
          <p:nvPr/>
        </p:nvCxnSpPr>
        <p:spPr>
          <a:xfrm flipH="1">
            <a:off x="6583702" y="2264805"/>
            <a:ext cx="1278918" cy="6715"/>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H="1">
            <a:off x="6583702" y="2452688"/>
            <a:ext cx="1278918"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6583701" y="2609301"/>
            <a:ext cx="1278919"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6740560" y="2357713"/>
            <a:ext cx="965200" cy="215444"/>
          </a:xfrm>
          <a:prstGeom prst="rect">
            <a:avLst/>
          </a:prstGeom>
          <a:solidFill>
            <a:srgbClr val="FFAA11"/>
          </a:solidFill>
          <a:ln w="28575">
            <a:noFill/>
          </a:ln>
        </p:spPr>
        <p:txBody>
          <a:bodyPr wrap="square" rtlCol="0">
            <a:spAutoFit/>
          </a:bodyPr>
          <a:lstStyle/>
          <a:p>
            <a:r>
              <a:rPr lang="en-GB" sz="800" b="1" dirty="0"/>
              <a:t>notifications</a:t>
            </a:r>
            <a:endParaRPr lang="en-GB" sz="1100" b="1" dirty="0"/>
          </a:p>
        </p:txBody>
      </p:sp>
      <p:sp>
        <p:nvSpPr>
          <p:cNvPr id="84" name="TextBox 83"/>
          <p:cNvSpPr txBox="1"/>
          <p:nvPr/>
        </p:nvSpPr>
        <p:spPr>
          <a:xfrm>
            <a:off x="2008094" y="3031904"/>
            <a:ext cx="6972466" cy="1323439"/>
          </a:xfrm>
          <a:prstGeom prst="rect">
            <a:avLst/>
          </a:prstGeom>
          <a:noFill/>
        </p:spPr>
        <p:txBody>
          <a:bodyPr wrap="square" rtlCol="0">
            <a:spAutoFit/>
          </a:bodyPr>
          <a:lstStyle/>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Performs acceptance-level checks</a:t>
            </a:r>
          </a:p>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If required, generates TM[1,1] successful acceptance reports</a:t>
            </a:r>
          </a:p>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Generates TM[1,2] failed acceptance reports</a:t>
            </a:r>
          </a:p>
        </p:txBody>
      </p:sp>
    </p:spTree>
    <p:extLst>
      <p:ext uri="{BB962C8B-B14F-4D97-AF65-F5344CB8AC3E}">
        <p14:creationId xmlns:p14="http://schemas.microsoft.com/office/powerpoint/2010/main" val="288858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52"/>
                                        </p:tgtEl>
                                      </p:cBhvr>
                                    </p:animEffect>
                                    <p:animScale>
                                      <p:cBhvr>
                                        <p:cTn id="7" dur="500" autoRev="1" fill="hold"/>
                                        <p:tgtEl>
                                          <p:spTgt spid="52"/>
                                        </p:tgtEl>
                                      </p:cBhvr>
                                      <p:by x="105%" y="105%"/>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9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0" name="Rounded Rectangle 49"/>
          <p:cNvSpPr/>
          <p:nvPr/>
        </p:nvSpPr>
        <p:spPr>
          <a:xfrm>
            <a:off x="972075" y="1673818"/>
            <a:ext cx="1404504"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Routing APID</a:t>
            </a:r>
          </a:p>
        </p:txBody>
      </p:sp>
      <p:sp>
        <p:nvSpPr>
          <p:cNvPr id="127" name="Rounded Rectangle 126"/>
          <p:cNvSpPr/>
          <p:nvPr/>
        </p:nvSpPr>
        <p:spPr>
          <a:xfrm>
            <a:off x="3779520" y="1673818"/>
            <a:ext cx="5049520"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Destination APID</a:t>
            </a:r>
          </a:p>
        </p:txBody>
      </p:sp>
      <p:sp>
        <p:nvSpPr>
          <p:cNvPr id="11" name="Rounded Rectangle 10"/>
          <p:cNvSpPr/>
          <p:nvPr/>
        </p:nvSpPr>
        <p:spPr>
          <a:xfrm>
            <a:off x="913271" y="4469880"/>
            <a:ext cx="2532431" cy="1071899"/>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r>
              <a:rPr lang="en-GB" sz="1000" b="1" dirty="0">
                <a:solidFill>
                  <a:schemeClr val="tx1"/>
                </a:solidFill>
              </a:rPr>
              <a:t> ground application process  </a:t>
            </a:r>
          </a:p>
        </p:txBody>
      </p:sp>
      <p:cxnSp>
        <p:nvCxnSpPr>
          <p:cNvPr id="145" name="Straight Connector 144"/>
          <p:cNvCxnSpPr/>
          <p:nvPr/>
        </p:nvCxnSpPr>
        <p:spPr>
          <a:xfrm>
            <a:off x="916560" y="2895643"/>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146" name="Straight Connector 145"/>
          <p:cNvCxnSpPr/>
          <p:nvPr/>
        </p:nvCxnSpPr>
        <p:spPr>
          <a:xfrm>
            <a:off x="916560" y="4334674"/>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sp>
        <p:nvSpPr>
          <p:cNvPr id="70" name="Title 69"/>
          <p:cNvSpPr>
            <a:spLocks noGrp="1"/>
          </p:cNvSpPr>
          <p:nvPr>
            <p:ph type="title"/>
          </p:nvPr>
        </p:nvSpPr>
        <p:spPr/>
        <p:txBody>
          <a:bodyPr/>
          <a:lstStyle/>
          <a:p>
            <a:r>
              <a:rPr lang="en-GB" dirty="0"/>
              <a:t>ST[01] – Who is responsible ?</a:t>
            </a:r>
          </a:p>
        </p:txBody>
      </p:sp>
      <p:sp>
        <p:nvSpPr>
          <p:cNvPr id="98" name="TextBox 97"/>
          <p:cNvSpPr txBox="1"/>
          <p:nvPr/>
        </p:nvSpPr>
        <p:spPr>
          <a:xfrm>
            <a:off x="8181567" y="2709861"/>
            <a:ext cx="960260" cy="200055"/>
          </a:xfrm>
          <a:prstGeom prst="rect">
            <a:avLst/>
          </a:prstGeom>
          <a:noFill/>
        </p:spPr>
        <p:txBody>
          <a:bodyPr wrap="square" rtlCol="0">
            <a:spAutoFit/>
          </a:bodyPr>
          <a:lstStyle/>
          <a:p>
            <a:r>
              <a:rPr lang="en-GB" sz="700" b="1" dirty="0">
                <a:ln w="0">
                  <a:noFill/>
                  <a:prstDash val="solid"/>
                </a:ln>
                <a:solidFill>
                  <a:srgbClr val="D0103A"/>
                </a:solidFill>
              </a:rPr>
              <a:t>Space Segment</a:t>
            </a:r>
          </a:p>
        </p:txBody>
      </p:sp>
      <p:sp>
        <p:nvSpPr>
          <p:cNvPr id="99" name="TextBox 98"/>
          <p:cNvSpPr txBox="1"/>
          <p:nvPr/>
        </p:nvSpPr>
        <p:spPr>
          <a:xfrm>
            <a:off x="8113196" y="4383207"/>
            <a:ext cx="1030892" cy="200055"/>
          </a:xfrm>
          <a:prstGeom prst="rect">
            <a:avLst/>
          </a:prstGeom>
          <a:noFill/>
        </p:spPr>
        <p:txBody>
          <a:bodyPr wrap="square" rtlCol="0">
            <a:spAutoFit/>
          </a:bodyPr>
          <a:lstStyle/>
          <a:p>
            <a:r>
              <a:rPr lang="en-GB" sz="700" b="1" dirty="0">
                <a:ln w="0">
                  <a:noFill/>
                  <a:prstDash val="solid"/>
                </a:ln>
                <a:solidFill>
                  <a:srgbClr val="D0103A"/>
                </a:solidFill>
              </a:rPr>
              <a:t>Ground</a:t>
            </a:r>
            <a:r>
              <a:rPr lang="en-GB" sz="700" b="1" dirty="0">
                <a:ln w="12700">
                  <a:noFill/>
                  <a:prstDash val="solid"/>
                </a:ln>
                <a:solidFill>
                  <a:srgbClr val="D0103A"/>
                </a:solidFill>
                <a:effectLst>
                  <a:outerShdw blurRad="41275" dist="20320" dir="1800000" algn="tl" rotWithShape="0">
                    <a:srgbClr val="000000">
                      <a:alpha val="40%"/>
                    </a:srgbClr>
                  </a:outerShdw>
                </a:effectLst>
              </a:rPr>
              <a:t> </a:t>
            </a:r>
            <a:r>
              <a:rPr lang="en-GB" sz="700" b="1" dirty="0">
                <a:ln w="0">
                  <a:noFill/>
                  <a:prstDash val="solid"/>
                </a:ln>
                <a:solidFill>
                  <a:srgbClr val="D0103A"/>
                </a:solidFill>
              </a:rPr>
              <a:t>Segment</a:t>
            </a:r>
          </a:p>
        </p:txBody>
      </p:sp>
      <p:cxnSp>
        <p:nvCxnSpPr>
          <p:cNvPr id="37" name="Straight Arrow Connector 36"/>
          <p:cNvCxnSpPr>
            <a:stCxn id="123" idx="2"/>
            <a:endCxn id="86" idx="0"/>
          </p:cNvCxnSpPr>
          <p:nvPr/>
        </p:nvCxnSpPr>
        <p:spPr>
          <a:xfrm>
            <a:off x="1659412" y="2730766"/>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68" name="Group 67"/>
          <p:cNvGrpSpPr/>
          <p:nvPr/>
        </p:nvGrpSpPr>
        <p:grpSpPr>
          <a:xfrm>
            <a:off x="1254682" y="3147705"/>
            <a:ext cx="506219" cy="843690"/>
            <a:chOff x="2077642" y="3147705"/>
            <a:chExt cx="506219" cy="843690"/>
          </a:xfrm>
        </p:grpSpPr>
        <p:sp>
          <p:nvSpPr>
            <p:cNvPr id="45" name="Up Arrow 44"/>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49" name="TextBox 48"/>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sp>
        <p:nvSpPr>
          <p:cNvPr id="123" name="Rounded Rectangle 122"/>
          <p:cNvSpPr/>
          <p:nvPr/>
        </p:nvSpPr>
        <p:spPr>
          <a:xfrm>
            <a:off x="1227084"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Routing &amp; Reporting Subservice</a:t>
            </a:r>
          </a:p>
        </p:txBody>
      </p:sp>
      <p:sp>
        <p:nvSpPr>
          <p:cNvPr id="86" name="Rounded Rectangle 85"/>
          <p:cNvSpPr/>
          <p:nvPr/>
        </p:nvSpPr>
        <p:spPr>
          <a:xfrm>
            <a:off x="1227084" y="4569248"/>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subservice user</a:t>
            </a:r>
          </a:p>
        </p:txBody>
      </p:sp>
      <p:sp>
        <p:nvSpPr>
          <p:cNvPr id="52" name="Rounded Rectangle 51"/>
          <p:cNvSpPr/>
          <p:nvPr/>
        </p:nvSpPr>
        <p:spPr>
          <a:xfrm>
            <a:off x="3951020"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Acceptance &amp; Reporting Subservice</a:t>
            </a:r>
          </a:p>
        </p:txBody>
      </p:sp>
      <p:sp>
        <p:nvSpPr>
          <p:cNvPr id="55" name="Rounded Rectangle 54"/>
          <p:cNvSpPr/>
          <p:nvPr/>
        </p:nvSpPr>
        <p:spPr>
          <a:xfrm>
            <a:off x="5719045" y="2200103"/>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71" name="Rounded Rectangle 70"/>
          <p:cNvSpPr/>
          <p:nvPr/>
        </p:nvSpPr>
        <p:spPr>
          <a:xfrm>
            <a:off x="7862620"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Execution Reporting Subservice</a:t>
            </a:r>
          </a:p>
        </p:txBody>
      </p:sp>
      <p:cxnSp>
        <p:nvCxnSpPr>
          <p:cNvPr id="72" name="Straight Arrow Connector 71"/>
          <p:cNvCxnSpPr>
            <a:stCxn id="52" idx="1"/>
            <a:endCxn id="123" idx="3"/>
          </p:cNvCxnSpPr>
          <p:nvPr/>
        </p:nvCxnSpPr>
        <p:spPr>
          <a:xfrm flipH="1">
            <a:off x="2091740" y="2465435"/>
            <a:ext cx="1859280"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73" name="Group 72"/>
          <p:cNvGrpSpPr/>
          <p:nvPr/>
        </p:nvGrpSpPr>
        <p:grpSpPr>
          <a:xfrm rot="5400000">
            <a:off x="2842277" y="1908186"/>
            <a:ext cx="506219" cy="843690"/>
            <a:chOff x="2077642" y="3147705"/>
            <a:chExt cx="506219" cy="843690"/>
          </a:xfrm>
        </p:grpSpPr>
        <p:sp>
          <p:nvSpPr>
            <p:cNvPr id="74" name="Up Arrow 73"/>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75" name="TextBox 74"/>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cxnSp>
        <p:nvCxnSpPr>
          <p:cNvPr id="76" name="Straight Arrow Connector 75"/>
          <p:cNvCxnSpPr>
            <a:stCxn id="55" idx="1"/>
            <a:endCxn id="52" idx="3"/>
          </p:cNvCxnSpPr>
          <p:nvPr/>
        </p:nvCxnSpPr>
        <p:spPr>
          <a:xfrm flipH="1">
            <a:off x="4815676" y="2465435"/>
            <a:ext cx="903369"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79" name="TextBox 78"/>
          <p:cNvSpPr txBox="1"/>
          <p:nvPr/>
        </p:nvSpPr>
        <p:spPr>
          <a:xfrm>
            <a:off x="4912880" y="2367697"/>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cxnSp>
        <p:nvCxnSpPr>
          <p:cNvPr id="80" name="Straight Arrow Connector 79"/>
          <p:cNvCxnSpPr/>
          <p:nvPr/>
        </p:nvCxnSpPr>
        <p:spPr>
          <a:xfrm flipH="1">
            <a:off x="6583702" y="2264805"/>
            <a:ext cx="1278918" cy="6715"/>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H="1">
            <a:off x="6583702" y="2452688"/>
            <a:ext cx="1278918"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6583701" y="2609301"/>
            <a:ext cx="1278919"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6740560" y="2357713"/>
            <a:ext cx="965200" cy="215444"/>
          </a:xfrm>
          <a:prstGeom prst="rect">
            <a:avLst/>
          </a:prstGeom>
          <a:solidFill>
            <a:srgbClr val="FFAA11"/>
          </a:solidFill>
          <a:ln w="28575">
            <a:noFill/>
          </a:ln>
        </p:spPr>
        <p:txBody>
          <a:bodyPr wrap="square" rtlCol="0">
            <a:spAutoFit/>
          </a:bodyPr>
          <a:lstStyle/>
          <a:p>
            <a:r>
              <a:rPr lang="en-GB" sz="800" b="1" dirty="0"/>
              <a:t>notifications</a:t>
            </a:r>
            <a:endParaRPr lang="en-GB" sz="1100" b="1" dirty="0"/>
          </a:p>
        </p:txBody>
      </p:sp>
      <p:sp>
        <p:nvSpPr>
          <p:cNvPr id="84" name="TextBox 83"/>
          <p:cNvSpPr txBox="1"/>
          <p:nvPr/>
        </p:nvSpPr>
        <p:spPr>
          <a:xfrm>
            <a:off x="2008094" y="2991264"/>
            <a:ext cx="6820946" cy="1261884"/>
          </a:xfrm>
          <a:prstGeom prst="rect">
            <a:avLst/>
          </a:prstGeom>
          <a:noFill/>
        </p:spPr>
        <p:txBody>
          <a:bodyPr wrap="square" rtlCol="0">
            <a:spAutoFit/>
          </a:bodyPr>
          <a:lstStyle/>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Performs start of execution, progress of execution and completion of execution checks</a:t>
            </a:r>
          </a:p>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Forwards the corresponding </a:t>
            </a:r>
            <a:r>
              <a:rPr lang="en-GB" sz="2000" u="sng" dirty="0">
                <a:solidFill>
                  <a:srgbClr val="002060"/>
                </a:solidFill>
                <a:latin typeface="Tahoma" pitchFamily="34" charset="0"/>
                <a:cs typeface="Tahoma" pitchFamily="34" charset="0"/>
              </a:rPr>
              <a:t>notifications</a:t>
            </a:r>
            <a:r>
              <a:rPr lang="en-GB" sz="2000" dirty="0">
                <a:solidFill>
                  <a:srgbClr val="002060"/>
                </a:solidFill>
                <a:latin typeface="Tahoma" pitchFamily="34" charset="0"/>
                <a:cs typeface="Tahoma" pitchFamily="34" charset="0"/>
              </a:rPr>
              <a:t> to the execution reporting subservice</a:t>
            </a:r>
          </a:p>
        </p:txBody>
      </p:sp>
    </p:spTree>
    <p:extLst>
      <p:ext uri="{BB962C8B-B14F-4D97-AF65-F5344CB8AC3E}">
        <p14:creationId xmlns:p14="http://schemas.microsoft.com/office/powerpoint/2010/main" val="283391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55"/>
                                        </p:tgtEl>
                                      </p:cBhvr>
                                    </p:animEffect>
                                    <p:animScale>
                                      <p:cBhvr>
                                        <p:cTn id="7" dur="500" autoRev="1" fill="hold"/>
                                        <p:tgtEl>
                                          <p:spTgt spid="55"/>
                                        </p:tgtEl>
                                      </p:cBhvr>
                                      <p:by x="105%" y="105%"/>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9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0" name="Rounded Rectangle 49"/>
          <p:cNvSpPr/>
          <p:nvPr/>
        </p:nvSpPr>
        <p:spPr>
          <a:xfrm>
            <a:off x="972075" y="1673818"/>
            <a:ext cx="1404504"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Routing APID</a:t>
            </a:r>
          </a:p>
        </p:txBody>
      </p:sp>
      <p:sp>
        <p:nvSpPr>
          <p:cNvPr id="127" name="Rounded Rectangle 126"/>
          <p:cNvSpPr/>
          <p:nvPr/>
        </p:nvSpPr>
        <p:spPr>
          <a:xfrm>
            <a:off x="3779520" y="1673818"/>
            <a:ext cx="5049520" cy="1135048"/>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1000" b="1" dirty="0">
                <a:solidFill>
                  <a:schemeClr val="tx1"/>
                </a:solidFill>
              </a:rPr>
              <a:t>Destination APID</a:t>
            </a:r>
          </a:p>
        </p:txBody>
      </p:sp>
      <p:sp>
        <p:nvSpPr>
          <p:cNvPr id="11" name="Rounded Rectangle 10"/>
          <p:cNvSpPr/>
          <p:nvPr/>
        </p:nvSpPr>
        <p:spPr>
          <a:xfrm>
            <a:off x="913271" y="4469880"/>
            <a:ext cx="2532431" cy="1071899"/>
          </a:xfrm>
          <a:prstGeom prst="roundRect">
            <a:avLst/>
          </a:prstGeom>
          <a:solidFill>
            <a:schemeClr val="bg1">
              <a:lumMod val="75%"/>
              <a:alpha val="90%"/>
            </a:schemeClr>
          </a:solidFill>
          <a:ln>
            <a:solidFill>
              <a:schemeClr val="bg1">
                <a:lumMod val="85%"/>
              </a:schemeClr>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r>
              <a:rPr lang="en-GB" sz="1000" b="1" dirty="0">
                <a:solidFill>
                  <a:schemeClr val="tx1"/>
                </a:solidFill>
              </a:rPr>
              <a:t> ground application process  </a:t>
            </a:r>
          </a:p>
        </p:txBody>
      </p:sp>
      <p:cxnSp>
        <p:nvCxnSpPr>
          <p:cNvPr id="145" name="Straight Connector 144"/>
          <p:cNvCxnSpPr/>
          <p:nvPr/>
        </p:nvCxnSpPr>
        <p:spPr>
          <a:xfrm>
            <a:off x="916560" y="2895643"/>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cxnSp>
        <p:nvCxnSpPr>
          <p:cNvPr id="146" name="Straight Connector 145"/>
          <p:cNvCxnSpPr/>
          <p:nvPr/>
        </p:nvCxnSpPr>
        <p:spPr>
          <a:xfrm>
            <a:off x="916560" y="4334674"/>
            <a:ext cx="8064000" cy="21265"/>
          </a:xfrm>
          <a:prstGeom prst="line">
            <a:avLst/>
          </a:prstGeom>
          <a:ln>
            <a:solidFill>
              <a:srgbClr val="CF0D80"/>
            </a:solidFill>
          </a:ln>
        </p:spPr>
        <p:style>
          <a:lnRef idx="3">
            <a:schemeClr val="accent1"/>
          </a:lnRef>
          <a:fillRef idx="0">
            <a:schemeClr val="accent1"/>
          </a:fillRef>
          <a:effectRef idx="2">
            <a:schemeClr val="accent1"/>
          </a:effectRef>
          <a:fontRef idx="minor">
            <a:schemeClr val="tx1"/>
          </a:fontRef>
        </p:style>
      </p:cxnSp>
      <p:sp>
        <p:nvSpPr>
          <p:cNvPr id="70" name="Title 69"/>
          <p:cNvSpPr>
            <a:spLocks noGrp="1"/>
          </p:cNvSpPr>
          <p:nvPr>
            <p:ph type="title"/>
          </p:nvPr>
        </p:nvSpPr>
        <p:spPr/>
        <p:txBody>
          <a:bodyPr/>
          <a:lstStyle/>
          <a:p>
            <a:r>
              <a:rPr lang="en-GB" dirty="0"/>
              <a:t>ST[01] – Who is responsible ?</a:t>
            </a:r>
          </a:p>
        </p:txBody>
      </p:sp>
      <p:sp>
        <p:nvSpPr>
          <p:cNvPr id="98" name="TextBox 97"/>
          <p:cNvSpPr txBox="1"/>
          <p:nvPr/>
        </p:nvSpPr>
        <p:spPr>
          <a:xfrm>
            <a:off x="8181567" y="2709861"/>
            <a:ext cx="960260" cy="200055"/>
          </a:xfrm>
          <a:prstGeom prst="rect">
            <a:avLst/>
          </a:prstGeom>
          <a:noFill/>
        </p:spPr>
        <p:txBody>
          <a:bodyPr wrap="square" rtlCol="0">
            <a:spAutoFit/>
          </a:bodyPr>
          <a:lstStyle/>
          <a:p>
            <a:r>
              <a:rPr lang="en-GB" sz="700" b="1" dirty="0">
                <a:ln w="0">
                  <a:noFill/>
                  <a:prstDash val="solid"/>
                </a:ln>
                <a:solidFill>
                  <a:srgbClr val="D0103A"/>
                </a:solidFill>
              </a:rPr>
              <a:t>Space Segment</a:t>
            </a:r>
          </a:p>
        </p:txBody>
      </p:sp>
      <p:sp>
        <p:nvSpPr>
          <p:cNvPr id="99" name="TextBox 98"/>
          <p:cNvSpPr txBox="1"/>
          <p:nvPr/>
        </p:nvSpPr>
        <p:spPr>
          <a:xfrm>
            <a:off x="8113196" y="4383207"/>
            <a:ext cx="1030892" cy="200055"/>
          </a:xfrm>
          <a:prstGeom prst="rect">
            <a:avLst/>
          </a:prstGeom>
          <a:noFill/>
        </p:spPr>
        <p:txBody>
          <a:bodyPr wrap="square" rtlCol="0">
            <a:spAutoFit/>
          </a:bodyPr>
          <a:lstStyle/>
          <a:p>
            <a:r>
              <a:rPr lang="en-GB" sz="700" b="1" dirty="0">
                <a:ln w="0">
                  <a:noFill/>
                  <a:prstDash val="solid"/>
                </a:ln>
                <a:solidFill>
                  <a:srgbClr val="D0103A"/>
                </a:solidFill>
              </a:rPr>
              <a:t>Ground</a:t>
            </a:r>
            <a:r>
              <a:rPr lang="en-GB" sz="700" b="1" dirty="0">
                <a:ln w="12700">
                  <a:noFill/>
                  <a:prstDash val="solid"/>
                </a:ln>
                <a:solidFill>
                  <a:srgbClr val="D0103A"/>
                </a:solidFill>
                <a:effectLst>
                  <a:outerShdw blurRad="41275" dist="20320" dir="1800000" algn="tl" rotWithShape="0">
                    <a:srgbClr val="000000">
                      <a:alpha val="40%"/>
                    </a:srgbClr>
                  </a:outerShdw>
                </a:effectLst>
              </a:rPr>
              <a:t> </a:t>
            </a:r>
            <a:r>
              <a:rPr lang="en-GB" sz="700" b="1" dirty="0">
                <a:ln w="0">
                  <a:noFill/>
                  <a:prstDash val="solid"/>
                </a:ln>
                <a:solidFill>
                  <a:srgbClr val="D0103A"/>
                </a:solidFill>
              </a:rPr>
              <a:t>Segment</a:t>
            </a:r>
          </a:p>
        </p:txBody>
      </p:sp>
      <p:cxnSp>
        <p:nvCxnSpPr>
          <p:cNvPr id="37" name="Straight Arrow Connector 36"/>
          <p:cNvCxnSpPr>
            <a:stCxn id="123" idx="2"/>
            <a:endCxn id="86" idx="0"/>
          </p:cNvCxnSpPr>
          <p:nvPr/>
        </p:nvCxnSpPr>
        <p:spPr>
          <a:xfrm>
            <a:off x="1659412" y="2730766"/>
            <a:ext cx="0" cy="1838482"/>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68" name="Group 67"/>
          <p:cNvGrpSpPr/>
          <p:nvPr/>
        </p:nvGrpSpPr>
        <p:grpSpPr>
          <a:xfrm>
            <a:off x="1254682" y="3147705"/>
            <a:ext cx="506219" cy="843690"/>
            <a:chOff x="2077642" y="3147705"/>
            <a:chExt cx="506219" cy="843690"/>
          </a:xfrm>
        </p:grpSpPr>
        <p:sp>
          <p:nvSpPr>
            <p:cNvPr id="45" name="Up Arrow 44"/>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49" name="TextBox 48"/>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sp>
        <p:nvSpPr>
          <p:cNvPr id="123" name="Rounded Rectangle 122"/>
          <p:cNvSpPr/>
          <p:nvPr/>
        </p:nvSpPr>
        <p:spPr>
          <a:xfrm>
            <a:off x="1227084"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Routing &amp; Reporting Subservice</a:t>
            </a:r>
          </a:p>
        </p:txBody>
      </p:sp>
      <p:sp>
        <p:nvSpPr>
          <p:cNvPr id="86" name="Rounded Rectangle 85"/>
          <p:cNvSpPr/>
          <p:nvPr/>
        </p:nvSpPr>
        <p:spPr>
          <a:xfrm>
            <a:off x="1227084" y="4569248"/>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b" anchorCtr="0"/>
          <a:lstStyle/>
          <a:p>
            <a:pPr algn="ctr"/>
            <a:r>
              <a:rPr lang="en-GB" sz="800" b="1" dirty="0"/>
              <a:t>subservice user</a:t>
            </a:r>
          </a:p>
        </p:txBody>
      </p:sp>
      <p:sp>
        <p:nvSpPr>
          <p:cNvPr id="52" name="Rounded Rectangle 51"/>
          <p:cNvSpPr/>
          <p:nvPr/>
        </p:nvSpPr>
        <p:spPr>
          <a:xfrm>
            <a:off x="3951020"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Acceptance &amp; Reporting Subservice</a:t>
            </a:r>
          </a:p>
        </p:txBody>
      </p:sp>
      <p:sp>
        <p:nvSpPr>
          <p:cNvPr id="55" name="Rounded Rectangle 54"/>
          <p:cNvSpPr/>
          <p:nvPr/>
        </p:nvSpPr>
        <p:spPr>
          <a:xfrm>
            <a:off x="5719045" y="2200103"/>
            <a:ext cx="864656" cy="530663"/>
          </a:xfrm>
          <a:prstGeom prst="roundRect">
            <a:avLst/>
          </a:prstGeom>
          <a:solidFill>
            <a:srgbClr val="FF0000"/>
          </a:solidFill>
          <a:ln>
            <a:no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Subservice Provider</a:t>
            </a:r>
          </a:p>
        </p:txBody>
      </p:sp>
      <p:sp>
        <p:nvSpPr>
          <p:cNvPr id="71" name="Rounded Rectangle 70"/>
          <p:cNvSpPr/>
          <p:nvPr/>
        </p:nvSpPr>
        <p:spPr>
          <a:xfrm>
            <a:off x="7862620" y="2200103"/>
            <a:ext cx="864656" cy="530663"/>
          </a:xfrm>
          <a:prstGeom prst="roundRect">
            <a:avLst/>
          </a:prstGeom>
          <a:solidFill>
            <a:srgbClr val="FF0000"/>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lIns="0" tIns="0" rIns="0" bIns="0" rtlCol="0" anchor="t" anchorCtr="0"/>
          <a:lstStyle/>
          <a:p>
            <a:pPr algn="ctr"/>
            <a:r>
              <a:rPr lang="en-GB" sz="800" b="1" dirty="0"/>
              <a:t>Execution Reporting Subservice</a:t>
            </a:r>
          </a:p>
        </p:txBody>
      </p:sp>
      <p:cxnSp>
        <p:nvCxnSpPr>
          <p:cNvPr id="72" name="Straight Arrow Connector 71"/>
          <p:cNvCxnSpPr>
            <a:stCxn id="52" idx="1"/>
            <a:endCxn id="123" idx="3"/>
          </p:cNvCxnSpPr>
          <p:nvPr/>
        </p:nvCxnSpPr>
        <p:spPr>
          <a:xfrm flipH="1">
            <a:off x="2091740" y="2465435"/>
            <a:ext cx="1859280"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grpSp>
        <p:nvGrpSpPr>
          <p:cNvPr id="73" name="Group 72"/>
          <p:cNvGrpSpPr/>
          <p:nvPr/>
        </p:nvGrpSpPr>
        <p:grpSpPr>
          <a:xfrm rot="5400000">
            <a:off x="2842277" y="1908186"/>
            <a:ext cx="506219" cy="843690"/>
            <a:chOff x="2077642" y="3147705"/>
            <a:chExt cx="506219" cy="843690"/>
          </a:xfrm>
        </p:grpSpPr>
        <p:sp>
          <p:nvSpPr>
            <p:cNvPr id="74" name="Up Arrow 73"/>
            <p:cNvSpPr/>
            <p:nvPr/>
          </p:nvSpPr>
          <p:spPr>
            <a:xfrm>
              <a:off x="2077642" y="3147705"/>
              <a:ext cx="375766" cy="843690"/>
            </a:xfrm>
            <a:prstGeom prst="upArrow">
              <a:avLst/>
            </a:prstGeom>
            <a:solidFill>
              <a:srgbClr val="7030A0"/>
            </a:solidFill>
            <a:ln>
              <a:noFill/>
            </a:ln>
          </p:spPr>
          <p:style>
            <a:lnRef idx="2">
              <a:schemeClr val="accent1">
                <a:shade val="50%"/>
              </a:schemeClr>
            </a:lnRef>
            <a:fillRef idx="1">
              <a:schemeClr val="accent1"/>
            </a:fillRef>
            <a:effectRef idx="0">
              <a:schemeClr val="accent1"/>
            </a:effectRef>
            <a:fontRef idx="minor">
              <a:schemeClr val="lt1"/>
            </a:fontRef>
          </p:style>
          <p:txBody>
            <a:bodyPr vert="vert270" lIns="0" tIns="0" rIns="0" bIns="0" rtlCol="0" anchor="ctr"/>
            <a:lstStyle/>
            <a:p>
              <a:pPr algn="ctr"/>
              <a:r>
                <a:rPr lang="en-GB" sz="700" b="1" dirty="0"/>
                <a:t>TC packet</a:t>
              </a:r>
            </a:p>
          </p:txBody>
        </p:sp>
        <p:sp>
          <p:nvSpPr>
            <p:cNvPr id="75" name="TextBox 74"/>
            <p:cNvSpPr txBox="1"/>
            <p:nvPr/>
          </p:nvSpPr>
          <p:spPr>
            <a:xfrm rot="16200000">
              <a:off x="2152139" y="3559673"/>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grpSp>
      <p:cxnSp>
        <p:nvCxnSpPr>
          <p:cNvPr id="76" name="Straight Arrow Connector 75"/>
          <p:cNvCxnSpPr>
            <a:stCxn id="55" idx="1"/>
            <a:endCxn id="52" idx="3"/>
          </p:cNvCxnSpPr>
          <p:nvPr/>
        </p:nvCxnSpPr>
        <p:spPr>
          <a:xfrm flipH="1">
            <a:off x="4815676" y="2465435"/>
            <a:ext cx="903369"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79" name="TextBox 78"/>
          <p:cNvSpPr txBox="1"/>
          <p:nvPr/>
        </p:nvSpPr>
        <p:spPr>
          <a:xfrm>
            <a:off x="4912880" y="2367697"/>
            <a:ext cx="648000" cy="215444"/>
          </a:xfrm>
          <a:prstGeom prst="rect">
            <a:avLst/>
          </a:prstGeom>
          <a:solidFill>
            <a:srgbClr val="FFC000"/>
          </a:solidFill>
          <a:ln w="28575">
            <a:noFill/>
          </a:ln>
        </p:spPr>
        <p:txBody>
          <a:bodyPr wrap="square" rtlCol="0">
            <a:spAutoFit/>
          </a:bodyPr>
          <a:lstStyle/>
          <a:p>
            <a:r>
              <a:rPr lang="en-GB" sz="800" b="1" dirty="0"/>
              <a:t>request</a:t>
            </a:r>
            <a:endParaRPr lang="en-GB" sz="1100" b="1" dirty="0"/>
          </a:p>
        </p:txBody>
      </p:sp>
      <p:cxnSp>
        <p:nvCxnSpPr>
          <p:cNvPr id="80" name="Straight Arrow Connector 79"/>
          <p:cNvCxnSpPr/>
          <p:nvPr/>
        </p:nvCxnSpPr>
        <p:spPr>
          <a:xfrm flipH="1">
            <a:off x="6583702" y="2264805"/>
            <a:ext cx="1278918" cy="6715"/>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H="1">
            <a:off x="6583702" y="2452688"/>
            <a:ext cx="1278918"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H="1">
            <a:off x="6583701" y="2609301"/>
            <a:ext cx="1278919" cy="0"/>
          </a:xfrm>
          <a:prstGeom prst="straightConnector1">
            <a:avLst/>
          </a:prstGeom>
          <a:ln>
            <a:solidFill>
              <a:schemeClr val="bg1">
                <a:lumMod val="50%"/>
              </a:schemeClr>
            </a:solidFill>
            <a:headEnd type="arrow"/>
            <a:tailEnd type="oval"/>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6740560" y="2357713"/>
            <a:ext cx="965200" cy="215444"/>
          </a:xfrm>
          <a:prstGeom prst="rect">
            <a:avLst/>
          </a:prstGeom>
          <a:solidFill>
            <a:srgbClr val="FFAA11"/>
          </a:solidFill>
          <a:ln w="28575">
            <a:noFill/>
          </a:ln>
        </p:spPr>
        <p:txBody>
          <a:bodyPr wrap="square" rtlCol="0">
            <a:spAutoFit/>
          </a:bodyPr>
          <a:lstStyle/>
          <a:p>
            <a:r>
              <a:rPr lang="en-GB" sz="800" b="1" dirty="0"/>
              <a:t>notifications</a:t>
            </a:r>
            <a:endParaRPr lang="en-GB" sz="1100" b="1" dirty="0"/>
          </a:p>
        </p:txBody>
      </p:sp>
      <p:sp>
        <p:nvSpPr>
          <p:cNvPr id="84" name="TextBox 83"/>
          <p:cNvSpPr txBox="1"/>
          <p:nvPr/>
        </p:nvSpPr>
        <p:spPr>
          <a:xfrm>
            <a:off x="2008094" y="2981104"/>
            <a:ext cx="6820946" cy="1323439"/>
          </a:xfrm>
          <a:prstGeom prst="rect">
            <a:avLst/>
          </a:prstGeom>
          <a:noFill/>
        </p:spPr>
        <p:txBody>
          <a:bodyPr wrap="square" rtlCol="0">
            <a:spAutoFit/>
          </a:bodyPr>
          <a:lstStyle/>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Receives the start of execution, progress of execution and completion of execution notifications</a:t>
            </a:r>
          </a:p>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May aggregate multiple notifications in a single report</a:t>
            </a:r>
          </a:p>
          <a:p>
            <a:pPr marL="379473" lvl="0" indent="-342900" fontAlgn="auto">
              <a:lnSpc>
                <a:spcPct val="90%"/>
              </a:lnSpc>
              <a:spcBef>
                <a:spcPct val="20%"/>
              </a:spcBef>
              <a:spcAft>
                <a:spcPts val="0"/>
              </a:spcAft>
              <a:buClr>
                <a:srgbClr val="D5E3FF">
                  <a:lumMod val="75%"/>
                </a:srgbClr>
              </a:buClr>
              <a:buSzPct val="80%"/>
              <a:buFont typeface="Arial" panose="020B0604020202020204" pitchFamily="34" charset="0"/>
              <a:buChar char="•"/>
              <a:defRPr/>
            </a:pPr>
            <a:r>
              <a:rPr lang="en-GB" sz="2000" dirty="0">
                <a:solidFill>
                  <a:srgbClr val="002060"/>
                </a:solidFill>
                <a:latin typeface="Tahoma" pitchFamily="34" charset="0"/>
                <a:cs typeface="Tahoma" pitchFamily="34" charset="0"/>
              </a:rPr>
              <a:t>Generates corresponding TM[1,3] to TM[1,8] reports</a:t>
            </a:r>
          </a:p>
        </p:txBody>
      </p:sp>
    </p:spTree>
    <p:extLst>
      <p:ext uri="{BB962C8B-B14F-4D97-AF65-F5344CB8AC3E}">
        <p14:creationId xmlns:p14="http://schemas.microsoft.com/office/powerpoint/2010/main" val="78210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71"/>
                                        </p:tgtEl>
                                      </p:cBhvr>
                                    </p:animEffect>
                                    <p:animScale>
                                      <p:cBhvr>
                                        <p:cTn id="7" dur="500" autoRev="1" fill="hold"/>
                                        <p:tgtEl>
                                          <p:spTgt spid="71"/>
                                        </p:tgtEl>
                                      </p:cBhvr>
                                      <p:by x="105%" y="105%"/>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9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ST[01] – </a:t>
            </a:r>
            <a:r>
              <a:rPr lang="en-GB" dirty="0"/>
              <a:t>Message types</a:t>
            </a:r>
            <a:endParaRPr lang="en-GB" noProof="0" dirty="0"/>
          </a:p>
        </p:txBody>
      </p:sp>
      <p:sp>
        <p:nvSpPr>
          <p:cNvPr id="3" name="Content Placeholder 2"/>
          <p:cNvSpPr>
            <a:spLocks noGrp="1"/>
          </p:cNvSpPr>
          <p:nvPr>
            <p:ph idx="1"/>
          </p:nvPr>
        </p:nvSpPr>
        <p:spPr>
          <a:xfrm>
            <a:off x="615949" y="1253616"/>
            <a:ext cx="7905750" cy="435430"/>
          </a:xfrm>
        </p:spPr>
        <p:txBody>
          <a:bodyPr/>
          <a:lstStyle/>
          <a:p>
            <a:pPr marL="0" indent="0" algn="ctr">
              <a:buNone/>
            </a:pPr>
            <a:r>
              <a:rPr lang="en-GB" dirty="0">
                <a:solidFill>
                  <a:srgbClr val="FF0000"/>
                </a:solidFill>
              </a:rPr>
              <a:t>Routing and reporting subservice</a:t>
            </a:r>
          </a:p>
        </p:txBody>
      </p:sp>
      <p:graphicFrame>
        <p:nvGraphicFramePr>
          <p:cNvPr id="10" name="Table 9"/>
          <p:cNvGraphicFramePr>
            <a:graphicFrameLocks noGrp="1"/>
          </p:cNvGraphicFramePr>
          <p:nvPr>
            <p:extLst>
              <p:ext uri="{D42A27DB-BD31-4B8C-83A1-F6EECF244321}">
                <p14:modId xmlns:p14="http://schemas.microsoft.com/office/powerpoint/2010/main" val="116679070"/>
              </p:ext>
            </p:extLst>
          </p:nvPr>
        </p:nvGraphicFramePr>
        <p:xfrm>
          <a:off x="428625" y="1689046"/>
          <a:ext cx="8280399" cy="520700"/>
        </p:xfrm>
        <a:graphic>
          <a:graphicData uri="http://purl.oclc.org/ooxml/drawingml/table">
            <a:tbl>
              <a:tblPr firstRow="1"/>
              <a:tblGrid>
                <a:gridCol w="757799">
                  <a:extLst>
                    <a:ext uri="{9D8B030D-6E8A-4147-A177-3AD203B41FA5}">
                      <a16:colId xmlns:a16="http://schemas.microsoft.com/office/drawing/2014/main" val="20000"/>
                    </a:ext>
                  </a:extLst>
                </a:gridCol>
                <a:gridCol w="725070">
                  <a:extLst>
                    <a:ext uri="{9D8B030D-6E8A-4147-A177-3AD203B41FA5}">
                      <a16:colId xmlns:a16="http://schemas.microsoft.com/office/drawing/2014/main" val="20001"/>
                    </a:ext>
                  </a:extLst>
                </a:gridCol>
                <a:gridCol w="906337">
                  <a:extLst>
                    <a:ext uri="{9D8B030D-6E8A-4147-A177-3AD203B41FA5}">
                      <a16:colId xmlns:a16="http://schemas.microsoft.com/office/drawing/2014/main" val="20002"/>
                    </a:ext>
                  </a:extLst>
                </a:gridCol>
                <a:gridCol w="4531687">
                  <a:extLst>
                    <a:ext uri="{9D8B030D-6E8A-4147-A177-3AD203B41FA5}">
                      <a16:colId xmlns:a16="http://schemas.microsoft.com/office/drawing/2014/main" val="20003"/>
                    </a:ext>
                  </a:extLst>
                </a:gridCol>
                <a:gridCol w="1359506">
                  <a:extLst>
                    <a:ext uri="{9D8B030D-6E8A-4147-A177-3AD203B41FA5}">
                      <a16:colId xmlns:a16="http://schemas.microsoft.com/office/drawing/2014/main" val="20004"/>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6.1.3.3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8.1.2.9</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TM[1,10]</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failed routing verification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Content Placeholder 2"/>
          <p:cNvSpPr txBox="1">
            <a:spLocks/>
          </p:cNvSpPr>
          <p:nvPr/>
        </p:nvSpPr>
        <p:spPr bwMode="auto">
          <a:xfrm>
            <a:off x="615949" y="2326475"/>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solidFill>
                  <a:srgbClr val="FF0000"/>
                </a:solidFill>
              </a:rPr>
              <a:t>Acceptance and reporting subservice</a:t>
            </a:r>
          </a:p>
        </p:txBody>
      </p:sp>
      <p:graphicFrame>
        <p:nvGraphicFramePr>
          <p:cNvPr id="6" name="Table 5"/>
          <p:cNvGraphicFramePr>
            <a:graphicFrameLocks noGrp="1"/>
          </p:cNvGraphicFramePr>
          <p:nvPr>
            <p:extLst>
              <p:ext uri="{D42A27DB-BD31-4B8C-83A1-F6EECF244321}">
                <p14:modId xmlns:p14="http://schemas.microsoft.com/office/powerpoint/2010/main" val="3600337547"/>
              </p:ext>
            </p:extLst>
          </p:nvPr>
        </p:nvGraphicFramePr>
        <p:xfrm>
          <a:off x="428625" y="2761906"/>
          <a:ext cx="8280399" cy="781050"/>
        </p:xfrm>
        <a:graphic>
          <a:graphicData uri="http://purl.oclc.org/ooxml/drawingml/table">
            <a:tbl>
              <a:tblPr firstRow="1"/>
              <a:tblGrid>
                <a:gridCol w="757799">
                  <a:extLst>
                    <a:ext uri="{9D8B030D-6E8A-4147-A177-3AD203B41FA5}">
                      <a16:colId xmlns:a16="http://schemas.microsoft.com/office/drawing/2014/main" val="20000"/>
                    </a:ext>
                  </a:extLst>
                </a:gridCol>
                <a:gridCol w="725070">
                  <a:extLst>
                    <a:ext uri="{9D8B030D-6E8A-4147-A177-3AD203B41FA5}">
                      <a16:colId xmlns:a16="http://schemas.microsoft.com/office/drawing/2014/main" val="20001"/>
                    </a:ext>
                  </a:extLst>
                </a:gridCol>
                <a:gridCol w="906337">
                  <a:extLst>
                    <a:ext uri="{9D8B030D-6E8A-4147-A177-3AD203B41FA5}">
                      <a16:colId xmlns:a16="http://schemas.microsoft.com/office/drawing/2014/main" val="20002"/>
                    </a:ext>
                  </a:extLst>
                </a:gridCol>
                <a:gridCol w="4531687">
                  <a:extLst>
                    <a:ext uri="{9D8B030D-6E8A-4147-A177-3AD203B41FA5}">
                      <a16:colId xmlns:a16="http://schemas.microsoft.com/office/drawing/2014/main" val="20003"/>
                    </a:ext>
                  </a:extLst>
                </a:gridCol>
                <a:gridCol w="1359506">
                  <a:extLst>
                    <a:ext uri="{9D8B030D-6E8A-4147-A177-3AD203B41FA5}">
                      <a16:colId xmlns:a16="http://schemas.microsoft.com/office/drawing/2014/main" val="20004"/>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6.1.4.2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8.1.2.1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TM[1,1]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successful acceptance verification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6.1.4.3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8.1.2.2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TM[1,2]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failed acceptance verification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bwMode="auto">
          <a:xfrm>
            <a:off x="615949" y="3713025"/>
            <a:ext cx="7905750" cy="4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9%"/>
              </a:lnSpc>
              <a:spcBef>
                <a:spcPct val="20%"/>
              </a:spcBef>
              <a:spcAft>
                <a:spcPct val="0%"/>
              </a:spcAft>
              <a:buClr>
                <a:schemeClr val="accent1"/>
              </a:buClr>
              <a:buFont typeface="Verdana" pitchFamily="34" charset="0"/>
              <a:buAutoNum type="arabicPeriod"/>
              <a:defRPr sz="1600">
                <a:solidFill>
                  <a:schemeClr val="bg2"/>
                </a:solidFill>
                <a:latin typeface="+mn-lt"/>
                <a:ea typeface="+mn-ea"/>
                <a:cs typeface="+mn-cs"/>
              </a:defRPr>
            </a:lvl1pPr>
            <a:lvl2pPr marL="868363" indent="-509588" algn="l" defTabSz="898525" rtl="0" eaLnBrk="1" fontAlgn="base" hangingPunct="1">
              <a:lnSpc>
                <a:spcPct val="119%"/>
              </a:lnSpc>
              <a:spcBef>
                <a:spcPct val="20%"/>
              </a:spcBef>
              <a:spcAft>
                <a:spcPct val="0%"/>
              </a:spcAft>
              <a:buClr>
                <a:schemeClr val="accent1"/>
              </a:buClr>
              <a:buFont typeface="Verdana" pitchFamily="34" charset="0"/>
              <a:buAutoNum type="alphaLcPeriod"/>
              <a:defRPr sz="1600">
                <a:solidFill>
                  <a:schemeClr val="bg2"/>
                </a:solidFill>
                <a:latin typeface="+mn-lt"/>
              </a:defRPr>
            </a:lvl2pPr>
            <a:lvl3pPr marL="1825625"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3pPr>
            <a:lvl4pPr marL="2424113"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4pPr>
            <a:lvl5pPr marL="30226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5pPr>
            <a:lvl6pPr marL="34798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
              </a:lnSpc>
              <a:spcBef>
                <a:spcPct val="20%"/>
              </a:spcBef>
              <a:spcAft>
                <a:spcPct val="0%"/>
              </a:spcAft>
              <a:buClr>
                <a:schemeClr val="accent1"/>
              </a:buClr>
              <a:buFont typeface="Verdana" pitchFamily="34" charset="0"/>
              <a:buChar char="–"/>
              <a:defRPr sz="1600">
                <a:solidFill>
                  <a:schemeClr val="bg2"/>
                </a:solidFill>
                <a:latin typeface="+mn-lt"/>
              </a:defRPr>
            </a:lvl9pPr>
          </a:lstStyle>
          <a:p>
            <a:pPr marL="0" indent="0" algn="ctr">
              <a:buFont typeface="Verdana" pitchFamily="34" charset="0"/>
              <a:buNone/>
            </a:pPr>
            <a:r>
              <a:rPr lang="en-GB" kern="0" dirty="0">
                <a:solidFill>
                  <a:srgbClr val="FF0000"/>
                </a:solidFill>
              </a:rPr>
              <a:t>Execution reporting subservice</a:t>
            </a:r>
          </a:p>
        </p:txBody>
      </p:sp>
      <p:graphicFrame>
        <p:nvGraphicFramePr>
          <p:cNvPr id="8" name="Table 7"/>
          <p:cNvGraphicFramePr>
            <a:graphicFrameLocks noGrp="1"/>
          </p:cNvGraphicFramePr>
          <p:nvPr>
            <p:extLst>
              <p:ext uri="{D42A27DB-BD31-4B8C-83A1-F6EECF244321}">
                <p14:modId xmlns:p14="http://schemas.microsoft.com/office/powerpoint/2010/main" val="2235132541"/>
              </p:ext>
            </p:extLst>
          </p:nvPr>
        </p:nvGraphicFramePr>
        <p:xfrm>
          <a:off x="441324" y="4148455"/>
          <a:ext cx="8255000" cy="1822450"/>
        </p:xfrm>
        <a:graphic>
          <a:graphicData uri="http://purl.oclc.org/ooxml/drawingml/table">
            <a:tbl>
              <a:tblPr firstRow="1"/>
              <a:tblGrid>
                <a:gridCol w="689576">
                  <a:extLst>
                    <a:ext uri="{9D8B030D-6E8A-4147-A177-3AD203B41FA5}">
                      <a16:colId xmlns:a16="http://schemas.microsoft.com/office/drawing/2014/main" val="20000"/>
                    </a:ext>
                  </a:extLst>
                </a:gridCol>
                <a:gridCol w="778261">
                  <a:extLst>
                    <a:ext uri="{9D8B030D-6E8A-4147-A177-3AD203B41FA5}">
                      <a16:colId xmlns:a16="http://schemas.microsoft.com/office/drawing/2014/main" val="20001"/>
                    </a:ext>
                  </a:extLst>
                </a:gridCol>
                <a:gridCol w="904955">
                  <a:extLst>
                    <a:ext uri="{9D8B030D-6E8A-4147-A177-3AD203B41FA5}">
                      <a16:colId xmlns:a16="http://schemas.microsoft.com/office/drawing/2014/main" val="20002"/>
                    </a:ext>
                  </a:extLst>
                </a:gridCol>
                <a:gridCol w="4524775">
                  <a:extLst>
                    <a:ext uri="{9D8B030D-6E8A-4147-A177-3AD203B41FA5}">
                      <a16:colId xmlns:a16="http://schemas.microsoft.com/office/drawing/2014/main" val="20003"/>
                    </a:ext>
                  </a:extLst>
                </a:gridCol>
                <a:gridCol w="1357433">
                  <a:extLst>
                    <a:ext uri="{9D8B030D-6E8A-4147-A177-3AD203B41FA5}">
                      <a16:colId xmlns:a16="http://schemas.microsoft.com/office/drawing/2014/main" val="20004"/>
                    </a:ext>
                  </a:extLst>
                </a:gridCol>
              </a:tblGrid>
              <a:tr h="172720">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system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interface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gridSpan="3">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message type</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C4BC96"/>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6.1.5.1.1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8.1.2.3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TM[1,3]</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successful start of execution verification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6.1.5.1.2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8.1.2.4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TM[1,4]</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failed start of execution verification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6.1.5.2.1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8.1.2.5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TM[1,5]</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successful progress of execution verification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6.1.5.2.2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8.1.2.6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TM[1,6]</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failed progress of execution verification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4"/>
                  </a:ext>
                </a:extLst>
              </a:tr>
              <a:tr h="152400">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6.1.5.3.1</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a:effectLst/>
                          <a:latin typeface="Palatino Linotype" panose="02040502050505030304" pitchFamily="18" charset="0"/>
                          <a:ea typeface="Times New Roman" panose="02020603050405020304" pitchFamily="18" charset="0"/>
                          <a:cs typeface="Times New Roman" panose="02020603050405020304" pitchFamily="18" charset="0"/>
                        </a:rPr>
                        <a:t>8.1.2.7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TM[1,7]</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successful completion of execution verification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5"/>
                  </a:ext>
                </a:extLst>
              </a:tr>
              <a:tr h="152400">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6.1.5.3.2</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lgn="ctr">
                        <a:spcAft>
                          <a:spcPts val="0"/>
                        </a:spcAft>
                      </a:pPr>
                      <a:r>
                        <a:rPr lang="en-GB" sz="900" dirty="0">
                          <a:effectLst/>
                          <a:latin typeface="Palatino Linotype" panose="02040502050505030304" pitchFamily="18" charset="0"/>
                          <a:ea typeface="Times New Roman" panose="02020603050405020304" pitchFamily="18" charset="0"/>
                          <a:cs typeface="Times New Roman" panose="02020603050405020304" pitchFamily="18" charset="0"/>
                        </a:rPr>
                        <a:t>8.1.2.8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TM[1,8]</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spcAft>
                          <a:spcPts val="0"/>
                        </a:spcAft>
                      </a:pPr>
                      <a:r>
                        <a:rPr lang="en-GB" sz="1000" dirty="0">
                          <a:solidFill>
                            <a:schemeClr val="tx1"/>
                          </a:solidFill>
                          <a:effectLst/>
                          <a:latin typeface="Palatino Linotype" panose="02040502050505030304" pitchFamily="18" charset="0"/>
                          <a:ea typeface="Times New Roman" panose="02020603050405020304" pitchFamily="18" charset="0"/>
                          <a:cs typeface="Times New Roman" panose="02020603050405020304" pitchFamily="18" charset="0"/>
                        </a:rPr>
                        <a:t>failed completion of execution verification report</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solidFill>
                      <a:srgbClr val="8DB3E2"/>
                    </a:solidFill>
                  </a:tcPr>
                </a:tc>
                <a:tc>
                  <a:txBody>
                    <a:bodyPr/>
                    <a:lstStyle/>
                    <a:p>
                      <a:pPr algn="ctr">
                        <a:spcAft>
                          <a:spcPts val="0"/>
                        </a:spcAft>
                      </a:pPr>
                      <a:r>
                        <a:rPr lang="en-GB" sz="1000" dirty="0">
                          <a:effectLst/>
                          <a:latin typeface="Palatino Linotype" panose="02040502050505030304" pitchFamily="18" charset="0"/>
                          <a:ea typeface="Times New Roman" panose="02020603050405020304" pitchFamily="18" charset="0"/>
                          <a:cs typeface="Times New Roman" panose="02020603050405020304" pitchFamily="18" charset="0"/>
                        </a:rPr>
                        <a:t>minimum</a:t>
                      </a:r>
                    </a:p>
                  </a:txBody>
                  <a:tcPr marL="17780" marR="17780" marT="53975" marB="53975" anchor="ctr">
                    <a:lnL w="12700" cap="flat" cmpd="sng" algn="ctr">
                      <a:solidFill>
                        <a:srgbClr val="4A442A"/>
                      </a:solidFill>
                      <a:prstDash val="solid"/>
                      <a:round/>
                      <a:headEnd type="none" w="med" len="med"/>
                      <a:tailEnd type="none" w="med" len="med"/>
                    </a:lnL>
                    <a:lnR w="12700" cap="flat" cmpd="sng" algn="ctr">
                      <a:solidFill>
                        <a:srgbClr val="4A442A"/>
                      </a:solidFill>
                      <a:prstDash val="solid"/>
                      <a:round/>
                      <a:headEnd type="none" w="med" len="med"/>
                      <a:tailEnd type="none" w="med" len="med"/>
                    </a:lnR>
                    <a:lnT w="12700" cap="flat" cmpd="sng" algn="ctr">
                      <a:solidFill>
                        <a:srgbClr val="4A442A"/>
                      </a:solidFill>
                      <a:prstDash val="solid"/>
                      <a:round/>
                      <a:headEnd type="none" w="med" len="med"/>
                      <a:tailEnd type="none" w="med" len="med"/>
                    </a:lnT>
                    <a:lnB w="12700" cap="flat" cmpd="sng" algn="ctr">
                      <a:solidFill>
                        <a:srgbClr val="4A442A"/>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5549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
                                          <p:val>
                                            <p:strVal val="#ppt_x"/>
                                          </p:val>
                                        </p:tav>
                                      </p:tavLst>
                                    </p:anim>
                                    <p:anim calcmode="lin" valueType="num">
                                      <p:cBhvr additive="base">
                                        <p:cTn id="8" dur="500" fill="hold"/>
                                        <p:tgtEl>
                                          <p:spTgt spid="5"/>
                                        </p:tgtEl>
                                        <p:attrNameLst>
                                          <p:attrName>ppt_y</p:attrName>
                                        </p:attrNameLst>
                                      </p:cBhvr>
                                      <p:tavLst>
                                        <p:tav tm="0%">
                                          <p:val>
                                            <p:strVal val="1+#ppt_h/2"/>
                                          </p:val>
                                        </p:tav>
                                        <p:tav tm="1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
                                          <p:val>
                                            <p:strVal val="#ppt_x"/>
                                          </p:val>
                                        </p:tav>
                                      </p:tavLst>
                                    </p:anim>
                                    <p:anim calcmode="lin" valueType="num">
                                      <p:cBhvr additive="base">
                                        <p:cTn id="12" dur="500" fill="hold"/>
                                        <p:tgtEl>
                                          <p:spTgt spid="6"/>
                                        </p:tgtEl>
                                        <p:attrNameLst>
                                          <p:attrName>ppt_y</p:attrName>
                                        </p:attrNameLst>
                                      </p:cBhvr>
                                      <p:tavLst>
                                        <p:tav tm="0%">
                                          <p:val>
                                            <p:strVal val="1+#ppt_h/2"/>
                                          </p:val>
                                        </p:tav>
                                        <p:tav tm="1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
                                          <p:val>
                                            <p:strVal val="#ppt_x"/>
                                          </p:val>
                                        </p:tav>
                                      </p:tavLst>
                                    </p:anim>
                                    <p:anim calcmode="lin" valueType="num">
                                      <p:cBhvr additive="base">
                                        <p:cTn id="18" dur="500" fill="hold"/>
                                        <p:tgtEl>
                                          <p:spTgt spid="7"/>
                                        </p:tgtEl>
                                        <p:attrNameLst>
                                          <p:attrName>ppt_y</p:attrName>
                                        </p:attrNameLst>
                                      </p:cBhvr>
                                      <p:tavLst>
                                        <p:tav tm="0%">
                                          <p:val>
                                            <p:strVal val="1+#ppt_h/2"/>
                                          </p:val>
                                        </p:tav>
                                        <p:tav tm="1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
                                          <p:val>
                                            <p:strVal val="#ppt_x"/>
                                          </p:val>
                                        </p:tav>
                                      </p:tavLst>
                                    </p:anim>
                                    <p:anim calcmode="lin" valueType="num">
                                      <p:cBhvr additive="base">
                                        <p:cTn id="22" dur="500" fill="hold"/>
                                        <p:tgtEl>
                                          <p:spTgt spid="8"/>
                                        </p:tgtEl>
                                        <p:attrNameLst>
                                          <p:attrName>ppt_y</p:attrName>
                                        </p:attrNameLst>
                                      </p:cBhvr>
                                      <p:tavLst>
                                        <p:tav tm="0%">
                                          <p:val>
                                            <p:strVal val="1+#ppt_h/2"/>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ST[01] – Tailoring &amp; deployment</a:t>
            </a:r>
          </a:p>
        </p:txBody>
      </p:sp>
      <p:sp>
        <p:nvSpPr>
          <p:cNvPr id="9" name="Content Placeholder 8"/>
          <p:cNvSpPr>
            <a:spLocks noGrp="1"/>
          </p:cNvSpPr>
          <p:nvPr>
            <p:ph idx="1"/>
          </p:nvPr>
        </p:nvSpPr>
        <p:spPr/>
        <p:txBody>
          <a:bodyPr/>
          <a:lstStyle/>
          <a:p>
            <a:pPr marL="0" indent="0">
              <a:buNone/>
            </a:pPr>
            <a:r>
              <a:rPr lang="en-GB" noProof="0" dirty="0"/>
              <a:t>Tailoring of service 1:</a:t>
            </a:r>
          </a:p>
          <a:p>
            <a:pPr>
              <a:buFont typeface="Arial" panose="020B0604020202020204" pitchFamily="34" charset="0"/>
              <a:buChar char="•"/>
            </a:pPr>
            <a:r>
              <a:rPr lang="en-GB" noProof="0" dirty="0"/>
              <a:t>Notifications </a:t>
            </a:r>
            <a:r>
              <a:rPr lang="en-GB" dirty="0"/>
              <a:t>will</a:t>
            </a:r>
            <a:r>
              <a:rPr lang="en-GB" noProof="0" dirty="0"/>
              <a:t> always be generated by the subservice providers – errors must be reported.</a:t>
            </a:r>
          </a:p>
          <a:p>
            <a:pPr>
              <a:buFont typeface="Arial" panose="020B0604020202020204" pitchFamily="34" charset="0"/>
              <a:buChar char="•"/>
            </a:pPr>
            <a:r>
              <a:rPr lang="en-GB" noProof="0" dirty="0"/>
              <a:t>What can be configured is the way to report failed progress of execution notifications.</a:t>
            </a:r>
          </a:p>
          <a:p>
            <a:pPr marL="525463" lvl="1" indent="-169863">
              <a:buNone/>
            </a:pPr>
            <a:r>
              <a:rPr lang="en-GB" i="1" noProof="0" dirty="0">
                <a:solidFill>
                  <a:srgbClr val="0070C0"/>
                </a:solidFill>
              </a:rPr>
              <a:t>With PUS-A, many missions only implement acceptance &amp; completion</a:t>
            </a:r>
          </a:p>
          <a:p>
            <a:pPr marL="525463" lvl="1" indent="-169863">
              <a:buNone/>
            </a:pPr>
            <a:r>
              <a:rPr lang="en-GB" i="1" noProof="0" dirty="0">
                <a:solidFill>
                  <a:srgbClr val="0070C0"/>
                </a:solidFill>
              </a:rPr>
              <a:t>LISA-PF REX: Routing-level information would have been useful!</a:t>
            </a:r>
          </a:p>
          <a:p>
            <a:pPr>
              <a:buFont typeface="Arial" panose="020B0604020202020204" pitchFamily="34" charset="0"/>
              <a:buChar char="•"/>
            </a:pPr>
            <a:r>
              <a:rPr lang="en-GB" noProof="0" dirty="0"/>
              <a:t>All service 1 report types are now listed as minimum capability</a:t>
            </a:r>
          </a:p>
          <a:p>
            <a:pPr>
              <a:buFont typeface="Arial" panose="020B0604020202020204" pitchFamily="34" charset="0"/>
              <a:buChar char="•"/>
            </a:pPr>
            <a:endParaRPr lang="en-GB" dirty="0">
              <a:solidFill>
                <a:srgbClr val="FF0000"/>
              </a:solidFill>
            </a:endParaRPr>
          </a:p>
          <a:p>
            <a:pPr marL="0" indent="0">
              <a:buNone/>
            </a:pPr>
            <a:r>
              <a:rPr lang="en-GB" dirty="0">
                <a:solidFill>
                  <a:srgbClr val="FF0000"/>
                </a:solidFill>
                <a:sym typeface="Wingdings" panose="05000000000000000000" pitchFamily="2" charset="2"/>
              </a:rPr>
              <a:t> </a:t>
            </a:r>
            <a:r>
              <a:rPr lang="en-GB" noProof="0" dirty="0">
                <a:solidFill>
                  <a:srgbClr val="FF0000"/>
                </a:solidFill>
              </a:rPr>
              <a:t>An acceptance and reporting subservice must be deployed on each application process that executes requests;</a:t>
            </a:r>
          </a:p>
          <a:p>
            <a:pPr marL="0" indent="0">
              <a:buNone/>
            </a:pPr>
            <a:r>
              <a:rPr lang="en-GB" dirty="0">
                <a:solidFill>
                  <a:srgbClr val="FF0000"/>
                </a:solidFill>
                <a:sym typeface="Wingdings" panose="05000000000000000000" pitchFamily="2" charset="2"/>
              </a:rPr>
              <a:t> </a:t>
            </a:r>
            <a:r>
              <a:rPr lang="en-GB" dirty="0">
                <a:solidFill>
                  <a:srgbClr val="FF0000"/>
                </a:solidFill>
              </a:rPr>
              <a:t>An execution reporting subservice must be deployed on each application process that includes at least one subservice provider that generates execution-level notifications.</a:t>
            </a:r>
            <a:endParaRPr lang="en-GB" noProof="0" dirty="0">
              <a:solidFill>
                <a:srgbClr val="FF0000"/>
              </a:solidFill>
            </a:endParaRPr>
          </a:p>
          <a:p>
            <a:pPr>
              <a:buFont typeface="Arial" panose="020B0604020202020204" pitchFamily="34" charset="0"/>
              <a:buChar char="•"/>
            </a:pPr>
            <a:endParaRPr lang="en-GB" noProof="0" dirty="0"/>
          </a:p>
        </p:txBody>
      </p:sp>
    </p:spTree>
    <p:extLst>
      <p:ext uri="{BB962C8B-B14F-4D97-AF65-F5344CB8AC3E}">
        <p14:creationId xmlns:p14="http://schemas.microsoft.com/office/powerpoint/2010/main" val="309888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9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ST[01] – Implementation guidelines</a:t>
            </a:r>
          </a:p>
        </p:txBody>
      </p:sp>
      <p:sp>
        <p:nvSpPr>
          <p:cNvPr id="9" name="Content Placeholder 8"/>
          <p:cNvSpPr>
            <a:spLocks noGrp="1"/>
          </p:cNvSpPr>
          <p:nvPr>
            <p:ph idx="1"/>
          </p:nvPr>
        </p:nvSpPr>
        <p:spPr>
          <a:xfrm>
            <a:off x="615950" y="1330670"/>
            <a:ext cx="7905750" cy="4855029"/>
          </a:xfrm>
        </p:spPr>
        <p:txBody>
          <a:bodyPr/>
          <a:lstStyle/>
          <a:p>
            <a:pPr>
              <a:buFont typeface="Arial" panose="020B0604020202020204" pitchFamily="34" charset="0"/>
              <a:buChar char="•"/>
            </a:pPr>
            <a:r>
              <a:rPr lang="en-GB" dirty="0"/>
              <a:t>All services interact with service 1:</a:t>
            </a:r>
          </a:p>
          <a:p>
            <a:pPr lvl="1">
              <a:buFont typeface="Arial" panose="020B0604020202020204" pitchFamily="34" charset="0"/>
              <a:buChar char="•"/>
            </a:pPr>
            <a:r>
              <a:rPr lang="en-GB" dirty="0"/>
              <a:t>Service 1 specifies how to report the notifications produced by other services; </a:t>
            </a:r>
          </a:p>
          <a:p>
            <a:pPr lvl="1">
              <a:buFont typeface="Arial" panose="020B0604020202020204" pitchFamily="34" charset="0"/>
              <a:buChar char="•"/>
            </a:pPr>
            <a:r>
              <a:rPr lang="en-GB" dirty="0"/>
              <a:t>Each other subservice specifies, for each request type, its execution and verification profiles;</a:t>
            </a:r>
          </a:p>
          <a:p>
            <a:pPr lvl="1">
              <a:buFont typeface="Arial" panose="020B0604020202020204" pitchFamily="34" charset="0"/>
              <a:buChar char="•"/>
            </a:pPr>
            <a:r>
              <a:rPr lang="en-GB" dirty="0"/>
              <a:t>The standard only addresses verifications that could be standardized. Nothing precludes from adding additional, mission specific verifications</a:t>
            </a:r>
          </a:p>
          <a:p>
            <a:pPr>
              <a:buFont typeface="Arial" panose="020B0604020202020204" pitchFamily="34" charset="0"/>
              <a:buChar char="•"/>
            </a:pPr>
            <a:r>
              <a:rPr lang="en-GB" noProof="0" dirty="0"/>
              <a:t>Service 1 is not a completely applicative service – it steps in the transport layer</a:t>
            </a:r>
          </a:p>
          <a:p>
            <a:pPr lvl="1">
              <a:buFont typeface="Arial" panose="020B0604020202020204" pitchFamily="34" charset="0"/>
              <a:buChar char="•"/>
            </a:pPr>
            <a:r>
              <a:rPr lang="en-GB" noProof="0" dirty="0"/>
              <a:t>Impacted by and refers to elements of the CCSDS header (TC </a:t>
            </a:r>
            <a:r>
              <a:rPr lang="en-GB" dirty="0"/>
              <a:t>ID</a:t>
            </a:r>
            <a:r>
              <a:rPr lang="en-GB" noProof="0" dirty="0"/>
              <a:t>)</a:t>
            </a:r>
          </a:p>
          <a:p>
            <a:pPr>
              <a:buFont typeface="Arial" panose="020B0604020202020204" pitchFamily="34" charset="0"/>
              <a:buChar char="•"/>
            </a:pPr>
            <a:r>
              <a:rPr lang="en-GB" noProof="0" dirty="0"/>
              <a:t>On-board condition codes:</a:t>
            </a:r>
          </a:p>
          <a:p>
            <a:pPr lvl="1">
              <a:buFont typeface="Arial" panose="020B0604020202020204" pitchFamily="34" charset="0"/>
              <a:buChar char="•"/>
            </a:pPr>
            <a:r>
              <a:rPr lang="en-GB" noProof="0" dirty="0"/>
              <a:t>Are unique per application </a:t>
            </a:r>
            <a:r>
              <a:rPr lang="en-GB" dirty="0"/>
              <a:t>process;</a:t>
            </a:r>
          </a:p>
          <a:p>
            <a:pPr lvl="1">
              <a:buFont typeface="Arial" panose="020B0604020202020204" pitchFamily="34" charset="0"/>
              <a:buChar char="•"/>
            </a:pPr>
            <a:r>
              <a:rPr lang="en-GB" noProof="0" dirty="0"/>
              <a:t>Determine the structure of the associated auxiliary data</a:t>
            </a:r>
          </a:p>
          <a:p>
            <a:pPr>
              <a:buFont typeface="Arial" panose="020B0604020202020204" pitchFamily="34" charset="0"/>
              <a:buChar char="•"/>
            </a:pPr>
            <a:r>
              <a:rPr lang="en-GB" noProof="0" dirty="0"/>
              <a:t>Destination of the service 1 reports is not always the source of the corresponding request</a:t>
            </a:r>
          </a:p>
        </p:txBody>
      </p:sp>
    </p:spTree>
    <p:extLst>
      <p:ext uri="{BB962C8B-B14F-4D97-AF65-F5344CB8AC3E}">
        <p14:creationId xmlns:p14="http://schemas.microsoft.com/office/powerpoint/2010/main" val="397813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9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ST[01] – Implementation guidelines</a:t>
            </a:r>
          </a:p>
        </p:txBody>
      </p:sp>
      <p:sp>
        <p:nvSpPr>
          <p:cNvPr id="9" name="Content Placeholder 8"/>
          <p:cNvSpPr>
            <a:spLocks noGrp="1"/>
          </p:cNvSpPr>
          <p:nvPr>
            <p:ph idx="1"/>
          </p:nvPr>
        </p:nvSpPr>
        <p:spPr/>
        <p:txBody>
          <a:bodyPr/>
          <a:lstStyle/>
          <a:p>
            <a:pPr marL="0" indent="0">
              <a:buNone/>
            </a:pPr>
            <a:r>
              <a:rPr lang="en-GB" dirty="0"/>
              <a:t>While specifying service 1, these considerations and trade-offs must be taken into account:</a:t>
            </a:r>
            <a:endParaRPr lang="en-GB" noProof="0" dirty="0"/>
          </a:p>
          <a:p>
            <a:pPr>
              <a:buFont typeface="Arial" panose="020B0604020202020204" pitchFamily="34" charset="0"/>
              <a:buChar char="•"/>
            </a:pPr>
            <a:endParaRPr lang="en-GB" dirty="0"/>
          </a:p>
          <a:p>
            <a:pPr>
              <a:buFont typeface="Arial" panose="020B0604020202020204" pitchFamily="34" charset="0"/>
              <a:buChar char="•"/>
            </a:pPr>
            <a:r>
              <a:rPr lang="en-GB" noProof="0" dirty="0"/>
              <a:t>Balance between number of condition codes and auxiliary data for these condition codes</a:t>
            </a:r>
          </a:p>
          <a:p>
            <a:pPr>
              <a:buFont typeface="Arial" panose="020B0604020202020204" pitchFamily="34" charset="0"/>
              <a:buChar char="•"/>
            </a:pPr>
            <a:r>
              <a:rPr lang="en-GB" noProof="0" dirty="0"/>
              <a:t>What is completion ?</a:t>
            </a:r>
          </a:p>
          <a:p>
            <a:pPr>
              <a:buFont typeface="Arial" panose="020B0604020202020204" pitchFamily="34" charset="0"/>
              <a:buChar char="•"/>
            </a:pPr>
            <a:r>
              <a:rPr lang="en-GB" noProof="0" dirty="0"/>
              <a:t>Need of a « ground telecommand model » to determine which commands to expect:</a:t>
            </a:r>
          </a:p>
          <a:p>
            <a:pPr lvl="1">
              <a:buFont typeface="Arial" panose="020B0604020202020204" pitchFamily="34" charset="0"/>
              <a:buChar char="•"/>
            </a:pPr>
            <a:r>
              <a:rPr lang="en-GB" noProof="0" dirty="0"/>
              <a:t>Issued by ground</a:t>
            </a:r>
          </a:p>
          <a:p>
            <a:pPr lvl="1">
              <a:buFont typeface="Arial" panose="020B0604020202020204" pitchFamily="34" charset="0"/>
              <a:buChar char="•"/>
            </a:pPr>
            <a:r>
              <a:rPr lang="en-GB" noProof="0" dirty="0"/>
              <a:t>Issued by on-board scheduler</a:t>
            </a:r>
          </a:p>
          <a:p>
            <a:pPr lvl="1">
              <a:buFont typeface="Arial" panose="020B0604020202020204" pitchFamily="34" charset="0"/>
              <a:buChar char="•"/>
            </a:pPr>
            <a:r>
              <a:rPr lang="en-GB" noProof="0" dirty="0"/>
              <a:t>Issued by event action</a:t>
            </a:r>
          </a:p>
          <a:p>
            <a:pPr lvl="1">
              <a:buFont typeface="Arial" panose="020B0604020202020204" pitchFamily="34" charset="0"/>
              <a:buChar char="•"/>
            </a:pPr>
            <a:r>
              <a:rPr lang="en-GB" noProof="0" dirty="0"/>
              <a:t>Issued by request sequencer</a:t>
            </a:r>
          </a:p>
          <a:p>
            <a:pPr>
              <a:buFont typeface="Arial" panose="020B0604020202020204" pitchFamily="34" charset="0"/>
              <a:buChar char="•"/>
            </a:pPr>
            <a:endParaRPr lang="en-GB" noProof="0" dirty="0"/>
          </a:p>
        </p:txBody>
      </p:sp>
    </p:spTree>
    <p:extLst>
      <p:ext uri="{BB962C8B-B14F-4D97-AF65-F5344CB8AC3E}">
        <p14:creationId xmlns:p14="http://schemas.microsoft.com/office/powerpoint/2010/main" val="199798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theme/theme1.xml><?xml version="1.0" encoding="utf-8"?>
<a:theme xmlns:a="http://purl.oclc.org/ooxml/drawingml/main" name="ESA Presentation">
  <a:themeElements>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fontScheme name="Esa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shade val="51%"/>
                <a:satMod val="130%"/>
              </a:schemeClr>
            </a:gs>
            <a:gs pos="80%">
              <a:schemeClr val="phClr">
                <a:shade val="93%"/>
                <a:satMod val="130%"/>
              </a:schemeClr>
            </a:gs>
            <a:gs pos="100%">
              <a:schemeClr val="phClr">
                <a:shade val="94%"/>
                <a:satMod val="135%"/>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txDef>
      <a:spPr>
        <a:noFill/>
      </a:spPr>
      <a:bodyPr/>
      <a:lstStyle>
        <a:defPPr marL="0" marR="0" indent="0" defTabSz="914400" latinLnBrk="0">
          <a:lnSpc>
            <a:spcPct val="119%"/>
          </a:lnSpc>
          <a:buClr>
            <a:schemeClr val="accent1"/>
          </a:buClr>
          <a:buSzPct val="80%"/>
          <a:buNone/>
          <a:tabLst/>
          <a:defRPr sz="1600" dirty="0">
            <a:solidFill>
              <a:schemeClr val="bg2"/>
            </a:solidFill>
            <a:latin typeface="+mn-lt"/>
            <a:cs typeface="+mn-cs"/>
          </a:defRPr>
        </a:defPPr>
      </a:lstStyle>
    </a:txDef>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purl.oclc.org/ooxml/drawingml/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shade val="51%"/>
                <a:satMod val="130%"/>
              </a:schemeClr>
            </a:gs>
            <a:gs pos="80%">
              <a:schemeClr val="phClr">
                <a:shade val="93%"/>
                <a:satMod val="130%"/>
              </a:schemeClr>
            </a:gs>
            <a:gs pos="100%">
              <a:schemeClr val="phClr">
                <a:shade val="94%"/>
                <a:satMod val="135%"/>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ppt/theme/theme3.xml><?xml version="1.0" encoding="utf-8"?>
<a:theme xmlns:a="http://purl.oclc.org/ooxml/drawingml/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shade val="51%"/>
                <a:satMod val="130%"/>
              </a:schemeClr>
            </a:gs>
            <a:gs pos="80%">
              <a:schemeClr val="phClr">
                <a:shade val="93%"/>
                <a:satMod val="130%"/>
              </a:schemeClr>
            </a:gs>
            <a:gs pos="100%">
              <a:schemeClr val="phClr">
                <a:shade val="94%"/>
                <a:satMod val="135%"/>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purl.oclc.org/ooxml/officeDocument/relationships/customXmlProps" Target="itemProps1.xml"/></Relationships>
</file>

<file path=customXml/_rels/item2.xml.rels><?xml version="1.0" encoding="UTF-8" standalone="yes"?>
<Relationships xmlns="http://schemas.openxmlformats.org/package/2006/relationships"><Relationship Id="rId1" Type="http://purl.oclc.org/ooxml/officeDocument/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F675771A99854EB0F991FCDFBCB845" ma:contentTypeVersion="16" ma:contentTypeDescription="Create a new document." ma:contentTypeScope="" ma:versionID="23d7cb19ca88b22f1e8f7e93a9eaf532">
  <xsd:schema xmlns:xsd="http://www.w3.org/2001/XMLSchema" xmlns:xs="http://www.w3.org/2001/XMLSchema" xmlns:p="http://schemas.microsoft.com/office/2006/metadata/properties" xmlns:ns2="226060f8-0645-430c-8dbe-03f775eeb634" xmlns:ns3="8fcb3dfa-15a0-46b4-a34e-acb4002c09b5" targetNamespace="http://schemas.microsoft.com/office/2006/metadata/properties" ma:root="true" ma:fieldsID="cb8c3a4976be797b5806148c56deb587" ns2:_="" ns3:_="">
    <xsd:import namespace="226060f8-0645-430c-8dbe-03f775eeb634"/>
    <xsd:import namespace="8fcb3dfa-15a0-46b4-a34e-acb4002c09b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6060f8-0645-430c-8dbe-03f775eeb6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1350db3-1762-4bf1-805b-8e7c55ddee4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cb3dfa-15a0-46b4-a34e-acb4002c09b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4542914-5eab-4838-8ca5-a753e662a7fa}" ma:internalName="TaxCatchAll" ma:showField="CatchAllData" ma:web="8fcb3dfa-15a0-46b4-a34e-acb4002c09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purl.oclc.org/ooxml/officeDocument/customXml" ds:itemID="{47DC2744-B02F-433E-A01E-8B78521FF6BB}">
  <ds:schemaRefs>
    <ds:schemaRef ds:uri="http://schemas.microsoft.com/sharepoint/v3/contenttype/forms"/>
  </ds:schemaRefs>
</ds:datastoreItem>
</file>

<file path=customXml/itemProps2.xml><?xml version="1.0" encoding="utf-8"?>
<ds:datastoreItem xmlns:ds="http://purl.oclc.org/ooxml/officeDocument/customXml" ds:itemID="{E5B345B5-EC2F-45FD-A1AA-1FFF54870D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6060f8-0645-430c-8dbe-03f775eeb634"/>
    <ds:schemaRef ds:uri="8fcb3dfa-15a0-46b4-a34e-acb4002c09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purl.oclc.org/ooxml/officeDocument/extendedProperties" xmlns:vt="http://purl.oclc.org/ooxml/officeDocument/docPropsVTypes">
  <Template>ESA Presentation</Template>
  <TotalTime>6973</TotalTime>
  <Words>46466</Words>
  <Application>Microsoft Office PowerPoint</Application>
  <PresentationFormat>On-screen Show (4:3)</PresentationFormat>
  <Paragraphs>7983</Paragraphs>
  <Slides>355</Slides>
  <Notes>325</Notes>
  <HiddenSlides>26</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355</vt:i4>
      </vt:variant>
    </vt:vector>
  </HeadingPairs>
  <TitlesOfParts>
    <vt:vector size="368" baseType="lpstr">
      <vt:lpstr>ＭＳ Ｐゴシック</vt:lpstr>
      <vt:lpstr>Arial</vt:lpstr>
      <vt:lpstr>Calibri</vt:lpstr>
      <vt:lpstr>Cambria Math</vt:lpstr>
      <vt:lpstr>NotesEsa</vt:lpstr>
      <vt:lpstr>Palatino Linotype</vt:lpstr>
      <vt:lpstr>Symbol</vt:lpstr>
      <vt:lpstr>Tahoma</vt:lpstr>
      <vt:lpstr>Times New Roman</vt:lpstr>
      <vt:lpstr>Verdana</vt:lpstr>
      <vt:lpstr>Wingdings</vt:lpstr>
      <vt:lpstr>ESA Presentation</vt:lpstr>
      <vt:lpstr>Visio</vt:lpstr>
      <vt:lpstr>PowerPoint Presentation</vt:lpstr>
      <vt:lpstr>ECSS-E-ST-70-41C  Training</vt:lpstr>
      <vt:lpstr>ECSS-E-ST-70-41C  Training</vt:lpstr>
      <vt:lpstr>PowerPoint Presentation</vt:lpstr>
      <vt:lpstr>What is PUS?</vt:lpstr>
      <vt:lpstr>PowerPoint Presentation</vt:lpstr>
      <vt:lpstr>What are EGSE and MCS ?</vt:lpstr>
      <vt:lpstr>A typical AIV configuration</vt:lpstr>
      <vt:lpstr>A typical operations configuration</vt:lpstr>
      <vt:lpstr>What do Monitoring and Control imply?</vt:lpstr>
      <vt:lpstr>A typical commanding sequence</vt:lpstr>
      <vt:lpstr>A typical commanding sequence</vt:lpstr>
      <vt:lpstr>PowerPoint Presentation</vt:lpstr>
      <vt:lpstr>An example: the EarthCARE mission</vt:lpstr>
      <vt:lpstr>The EarthCARE spacecraft, 1</vt:lpstr>
      <vt:lpstr>The EarthCARE spacecraft, 2</vt:lpstr>
      <vt:lpstr>EarthCARE – the S/C architecture</vt:lpstr>
      <vt:lpstr>EarthCARE – the redundancies</vt:lpstr>
      <vt:lpstr>EarthCARE – a PUS A compliant S/C </vt:lpstr>
      <vt:lpstr>PowerPoint Presentation</vt:lpstr>
      <vt:lpstr>An example: PUS in OBSW</vt:lpstr>
      <vt:lpstr>PowerPoint Presentation</vt:lpstr>
      <vt:lpstr>PowerPoint Presentation</vt:lpstr>
      <vt:lpstr>EGSE &amp; ECSS</vt:lpstr>
      <vt:lpstr>MCS &amp; ECSS</vt:lpstr>
      <vt:lpstr>Standards status (June 2022)</vt:lpstr>
      <vt:lpstr>PowerPoint Presentation</vt:lpstr>
      <vt:lpstr>CCSDS</vt:lpstr>
      <vt:lpstr>PowerPoint Presentation</vt:lpstr>
      <vt:lpstr>PowerPoint Presentation</vt:lpstr>
      <vt:lpstr>Why multiplexing?</vt:lpstr>
      <vt:lpstr>Flow multiplexing</vt:lpstr>
      <vt:lpstr>Space multiplexing</vt:lpstr>
      <vt:lpstr>Time multiplexing</vt:lpstr>
      <vt:lpstr>PowerPoint Presentation</vt:lpstr>
      <vt:lpstr>PowerPoint Presentation</vt:lpstr>
      <vt:lpstr>PowerPoint Presentation</vt:lpstr>
      <vt:lpstr>Space Packet</vt:lpstr>
      <vt:lpstr>TC Space packet</vt:lpstr>
      <vt:lpstr>TC Transfer frame</vt:lpstr>
      <vt:lpstr>TC Transfer frame &amp; Authentication</vt:lpstr>
      <vt:lpstr>TC Transmission unit</vt:lpstr>
      <vt:lpstr>TM Space packet</vt:lpstr>
      <vt:lpstr>TM Transfer frame</vt:lpstr>
      <vt:lpstr>PowerPoint Presentation</vt:lpstr>
      <vt:lpstr>PowerPoint Presentation</vt:lpstr>
      <vt:lpstr>Background and history</vt:lpstr>
      <vt:lpstr>Background and history</vt:lpstr>
      <vt:lpstr>COES PUS - 1994</vt:lpstr>
      <vt:lpstr>ECSS PUS-A – 2003</vt:lpstr>
      <vt:lpstr>ECSS PUS-C – 2016</vt:lpstr>
      <vt:lpstr>ECSS PUS-C revision 1 – 2024 ?</vt:lpstr>
      <vt:lpstr>ECSS-E-ST-70-41C WG – Main Purpose</vt:lpstr>
      <vt:lpstr>PUS-C – A new document structure </vt:lpstr>
      <vt:lpstr>PowerPoint Presentation</vt:lpstr>
      <vt:lpstr>The PUS Foundation Model</vt:lpstr>
      <vt:lpstr>The Service Type System Requirements</vt:lpstr>
      <vt:lpstr>The Service Type Interface Requirements</vt:lpstr>
      <vt:lpstr>PUS Foundation – some concepts</vt:lpstr>
      <vt:lpstr>PUS Foundation – Instruction ≈ Request </vt:lpstr>
      <vt:lpstr>The PUS request...</vt:lpstr>
      <vt:lpstr>... transported in a CCSDS/PUS TC packet</vt:lpstr>
      <vt:lpstr>The PUS report...</vt:lpstr>
      <vt:lpstr>... transported in a CCSDS/PUS TM packet</vt:lpstr>
      <vt:lpstr>Verifying TM packets continuity</vt:lpstr>
      <vt:lpstr>Verifying TM packets continuity</vt:lpstr>
      <vt:lpstr>Verifying TM continuity – PUS-A Work around</vt:lpstr>
      <vt:lpstr>Verifying TM continuity – PUS-A Work around</vt:lpstr>
      <vt:lpstr>PowerPoint Presentation</vt:lpstr>
      <vt:lpstr>PUS-C - standardized service types</vt:lpstr>
      <vt:lpstr>Operations – Use cases</vt:lpstr>
      <vt:lpstr>PowerPoint Presentation</vt:lpstr>
      <vt:lpstr>SET – verifying</vt:lpstr>
      <vt:lpstr>ST[17] - Test</vt:lpstr>
      <vt:lpstr>ST[17] – Standardized subservice type</vt:lpstr>
      <vt:lpstr>ST[17] – Important concepts</vt:lpstr>
      <vt:lpstr>ST[17] – Important concepts</vt:lpstr>
      <vt:lpstr>ST[17] – Message types</vt:lpstr>
      <vt:lpstr>ST[17] – Tailoring &amp; deployment</vt:lpstr>
      <vt:lpstr>ST[17] – Foundation model</vt:lpstr>
      <vt:lpstr>ST[17] – PUS-A to PUS-C evolution</vt:lpstr>
      <vt:lpstr>ST[01] – Request verification</vt:lpstr>
      <vt:lpstr>ST[01] – Verification for all requests</vt:lpstr>
      <vt:lpstr>ST[01] – Standardized subservice types</vt:lpstr>
      <vt:lpstr>ST[01] – Overview</vt:lpstr>
      <vt:lpstr>ST[01] – Verification stages</vt:lpstr>
      <vt:lpstr>ST[01] – Verification stages</vt:lpstr>
      <vt:lpstr>ST[01] – Verification stages</vt:lpstr>
      <vt:lpstr>ST[01] – Verification stages</vt:lpstr>
      <vt:lpstr>ST[01] – Verification stages</vt:lpstr>
      <vt:lpstr>ST[01] – Verification stages</vt:lpstr>
      <vt:lpstr>ST[01] – Who is responsible ?</vt:lpstr>
      <vt:lpstr>ST[01] – Who is responsible ?</vt:lpstr>
      <vt:lpstr>ST[01] – Who is responsible ?</vt:lpstr>
      <vt:lpstr>ST[01] – Who is responsible ?</vt:lpstr>
      <vt:lpstr>ST[01] – Message types</vt:lpstr>
      <vt:lpstr>ST[01] – Tailoring &amp; deployment</vt:lpstr>
      <vt:lpstr>ST[01] – Implementation guidelines</vt:lpstr>
      <vt:lpstr>ST[01] – Implementation guidelines</vt:lpstr>
      <vt:lpstr>ST[01] – Implementation guidelines</vt:lpstr>
      <vt:lpstr>ST[01] – Implementation guidelines</vt:lpstr>
      <vt:lpstr>ST[01] – Implementation guidelines</vt:lpstr>
      <vt:lpstr>ST[01] – PUS-A to PUS-C evolution</vt:lpstr>
      <vt:lpstr>PowerPoint Presentation</vt:lpstr>
      <vt:lpstr>SET – High level commanding</vt:lpstr>
      <vt:lpstr>ST[11] – Time-based scheduling</vt:lpstr>
      <vt:lpstr>ST[11] – Standardized subservice type</vt:lpstr>
      <vt:lpstr>ST[11] – Overview</vt:lpstr>
      <vt:lpstr>ST[11] – Overview</vt:lpstr>
      <vt:lpstr>ST[11] – Important concepts</vt:lpstr>
      <vt:lpstr>ST[11] – Important concepts</vt:lpstr>
      <vt:lpstr>ST[11] – Important concepts</vt:lpstr>
      <vt:lpstr>ST[11] – Message types, 1</vt:lpstr>
      <vt:lpstr>ST[11] – Message types, 2</vt:lpstr>
      <vt:lpstr>ST[11] – Tailoring &amp; deployment</vt:lpstr>
      <vt:lpstr>ST[11] – Implementation guidelines</vt:lpstr>
      <vt:lpstr>ST[11] – Implementation guidelines</vt:lpstr>
      <vt:lpstr>ST[11] – PUS-A to PUS-C evolution</vt:lpstr>
      <vt:lpstr>ST[11] – PUS-A to PUS-C evolution</vt:lpstr>
      <vt:lpstr>ST[11] - Foundation Model</vt:lpstr>
      <vt:lpstr>ST[11] - Foundation Model</vt:lpstr>
      <vt:lpstr>ST[11] - Foundation Model</vt:lpstr>
      <vt:lpstr>ST[11] – Request verification</vt:lpstr>
      <vt:lpstr>ST[11] – Request verification</vt:lpstr>
      <vt:lpstr>ST[11] – Request verification</vt:lpstr>
      <vt:lpstr>ST[11] – Request verification</vt:lpstr>
      <vt:lpstr>ST[22] – Position-based scheduling</vt:lpstr>
      <vt:lpstr>ST[22] – Standardized subservice type</vt:lpstr>
      <vt:lpstr>ST[22] – Standardized subservice type</vt:lpstr>
      <vt:lpstr>ST[22] – Overview</vt:lpstr>
      <vt:lpstr>ST[22] – Overview</vt:lpstr>
      <vt:lpstr>ST[22] – Important concepts</vt:lpstr>
      <vt:lpstr>ST[22] – Important concepts</vt:lpstr>
      <vt:lpstr>ST[22] – Message types, 1</vt:lpstr>
      <vt:lpstr>ST[22] – Message types, 2</vt:lpstr>
      <vt:lpstr>ST[22] – Tailoring &amp; deployment</vt:lpstr>
      <vt:lpstr>ST[22] – Implementation guidelines</vt:lpstr>
      <vt:lpstr>ST[22] – Implementation guidelines</vt:lpstr>
      <vt:lpstr>ST[18] – On-board control procedure</vt:lpstr>
      <vt:lpstr>ST[18] – Standardized subservice types</vt:lpstr>
      <vt:lpstr>ST[18] – Overview</vt:lpstr>
      <vt:lpstr>ST[18] – Overview</vt:lpstr>
      <vt:lpstr>ST[18] – Important concepts</vt:lpstr>
      <vt:lpstr>ST[18] – Important concepts</vt:lpstr>
      <vt:lpstr>ST[18] – Message types, 1</vt:lpstr>
      <vt:lpstr>ST[18] – Message types, 2</vt:lpstr>
      <vt:lpstr>ST[18] – Tailoring &amp; deployment</vt:lpstr>
      <vt:lpstr>ST[18] – Implementation guidelines</vt:lpstr>
      <vt:lpstr>ST[18] – PUS-A to PUS-C evolution</vt:lpstr>
      <vt:lpstr>ST[21] – Request sequencing</vt:lpstr>
      <vt:lpstr>ST[21] – Standardized subservice type</vt:lpstr>
      <vt:lpstr>ST[21] – Overview</vt:lpstr>
      <vt:lpstr>ST[21] – Important concepts</vt:lpstr>
      <vt:lpstr>ST[21] – Important concepts</vt:lpstr>
      <vt:lpstr>ST[21] – Message types</vt:lpstr>
      <vt:lpstr>ST[21] – Tailoring &amp; deployment</vt:lpstr>
      <vt:lpstr>ST[21] – Implementation guidelines</vt:lpstr>
      <vt:lpstr>ST[21] – Implementation guidelines</vt:lpstr>
      <vt:lpstr>PowerPoint Presentation</vt:lpstr>
      <vt:lpstr>SET – Managing Telemetry and Data</vt:lpstr>
      <vt:lpstr>ST[14] – Real-time forwarding control</vt:lpstr>
      <vt:lpstr>ST[14] – Standardized subservice type</vt:lpstr>
      <vt:lpstr>ST[15] – On-board storage and retrieval</vt:lpstr>
      <vt:lpstr>ST[15] – Standardized subservice types</vt:lpstr>
      <vt:lpstr>ST[14] &amp; ST[15] – Overview</vt:lpstr>
      <vt:lpstr>ST[14] – Overview</vt:lpstr>
      <vt:lpstr>ST[15] – Overview</vt:lpstr>
      <vt:lpstr>ST[15] – Overview</vt:lpstr>
      <vt:lpstr>ST[14] &amp; ST[15] – Important concepts</vt:lpstr>
      <vt:lpstr>ST[14] &amp; ST[15] – Important concepts</vt:lpstr>
      <vt:lpstr>ST[14] &amp; ST[15] – Important concepts</vt:lpstr>
      <vt:lpstr>ST[14] &amp; ST[15] – Important concepts</vt:lpstr>
      <vt:lpstr>ST[14] &amp; ST[15] – Important concepts</vt:lpstr>
      <vt:lpstr>ST[15] – Important concepts</vt:lpstr>
      <vt:lpstr>ST[15] – Important concepts</vt:lpstr>
      <vt:lpstr>ST[15] – Important concepts</vt:lpstr>
      <vt:lpstr>ST[14] – Message types, 1</vt:lpstr>
      <vt:lpstr>ST[14] – Message types, 2</vt:lpstr>
      <vt:lpstr>ST[15] – Message types, 1</vt:lpstr>
      <vt:lpstr>ST[15] – Message types, 2</vt:lpstr>
      <vt:lpstr>ST[15] – Message types, 3</vt:lpstr>
      <vt:lpstr>ST[15] – Message types, 4</vt:lpstr>
      <vt:lpstr>ST[14] – Tailoring &amp; deployment</vt:lpstr>
      <vt:lpstr>ST[15] – Tailoring &amp; deployment</vt:lpstr>
      <vt:lpstr>ST[14] &amp; ST[15] – Implementation guidelines</vt:lpstr>
      <vt:lpstr>ST[14] &amp; ST[15] – Implementation guidelines</vt:lpstr>
      <vt:lpstr>ST[14] &amp; ST[15] – Implementation guidelines</vt:lpstr>
      <vt:lpstr>ST[14] &amp; ST[15] – Implementation guidelines</vt:lpstr>
      <vt:lpstr>ST[14] &amp; ST[15] – Implementation guidelines</vt:lpstr>
      <vt:lpstr>ST[15] – Implementation guidelines</vt:lpstr>
      <vt:lpstr>ST[14] – PUS-A to PUS-C evolution</vt:lpstr>
      <vt:lpstr>ST[15] – PUS-A to PUS-C evolution</vt:lpstr>
      <vt:lpstr>ST[15] – PUS-A to PUS-C evolution</vt:lpstr>
      <vt:lpstr>ST[13]- Large packet transfer</vt:lpstr>
      <vt:lpstr>ST[13] – Standardized subservice types</vt:lpstr>
      <vt:lpstr>ST[13] – Overview</vt:lpstr>
      <vt:lpstr>ST[13] – Message types</vt:lpstr>
      <vt:lpstr>ST[13] – Tailoring &amp; deployment</vt:lpstr>
      <vt:lpstr>ST[13] – PUS Foundation</vt:lpstr>
      <vt:lpstr>ST[13] – PUS Foundation</vt:lpstr>
      <vt:lpstr>ST[13] – Implementation guidelines</vt:lpstr>
      <vt:lpstr>ST[13] – PUS-A to PUS-C evolution</vt:lpstr>
      <vt:lpstr>ST[06] – Memory management</vt:lpstr>
      <vt:lpstr>ST[06] – Standardized subservice types</vt:lpstr>
      <vt:lpstr>ST[06] – Overview</vt:lpstr>
      <vt:lpstr>ST[06] – Important concepts</vt:lpstr>
      <vt:lpstr>ST[06] – Important concepts</vt:lpstr>
      <vt:lpstr>ST[06] – Important concepts</vt:lpstr>
      <vt:lpstr>ST[06] – Message types, 1</vt:lpstr>
      <vt:lpstr>ST[06] – Message types, 2</vt:lpstr>
      <vt:lpstr>ST[06] – Message types, 3</vt:lpstr>
      <vt:lpstr>ST[06] – Tailoring &amp; deployment</vt:lpstr>
      <vt:lpstr>ST[06] – Implementation guidelines</vt:lpstr>
      <vt:lpstr>ST[06] – PUS-A to PUS-C evolution</vt:lpstr>
      <vt:lpstr>ST[06] – Request verification</vt:lpstr>
      <vt:lpstr>ST[23] – File management</vt:lpstr>
      <vt:lpstr>ST[23] – Standardized subservice types</vt:lpstr>
      <vt:lpstr>ST[23] – Overview</vt:lpstr>
      <vt:lpstr>ST[23] – Important concepts</vt:lpstr>
      <vt:lpstr>ST[23] – Important concepts</vt:lpstr>
      <vt:lpstr>ST[23] – Message types, 1</vt:lpstr>
      <vt:lpstr>ST[23] – Message types, 2</vt:lpstr>
      <vt:lpstr>ST[23] – Tailoring &amp; deployment</vt:lpstr>
      <vt:lpstr>ST[23] – Implementation guidelines</vt:lpstr>
      <vt:lpstr>ST[23] – Implementation guidelines</vt:lpstr>
      <vt:lpstr>ST[23] – Implementation guidelines</vt:lpstr>
      <vt:lpstr>ST[23] – Implementation guidelines</vt:lpstr>
      <vt:lpstr>File usage</vt:lpstr>
      <vt:lpstr>File usage – as seen in 2018</vt:lpstr>
      <vt:lpstr>File usage – where we are going</vt:lpstr>
      <vt:lpstr>Wrap-Up</vt:lpstr>
      <vt:lpstr>PowerPoint Presentation</vt:lpstr>
      <vt:lpstr>SET – On-board parameters</vt:lpstr>
      <vt:lpstr>On-board parameters</vt:lpstr>
      <vt:lpstr>ST[20] – On-board parameter management</vt:lpstr>
      <vt:lpstr>ST[20] – Standardized subservice type</vt:lpstr>
      <vt:lpstr>ST[20] – Overview</vt:lpstr>
      <vt:lpstr>ST[20] – Important concepts</vt:lpstr>
      <vt:lpstr>ST[20] – Important concepts</vt:lpstr>
      <vt:lpstr>ST[20] – Important concepts</vt:lpstr>
      <vt:lpstr>ST[20] – Message types</vt:lpstr>
      <vt:lpstr>ST[20] – Tailoring &amp; deployment</vt:lpstr>
      <vt:lpstr>ST[20] – Implementation guidelines</vt:lpstr>
      <vt:lpstr>ST[03] – Housekeeping </vt:lpstr>
      <vt:lpstr>ST[03] – Standardized subservice types</vt:lpstr>
      <vt:lpstr>ST[03] – Overview</vt:lpstr>
      <vt:lpstr>ST[03] – Important concepts</vt:lpstr>
      <vt:lpstr>ST[03] – Important concepts</vt:lpstr>
      <vt:lpstr>ST[03] – Important concepts</vt:lpstr>
      <vt:lpstr>ST[03] – Important concepts</vt:lpstr>
      <vt:lpstr>ST[03] – Message types, 1</vt:lpstr>
      <vt:lpstr>ST[03] – Message types, 2</vt:lpstr>
      <vt:lpstr>ST[03] – Message types, 3</vt:lpstr>
      <vt:lpstr>ST[03] – Tailoring &amp; deployment</vt:lpstr>
      <vt:lpstr>ST[03] – Implementation guidelines</vt:lpstr>
      <vt:lpstr>ST[03] – Implementation guidelines</vt:lpstr>
      <vt:lpstr>ST[03] – PUS-A to PUS-C evolution</vt:lpstr>
      <vt:lpstr>ST[03] – Implementation guidelines</vt:lpstr>
      <vt:lpstr>ST[03] – Implementation guidelines</vt:lpstr>
      <vt:lpstr>ST[04] – Parameter statistics reporting</vt:lpstr>
      <vt:lpstr>ST[04] – Standardized subservice type</vt:lpstr>
      <vt:lpstr>ST[04] – Overview</vt:lpstr>
      <vt:lpstr>ST[04] – Message types</vt:lpstr>
      <vt:lpstr>ST[04] – Tailoring &amp; deployment</vt:lpstr>
      <vt:lpstr>ST[04] – Implementation guidelines</vt:lpstr>
      <vt:lpstr>ST[04] – PUS-A to PUS-C evolution</vt:lpstr>
      <vt:lpstr>ST[12] – On-board monitoring</vt:lpstr>
      <vt:lpstr>ST[12] – Standardized subservice types</vt:lpstr>
      <vt:lpstr>ST[12] – Overview</vt:lpstr>
      <vt:lpstr>ST[12] – Important concepts</vt:lpstr>
      <vt:lpstr>ST[12] – Important concepts</vt:lpstr>
      <vt:lpstr>ST[12] – Important concepts</vt:lpstr>
      <vt:lpstr>ST[12] – Important concepts</vt:lpstr>
      <vt:lpstr>ST[12] – Message types, 1</vt:lpstr>
      <vt:lpstr>ST[12] – Implementation guidelines</vt:lpstr>
      <vt:lpstr>ST[12] – Implementation guidelines</vt:lpstr>
      <vt:lpstr>ST[12] – Important concepts</vt:lpstr>
      <vt:lpstr>ST[12] – Important concepts</vt:lpstr>
      <vt:lpstr>ST[12] – Message types</vt:lpstr>
      <vt:lpstr>ST[12] – Tailoring &amp; deployment</vt:lpstr>
      <vt:lpstr>ST[12] – Implementation guidelines</vt:lpstr>
      <vt:lpstr>ST[12] – PUS-A to PUS-C evolution</vt:lpstr>
      <vt:lpstr>ST[26] – Parameter extraction</vt:lpstr>
      <vt:lpstr>PowerPoint Presentation</vt:lpstr>
      <vt:lpstr>SET – FDIR and asynchronous events</vt:lpstr>
      <vt:lpstr>FDIR scenario</vt:lpstr>
      <vt:lpstr>ST[05] – Event reporting</vt:lpstr>
      <vt:lpstr>ST[05] – Standardized subservice type</vt:lpstr>
      <vt:lpstr>ST[05] – Overview</vt:lpstr>
      <vt:lpstr>ST[05] – Message types</vt:lpstr>
      <vt:lpstr>ST[05] – Tailoring &amp; deployment</vt:lpstr>
      <vt:lpstr>ST[05] – Implementation guidelines</vt:lpstr>
      <vt:lpstr>ST[05] – PUS-A to PUS-C evolution</vt:lpstr>
      <vt:lpstr>ST[19] – Event-action</vt:lpstr>
      <vt:lpstr>ST[19] – Standardized subservice type</vt:lpstr>
      <vt:lpstr>ST[19] – Overview</vt:lpstr>
      <vt:lpstr>ST[19] – Important concepts</vt:lpstr>
      <vt:lpstr>ST[19] – Message types</vt:lpstr>
      <vt:lpstr>ST[19] – Tailoring &amp; deployment</vt:lpstr>
      <vt:lpstr>ST[19] – PUS-A to PUS-C evolution</vt:lpstr>
      <vt:lpstr>ST[19] – Implementation guidelines</vt:lpstr>
      <vt:lpstr>Overall FDIR – Implementation guidelines</vt:lpstr>
      <vt:lpstr>PowerPoint Presentation</vt:lpstr>
      <vt:lpstr>SET – Hardware and software functions</vt:lpstr>
      <vt:lpstr>ST[02] – Device access</vt:lpstr>
      <vt:lpstr>ST[02] - Standardized subservice type</vt:lpstr>
      <vt:lpstr>ST[02] – Overview</vt:lpstr>
      <vt:lpstr>ST[02] – Important concepts</vt:lpstr>
      <vt:lpstr>ST[02] – Important concepts</vt:lpstr>
      <vt:lpstr>ST[02] – Message types</vt:lpstr>
      <vt:lpstr>ST[02] – Tailoring &amp; deployment</vt:lpstr>
      <vt:lpstr>ST[02] – Implementation guidelines</vt:lpstr>
      <vt:lpstr>ST[02] – PUS-A to PUS-C evolution</vt:lpstr>
      <vt:lpstr>ST[09] – Time management</vt:lpstr>
      <vt:lpstr>ST[09] – Standardized subservice types</vt:lpstr>
      <vt:lpstr>ST[09] – Important concepts</vt:lpstr>
      <vt:lpstr>ST[09] – Message types</vt:lpstr>
      <vt:lpstr>ST[09] – Tailoring &amp; deployment</vt:lpstr>
      <vt:lpstr>ST[09] – Implementation guidelines</vt:lpstr>
      <vt:lpstr>ST[09] – PUS-A to PUS-C evolution</vt:lpstr>
      <vt:lpstr>ST[08] – Function management</vt:lpstr>
      <vt:lpstr>ST[08] - Standardized subservice type</vt:lpstr>
      <vt:lpstr>ST[08] – Message types</vt:lpstr>
      <vt:lpstr>PowerPoint Presentation</vt:lpstr>
      <vt:lpstr>PUS Service types - Extensions</vt:lpstr>
      <vt:lpstr>PowerPoint Presentation</vt:lpstr>
      <vt:lpstr>PUS – Providing Feedback</vt:lpstr>
      <vt:lpstr>PUS – Providing Feedback</vt:lpstr>
      <vt:lpstr>PUS – Providing Feedback</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PUS – Pending change requests</vt:lpstr>
      <vt:lpstr>PowerPoint Presentation</vt:lpstr>
      <vt:lpstr>Still to develop</vt:lpstr>
      <vt:lpstr>PUS &amp; OSRA on-board software reference architecture</vt:lpstr>
      <vt:lpstr>SAVOIR and Generic OIRD</vt:lpstr>
      <vt:lpstr>PUS Foundation – Instruction ≈ Request </vt:lpstr>
    </vt:vector>
  </TitlesOfParts>
  <Company>European Space Agency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Serge Valera</dc:creator>
  <cp:lastModifiedBy>NEMET Attila Istvan</cp:lastModifiedBy>
  <cp:revision>976</cp:revision>
  <cp:lastPrinted>2017-06-22T15:57:35Z</cp:lastPrinted>
  <dcterms:created xsi:type="dcterms:W3CDTF">2013-10-20T16:48:33Z</dcterms:created>
  <dcterms:modified xsi:type="dcterms:W3CDTF">2024-05-16T13:50:34Z</dcterms:modified>
</cp:coreProperties>
</file>

<file path=docProps/custom.xml><?xml version="1.0" encoding="utf-8"?>
<Properties xmlns="http://purl.oclc.org/ooxml/officeDocument/customProperties" xmlns:vt="http://purl.oclc.org/ooxml/officeDocument/docPropsVTypes">
  <property fmtid="{D5CDD505-2E9C-101B-9397-08002B2CF9AE}" pid="2" name="PTitle">
    <vt:lpwstr>Telemetry and Telecommand Packet Utilization</vt:lpwstr>
  </property>
  <property fmtid="{D5CDD505-2E9C-101B-9397-08002B2CF9AE}" pid="3" name="PSubtitle">
    <vt:lpwstr>ECSS-E-ST-70-41C Status</vt:lpwstr>
  </property>
  <property fmtid="{D5CDD505-2E9C-101B-9397-08002B2CF9AE}" pid="4" name="PAuthor">
    <vt:lpwstr>Serge Valera</vt:lpwstr>
  </property>
  <property fmtid="{D5CDD505-2E9C-101B-9397-08002B2CF9AE}" pid="5" name="PPlace">
    <vt:lpwstr>ESA</vt:lpwstr>
  </property>
  <property fmtid="{D5CDD505-2E9C-101B-9397-08002B2CF9AE}" pid="6" name="PDate">
    <vt:lpwstr>22/10/2013</vt:lpwstr>
  </property>
  <property fmtid="{D5CDD505-2E9C-101B-9397-08002B2CF9AE}" pid="7" name="PProgramme">
    <vt:lpwstr/>
  </property>
  <property fmtid="{D5CDD505-2E9C-101B-9397-08002B2CF9AE}" pid="8" name="PEmail">
    <vt:lpwstr/>
  </property>
  <property fmtid="{D5CDD505-2E9C-101B-9397-08002B2CF9AE}" pid="9" name="PClassification">
    <vt:lpwstr>ESA UNCLASSIFIED – For Official Use</vt:lpwstr>
  </property>
  <property fmtid="{D5CDD505-2E9C-101B-9397-08002B2CF9AE}" pid="10" name="POptionButton1">
    <vt:bool>false</vt:bool>
  </property>
  <property fmtid="{D5CDD505-2E9C-101B-9397-08002B2CF9AE}" pid="11" name="POptionButton2">
    <vt:bool>true</vt:bool>
  </property>
  <property fmtid="{D5CDD505-2E9C-101B-9397-08002B2CF9AE}" pid="12" name="ESAVersion">
    <vt:lpwstr>4GV1.0</vt:lpwstr>
  </property>
  <property fmtid="{D5CDD505-2E9C-101B-9397-08002B2CF9AE}" pid="13" name="ShowESADialog1">
    <vt:bool>true</vt:bool>
  </property>
  <property fmtid="{D5CDD505-2E9C-101B-9397-08002B2CF9AE}" pid="14" name="MSIP_Label_3976fa30-1907-4356-8241-62ea5e1c0256_Enabled">
    <vt:lpwstr>true</vt:lpwstr>
  </property>
  <property fmtid="{D5CDD505-2E9C-101B-9397-08002B2CF9AE}" pid="15" name="MSIP_Label_3976fa30-1907-4356-8241-62ea5e1c0256_SetDate">
    <vt:lpwstr>2023-03-13T09:39:47Z</vt:lpwstr>
  </property>
  <property fmtid="{D5CDD505-2E9C-101B-9397-08002B2CF9AE}" pid="16" name="MSIP_Label_3976fa30-1907-4356-8241-62ea5e1c0256_Method">
    <vt:lpwstr>Standard</vt:lpwstr>
  </property>
  <property fmtid="{D5CDD505-2E9C-101B-9397-08002B2CF9AE}" pid="17" name="MSIP_Label_3976fa30-1907-4356-8241-62ea5e1c0256_Name">
    <vt:lpwstr>ESA UNCLASSIFIED – For ESA Official Use Only</vt:lpwstr>
  </property>
  <property fmtid="{D5CDD505-2E9C-101B-9397-08002B2CF9AE}" pid="18" name="MSIP_Label_3976fa30-1907-4356-8241-62ea5e1c0256_SiteId">
    <vt:lpwstr>9a5cacd0-2bef-4dd7-ac5c-7ebe1f54f495</vt:lpwstr>
  </property>
  <property fmtid="{D5CDD505-2E9C-101B-9397-08002B2CF9AE}" pid="19" name="MSIP_Label_3976fa30-1907-4356-8241-62ea5e1c0256_ActionId">
    <vt:lpwstr>84893cb9-207a-4ded-92d9-2c915e68dc75</vt:lpwstr>
  </property>
  <property fmtid="{D5CDD505-2E9C-101B-9397-08002B2CF9AE}" pid="20" name="MSIP_Label_3976fa30-1907-4356-8241-62ea5e1c0256_ContentBits">
    <vt:lpwstr>0</vt:lpwstr>
  </property>
</Properties>
</file>